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wav" ContentType="audio/x-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0" r:id="rId2"/>
    <p:sldId id="257" r:id="rId3"/>
    <p:sldId id="258" r:id="rId4"/>
    <p:sldId id="259" r:id="rId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C00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snapToGrid="0">
      <p:cViewPr>
        <p:scale>
          <a:sx n="66" d="100"/>
          <a:sy n="66" d="100"/>
        </p:scale>
        <p:origin x="-636" y="-126"/>
      </p:cViewPr>
      <p:guideLst>
        <p:guide orient="horz" pos="2160"/>
        <p:guide pos="2880"/>
      </p:guideLst>
    </p:cSldViewPr>
  </p:slideViewPr>
  <p:notesTextViewPr>
    <p:cViewPr>
      <p:scale>
        <a:sx n="100" d="100"/>
        <a:sy n="100" d="100"/>
      </p:scale>
      <p:origin x="0" y="0"/>
    </p:cViewPr>
  </p:notesTextViewPr>
  <p:notesViewPr>
    <p:cSldViewPr snapToGrid="0">
      <p:cViewPr>
        <p:scale>
          <a:sx n="220" d="100"/>
          <a:sy n="220" d="100"/>
        </p:scale>
        <p:origin x="960" y="-57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1843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5865E12-555A-4E78-BBCB-8371FF4D368F}" type="slidenum">
              <a:rPr lang="en-US" altLang="en-US"/>
              <a:pPr/>
              <a:t>‹#›</a:t>
            </a:fld>
            <a:endParaRPr lang="en-US" altLang="en-US"/>
          </a:p>
        </p:txBody>
      </p:sp>
    </p:spTree>
    <p:extLst>
      <p:ext uri="{BB962C8B-B14F-4D97-AF65-F5344CB8AC3E}">
        <p14:creationId xmlns:p14="http://schemas.microsoft.com/office/powerpoint/2010/main" val="20015225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36BE3A-7C64-4D51-A44E-81AE9FF9D574}" type="slidenum">
              <a:rPr lang="en-US" altLang="en-US"/>
              <a:pPr/>
              <a:t>1</a:t>
            </a:fld>
            <a:endParaRPr lang="en-US" altLang="en-US"/>
          </a:p>
        </p:txBody>
      </p:sp>
      <p:sp>
        <p:nvSpPr>
          <p:cNvPr id="23554" name="Rectangle 2"/>
          <p:cNvSpPr>
            <a:spLocks noRot="1" noChangeArrowheads="1" noTextEdit="1"/>
          </p:cNvSpPr>
          <p:nvPr>
            <p:ph type="sldImg"/>
          </p:nvPr>
        </p:nvSpPr>
        <p:spPr>
          <a:ln/>
        </p:spPr>
      </p:sp>
      <p:sp>
        <p:nvSpPr>
          <p:cNvPr id="23556" name="Rectangle 4"/>
          <p:cNvSpPr>
            <a:spLocks noGrp="1" noChangeArrowheads="1"/>
          </p:cNvSpPr>
          <p:nvPr>
            <p:ph type="body" idx="1"/>
          </p:nvPr>
        </p:nvSpPr>
        <p:spPr>
          <a:noFill/>
          <a:ln/>
        </p:spPr>
        <p:txBody>
          <a:bodyPr/>
          <a:lstStyle/>
          <a:p>
            <a:r>
              <a:rPr lang="en-US" altLang="en-US"/>
              <a:t>Instructor Note:</a:t>
            </a:r>
          </a:p>
          <a:p>
            <a:r>
              <a:rPr lang="en-US" altLang="en-US"/>
              <a:t>These slides contain animated objects. This presentation is intended to be viewed in “Slide Show”.  Each click of the mouse will move an object, make an object appear/disappear or show an arrow.  Each bulleted line in the Notes Pages correspond the sequential order of each “action” and describes that action.  </a:t>
            </a:r>
          </a:p>
          <a:p>
            <a:endParaRPr lang="en-US" altLang="en-US"/>
          </a:p>
        </p:txBody>
      </p:sp>
    </p:spTree>
    <p:extLst>
      <p:ext uri="{BB962C8B-B14F-4D97-AF65-F5344CB8AC3E}">
        <p14:creationId xmlns:p14="http://schemas.microsoft.com/office/powerpoint/2010/main" val="3538351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90E87C-8932-4B10-9580-216E8E424043}" type="slidenum">
              <a:rPr lang="en-US" altLang="en-US"/>
              <a:pPr/>
              <a:t>2</a:t>
            </a:fld>
            <a:endParaRPr lang="en-US" altLang="en-US"/>
          </a:p>
        </p:txBody>
      </p:sp>
      <p:sp>
        <p:nvSpPr>
          <p:cNvPr id="19458" name="Rectangle 2"/>
          <p:cNvSpPr>
            <a:spLocks noRot="1" noChangeArrowheads="1" noTextEdit="1"/>
          </p:cNvSpPr>
          <p:nvPr>
            <p:ph type="sldImg"/>
          </p:nvPr>
        </p:nvSpPr>
        <p:spPr>
          <a:xfrm>
            <a:off x="2201863" y="0"/>
            <a:ext cx="2098675" cy="1574800"/>
          </a:xfrm>
          <a:ln/>
        </p:spPr>
      </p:sp>
      <p:sp>
        <p:nvSpPr>
          <p:cNvPr id="19459" name="Rectangle 3"/>
          <p:cNvSpPr>
            <a:spLocks noGrp="1" noChangeArrowheads="1"/>
          </p:cNvSpPr>
          <p:nvPr>
            <p:ph type="body" idx="1"/>
          </p:nvPr>
        </p:nvSpPr>
        <p:spPr>
          <a:xfrm>
            <a:off x="0" y="1797050"/>
            <a:ext cx="6858000" cy="7346950"/>
          </a:xfrm>
        </p:spPr>
        <p:txBody>
          <a:bodyPr/>
          <a:lstStyle/>
          <a:p>
            <a:pPr>
              <a:buFontTx/>
              <a:buChar char="•"/>
            </a:pPr>
            <a:r>
              <a:rPr lang="en-US" altLang="en-US" sz="1600" u="sng"/>
              <a:t>20 Oct 44</a:t>
            </a:r>
            <a:r>
              <a:rPr lang="en-US" altLang="en-US" sz="1600"/>
              <a:t>: 6</a:t>
            </a:r>
            <a:r>
              <a:rPr lang="en-US" altLang="en-US" sz="1600" baseline="30000"/>
              <a:t>th</a:t>
            </a:r>
            <a:r>
              <a:rPr lang="en-US" altLang="en-US" sz="1600"/>
              <a:t> Army landed at Leyte Gulf.  This force contained an immense amount of vulnerable landing craft, troop and supply ships.  The 7</a:t>
            </a:r>
            <a:r>
              <a:rPr lang="en-US" altLang="en-US" sz="1600" baseline="30000"/>
              <a:t>th</a:t>
            </a:r>
            <a:r>
              <a:rPr lang="en-US" altLang="en-US" sz="1600"/>
              <a:t> Fleet, using pre-war battleships and 18 Escort Carriers, provided direct combat support to the landing.</a:t>
            </a:r>
          </a:p>
          <a:p>
            <a:pPr>
              <a:buFontTx/>
              <a:buChar char="•"/>
            </a:pPr>
            <a:r>
              <a:rPr lang="en-US" altLang="en-US" sz="1600"/>
              <a:t>Halsey’s TF 38, which consisted of all the Fast Carriers, Light Carriers and new fast Battleships were in general support of the landing, isolating the landing area with areal raids and prepared to attack and destroy the Japanese Navy.</a:t>
            </a:r>
          </a:p>
          <a:p>
            <a:pPr>
              <a:buFontTx/>
              <a:buChar char="•"/>
            </a:pPr>
            <a:r>
              <a:rPr lang="en-US" altLang="en-US" sz="1600"/>
              <a:t>The Japanese Navy intended to contest the landings. The plan (</a:t>
            </a:r>
            <a:r>
              <a:rPr lang="en-US" altLang="en-US" sz="1600" i="1"/>
              <a:t>Sho-1</a:t>
            </a:r>
            <a:r>
              <a:rPr lang="en-US" altLang="en-US" sz="1600"/>
              <a:t>):</a:t>
            </a:r>
          </a:p>
          <a:p>
            <a:pPr lvl="1">
              <a:buFontTx/>
              <a:buChar char="•"/>
            </a:pPr>
            <a:r>
              <a:rPr lang="en-US" altLang="en-US" sz="1600"/>
              <a:t>A </a:t>
            </a:r>
            <a:r>
              <a:rPr lang="en-US" altLang="en-US" sz="1600" u="sng"/>
              <a:t>Carrier Strike Force (Northern Force)</a:t>
            </a:r>
            <a:r>
              <a:rPr lang="en-US" altLang="en-US" sz="1600"/>
              <a:t> under Ozawa, would attempt to draw as much of the American combat power away from their landing area, particularly the fast carriers of TF 38.</a:t>
            </a:r>
          </a:p>
          <a:p>
            <a:pPr lvl="1">
              <a:buFontTx/>
              <a:buChar char="•"/>
            </a:pPr>
            <a:r>
              <a:rPr lang="en-US" altLang="en-US" sz="1600"/>
              <a:t>Surface ships would then attack with the remainder of the Japanese Fleet (Two super battleships, five Battleships and many heavy cruisers).  The First Strike Force, based out of Borneo, would be broken into two: </a:t>
            </a:r>
            <a:r>
              <a:rPr lang="en-US" altLang="en-US" sz="1600" u="sng"/>
              <a:t>Force A  (Center Force)</a:t>
            </a:r>
            <a:r>
              <a:rPr lang="en-US" altLang="en-US" sz="1600"/>
              <a:t> under the overall commander, Kurita, would travel through the San Bernardino Straight and </a:t>
            </a:r>
            <a:r>
              <a:rPr lang="en-US" altLang="en-US" sz="1600" u="sng"/>
              <a:t>Force C (Southern Force)</a:t>
            </a:r>
            <a:r>
              <a:rPr lang="en-US" altLang="en-US" sz="1600"/>
              <a:t>  under Nishimura would travel through the Surigao Straight. A smaller force from Japan, the Second Strike Force under Shima, was sent to be the rear of the Southern force.  The Center and Southern Forces would act as a pincer to destroy the vulnerable ships in the landing area.</a:t>
            </a:r>
          </a:p>
        </p:txBody>
      </p:sp>
    </p:spTree>
    <p:extLst>
      <p:ext uri="{BB962C8B-B14F-4D97-AF65-F5344CB8AC3E}">
        <p14:creationId xmlns:p14="http://schemas.microsoft.com/office/powerpoint/2010/main" val="2517372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Grp="1" noChangeArrowheads="1"/>
          </p:cNvSpPr>
          <p:nvPr>
            <p:ph type="sldNum" sz="quarter" idx="5"/>
          </p:nvPr>
        </p:nvSpPr>
        <p:spPr>
          <a:ln/>
        </p:spPr>
        <p:txBody>
          <a:bodyPr/>
          <a:lstStyle/>
          <a:p>
            <a:fld id="{37E57CF3-5C7B-4C0C-A50A-70CF7CFF64B7}" type="slidenum">
              <a:rPr lang="en-US" altLang="en-US"/>
              <a:pPr/>
              <a:t>3</a:t>
            </a:fld>
            <a:endParaRPr lang="en-US" altLang="en-US"/>
          </a:p>
        </p:txBody>
      </p:sp>
      <p:sp>
        <p:nvSpPr>
          <p:cNvPr id="20482" name="Rectangle 2"/>
          <p:cNvSpPr>
            <a:spLocks noRot="1" noChangeArrowheads="1" noTextEdit="1"/>
          </p:cNvSpPr>
          <p:nvPr>
            <p:ph type="sldImg"/>
          </p:nvPr>
        </p:nvSpPr>
        <p:spPr>
          <a:xfrm>
            <a:off x="2271713" y="0"/>
            <a:ext cx="1973262" cy="1479550"/>
          </a:xfrm>
          <a:ln/>
        </p:spPr>
      </p:sp>
      <p:sp>
        <p:nvSpPr>
          <p:cNvPr id="20483" name="Rectangle 3"/>
          <p:cNvSpPr>
            <a:spLocks noGrp="1" noChangeArrowheads="1"/>
          </p:cNvSpPr>
          <p:nvPr>
            <p:ph type="body" idx="1"/>
          </p:nvPr>
        </p:nvSpPr>
        <p:spPr>
          <a:xfrm>
            <a:off x="0" y="1884363"/>
            <a:ext cx="6858000" cy="7259637"/>
          </a:xfrm>
        </p:spPr>
        <p:txBody>
          <a:bodyPr/>
          <a:lstStyle/>
          <a:p>
            <a:pPr>
              <a:lnSpc>
                <a:spcPct val="90000"/>
              </a:lnSpc>
              <a:buFontTx/>
              <a:buChar char="•"/>
            </a:pPr>
            <a:r>
              <a:rPr lang="en-US" altLang="en-US" sz="1100" u="sng"/>
              <a:t>22 Oct 44</a:t>
            </a:r>
            <a:r>
              <a:rPr lang="en-US" altLang="en-US" sz="1100"/>
              <a:t>: TG 38.1 &amp; USS Hancock was detached to Rearm/Reprovision/Rest at Ulithi.</a:t>
            </a:r>
          </a:p>
          <a:p>
            <a:pPr>
              <a:lnSpc>
                <a:spcPct val="90000"/>
              </a:lnSpc>
              <a:buFontTx/>
              <a:buChar char="•"/>
            </a:pPr>
            <a:r>
              <a:rPr lang="en-US" altLang="en-US" sz="1100" u="sng"/>
              <a:t>22 Oct 44</a:t>
            </a:r>
            <a:r>
              <a:rPr lang="en-US" altLang="en-US" sz="1100"/>
              <a:t>: 1</a:t>
            </a:r>
            <a:r>
              <a:rPr lang="en-US" altLang="en-US" sz="1100" baseline="30000"/>
              <a:t>st</a:t>
            </a:r>
            <a:r>
              <a:rPr lang="en-US" altLang="en-US" sz="1100"/>
              <a:t> Strike Force sailed from Borneo.  </a:t>
            </a:r>
            <a:r>
              <a:rPr lang="en-US" altLang="en-US" sz="1100" u="sng"/>
              <a:t>23 Oct</a:t>
            </a:r>
            <a:r>
              <a:rPr lang="en-US" altLang="en-US" sz="1100"/>
              <a:t>: The Center Force is discovered and attacked by two US Submarines (Darter and Dace).  Two Cruisers (Atago and Maya) are sunk and a third Cruiser (Takao) is damaged and returned to port.</a:t>
            </a:r>
          </a:p>
          <a:p>
            <a:pPr>
              <a:lnSpc>
                <a:spcPct val="90000"/>
              </a:lnSpc>
              <a:buFontTx/>
              <a:buChar char="•"/>
            </a:pPr>
            <a:r>
              <a:rPr lang="en-US" altLang="en-US" sz="1100" u="sng"/>
              <a:t>241000 Oct  44</a:t>
            </a:r>
            <a:r>
              <a:rPr lang="en-US" altLang="en-US" sz="1100"/>
              <a:t>: Relative positions of Northern (Decoy), Center and Southern Attack Forces.  The Carrier Force consisted of the Zuikaku (the last veteran of Pearl Harbor), three light carriers and two battleships that had been converted to ½ Battleship &amp; ½ Seaplane Carrier.</a:t>
            </a:r>
          </a:p>
          <a:p>
            <a:pPr>
              <a:lnSpc>
                <a:spcPct val="90000"/>
              </a:lnSpc>
              <a:buFontTx/>
              <a:buChar char="•"/>
            </a:pPr>
            <a:r>
              <a:rPr lang="en-US" altLang="en-US" sz="1100" u="sng"/>
              <a:t>24 Oct 44</a:t>
            </a:r>
            <a:r>
              <a:rPr lang="en-US" altLang="en-US" sz="1100"/>
              <a:t>: Japanese land based planes attacked TG 38.3 and sunk the Light Carrier Princeton.</a:t>
            </a:r>
          </a:p>
          <a:p>
            <a:pPr>
              <a:lnSpc>
                <a:spcPct val="90000"/>
              </a:lnSpc>
              <a:buFontTx/>
              <a:buChar char="•"/>
            </a:pPr>
            <a:r>
              <a:rPr lang="en-US" altLang="en-US" sz="1100" u="sng"/>
              <a:t>24 Oct 44</a:t>
            </a:r>
            <a:r>
              <a:rPr lang="en-US" altLang="en-US" sz="1100"/>
              <a:t>:  US Reconnaissance planes spotted the Center Force and US Carrier planes attacked and sunk the Super Battleship Musashi and damaged the Heavy Cruiser Myoko (returned to port). Kurita decided to turn back.</a:t>
            </a:r>
          </a:p>
          <a:p>
            <a:pPr>
              <a:lnSpc>
                <a:spcPct val="90000"/>
              </a:lnSpc>
              <a:buFontTx/>
              <a:buChar char="•"/>
            </a:pPr>
            <a:r>
              <a:rPr lang="en-US" altLang="en-US" sz="1100"/>
              <a:t>Halsey, thinking he had defeated the Center Force, now turns his attention to the Northern force (recently spotted) and the Southern Force.  </a:t>
            </a:r>
          </a:p>
          <a:p>
            <a:pPr>
              <a:lnSpc>
                <a:spcPct val="90000"/>
              </a:lnSpc>
              <a:buFontTx/>
              <a:buChar char="•"/>
            </a:pPr>
            <a:r>
              <a:rPr lang="en-US" altLang="en-US" sz="1100"/>
              <a:t>TG 77.3 (from Kinkaid’s 7</a:t>
            </a:r>
            <a:r>
              <a:rPr lang="en-US" altLang="en-US" sz="1100" baseline="30000"/>
              <a:t>th</a:t>
            </a:r>
            <a:r>
              <a:rPr lang="en-US" altLang="en-US" sz="1100"/>
              <a:t> Fleet) was tasked to defeat the Southern Force in the Surigau Strait. </a:t>
            </a:r>
          </a:p>
          <a:p>
            <a:pPr>
              <a:lnSpc>
                <a:spcPct val="90000"/>
              </a:lnSpc>
              <a:buFontTx/>
              <a:buChar char="•"/>
            </a:pPr>
            <a:r>
              <a:rPr lang="en-US" altLang="en-US" sz="1100"/>
              <a:t>The three remaining fast carrier Task Groups assembled to steam north and destroy the Japanese Northern force. </a:t>
            </a:r>
          </a:p>
          <a:p>
            <a:pPr>
              <a:lnSpc>
                <a:spcPct val="90000"/>
              </a:lnSpc>
              <a:buFontTx/>
              <a:buChar char="•"/>
            </a:pPr>
            <a:r>
              <a:rPr lang="en-US" altLang="en-US" sz="1100"/>
              <a:t>Halsey had transmitted radio traffic announcing a planned formation of TF 34 which would have contained all the fast battleships to defend the San Bernardino Strait.</a:t>
            </a:r>
          </a:p>
          <a:p>
            <a:pPr>
              <a:lnSpc>
                <a:spcPct val="90000"/>
              </a:lnSpc>
              <a:buFontTx/>
              <a:buChar char="•"/>
            </a:pPr>
            <a:r>
              <a:rPr lang="en-US" altLang="en-US" sz="1100"/>
              <a:t>However, when he traveled north, he kept all the Battleships task organized with the three Carrier Task Groups.  Higher HQ and Kinkaid assumed the battleships had been left behind as TF 34 (which never formed).</a:t>
            </a:r>
          </a:p>
          <a:p>
            <a:pPr>
              <a:lnSpc>
                <a:spcPct val="90000"/>
              </a:lnSpc>
              <a:buFontTx/>
              <a:buChar char="•"/>
            </a:pPr>
            <a:r>
              <a:rPr lang="en-US" altLang="en-US" sz="1100"/>
              <a:t>Unknown to the US, Kurita again turned his force around in the cover of darkness and was headed toward an unguarded landing area.</a:t>
            </a:r>
          </a:p>
          <a:p>
            <a:pPr>
              <a:lnSpc>
                <a:spcPct val="90000"/>
              </a:lnSpc>
              <a:buFontTx/>
              <a:buChar char="•"/>
            </a:pPr>
            <a:r>
              <a:rPr lang="en-US" altLang="en-US" sz="1100" u="sng"/>
              <a:t>250400 Oct 44</a:t>
            </a:r>
            <a:r>
              <a:rPr lang="en-US" altLang="en-US" sz="1100"/>
              <a:t>: Van of the southern force was destroyed by the veteran battleships of Pearl Harbor. The rear of the southern force withdrew with one cruiser damaged.</a:t>
            </a:r>
          </a:p>
          <a:p>
            <a:pPr>
              <a:lnSpc>
                <a:spcPct val="90000"/>
              </a:lnSpc>
              <a:buFontTx/>
              <a:buChar char="•"/>
            </a:pPr>
            <a:r>
              <a:rPr lang="en-US" altLang="en-US" sz="1100" u="sng"/>
              <a:t>250600 Oct 44</a:t>
            </a:r>
            <a:r>
              <a:rPr lang="en-US" altLang="en-US" sz="1100"/>
              <a:t>: The Center Force arrived to the north of the Landing Force.  They encountered a very surprised Escort Carrier detachment – Taffy 3 (one of three groups of 6 Escort Carriers assigned and armed to support ground troops, not engage battleships). </a:t>
            </a:r>
          </a:p>
          <a:p>
            <a:pPr>
              <a:lnSpc>
                <a:spcPct val="90000"/>
              </a:lnSpc>
              <a:buFontTx/>
              <a:buChar char="•"/>
            </a:pPr>
            <a:r>
              <a:rPr lang="en-US" altLang="en-US" sz="1100"/>
              <a:t>In a running battle, the Escort Carriers and their 5 Destroyer/Destroyer Escorts trying to buy time, sunk 3 Cruisers and damaged a 4</a:t>
            </a:r>
            <a:r>
              <a:rPr lang="en-US" altLang="en-US" sz="1100" baseline="30000"/>
              <a:t>th</a:t>
            </a:r>
            <a:r>
              <a:rPr lang="en-US" altLang="en-US" sz="1100"/>
              <a:t>. </a:t>
            </a:r>
          </a:p>
          <a:p>
            <a:pPr>
              <a:lnSpc>
                <a:spcPct val="90000"/>
              </a:lnSpc>
              <a:buFontTx/>
              <a:buChar char="•"/>
            </a:pPr>
            <a:r>
              <a:rPr lang="en-US" altLang="en-US" sz="1100"/>
              <a:t>The Japanese sunk three US Destroyers/Destroyer Escorts and an Escort Carrier: Gambier Bay.</a:t>
            </a:r>
          </a:p>
          <a:p>
            <a:pPr>
              <a:lnSpc>
                <a:spcPct val="90000"/>
              </a:lnSpc>
              <a:buFontTx/>
              <a:buChar char="•"/>
            </a:pPr>
            <a:r>
              <a:rPr lang="en-US" altLang="en-US" sz="1100" u="sng"/>
              <a:t>25 Oct</a:t>
            </a:r>
            <a:r>
              <a:rPr lang="en-US" altLang="en-US" sz="1100"/>
              <a:t>: Halsey destroyed all 4 Japanese carriers.  The two converted battleships escaped.</a:t>
            </a:r>
          </a:p>
          <a:p>
            <a:pPr>
              <a:lnSpc>
                <a:spcPct val="90000"/>
              </a:lnSpc>
              <a:buFontTx/>
              <a:buChar char="•"/>
            </a:pPr>
            <a:r>
              <a:rPr lang="en-US" altLang="en-US" sz="1100" u="sng"/>
              <a:t>25 Oct</a:t>
            </a:r>
            <a:r>
              <a:rPr lang="en-US" altLang="en-US" sz="1100"/>
              <a:t>: Kurita, whose ships had been dispersed and damaged, withdrew as Taffy 2 approached. He missed a great opportunity to destroy a portion of the vulnerable US landing force.  US Fast Battleships finally returned to Leyte, but too late to engage Kurita’s withdrawing force. </a:t>
            </a:r>
          </a:p>
          <a:p>
            <a:pPr>
              <a:lnSpc>
                <a:spcPct val="90000"/>
              </a:lnSpc>
              <a:buFontTx/>
              <a:buChar char="•"/>
            </a:pPr>
            <a:r>
              <a:rPr lang="en-US" altLang="en-US" sz="1100"/>
              <a:t>As the Japanese surface fleet retreated, the first organized Japanese Kamikazes attacked the hapless Taffy 3 and sunk the Escort Carrier St. Lo.  </a:t>
            </a:r>
          </a:p>
          <a:p>
            <a:pPr>
              <a:lnSpc>
                <a:spcPct val="90000"/>
              </a:lnSpc>
              <a:buFontTx/>
              <a:buChar char="•"/>
            </a:pPr>
            <a:r>
              <a:rPr lang="en-US" altLang="en-US" sz="1100"/>
              <a:t>With no Japanese naval or effective air threat to contend with, the US Army defeated the ground forces on Leyte Island by 25 December. </a:t>
            </a:r>
          </a:p>
        </p:txBody>
      </p:sp>
      <p:sp>
        <p:nvSpPr>
          <p:cNvPr id="20484" name="Text Box 4"/>
          <p:cNvSpPr txBox="1">
            <a:spLocks noChangeArrowheads="1"/>
          </p:cNvSpPr>
          <p:nvPr/>
        </p:nvSpPr>
        <p:spPr bwMode="auto">
          <a:xfrm>
            <a:off x="38100" y="0"/>
            <a:ext cx="2757488"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u="sng"/>
              <a:t>US Battleships in TG 77.3</a:t>
            </a:r>
          </a:p>
          <a:p>
            <a:r>
              <a:rPr lang="en-US" altLang="en-US" sz="1400"/>
              <a:t>West Virginia</a:t>
            </a:r>
          </a:p>
          <a:p>
            <a:r>
              <a:rPr lang="en-US" altLang="en-US" sz="1400"/>
              <a:t>California</a:t>
            </a:r>
          </a:p>
          <a:p>
            <a:r>
              <a:rPr lang="en-US" altLang="en-US" sz="1400"/>
              <a:t>Maryland</a:t>
            </a:r>
          </a:p>
          <a:p>
            <a:r>
              <a:rPr lang="en-US" altLang="en-US" sz="1400"/>
              <a:t>Tennessee</a:t>
            </a:r>
          </a:p>
          <a:p>
            <a:r>
              <a:rPr lang="en-US" altLang="en-US" sz="1400"/>
              <a:t>Pennsylvania</a:t>
            </a:r>
          </a:p>
          <a:p>
            <a:r>
              <a:rPr lang="en-US" altLang="en-US" sz="1400"/>
              <a:t>Mississippi *</a:t>
            </a:r>
          </a:p>
          <a:p>
            <a:r>
              <a:rPr lang="en-US" altLang="en-US" sz="1400"/>
              <a:t>*</a:t>
            </a:r>
            <a:r>
              <a:rPr lang="en-US" altLang="en-US" sz="1000"/>
              <a:t>The only BB not at Pearl Harbor on 7 Dec 41</a:t>
            </a:r>
          </a:p>
        </p:txBody>
      </p:sp>
      <p:sp>
        <p:nvSpPr>
          <p:cNvPr id="20485" name="Text Box 5"/>
          <p:cNvSpPr txBox="1">
            <a:spLocks noChangeArrowheads="1"/>
          </p:cNvSpPr>
          <p:nvPr/>
        </p:nvSpPr>
        <p:spPr bwMode="auto">
          <a:xfrm>
            <a:off x="4384675" y="0"/>
            <a:ext cx="2228850"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400" u="sng"/>
              <a:t>US Battleships in TF 38</a:t>
            </a:r>
          </a:p>
          <a:p>
            <a:r>
              <a:rPr lang="en-US" altLang="en-US" sz="1400"/>
              <a:t>Iowa**</a:t>
            </a:r>
          </a:p>
          <a:p>
            <a:r>
              <a:rPr lang="en-US" altLang="en-US" sz="1400"/>
              <a:t>New Jersey**</a:t>
            </a:r>
          </a:p>
          <a:p>
            <a:r>
              <a:rPr lang="en-US" altLang="en-US" sz="1400"/>
              <a:t>S. Dakota</a:t>
            </a:r>
          </a:p>
          <a:p>
            <a:r>
              <a:rPr lang="en-US" altLang="en-US" sz="1400"/>
              <a:t>Massachusetts </a:t>
            </a:r>
          </a:p>
          <a:p>
            <a:r>
              <a:rPr lang="en-US" altLang="en-US" sz="1400"/>
              <a:t>Alabama</a:t>
            </a:r>
          </a:p>
          <a:p>
            <a:r>
              <a:rPr lang="en-US" altLang="en-US" sz="1400"/>
              <a:t>Washington</a:t>
            </a:r>
          </a:p>
          <a:p>
            <a:r>
              <a:rPr lang="en-US" altLang="en-US" sz="800"/>
              <a:t>**Newest BB’s of the Fleet – comparable to the Japanese Super Battleships</a:t>
            </a:r>
          </a:p>
          <a:p>
            <a:endParaRPr lang="en-US" altLang="en-US" sz="1400"/>
          </a:p>
        </p:txBody>
      </p:sp>
    </p:spTree>
    <p:extLst>
      <p:ext uri="{BB962C8B-B14F-4D97-AF65-F5344CB8AC3E}">
        <p14:creationId xmlns:p14="http://schemas.microsoft.com/office/powerpoint/2010/main" val="3053084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60734D-EC1C-4CF9-8FE2-13F2A1649876}" type="slidenum">
              <a:rPr lang="en-US" altLang="en-US"/>
              <a:pPr/>
              <a:t>4</a:t>
            </a:fld>
            <a:endParaRPr lang="en-US" altLang="en-US"/>
          </a:p>
        </p:txBody>
      </p:sp>
      <p:sp>
        <p:nvSpPr>
          <p:cNvPr id="21506" name="Rectangle 2"/>
          <p:cNvSpPr>
            <a:spLocks noRot="1" noChangeArrowheads="1" noTextEdit="1"/>
          </p:cNvSpPr>
          <p:nvPr>
            <p:ph type="sldImg"/>
          </p:nvPr>
        </p:nvSpPr>
        <p:spPr>
          <a:xfrm>
            <a:off x="2325688" y="309563"/>
            <a:ext cx="2492375" cy="1870075"/>
          </a:xfrm>
          <a:ln/>
        </p:spPr>
      </p:sp>
      <p:sp>
        <p:nvSpPr>
          <p:cNvPr id="21507" name="Rectangle 3"/>
          <p:cNvSpPr>
            <a:spLocks noGrp="1" noChangeArrowheads="1"/>
          </p:cNvSpPr>
          <p:nvPr>
            <p:ph type="body" idx="1"/>
          </p:nvPr>
        </p:nvSpPr>
        <p:spPr>
          <a:xfrm>
            <a:off x="292100" y="2551113"/>
            <a:ext cx="6310313" cy="5907087"/>
          </a:xfrm>
        </p:spPr>
        <p:txBody>
          <a:bodyPr/>
          <a:lstStyle/>
          <a:p>
            <a:pPr>
              <a:buFontTx/>
              <a:buChar char="•"/>
            </a:pPr>
            <a:r>
              <a:rPr lang="en-US" altLang="en-US" sz="1400" u="sng"/>
              <a:t>Nov 44</a:t>
            </a:r>
            <a:r>
              <a:rPr lang="en-US" altLang="en-US" sz="1400"/>
              <a:t>:  While the 6</a:t>
            </a:r>
            <a:r>
              <a:rPr lang="en-US" altLang="en-US" sz="1400" baseline="30000"/>
              <a:t>th</a:t>
            </a:r>
            <a:r>
              <a:rPr lang="en-US" altLang="en-US" sz="1400"/>
              <a:t> Army was clearing Leyte Island, TF 38 was preparing for the next major amphibious operation, the invasion of Luzon. (Yorktown returned to and Ticonderoga entered the fleet)   </a:t>
            </a:r>
          </a:p>
          <a:p>
            <a:pPr>
              <a:buFontTx/>
              <a:buChar char="•"/>
            </a:pPr>
            <a:r>
              <a:rPr lang="en-US" altLang="en-US" sz="1400"/>
              <a:t>However, just after Franklin suffered severe damage by a Kamikaze off of Samar, TF 38 suffered the temporary loss of three more carriers to a Kamikaze campaign off of Luzon (Lexington, Intrepid and Essex) </a:t>
            </a:r>
          </a:p>
          <a:p>
            <a:pPr>
              <a:buFontTx/>
              <a:buChar char="•"/>
            </a:pPr>
            <a:r>
              <a:rPr lang="en-US" altLang="en-US" sz="1400" u="sng"/>
              <a:t>15 Dec 44</a:t>
            </a:r>
            <a:r>
              <a:rPr lang="en-US" altLang="en-US" sz="1400"/>
              <a:t>: Mindoro was invaded by elements of the 24</a:t>
            </a:r>
            <a:r>
              <a:rPr lang="en-US" altLang="en-US" sz="1400" baseline="30000"/>
              <a:t>th</a:t>
            </a:r>
            <a:r>
              <a:rPr lang="en-US" altLang="en-US" sz="1400"/>
              <a:t> ID to establish airfields which supported the next amphibious landing at Luzon.</a:t>
            </a:r>
          </a:p>
          <a:p>
            <a:pPr>
              <a:buFontTx/>
              <a:buChar char="•"/>
            </a:pPr>
            <a:r>
              <a:rPr lang="en-US" altLang="en-US" sz="1400" u="sng"/>
              <a:t>9 Jan 45</a:t>
            </a:r>
            <a:r>
              <a:rPr lang="en-US" altLang="en-US" sz="1400"/>
              <a:t>: 6</a:t>
            </a:r>
            <a:r>
              <a:rPr lang="en-US" altLang="en-US" sz="1400" baseline="30000"/>
              <a:t>th</a:t>
            </a:r>
            <a:r>
              <a:rPr lang="en-US" altLang="en-US" sz="1400"/>
              <a:t> Army invaded Luzon vic. Lingayen Bay (where the Japanese had landed in Dec 41 and the US had landed in 1899) With Follow on forces, the 6</a:t>
            </a:r>
            <a:r>
              <a:rPr lang="en-US" altLang="en-US" sz="1400" baseline="30000"/>
              <a:t>th</a:t>
            </a:r>
            <a:r>
              <a:rPr lang="en-US" altLang="en-US" sz="1400"/>
              <a:t> Army continued the drive south while secondary amphibious landings on the west coast were made by elements of the 8</a:t>
            </a:r>
            <a:r>
              <a:rPr lang="en-US" altLang="en-US" sz="1400" baseline="30000"/>
              <a:t>th</a:t>
            </a:r>
            <a:r>
              <a:rPr lang="en-US" altLang="en-US" sz="1400"/>
              <a:t> Army to assist in the capture of the Bataan peninsula and Manila. (Luzon was cleared by April)</a:t>
            </a:r>
          </a:p>
        </p:txBody>
      </p:sp>
    </p:spTree>
    <p:extLst>
      <p:ext uri="{BB962C8B-B14F-4D97-AF65-F5344CB8AC3E}">
        <p14:creationId xmlns:p14="http://schemas.microsoft.com/office/powerpoint/2010/main" val="1904520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E34B06C-8332-49CD-B5EB-165388890D10}" type="slidenum">
              <a:rPr lang="en-US" altLang="en-US"/>
              <a:pPr/>
              <a:t>‹#›</a:t>
            </a:fld>
            <a:endParaRPr lang="en-US" altLang="en-US"/>
          </a:p>
        </p:txBody>
      </p:sp>
    </p:spTree>
    <p:extLst>
      <p:ext uri="{BB962C8B-B14F-4D97-AF65-F5344CB8AC3E}">
        <p14:creationId xmlns:p14="http://schemas.microsoft.com/office/powerpoint/2010/main" val="4241617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4D97E98-8060-4677-8FF4-853715CD9A66}" type="slidenum">
              <a:rPr lang="en-US" altLang="en-US"/>
              <a:pPr/>
              <a:t>‹#›</a:t>
            </a:fld>
            <a:endParaRPr lang="en-US" altLang="en-US"/>
          </a:p>
        </p:txBody>
      </p:sp>
    </p:spTree>
    <p:extLst>
      <p:ext uri="{BB962C8B-B14F-4D97-AF65-F5344CB8AC3E}">
        <p14:creationId xmlns:p14="http://schemas.microsoft.com/office/powerpoint/2010/main" val="862133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F1A4AB6-9F79-4887-B0A8-7061352922A2}" type="slidenum">
              <a:rPr lang="en-US" altLang="en-US"/>
              <a:pPr/>
              <a:t>‹#›</a:t>
            </a:fld>
            <a:endParaRPr lang="en-US" altLang="en-US"/>
          </a:p>
        </p:txBody>
      </p:sp>
    </p:spTree>
    <p:extLst>
      <p:ext uri="{BB962C8B-B14F-4D97-AF65-F5344CB8AC3E}">
        <p14:creationId xmlns:p14="http://schemas.microsoft.com/office/powerpoint/2010/main" val="10773295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28650" y="365125"/>
            <a:ext cx="7886700" cy="58118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1214438" y="6245225"/>
            <a:ext cx="2133600" cy="476250"/>
          </a:xfrm>
        </p:spPr>
        <p:txBody>
          <a:bodyPr/>
          <a:lstStyle>
            <a:lvl1pPr>
              <a:defRPr/>
            </a:lvl1pPr>
          </a:lstStyle>
          <a:p>
            <a:endParaRPr lang="en-US" alt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09035DC3-2333-45E1-A07B-868CED911582}" type="slidenum">
              <a:rPr lang="en-US" altLang="en-US"/>
              <a:pPr/>
              <a:t>‹#›</a:t>
            </a:fld>
            <a:endParaRPr lang="en-US" altLang="en-US"/>
          </a:p>
        </p:txBody>
      </p:sp>
    </p:spTree>
    <p:extLst>
      <p:ext uri="{BB962C8B-B14F-4D97-AF65-F5344CB8AC3E}">
        <p14:creationId xmlns:p14="http://schemas.microsoft.com/office/powerpoint/2010/main" val="3902593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5860D79-D4F9-4D88-994B-7DE55690C7EA}" type="slidenum">
              <a:rPr lang="en-US" altLang="en-US"/>
              <a:pPr/>
              <a:t>‹#›</a:t>
            </a:fld>
            <a:endParaRPr lang="en-US" altLang="en-US"/>
          </a:p>
        </p:txBody>
      </p:sp>
    </p:spTree>
    <p:extLst>
      <p:ext uri="{BB962C8B-B14F-4D97-AF65-F5344CB8AC3E}">
        <p14:creationId xmlns:p14="http://schemas.microsoft.com/office/powerpoint/2010/main" val="2935550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a:prstGeom prst="rect">
            <a:avLst/>
          </a:prstGeo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A6CB7D9-3EAF-4DE2-9759-67B76DC9AF87}" type="slidenum">
              <a:rPr lang="en-US" altLang="en-US"/>
              <a:pPr/>
              <a:t>‹#›</a:t>
            </a:fld>
            <a:endParaRPr lang="en-US" altLang="en-US"/>
          </a:p>
        </p:txBody>
      </p:sp>
    </p:spTree>
    <p:extLst>
      <p:ext uri="{BB962C8B-B14F-4D97-AF65-F5344CB8AC3E}">
        <p14:creationId xmlns:p14="http://schemas.microsoft.com/office/powerpoint/2010/main" val="3159490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685933D-7647-4BC9-A187-7BA8F5C2411F}" type="slidenum">
              <a:rPr lang="en-US" altLang="en-US"/>
              <a:pPr/>
              <a:t>‹#›</a:t>
            </a:fld>
            <a:endParaRPr lang="en-US" altLang="en-US"/>
          </a:p>
        </p:txBody>
      </p:sp>
    </p:spTree>
    <p:extLst>
      <p:ext uri="{BB962C8B-B14F-4D97-AF65-F5344CB8AC3E}">
        <p14:creationId xmlns:p14="http://schemas.microsoft.com/office/powerpoint/2010/main" val="1378150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45ED1269-F0EF-4CBD-955C-1983CF47881E}" type="slidenum">
              <a:rPr lang="en-US" altLang="en-US"/>
              <a:pPr/>
              <a:t>‹#›</a:t>
            </a:fld>
            <a:endParaRPr lang="en-US" altLang="en-US"/>
          </a:p>
        </p:txBody>
      </p:sp>
    </p:spTree>
    <p:extLst>
      <p:ext uri="{BB962C8B-B14F-4D97-AF65-F5344CB8AC3E}">
        <p14:creationId xmlns:p14="http://schemas.microsoft.com/office/powerpoint/2010/main" val="1271721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5BC19828-C4E1-4913-9308-00A4B8A39580}" type="slidenum">
              <a:rPr lang="en-US" altLang="en-US"/>
              <a:pPr/>
              <a:t>‹#›</a:t>
            </a:fld>
            <a:endParaRPr lang="en-US" altLang="en-US"/>
          </a:p>
        </p:txBody>
      </p:sp>
    </p:spTree>
    <p:extLst>
      <p:ext uri="{BB962C8B-B14F-4D97-AF65-F5344CB8AC3E}">
        <p14:creationId xmlns:p14="http://schemas.microsoft.com/office/powerpoint/2010/main" val="2593498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ADCC9C40-6679-468E-9DE3-CE188AF03AF2}" type="slidenum">
              <a:rPr lang="en-US" altLang="en-US"/>
              <a:pPr/>
              <a:t>‹#›</a:t>
            </a:fld>
            <a:endParaRPr lang="en-US" altLang="en-US"/>
          </a:p>
        </p:txBody>
      </p:sp>
    </p:spTree>
    <p:extLst>
      <p:ext uri="{BB962C8B-B14F-4D97-AF65-F5344CB8AC3E}">
        <p14:creationId xmlns:p14="http://schemas.microsoft.com/office/powerpoint/2010/main" val="993666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E4C18593-6ADA-44B1-ACAF-229131A9BC01}" type="slidenum">
              <a:rPr lang="en-US" altLang="en-US"/>
              <a:pPr/>
              <a:t>‹#›</a:t>
            </a:fld>
            <a:endParaRPr lang="en-US" altLang="en-US"/>
          </a:p>
        </p:txBody>
      </p:sp>
    </p:spTree>
    <p:extLst>
      <p:ext uri="{BB962C8B-B14F-4D97-AF65-F5344CB8AC3E}">
        <p14:creationId xmlns:p14="http://schemas.microsoft.com/office/powerpoint/2010/main" val="3599800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94E4AC16-3C9A-40E4-8C6D-F7715328C63C}" type="slidenum">
              <a:rPr lang="en-US" altLang="en-US"/>
              <a:pPr/>
              <a:t>‹#›</a:t>
            </a:fld>
            <a:endParaRPr lang="en-US" altLang="en-US"/>
          </a:p>
        </p:txBody>
      </p:sp>
    </p:spTree>
    <p:extLst>
      <p:ext uri="{BB962C8B-B14F-4D97-AF65-F5344CB8AC3E}">
        <p14:creationId xmlns:p14="http://schemas.microsoft.com/office/powerpoint/2010/main" val="936967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1214438"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DDC7F95-7CFE-4EFA-B8AF-E54FE9F30655}" type="slidenum">
              <a:rPr lang="en-US" altLang="en-US"/>
              <a:pPr/>
              <a:t>‹#›</a:t>
            </a:fld>
            <a:endParaRPr lang="en-US" altLang="en-US"/>
          </a:p>
        </p:txBody>
      </p:sp>
      <p:sp>
        <p:nvSpPr>
          <p:cNvPr id="1031" name="Rectangle 7"/>
          <p:cNvSpPr>
            <a:spLocks noChangeArrowheads="1"/>
          </p:cNvSpPr>
          <p:nvPr userDrawn="1"/>
        </p:nvSpPr>
        <p:spPr bwMode="auto">
          <a:xfrm>
            <a:off x="0" y="0"/>
            <a:ext cx="9144000" cy="6858000"/>
          </a:xfrm>
          <a:prstGeom prst="rect">
            <a:avLst/>
          </a:prstGeom>
          <a:solidFill>
            <a:srgbClr val="99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2" name="Freeform 8"/>
          <p:cNvSpPr>
            <a:spLocks/>
          </p:cNvSpPr>
          <p:nvPr userDrawn="1"/>
        </p:nvSpPr>
        <p:spPr bwMode="auto">
          <a:xfrm>
            <a:off x="2384425" y="409575"/>
            <a:ext cx="1976438" cy="2805113"/>
          </a:xfrm>
          <a:custGeom>
            <a:avLst/>
            <a:gdLst>
              <a:gd name="T0" fmla="*/ 394 w 1245"/>
              <a:gd name="T1" fmla="*/ 13 h 1767"/>
              <a:gd name="T2" fmla="*/ 659 w 1245"/>
              <a:gd name="T3" fmla="*/ 74 h 1767"/>
              <a:gd name="T4" fmla="*/ 675 w 1245"/>
              <a:gd name="T5" fmla="*/ 156 h 1767"/>
              <a:gd name="T6" fmla="*/ 685 w 1245"/>
              <a:gd name="T7" fmla="*/ 330 h 1767"/>
              <a:gd name="T8" fmla="*/ 741 w 1245"/>
              <a:gd name="T9" fmla="*/ 432 h 1767"/>
              <a:gd name="T10" fmla="*/ 691 w 1245"/>
              <a:gd name="T11" fmla="*/ 628 h 1767"/>
              <a:gd name="T12" fmla="*/ 631 w 1245"/>
              <a:gd name="T13" fmla="*/ 714 h 1767"/>
              <a:gd name="T14" fmla="*/ 503 w 1245"/>
              <a:gd name="T15" fmla="*/ 824 h 1767"/>
              <a:gd name="T16" fmla="*/ 483 w 1245"/>
              <a:gd name="T17" fmla="*/ 932 h 1767"/>
              <a:gd name="T18" fmla="*/ 545 w 1245"/>
              <a:gd name="T19" fmla="*/ 1136 h 1767"/>
              <a:gd name="T20" fmla="*/ 561 w 1245"/>
              <a:gd name="T21" fmla="*/ 1256 h 1767"/>
              <a:gd name="T22" fmla="*/ 695 w 1245"/>
              <a:gd name="T23" fmla="*/ 1364 h 1767"/>
              <a:gd name="T24" fmla="*/ 625 w 1245"/>
              <a:gd name="T25" fmla="*/ 1280 h 1767"/>
              <a:gd name="T26" fmla="*/ 681 w 1245"/>
              <a:gd name="T27" fmla="*/ 1292 h 1767"/>
              <a:gd name="T28" fmla="*/ 747 w 1245"/>
              <a:gd name="T29" fmla="*/ 1242 h 1767"/>
              <a:gd name="T30" fmla="*/ 905 w 1245"/>
              <a:gd name="T31" fmla="*/ 1302 h 1767"/>
              <a:gd name="T32" fmla="*/ 941 w 1245"/>
              <a:gd name="T33" fmla="*/ 1412 h 1767"/>
              <a:gd name="T34" fmla="*/ 965 w 1245"/>
              <a:gd name="T35" fmla="*/ 1338 h 1767"/>
              <a:gd name="T36" fmla="*/ 1093 w 1245"/>
              <a:gd name="T37" fmla="*/ 1348 h 1767"/>
              <a:gd name="T38" fmla="*/ 1173 w 1245"/>
              <a:gd name="T39" fmla="*/ 1416 h 1767"/>
              <a:gd name="T40" fmla="*/ 1061 w 1245"/>
              <a:gd name="T41" fmla="*/ 1414 h 1767"/>
              <a:gd name="T42" fmla="*/ 1137 w 1245"/>
              <a:gd name="T43" fmla="*/ 1542 h 1767"/>
              <a:gd name="T44" fmla="*/ 1189 w 1245"/>
              <a:gd name="T45" fmla="*/ 1600 h 1767"/>
              <a:gd name="T46" fmla="*/ 1209 w 1245"/>
              <a:gd name="T47" fmla="*/ 1754 h 1767"/>
              <a:gd name="T48" fmla="*/ 1141 w 1245"/>
              <a:gd name="T49" fmla="*/ 1672 h 1767"/>
              <a:gd name="T50" fmla="*/ 1149 w 1245"/>
              <a:gd name="T51" fmla="*/ 1632 h 1767"/>
              <a:gd name="T52" fmla="*/ 1093 w 1245"/>
              <a:gd name="T53" fmla="*/ 1648 h 1767"/>
              <a:gd name="T54" fmla="*/ 993 w 1245"/>
              <a:gd name="T55" fmla="*/ 1600 h 1767"/>
              <a:gd name="T56" fmla="*/ 953 w 1245"/>
              <a:gd name="T57" fmla="*/ 1494 h 1767"/>
              <a:gd name="T58" fmla="*/ 763 w 1245"/>
              <a:gd name="T59" fmla="*/ 1356 h 1767"/>
              <a:gd name="T60" fmla="*/ 799 w 1245"/>
              <a:gd name="T61" fmla="*/ 1464 h 1767"/>
              <a:gd name="T62" fmla="*/ 755 w 1245"/>
              <a:gd name="T63" fmla="*/ 1502 h 1767"/>
              <a:gd name="T64" fmla="*/ 639 w 1245"/>
              <a:gd name="T65" fmla="*/ 1400 h 1767"/>
              <a:gd name="T66" fmla="*/ 485 w 1245"/>
              <a:gd name="T67" fmla="*/ 1378 h 1767"/>
              <a:gd name="T68" fmla="*/ 445 w 1245"/>
              <a:gd name="T69" fmla="*/ 1442 h 1767"/>
              <a:gd name="T70" fmla="*/ 371 w 1245"/>
              <a:gd name="T71" fmla="*/ 1446 h 1767"/>
              <a:gd name="T72" fmla="*/ 319 w 1245"/>
              <a:gd name="T73" fmla="*/ 1428 h 1767"/>
              <a:gd name="T74" fmla="*/ 285 w 1245"/>
              <a:gd name="T75" fmla="*/ 1366 h 1767"/>
              <a:gd name="T76" fmla="*/ 265 w 1245"/>
              <a:gd name="T77" fmla="*/ 1250 h 1767"/>
              <a:gd name="T78" fmla="*/ 263 w 1245"/>
              <a:gd name="T79" fmla="*/ 1114 h 1767"/>
              <a:gd name="T80" fmla="*/ 233 w 1245"/>
              <a:gd name="T81" fmla="*/ 1224 h 1767"/>
              <a:gd name="T82" fmla="*/ 149 w 1245"/>
              <a:gd name="T83" fmla="*/ 1134 h 1767"/>
              <a:gd name="T84" fmla="*/ 79 w 1245"/>
              <a:gd name="T85" fmla="*/ 988 h 1767"/>
              <a:gd name="T86" fmla="*/ 45 w 1245"/>
              <a:gd name="T87" fmla="*/ 878 h 1767"/>
              <a:gd name="T88" fmla="*/ 37 w 1245"/>
              <a:gd name="T89" fmla="*/ 790 h 1767"/>
              <a:gd name="T90" fmla="*/ 5 w 1245"/>
              <a:gd name="T91" fmla="*/ 676 h 1767"/>
              <a:gd name="T92" fmla="*/ 57 w 1245"/>
              <a:gd name="T93" fmla="*/ 698 h 1767"/>
              <a:gd name="T94" fmla="*/ 141 w 1245"/>
              <a:gd name="T95" fmla="*/ 748 h 1767"/>
              <a:gd name="T96" fmla="*/ 167 w 1245"/>
              <a:gd name="T97" fmla="*/ 672 h 1767"/>
              <a:gd name="T98" fmla="*/ 167 w 1245"/>
              <a:gd name="T99" fmla="*/ 550 h 1767"/>
              <a:gd name="T100" fmla="*/ 199 w 1245"/>
              <a:gd name="T101" fmla="*/ 350 h 1767"/>
              <a:gd name="T102" fmla="*/ 187 w 1245"/>
              <a:gd name="T103" fmla="*/ 250 h 1767"/>
              <a:gd name="T104" fmla="*/ 215 w 1245"/>
              <a:gd name="T105" fmla="*/ 164 h 1767"/>
              <a:gd name="T106" fmla="*/ 281 w 1245"/>
              <a:gd name="T107" fmla="*/ 36 h 1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45" h="1767">
                <a:moveTo>
                  <a:pt x="305" y="4"/>
                </a:moveTo>
                <a:cubicBezTo>
                  <a:pt x="313" y="3"/>
                  <a:pt x="316" y="31"/>
                  <a:pt x="331" y="32"/>
                </a:cubicBezTo>
                <a:cubicBezTo>
                  <a:pt x="346" y="33"/>
                  <a:pt x="354" y="0"/>
                  <a:pt x="394" y="13"/>
                </a:cubicBezTo>
                <a:cubicBezTo>
                  <a:pt x="434" y="26"/>
                  <a:pt x="536" y="91"/>
                  <a:pt x="573" y="108"/>
                </a:cubicBezTo>
                <a:cubicBezTo>
                  <a:pt x="610" y="125"/>
                  <a:pt x="603" y="120"/>
                  <a:pt x="617" y="114"/>
                </a:cubicBezTo>
                <a:cubicBezTo>
                  <a:pt x="631" y="108"/>
                  <a:pt x="650" y="87"/>
                  <a:pt x="659" y="74"/>
                </a:cubicBezTo>
                <a:cubicBezTo>
                  <a:pt x="668" y="61"/>
                  <a:pt x="663" y="32"/>
                  <a:pt x="673" y="38"/>
                </a:cubicBezTo>
                <a:cubicBezTo>
                  <a:pt x="683" y="44"/>
                  <a:pt x="719" y="90"/>
                  <a:pt x="719" y="110"/>
                </a:cubicBezTo>
                <a:cubicBezTo>
                  <a:pt x="719" y="130"/>
                  <a:pt x="682" y="132"/>
                  <a:pt x="675" y="156"/>
                </a:cubicBezTo>
                <a:cubicBezTo>
                  <a:pt x="668" y="180"/>
                  <a:pt x="674" y="230"/>
                  <a:pt x="675" y="254"/>
                </a:cubicBezTo>
                <a:cubicBezTo>
                  <a:pt x="676" y="278"/>
                  <a:pt x="677" y="287"/>
                  <a:pt x="679" y="300"/>
                </a:cubicBezTo>
                <a:cubicBezTo>
                  <a:pt x="681" y="313"/>
                  <a:pt x="682" y="317"/>
                  <a:pt x="685" y="330"/>
                </a:cubicBezTo>
                <a:cubicBezTo>
                  <a:pt x="688" y="343"/>
                  <a:pt x="685" y="371"/>
                  <a:pt x="695" y="380"/>
                </a:cubicBezTo>
                <a:cubicBezTo>
                  <a:pt x="705" y="389"/>
                  <a:pt x="735" y="377"/>
                  <a:pt x="743" y="386"/>
                </a:cubicBezTo>
                <a:cubicBezTo>
                  <a:pt x="751" y="395"/>
                  <a:pt x="736" y="423"/>
                  <a:pt x="741" y="432"/>
                </a:cubicBezTo>
                <a:cubicBezTo>
                  <a:pt x="746" y="441"/>
                  <a:pt x="768" y="432"/>
                  <a:pt x="771" y="442"/>
                </a:cubicBezTo>
                <a:cubicBezTo>
                  <a:pt x="774" y="452"/>
                  <a:pt x="774" y="459"/>
                  <a:pt x="761" y="490"/>
                </a:cubicBezTo>
                <a:cubicBezTo>
                  <a:pt x="748" y="521"/>
                  <a:pt x="703" y="596"/>
                  <a:pt x="691" y="628"/>
                </a:cubicBezTo>
                <a:cubicBezTo>
                  <a:pt x="679" y="660"/>
                  <a:pt x="694" y="669"/>
                  <a:pt x="687" y="684"/>
                </a:cubicBezTo>
                <a:cubicBezTo>
                  <a:pt x="680" y="699"/>
                  <a:pt x="660" y="713"/>
                  <a:pt x="651" y="718"/>
                </a:cubicBezTo>
                <a:cubicBezTo>
                  <a:pt x="642" y="723"/>
                  <a:pt x="648" y="709"/>
                  <a:pt x="631" y="714"/>
                </a:cubicBezTo>
                <a:cubicBezTo>
                  <a:pt x="614" y="719"/>
                  <a:pt x="568" y="735"/>
                  <a:pt x="549" y="748"/>
                </a:cubicBezTo>
                <a:cubicBezTo>
                  <a:pt x="530" y="761"/>
                  <a:pt x="523" y="777"/>
                  <a:pt x="515" y="790"/>
                </a:cubicBezTo>
                <a:cubicBezTo>
                  <a:pt x="507" y="803"/>
                  <a:pt x="500" y="815"/>
                  <a:pt x="503" y="824"/>
                </a:cubicBezTo>
                <a:cubicBezTo>
                  <a:pt x="506" y="833"/>
                  <a:pt x="533" y="829"/>
                  <a:pt x="531" y="842"/>
                </a:cubicBezTo>
                <a:cubicBezTo>
                  <a:pt x="529" y="855"/>
                  <a:pt x="499" y="887"/>
                  <a:pt x="491" y="902"/>
                </a:cubicBezTo>
                <a:cubicBezTo>
                  <a:pt x="483" y="917"/>
                  <a:pt x="489" y="922"/>
                  <a:pt x="483" y="932"/>
                </a:cubicBezTo>
                <a:cubicBezTo>
                  <a:pt x="477" y="942"/>
                  <a:pt x="455" y="950"/>
                  <a:pt x="455" y="962"/>
                </a:cubicBezTo>
                <a:cubicBezTo>
                  <a:pt x="455" y="974"/>
                  <a:pt x="466" y="977"/>
                  <a:pt x="481" y="1006"/>
                </a:cubicBezTo>
                <a:cubicBezTo>
                  <a:pt x="496" y="1035"/>
                  <a:pt x="538" y="1113"/>
                  <a:pt x="545" y="1136"/>
                </a:cubicBezTo>
                <a:cubicBezTo>
                  <a:pt x="552" y="1159"/>
                  <a:pt x="525" y="1132"/>
                  <a:pt x="523" y="1146"/>
                </a:cubicBezTo>
                <a:cubicBezTo>
                  <a:pt x="521" y="1160"/>
                  <a:pt x="525" y="1200"/>
                  <a:pt x="531" y="1218"/>
                </a:cubicBezTo>
                <a:cubicBezTo>
                  <a:pt x="537" y="1236"/>
                  <a:pt x="556" y="1243"/>
                  <a:pt x="561" y="1256"/>
                </a:cubicBezTo>
                <a:cubicBezTo>
                  <a:pt x="566" y="1269"/>
                  <a:pt x="556" y="1285"/>
                  <a:pt x="561" y="1296"/>
                </a:cubicBezTo>
                <a:cubicBezTo>
                  <a:pt x="566" y="1307"/>
                  <a:pt x="567" y="1311"/>
                  <a:pt x="589" y="1322"/>
                </a:cubicBezTo>
                <a:cubicBezTo>
                  <a:pt x="611" y="1333"/>
                  <a:pt x="684" y="1364"/>
                  <a:pt x="695" y="1364"/>
                </a:cubicBezTo>
                <a:cubicBezTo>
                  <a:pt x="706" y="1364"/>
                  <a:pt x="669" y="1339"/>
                  <a:pt x="653" y="1324"/>
                </a:cubicBezTo>
                <a:cubicBezTo>
                  <a:pt x="637" y="1309"/>
                  <a:pt x="606" y="1281"/>
                  <a:pt x="601" y="1274"/>
                </a:cubicBezTo>
                <a:cubicBezTo>
                  <a:pt x="596" y="1267"/>
                  <a:pt x="607" y="1269"/>
                  <a:pt x="625" y="1280"/>
                </a:cubicBezTo>
                <a:cubicBezTo>
                  <a:pt x="643" y="1291"/>
                  <a:pt x="693" y="1335"/>
                  <a:pt x="707" y="1342"/>
                </a:cubicBezTo>
                <a:cubicBezTo>
                  <a:pt x="721" y="1349"/>
                  <a:pt x="715" y="1328"/>
                  <a:pt x="711" y="1320"/>
                </a:cubicBezTo>
                <a:cubicBezTo>
                  <a:pt x="707" y="1312"/>
                  <a:pt x="684" y="1301"/>
                  <a:pt x="681" y="1292"/>
                </a:cubicBezTo>
                <a:cubicBezTo>
                  <a:pt x="678" y="1283"/>
                  <a:pt x="689" y="1266"/>
                  <a:pt x="695" y="1268"/>
                </a:cubicBezTo>
                <a:cubicBezTo>
                  <a:pt x="701" y="1270"/>
                  <a:pt x="708" y="1308"/>
                  <a:pt x="717" y="1304"/>
                </a:cubicBezTo>
                <a:cubicBezTo>
                  <a:pt x="726" y="1300"/>
                  <a:pt x="729" y="1252"/>
                  <a:pt x="747" y="1242"/>
                </a:cubicBezTo>
                <a:cubicBezTo>
                  <a:pt x="765" y="1232"/>
                  <a:pt x="802" y="1243"/>
                  <a:pt x="823" y="1246"/>
                </a:cubicBezTo>
                <a:cubicBezTo>
                  <a:pt x="844" y="1249"/>
                  <a:pt x="859" y="1249"/>
                  <a:pt x="873" y="1258"/>
                </a:cubicBezTo>
                <a:cubicBezTo>
                  <a:pt x="887" y="1267"/>
                  <a:pt x="896" y="1288"/>
                  <a:pt x="905" y="1302"/>
                </a:cubicBezTo>
                <a:cubicBezTo>
                  <a:pt x="914" y="1316"/>
                  <a:pt x="925" y="1330"/>
                  <a:pt x="927" y="1344"/>
                </a:cubicBezTo>
                <a:cubicBezTo>
                  <a:pt x="929" y="1358"/>
                  <a:pt x="915" y="1377"/>
                  <a:pt x="917" y="1388"/>
                </a:cubicBezTo>
                <a:cubicBezTo>
                  <a:pt x="919" y="1399"/>
                  <a:pt x="929" y="1410"/>
                  <a:pt x="941" y="1412"/>
                </a:cubicBezTo>
                <a:cubicBezTo>
                  <a:pt x="953" y="1414"/>
                  <a:pt x="978" y="1409"/>
                  <a:pt x="987" y="1402"/>
                </a:cubicBezTo>
                <a:cubicBezTo>
                  <a:pt x="996" y="1395"/>
                  <a:pt x="997" y="1379"/>
                  <a:pt x="993" y="1368"/>
                </a:cubicBezTo>
                <a:cubicBezTo>
                  <a:pt x="989" y="1357"/>
                  <a:pt x="965" y="1347"/>
                  <a:pt x="965" y="1338"/>
                </a:cubicBezTo>
                <a:cubicBezTo>
                  <a:pt x="965" y="1329"/>
                  <a:pt x="985" y="1312"/>
                  <a:pt x="995" y="1314"/>
                </a:cubicBezTo>
                <a:lnTo>
                  <a:pt x="1027" y="1352"/>
                </a:lnTo>
                <a:lnTo>
                  <a:pt x="1093" y="1348"/>
                </a:lnTo>
                <a:lnTo>
                  <a:pt x="1133" y="1378"/>
                </a:lnTo>
                <a:lnTo>
                  <a:pt x="1173" y="1400"/>
                </a:lnTo>
                <a:cubicBezTo>
                  <a:pt x="1180" y="1406"/>
                  <a:pt x="1177" y="1414"/>
                  <a:pt x="1173" y="1416"/>
                </a:cubicBezTo>
                <a:cubicBezTo>
                  <a:pt x="1169" y="1418"/>
                  <a:pt x="1159" y="1412"/>
                  <a:pt x="1151" y="1414"/>
                </a:cubicBezTo>
                <a:cubicBezTo>
                  <a:pt x="1143" y="1416"/>
                  <a:pt x="1140" y="1426"/>
                  <a:pt x="1125" y="1426"/>
                </a:cubicBezTo>
                <a:cubicBezTo>
                  <a:pt x="1110" y="1426"/>
                  <a:pt x="1073" y="1411"/>
                  <a:pt x="1061" y="1414"/>
                </a:cubicBezTo>
                <a:cubicBezTo>
                  <a:pt x="1049" y="1417"/>
                  <a:pt x="1045" y="1432"/>
                  <a:pt x="1051" y="1446"/>
                </a:cubicBezTo>
                <a:cubicBezTo>
                  <a:pt x="1057" y="1460"/>
                  <a:pt x="1085" y="1480"/>
                  <a:pt x="1099" y="1496"/>
                </a:cubicBezTo>
                <a:cubicBezTo>
                  <a:pt x="1113" y="1512"/>
                  <a:pt x="1134" y="1525"/>
                  <a:pt x="1137" y="1542"/>
                </a:cubicBezTo>
                <a:cubicBezTo>
                  <a:pt x="1140" y="1559"/>
                  <a:pt x="1114" y="1593"/>
                  <a:pt x="1117" y="1600"/>
                </a:cubicBezTo>
                <a:cubicBezTo>
                  <a:pt x="1120" y="1607"/>
                  <a:pt x="1145" y="1582"/>
                  <a:pt x="1157" y="1582"/>
                </a:cubicBezTo>
                <a:cubicBezTo>
                  <a:pt x="1169" y="1582"/>
                  <a:pt x="1175" y="1596"/>
                  <a:pt x="1189" y="1600"/>
                </a:cubicBezTo>
                <a:cubicBezTo>
                  <a:pt x="1203" y="1604"/>
                  <a:pt x="1233" y="1596"/>
                  <a:pt x="1239" y="1604"/>
                </a:cubicBezTo>
                <a:cubicBezTo>
                  <a:pt x="1245" y="1612"/>
                  <a:pt x="1228" y="1625"/>
                  <a:pt x="1223" y="1650"/>
                </a:cubicBezTo>
                <a:cubicBezTo>
                  <a:pt x="1218" y="1675"/>
                  <a:pt x="1218" y="1741"/>
                  <a:pt x="1209" y="1754"/>
                </a:cubicBezTo>
                <a:cubicBezTo>
                  <a:pt x="1200" y="1767"/>
                  <a:pt x="1178" y="1736"/>
                  <a:pt x="1167" y="1730"/>
                </a:cubicBezTo>
                <a:cubicBezTo>
                  <a:pt x="1156" y="1724"/>
                  <a:pt x="1145" y="1726"/>
                  <a:pt x="1141" y="1716"/>
                </a:cubicBezTo>
                <a:cubicBezTo>
                  <a:pt x="1137" y="1706"/>
                  <a:pt x="1135" y="1681"/>
                  <a:pt x="1141" y="1672"/>
                </a:cubicBezTo>
                <a:cubicBezTo>
                  <a:pt x="1147" y="1663"/>
                  <a:pt x="1170" y="1665"/>
                  <a:pt x="1177" y="1658"/>
                </a:cubicBezTo>
                <a:cubicBezTo>
                  <a:pt x="1184" y="1651"/>
                  <a:pt x="1188" y="1634"/>
                  <a:pt x="1183" y="1630"/>
                </a:cubicBezTo>
                <a:cubicBezTo>
                  <a:pt x="1178" y="1626"/>
                  <a:pt x="1157" y="1628"/>
                  <a:pt x="1149" y="1632"/>
                </a:cubicBezTo>
                <a:cubicBezTo>
                  <a:pt x="1141" y="1636"/>
                  <a:pt x="1143" y="1651"/>
                  <a:pt x="1137" y="1656"/>
                </a:cubicBezTo>
                <a:cubicBezTo>
                  <a:pt x="1131" y="1661"/>
                  <a:pt x="1120" y="1663"/>
                  <a:pt x="1113" y="1662"/>
                </a:cubicBezTo>
                <a:cubicBezTo>
                  <a:pt x="1106" y="1661"/>
                  <a:pt x="1102" y="1651"/>
                  <a:pt x="1093" y="1648"/>
                </a:cubicBezTo>
                <a:cubicBezTo>
                  <a:pt x="1084" y="1645"/>
                  <a:pt x="1070" y="1649"/>
                  <a:pt x="1059" y="1642"/>
                </a:cubicBezTo>
                <a:cubicBezTo>
                  <a:pt x="1048" y="1635"/>
                  <a:pt x="1036" y="1611"/>
                  <a:pt x="1025" y="1604"/>
                </a:cubicBezTo>
                <a:cubicBezTo>
                  <a:pt x="1014" y="1597"/>
                  <a:pt x="998" y="1606"/>
                  <a:pt x="993" y="1600"/>
                </a:cubicBezTo>
                <a:cubicBezTo>
                  <a:pt x="988" y="1594"/>
                  <a:pt x="1001" y="1577"/>
                  <a:pt x="997" y="1566"/>
                </a:cubicBezTo>
                <a:cubicBezTo>
                  <a:pt x="993" y="1555"/>
                  <a:pt x="974" y="1544"/>
                  <a:pt x="967" y="1532"/>
                </a:cubicBezTo>
                <a:cubicBezTo>
                  <a:pt x="960" y="1520"/>
                  <a:pt x="966" y="1505"/>
                  <a:pt x="953" y="1494"/>
                </a:cubicBezTo>
                <a:cubicBezTo>
                  <a:pt x="940" y="1483"/>
                  <a:pt x="908" y="1481"/>
                  <a:pt x="891" y="1466"/>
                </a:cubicBezTo>
                <a:cubicBezTo>
                  <a:pt x="874" y="1451"/>
                  <a:pt x="870" y="1420"/>
                  <a:pt x="849" y="1402"/>
                </a:cubicBezTo>
                <a:cubicBezTo>
                  <a:pt x="828" y="1384"/>
                  <a:pt x="776" y="1356"/>
                  <a:pt x="763" y="1356"/>
                </a:cubicBezTo>
                <a:cubicBezTo>
                  <a:pt x="750" y="1356"/>
                  <a:pt x="770" y="1387"/>
                  <a:pt x="771" y="1400"/>
                </a:cubicBezTo>
                <a:cubicBezTo>
                  <a:pt x="772" y="1413"/>
                  <a:pt x="766" y="1421"/>
                  <a:pt x="771" y="1432"/>
                </a:cubicBezTo>
                <a:cubicBezTo>
                  <a:pt x="776" y="1443"/>
                  <a:pt x="791" y="1444"/>
                  <a:pt x="799" y="1464"/>
                </a:cubicBezTo>
                <a:cubicBezTo>
                  <a:pt x="807" y="1484"/>
                  <a:pt x="823" y="1534"/>
                  <a:pt x="819" y="1550"/>
                </a:cubicBezTo>
                <a:cubicBezTo>
                  <a:pt x="815" y="1566"/>
                  <a:pt x="786" y="1568"/>
                  <a:pt x="775" y="1560"/>
                </a:cubicBezTo>
                <a:cubicBezTo>
                  <a:pt x="764" y="1552"/>
                  <a:pt x="763" y="1519"/>
                  <a:pt x="755" y="1502"/>
                </a:cubicBezTo>
                <a:cubicBezTo>
                  <a:pt x="747" y="1485"/>
                  <a:pt x="737" y="1469"/>
                  <a:pt x="725" y="1460"/>
                </a:cubicBezTo>
                <a:cubicBezTo>
                  <a:pt x="713" y="1451"/>
                  <a:pt x="697" y="1456"/>
                  <a:pt x="683" y="1446"/>
                </a:cubicBezTo>
                <a:cubicBezTo>
                  <a:pt x="669" y="1436"/>
                  <a:pt x="659" y="1416"/>
                  <a:pt x="639" y="1400"/>
                </a:cubicBezTo>
                <a:cubicBezTo>
                  <a:pt x="619" y="1384"/>
                  <a:pt x="581" y="1357"/>
                  <a:pt x="563" y="1352"/>
                </a:cubicBezTo>
                <a:cubicBezTo>
                  <a:pt x="545" y="1347"/>
                  <a:pt x="542" y="1368"/>
                  <a:pt x="529" y="1372"/>
                </a:cubicBezTo>
                <a:cubicBezTo>
                  <a:pt x="516" y="1376"/>
                  <a:pt x="495" y="1373"/>
                  <a:pt x="485" y="1378"/>
                </a:cubicBezTo>
                <a:cubicBezTo>
                  <a:pt x="475" y="1383"/>
                  <a:pt x="470" y="1396"/>
                  <a:pt x="469" y="1404"/>
                </a:cubicBezTo>
                <a:cubicBezTo>
                  <a:pt x="468" y="1412"/>
                  <a:pt x="485" y="1420"/>
                  <a:pt x="481" y="1426"/>
                </a:cubicBezTo>
                <a:cubicBezTo>
                  <a:pt x="477" y="1432"/>
                  <a:pt x="455" y="1437"/>
                  <a:pt x="445" y="1442"/>
                </a:cubicBezTo>
                <a:cubicBezTo>
                  <a:pt x="435" y="1447"/>
                  <a:pt x="431" y="1458"/>
                  <a:pt x="423" y="1456"/>
                </a:cubicBezTo>
                <a:cubicBezTo>
                  <a:pt x="415" y="1454"/>
                  <a:pt x="406" y="1434"/>
                  <a:pt x="397" y="1432"/>
                </a:cubicBezTo>
                <a:cubicBezTo>
                  <a:pt x="388" y="1430"/>
                  <a:pt x="379" y="1445"/>
                  <a:pt x="371" y="1446"/>
                </a:cubicBezTo>
                <a:cubicBezTo>
                  <a:pt x="363" y="1447"/>
                  <a:pt x="355" y="1436"/>
                  <a:pt x="347" y="1436"/>
                </a:cubicBezTo>
                <a:cubicBezTo>
                  <a:pt x="339" y="1436"/>
                  <a:pt x="330" y="1445"/>
                  <a:pt x="325" y="1444"/>
                </a:cubicBezTo>
                <a:cubicBezTo>
                  <a:pt x="320" y="1443"/>
                  <a:pt x="318" y="1435"/>
                  <a:pt x="319" y="1428"/>
                </a:cubicBezTo>
                <a:cubicBezTo>
                  <a:pt x="320" y="1421"/>
                  <a:pt x="329" y="1409"/>
                  <a:pt x="329" y="1400"/>
                </a:cubicBezTo>
                <a:cubicBezTo>
                  <a:pt x="329" y="1391"/>
                  <a:pt x="328" y="1382"/>
                  <a:pt x="321" y="1376"/>
                </a:cubicBezTo>
                <a:cubicBezTo>
                  <a:pt x="314" y="1370"/>
                  <a:pt x="298" y="1364"/>
                  <a:pt x="285" y="1366"/>
                </a:cubicBezTo>
                <a:cubicBezTo>
                  <a:pt x="272" y="1368"/>
                  <a:pt x="253" y="1403"/>
                  <a:pt x="245" y="1390"/>
                </a:cubicBezTo>
                <a:cubicBezTo>
                  <a:pt x="237" y="1377"/>
                  <a:pt x="234" y="1311"/>
                  <a:pt x="237" y="1288"/>
                </a:cubicBezTo>
                <a:cubicBezTo>
                  <a:pt x="240" y="1265"/>
                  <a:pt x="251" y="1265"/>
                  <a:pt x="265" y="1250"/>
                </a:cubicBezTo>
                <a:cubicBezTo>
                  <a:pt x="279" y="1235"/>
                  <a:pt x="308" y="1217"/>
                  <a:pt x="319" y="1196"/>
                </a:cubicBezTo>
                <a:cubicBezTo>
                  <a:pt x="330" y="1175"/>
                  <a:pt x="338" y="1138"/>
                  <a:pt x="329" y="1124"/>
                </a:cubicBezTo>
                <a:cubicBezTo>
                  <a:pt x="320" y="1110"/>
                  <a:pt x="280" y="1119"/>
                  <a:pt x="263" y="1114"/>
                </a:cubicBezTo>
                <a:cubicBezTo>
                  <a:pt x="246" y="1109"/>
                  <a:pt x="230" y="1085"/>
                  <a:pt x="225" y="1092"/>
                </a:cubicBezTo>
                <a:cubicBezTo>
                  <a:pt x="220" y="1099"/>
                  <a:pt x="234" y="1134"/>
                  <a:pt x="235" y="1156"/>
                </a:cubicBezTo>
                <a:cubicBezTo>
                  <a:pt x="236" y="1178"/>
                  <a:pt x="244" y="1218"/>
                  <a:pt x="233" y="1224"/>
                </a:cubicBezTo>
                <a:cubicBezTo>
                  <a:pt x="222" y="1230"/>
                  <a:pt x="180" y="1205"/>
                  <a:pt x="171" y="1194"/>
                </a:cubicBezTo>
                <a:cubicBezTo>
                  <a:pt x="162" y="1183"/>
                  <a:pt x="181" y="1168"/>
                  <a:pt x="177" y="1158"/>
                </a:cubicBezTo>
                <a:cubicBezTo>
                  <a:pt x="173" y="1148"/>
                  <a:pt x="154" y="1145"/>
                  <a:pt x="149" y="1134"/>
                </a:cubicBezTo>
                <a:cubicBezTo>
                  <a:pt x="144" y="1123"/>
                  <a:pt x="153" y="1095"/>
                  <a:pt x="145" y="1092"/>
                </a:cubicBezTo>
                <a:cubicBezTo>
                  <a:pt x="137" y="1089"/>
                  <a:pt x="112" y="1131"/>
                  <a:pt x="101" y="1114"/>
                </a:cubicBezTo>
                <a:cubicBezTo>
                  <a:pt x="90" y="1097"/>
                  <a:pt x="89" y="1019"/>
                  <a:pt x="79" y="988"/>
                </a:cubicBezTo>
                <a:cubicBezTo>
                  <a:pt x="69" y="957"/>
                  <a:pt x="46" y="938"/>
                  <a:pt x="43" y="924"/>
                </a:cubicBezTo>
                <a:cubicBezTo>
                  <a:pt x="40" y="910"/>
                  <a:pt x="63" y="910"/>
                  <a:pt x="63" y="902"/>
                </a:cubicBezTo>
                <a:cubicBezTo>
                  <a:pt x="63" y="894"/>
                  <a:pt x="47" y="886"/>
                  <a:pt x="45" y="878"/>
                </a:cubicBezTo>
                <a:cubicBezTo>
                  <a:pt x="43" y="870"/>
                  <a:pt x="54" y="864"/>
                  <a:pt x="53" y="856"/>
                </a:cubicBezTo>
                <a:cubicBezTo>
                  <a:pt x="52" y="848"/>
                  <a:pt x="44" y="839"/>
                  <a:pt x="41" y="828"/>
                </a:cubicBezTo>
                <a:cubicBezTo>
                  <a:pt x="38" y="817"/>
                  <a:pt x="42" y="798"/>
                  <a:pt x="37" y="790"/>
                </a:cubicBezTo>
                <a:cubicBezTo>
                  <a:pt x="32" y="782"/>
                  <a:pt x="14" y="789"/>
                  <a:pt x="11" y="780"/>
                </a:cubicBezTo>
                <a:cubicBezTo>
                  <a:pt x="8" y="771"/>
                  <a:pt x="18" y="755"/>
                  <a:pt x="17" y="738"/>
                </a:cubicBezTo>
                <a:cubicBezTo>
                  <a:pt x="16" y="721"/>
                  <a:pt x="0" y="692"/>
                  <a:pt x="5" y="676"/>
                </a:cubicBezTo>
                <a:lnTo>
                  <a:pt x="45" y="640"/>
                </a:lnTo>
                <a:cubicBezTo>
                  <a:pt x="55" y="637"/>
                  <a:pt x="63" y="650"/>
                  <a:pt x="65" y="660"/>
                </a:cubicBezTo>
                <a:cubicBezTo>
                  <a:pt x="67" y="670"/>
                  <a:pt x="51" y="689"/>
                  <a:pt x="57" y="698"/>
                </a:cubicBezTo>
                <a:cubicBezTo>
                  <a:pt x="63" y="707"/>
                  <a:pt x="91" y="704"/>
                  <a:pt x="101" y="714"/>
                </a:cubicBezTo>
                <a:cubicBezTo>
                  <a:pt x="111" y="724"/>
                  <a:pt x="112" y="752"/>
                  <a:pt x="119" y="758"/>
                </a:cubicBezTo>
                <a:cubicBezTo>
                  <a:pt x="126" y="764"/>
                  <a:pt x="133" y="750"/>
                  <a:pt x="141" y="748"/>
                </a:cubicBezTo>
                <a:cubicBezTo>
                  <a:pt x="149" y="746"/>
                  <a:pt x="157" y="752"/>
                  <a:pt x="165" y="748"/>
                </a:cubicBezTo>
                <a:cubicBezTo>
                  <a:pt x="173" y="744"/>
                  <a:pt x="189" y="735"/>
                  <a:pt x="189" y="722"/>
                </a:cubicBezTo>
                <a:cubicBezTo>
                  <a:pt x="189" y="709"/>
                  <a:pt x="170" y="687"/>
                  <a:pt x="167" y="672"/>
                </a:cubicBezTo>
                <a:cubicBezTo>
                  <a:pt x="164" y="657"/>
                  <a:pt x="175" y="647"/>
                  <a:pt x="173" y="634"/>
                </a:cubicBezTo>
                <a:cubicBezTo>
                  <a:pt x="171" y="621"/>
                  <a:pt x="156" y="608"/>
                  <a:pt x="155" y="594"/>
                </a:cubicBezTo>
                <a:cubicBezTo>
                  <a:pt x="154" y="580"/>
                  <a:pt x="160" y="568"/>
                  <a:pt x="167" y="550"/>
                </a:cubicBezTo>
                <a:cubicBezTo>
                  <a:pt x="174" y="532"/>
                  <a:pt x="193" y="507"/>
                  <a:pt x="197" y="484"/>
                </a:cubicBezTo>
                <a:cubicBezTo>
                  <a:pt x="201" y="461"/>
                  <a:pt x="189" y="434"/>
                  <a:pt x="189" y="412"/>
                </a:cubicBezTo>
                <a:cubicBezTo>
                  <a:pt x="189" y="390"/>
                  <a:pt x="203" y="367"/>
                  <a:pt x="199" y="350"/>
                </a:cubicBezTo>
                <a:cubicBezTo>
                  <a:pt x="195" y="333"/>
                  <a:pt x="168" y="323"/>
                  <a:pt x="167" y="310"/>
                </a:cubicBezTo>
                <a:cubicBezTo>
                  <a:pt x="166" y="297"/>
                  <a:pt x="192" y="282"/>
                  <a:pt x="195" y="272"/>
                </a:cubicBezTo>
                <a:cubicBezTo>
                  <a:pt x="198" y="262"/>
                  <a:pt x="186" y="256"/>
                  <a:pt x="187" y="250"/>
                </a:cubicBezTo>
                <a:cubicBezTo>
                  <a:pt x="188" y="244"/>
                  <a:pt x="200" y="244"/>
                  <a:pt x="201" y="238"/>
                </a:cubicBezTo>
                <a:cubicBezTo>
                  <a:pt x="202" y="232"/>
                  <a:pt x="193" y="226"/>
                  <a:pt x="195" y="214"/>
                </a:cubicBezTo>
                <a:cubicBezTo>
                  <a:pt x="197" y="202"/>
                  <a:pt x="206" y="183"/>
                  <a:pt x="215" y="164"/>
                </a:cubicBezTo>
                <a:cubicBezTo>
                  <a:pt x="224" y="145"/>
                  <a:pt x="243" y="120"/>
                  <a:pt x="247" y="100"/>
                </a:cubicBezTo>
                <a:cubicBezTo>
                  <a:pt x="251" y="80"/>
                  <a:pt x="231" y="55"/>
                  <a:pt x="237" y="44"/>
                </a:cubicBezTo>
                <a:cubicBezTo>
                  <a:pt x="243" y="33"/>
                  <a:pt x="270" y="43"/>
                  <a:pt x="281" y="36"/>
                </a:cubicBezTo>
                <a:cubicBezTo>
                  <a:pt x="292" y="29"/>
                  <a:pt x="293" y="5"/>
                  <a:pt x="305" y="4"/>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3" name="Freeform 9"/>
          <p:cNvSpPr>
            <a:spLocks/>
          </p:cNvSpPr>
          <p:nvPr userDrawn="1"/>
        </p:nvSpPr>
        <p:spPr bwMode="auto">
          <a:xfrm>
            <a:off x="3324225" y="3486150"/>
            <a:ext cx="576263" cy="673100"/>
          </a:xfrm>
          <a:custGeom>
            <a:avLst/>
            <a:gdLst>
              <a:gd name="T0" fmla="*/ 35 w 363"/>
              <a:gd name="T1" fmla="*/ 0 h 424"/>
              <a:gd name="T2" fmla="*/ 5 w 363"/>
              <a:gd name="T3" fmla="*/ 48 h 424"/>
              <a:gd name="T4" fmla="*/ 63 w 363"/>
              <a:gd name="T5" fmla="*/ 64 h 424"/>
              <a:gd name="T6" fmla="*/ 55 w 363"/>
              <a:gd name="T7" fmla="*/ 236 h 424"/>
              <a:gd name="T8" fmla="*/ 23 w 363"/>
              <a:gd name="T9" fmla="*/ 318 h 424"/>
              <a:gd name="T10" fmla="*/ 31 w 363"/>
              <a:gd name="T11" fmla="*/ 360 h 424"/>
              <a:gd name="T12" fmla="*/ 19 w 363"/>
              <a:gd name="T13" fmla="*/ 420 h 424"/>
              <a:gd name="T14" fmla="*/ 75 w 363"/>
              <a:gd name="T15" fmla="*/ 386 h 424"/>
              <a:gd name="T16" fmla="*/ 203 w 363"/>
              <a:gd name="T17" fmla="*/ 336 h 424"/>
              <a:gd name="T18" fmla="*/ 259 w 363"/>
              <a:gd name="T19" fmla="*/ 302 h 424"/>
              <a:gd name="T20" fmla="*/ 259 w 363"/>
              <a:gd name="T21" fmla="*/ 276 h 424"/>
              <a:gd name="T22" fmla="*/ 345 w 363"/>
              <a:gd name="T23" fmla="*/ 200 h 424"/>
              <a:gd name="T24" fmla="*/ 355 w 363"/>
              <a:gd name="T25" fmla="*/ 102 h 424"/>
              <a:gd name="T26" fmla="*/ 295 w 363"/>
              <a:gd name="T27" fmla="*/ 132 h 424"/>
              <a:gd name="T28" fmla="*/ 267 w 363"/>
              <a:gd name="T29" fmla="*/ 80 h 424"/>
              <a:gd name="T30" fmla="*/ 203 w 363"/>
              <a:gd name="T31" fmla="*/ 104 h 424"/>
              <a:gd name="T32" fmla="*/ 155 w 363"/>
              <a:gd name="T33" fmla="*/ 52 h 424"/>
              <a:gd name="T34" fmla="*/ 125 w 363"/>
              <a:gd name="T35" fmla="*/ 48 h 424"/>
              <a:gd name="T36" fmla="*/ 75 w 363"/>
              <a:gd name="T37" fmla="*/ 28 h 424"/>
              <a:gd name="T38" fmla="*/ 35 w 363"/>
              <a:gd name="T39" fmla="*/ 0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3" h="424">
                <a:moveTo>
                  <a:pt x="35" y="0"/>
                </a:moveTo>
                <a:cubicBezTo>
                  <a:pt x="23" y="5"/>
                  <a:pt x="0" y="37"/>
                  <a:pt x="5" y="48"/>
                </a:cubicBezTo>
                <a:cubicBezTo>
                  <a:pt x="10" y="59"/>
                  <a:pt x="55" y="33"/>
                  <a:pt x="63" y="64"/>
                </a:cubicBezTo>
                <a:cubicBezTo>
                  <a:pt x="71" y="95"/>
                  <a:pt x="62" y="194"/>
                  <a:pt x="55" y="236"/>
                </a:cubicBezTo>
                <a:cubicBezTo>
                  <a:pt x="48" y="278"/>
                  <a:pt x="27" y="297"/>
                  <a:pt x="23" y="318"/>
                </a:cubicBezTo>
                <a:cubicBezTo>
                  <a:pt x="19" y="339"/>
                  <a:pt x="32" y="343"/>
                  <a:pt x="31" y="360"/>
                </a:cubicBezTo>
                <a:cubicBezTo>
                  <a:pt x="30" y="377"/>
                  <a:pt x="12" y="416"/>
                  <a:pt x="19" y="420"/>
                </a:cubicBezTo>
                <a:cubicBezTo>
                  <a:pt x="26" y="424"/>
                  <a:pt x="45" y="400"/>
                  <a:pt x="75" y="386"/>
                </a:cubicBezTo>
                <a:cubicBezTo>
                  <a:pt x="105" y="372"/>
                  <a:pt x="173" y="350"/>
                  <a:pt x="203" y="336"/>
                </a:cubicBezTo>
                <a:cubicBezTo>
                  <a:pt x="233" y="322"/>
                  <a:pt x="250" y="312"/>
                  <a:pt x="259" y="302"/>
                </a:cubicBezTo>
                <a:cubicBezTo>
                  <a:pt x="268" y="292"/>
                  <a:pt x="245" y="293"/>
                  <a:pt x="259" y="276"/>
                </a:cubicBezTo>
                <a:cubicBezTo>
                  <a:pt x="273" y="259"/>
                  <a:pt x="329" y="229"/>
                  <a:pt x="345" y="200"/>
                </a:cubicBezTo>
                <a:cubicBezTo>
                  <a:pt x="361" y="171"/>
                  <a:pt x="363" y="113"/>
                  <a:pt x="355" y="102"/>
                </a:cubicBezTo>
                <a:cubicBezTo>
                  <a:pt x="347" y="91"/>
                  <a:pt x="310" y="136"/>
                  <a:pt x="295" y="132"/>
                </a:cubicBezTo>
                <a:cubicBezTo>
                  <a:pt x="280" y="128"/>
                  <a:pt x="282" y="85"/>
                  <a:pt x="267" y="80"/>
                </a:cubicBezTo>
                <a:cubicBezTo>
                  <a:pt x="252" y="75"/>
                  <a:pt x="222" y="109"/>
                  <a:pt x="203" y="104"/>
                </a:cubicBezTo>
                <a:cubicBezTo>
                  <a:pt x="184" y="99"/>
                  <a:pt x="168" y="61"/>
                  <a:pt x="155" y="52"/>
                </a:cubicBezTo>
                <a:cubicBezTo>
                  <a:pt x="142" y="43"/>
                  <a:pt x="138" y="52"/>
                  <a:pt x="125" y="48"/>
                </a:cubicBezTo>
                <a:cubicBezTo>
                  <a:pt x="112" y="44"/>
                  <a:pt x="90" y="36"/>
                  <a:pt x="75" y="28"/>
                </a:cubicBezTo>
                <a:cubicBezTo>
                  <a:pt x="60" y="20"/>
                  <a:pt x="43" y="6"/>
                  <a:pt x="35" y="0"/>
                </a:cubicBezTo>
                <a:close/>
              </a:path>
            </a:pathLst>
          </a:custGeom>
          <a:solidFill>
            <a:schemeClr val="bg1"/>
          </a:solidFill>
          <a:ln w="12700">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Freeform 10"/>
          <p:cNvSpPr>
            <a:spLocks/>
          </p:cNvSpPr>
          <p:nvPr userDrawn="1"/>
        </p:nvSpPr>
        <p:spPr bwMode="auto">
          <a:xfrm>
            <a:off x="2627313" y="2740025"/>
            <a:ext cx="554037" cy="617538"/>
          </a:xfrm>
          <a:custGeom>
            <a:avLst/>
            <a:gdLst>
              <a:gd name="T0" fmla="*/ 2 w 349"/>
              <a:gd name="T1" fmla="*/ 30 h 389"/>
              <a:gd name="T2" fmla="*/ 24 w 349"/>
              <a:gd name="T3" fmla="*/ 2 h 389"/>
              <a:gd name="T4" fmla="*/ 126 w 349"/>
              <a:gd name="T5" fmla="*/ 16 h 389"/>
              <a:gd name="T6" fmla="*/ 180 w 349"/>
              <a:gd name="T7" fmla="*/ 8 h 389"/>
              <a:gd name="T8" fmla="*/ 214 w 349"/>
              <a:gd name="T9" fmla="*/ 42 h 389"/>
              <a:gd name="T10" fmla="*/ 242 w 349"/>
              <a:gd name="T11" fmla="*/ 38 h 389"/>
              <a:gd name="T12" fmla="*/ 310 w 349"/>
              <a:gd name="T13" fmla="*/ 90 h 389"/>
              <a:gd name="T14" fmla="*/ 324 w 349"/>
              <a:gd name="T15" fmla="*/ 114 h 389"/>
              <a:gd name="T16" fmla="*/ 348 w 349"/>
              <a:gd name="T17" fmla="*/ 114 h 389"/>
              <a:gd name="T18" fmla="*/ 333 w 349"/>
              <a:gd name="T19" fmla="*/ 147 h 389"/>
              <a:gd name="T20" fmla="*/ 346 w 349"/>
              <a:gd name="T21" fmla="*/ 246 h 389"/>
              <a:gd name="T22" fmla="*/ 320 w 349"/>
              <a:gd name="T23" fmla="*/ 300 h 389"/>
              <a:gd name="T24" fmla="*/ 312 w 349"/>
              <a:gd name="T25" fmla="*/ 340 h 389"/>
              <a:gd name="T26" fmla="*/ 278 w 349"/>
              <a:gd name="T27" fmla="*/ 358 h 389"/>
              <a:gd name="T28" fmla="*/ 254 w 349"/>
              <a:gd name="T29" fmla="*/ 384 h 389"/>
              <a:gd name="T30" fmla="*/ 206 w 349"/>
              <a:gd name="T31" fmla="*/ 328 h 389"/>
              <a:gd name="T32" fmla="*/ 168 w 349"/>
              <a:gd name="T33" fmla="*/ 290 h 389"/>
              <a:gd name="T34" fmla="*/ 172 w 349"/>
              <a:gd name="T35" fmla="*/ 256 h 389"/>
              <a:gd name="T36" fmla="*/ 130 w 349"/>
              <a:gd name="T37" fmla="*/ 224 h 389"/>
              <a:gd name="T38" fmla="*/ 120 w 349"/>
              <a:gd name="T39" fmla="*/ 150 h 389"/>
              <a:gd name="T40" fmla="*/ 82 w 349"/>
              <a:gd name="T41" fmla="*/ 102 h 389"/>
              <a:gd name="T42" fmla="*/ 66 w 349"/>
              <a:gd name="T43" fmla="*/ 94 h 389"/>
              <a:gd name="T44" fmla="*/ 38 w 349"/>
              <a:gd name="T45" fmla="*/ 34 h 389"/>
              <a:gd name="T46" fmla="*/ 2 w 349"/>
              <a:gd name="T47" fmla="*/ 30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49" h="389">
                <a:moveTo>
                  <a:pt x="2" y="30"/>
                </a:moveTo>
                <a:cubicBezTo>
                  <a:pt x="0" y="20"/>
                  <a:pt x="3" y="4"/>
                  <a:pt x="24" y="2"/>
                </a:cubicBezTo>
                <a:cubicBezTo>
                  <a:pt x="45" y="0"/>
                  <a:pt x="100" y="15"/>
                  <a:pt x="126" y="16"/>
                </a:cubicBezTo>
                <a:cubicBezTo>
                  <a:pt x="152" y="17"/>
                  <a:pt x="165" y="4"/>
                  <a:pt x="180" y="8"/>
                </a:cubicBezTo>
                <a:cubicBezTo>
                  <a:pt x="195" y="12"/>
                  <a:pt x="204" y="37"/>
                  <a:pt x="214" y="42"/>
                </a:cubicBezTo>
                <a:cubicBezTo>
                  <a:pt x="224" y="47"/>
                  <a:pt x="226" y="30"/>
                  <a:pt x="242" y="38"/>
                </a:cubicBezTo>
                <a:cubicBezTo>
                  <a:pt x="258" y="46"/>
                  <a:pt x="297" y="78"/>
                  <a:pt x="310" y="90"/>
                </a:cubicBezTo>
                <a:cubicBezTo>
                  <a:pt x="323" y="102"/>
                  <a:pt x="318" y="110"/>
                  <a:pt x="324" y="114"/>
                </a:cubicBezTo>
                <a:cubicBezTo>
                  <a:pt x="330" y="118"/>
                  <a:pt x="347" y="109"/>
                  <a:pt x="348" y="114"/>
                </a:cubicBezTo>
                <a:cubicBezTo>
                  <a:pt x="349" y="119"/>
                  <a:pt x="333" y="125"/>
                  <a:pt x="333" y="147"/>
                </a:cubicBezTo>
                <a:cubicBezTo>
                  <a:pt x="333" y="169"/>
                  <a:pt x="348" y="221"/>
                  <a:pt x="346" y="246"/>
                </a:cubicBezTo>
                <a:cubicBezTo>
                  <a:pt x="344" y="271"/>
                  <a:pt x="326" y="284"/>
                  <a:pt x="320" y="300"/>
                </a:cubicBezTo>
                <a:cubicBezTo>
                  <a:pt x="314" y="316"/>
                  <a:pt x="319" y="330"/>
                  <a:pt x="312" y="340"/>
                </a:cubicBezTo>
                <a:cubicBezTo>
                  <a:pt x="305" y="350"/>
                  <a:pt x="288" y="351"/>
                  <a:pt x="278" y="358"/>
                </a:cubicBezTo>
                <a:cubicBezTo>
                  <a:pt x="268" y="365"/>
                  <a:pt x="266" y="389"/>
                  <a:pt x="254" y="384"/>
                </a:cubicBezTo>
                <a:cubicBezTo>
                  <a:pt x="242" y="379"/>
                  <a:pt x="220" y="344"/>
                  <a:pt x="206" y="328"/>
                </a:cubicBezTo>
                <a:cubicBezTo>
                  <a:pt x="192" y="312"/>
                  <a:pt x="174" y="302"/>
                  <a:pt x="168" y="290"/>
                </a:cubicBezTo>
                <a:cubicBezTo>
                  <a:pt x="162" y="278"/>
                  <a:pt x="178" y="267"/>
                  <a:pt x="172" y="256"/>
                </a:cubicBezTo>
                <a:cubicBezTo>
                  <a:pt x="166" y="245"/>
                  <a:pt x="139" y="242"/>
                  <a:pt x="130" y="224"/>
                </a:cubicBezTo>
                <a:cubicBezTo>
                  <a:pt x="121" y="206"/>
                  <a:pt x="128" y="170"/>
                  <a:pt x="120" y="150"/>
                </a:cubicBezTo>
                <a:cubicBezTo>
                  <a:pt x="112" y="130"/>
                  <a:pt x="91" y="111"/>
                  <a:pt x="82" y="102"/>
                </a:cubicBezTo>
                <a:cubicBezTo>
                  <a:pt x="73" y="93"/>
                  <a:pt x="73" y="105"/>
                  <a:pt x="66" y="94"/>
                </a:cubicBezTo>
                <a:cubicBezTo>
                  <a:pt x="59" y="83"/>
                  <a:pt x="49" y="45"/>
                  <a:pt x="38" y="34"/>
                </a:cubicBezTo>
                <a:cubicBezTo>
                  <a:pt x="27" y="23"/>
                  <a:pt x="9" y="31"/>
                  <a:pt x="2" y="30"/>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Freeform 11"/>
          <p:cNvSpPr>
            <a:spLocks/>
          </p:cNvSpPr>
          <p:nvPr userDrawn="1"/>
        </p:nvSpPr>
        <p:spPr bwMode="auto">
          <a:xfrm>
            <a:off x="4373563" y="3160713"/>
            <a:ext cx="665162" cy="684212"/>
          </a:xfrm>
          <a:custGeom>
            <a:avLst/>
            <a:gdLst>
              <a:gd name="T0" fmla="*/ 18 w 419"/>
              <a:gd name="T1" fmla="*/ 11 h 431"/>
              <a:gd name="T2" fmla="*/ 136 w 419"/>
              <a:gd name="T3" fmla="*/ 29 h 431"/>
              <a:gd name="T4" fmla="*/ 272 w 419"/>
              <a:gd name="T5" fmla="*/ 7 h 431"/>
              <a:gd name="T6" fmla="*/ 302 w 419"/>
              <a:gd name="T7" fmla="*/ 73 h 431"/>
              <a:gd name="T8" fmla="*/ 362 w 419"/>
              <a:gd name="T9" fmla="*/ 109 h 431"/>
              <a:gd name="T10" fmla="*/ 344 w 419"/>
              <a:gd name="T11" fmla="*/ 135 h 431"/>
              <a:gd name="T12" fmla="*/ 360 w 419"/>
              <a:gd name="T13" fmla="*/ 167 h 431"/>
              <a:gd name="T14" fmla="*/ 338 w 419"/>
              <a:gd name="T15" fmla="*/ 195 h 431"/>
              <a:gd name="T16" fmla="*/ 364 w 419"/>
              <a:gd name="T17" fmla="*/ 231 h 431"/>
              <a:gd name="T18" fmla="*/ 352 w 419"/>
              <a:gd name="T19" fmla="*/ 277 h 431"/>
              <a:gd name="T20" fmla="*/ 378 w 419"/>
              <a:gd name="T21" fmla="*/ 335 h 431"/>
              <a:gd name="T22" fmla="*/ 398 w 419"/>
              <a:gd name="T23" fmla="*/ 363 h 431"/>
              <a:gd name="T24" fmla="*/ 380 w 419"/>
              <a:gd name="T25" fmla="*/ 387 h 431"/>
              <a:gd name="T26" fmla="*/ 414 w 419"/>
              <a:gd name="T27" fmla="*/ 417 h 431"/>
              <a:gd name="T28" fmla="*/ 348 w 419"/>
              <a:gd name="T29" fmla="*/ 429 h 431"/>
              <a:gd name="T30" fmla="*/ 292 w 419"/>
              <a:gd name="T31" fmla="*/ 423 h 431"/>
              <a:gd name="T32" fmla="*/ 266 w 419"/>
              <a:gd name="T33" fmla="*/ 381 h 431"/>
              <a:gd name="T34" fmla="*/ 242 w 419"/>
              <a:gd name="T35" fmla="*/ 383 h 431"/>
              <a:gd name="T36" fmla="*/ 210 w 419"/>
              <a:gd name="T37" fmla="*/ 331 h 431"/>
              <a:gd name="T38" fmla="*/ 184 w 419"/>
              <a:gd name="T39" fmla="*/ 305 h 431"/>
              <a:gd name="T40" fmla="*/ 220 w 419"/>
              <a:gd name="T41" fmla="*/ 293 h 431"/>
              <a:gd name="T42" fmla="*/ 220 w 419"/>
              <a:gd name="T43" fmla="*/ 247 h 431"/>
              <a:gd name="T44" fmla="*/ 198 w 419"/>
              <a:gd name="T45" fmla="*/ 245 h 431"/>
              <a:gd name="T46" fmla="*/ 176 w 419"/>
              <a:gd name="T47" fmla="*/ 227 h 431"/>
              <a:gd name="T48" fmla="*/ 132 w 419"/>
              <a:gd name="T49" fmla="*/ 167 h 431"/>
              <a:gd name="T50" fmla="*/ 68 w 419"/>
              <a:gd name="T51" fmla="*/ 145 h 431"/>
              <a:gd name="T52" fmla="*/ 30 w 419"/>
              <a:gd name="T53" fmla="*/ 59 h 431"/>
              <a:gd name="T54" fmla="*/ 18 w 419"/>
              <a:gd name="T55" fmla="*/ 1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19" h="431">
                <a:moveTo>
                  <a:pt x="18" y="11"/>
                </a:moveTo>
                <a:cubicBezTo>
                  <a:pt x="36" y="6"/>
                  <a:pt x="94" y="30"/>
                  <a:pt x="136" y="29"/>
                </a:cubicBezTo>
                <a:cubicBezTo>
                  <a:pt x="178" y="28"/>
                  <a:pt x="244" y="0"/>
                  <a:pt x="272" y="7"/>
                </a:cubicBezTo>
                <a:cubicBezTo>
                  <a:pt x="300" y="14"/>
                  <a:pt x="287" y="56"/>
                  <a:pt x="302" y="73"/>
                </a:cubicBezTo>
                <a:cubicBezTo>
                  <a:pt x="317" y="90"/>
                  <a:pt x="355" y="99"/>
                  <a:pt x="362" y="109"/>
                </a:cubicBezTo>
                <a:cubicBezTo>
                  <a:pt x="369" y="119"/>
                  <a:pt x="344" y="125"/>
                  <a:pt x="344" y="135"/>
                </a:cubicBezTo>
                <a:cubicBezTo>
                  <a:pt x="344" y="145"/>
                  <a:pt x="361" y="157"/>
                  <a:pt x="360" y="167"/>
                </a:cubicBezTo>
                <a:cubicBezTo>
                  <a:pt x="359" y="177"/>
                  <a:pt x="337" y="184"/>
                  <a:pt x="338" y="195"/>
                </a:cubicBezTo>
                <a:cubicBezTo>
                  <a:pt x="339" y="206"/>
                  <a:pt x="362" y="217"/>
                  <a:pt x="364" y="231"/>
                </a:cubicBezTo>
                <a:cubicBezTo>
                  <a:pt x="366" y="245"/>
                  <a:pt x="350" y="260"/>
                  <a:pt x="352" y="277"/>
                </a:cubicBezTo>
                <a:cubicBezTo>
                  <a:pt x="354" y="294"/>
                  <a:pt x="370" y="321"/>
                  <a:pt x="378" y="335"/>
                </a:cubicBezTo>
                <a:cubicBezTo>
                  <a:pt x="386" y="349"/>
                  <a:pt x="398" y="354"/>
                  <a:pt x="398" y="363"/>
                </a:cubicBezTo>
                <a:cubicBezTo>
                  <a:pt x="398" y="372"/>
                  <a:pt x="377" y="378"/>
                  <a:pt x="380" y="387"/>
                </a:cubicBezTo>
                <a:cubicBezTo>
                  <a:pt x="383" y="396"/>
                  <a:pt x="419" y="410"/>
                  <a:pt x="414" y="417"/>
                </a:cubicBezTo>
                <a:cubicBezTo>
                  <a:pt x="409" y="424"/>
                  <a:pt x="368" y="428"/>
                  <a:pt x="348" y="429"/>
                </a:cubicBezTo>
                <a:cubicBezTo>
                  <a:pt x="328" y="430"/>
                  <a:pt x="306" y="431"/>
                  <a:pt x="292" y="423"/>
                </a:cubicBezTo>
                <a:cubicBezTo>
                  <a:pt x="278" y="415"/>
                  <a:pt x="274" y="388"/>
                  <a:pt x="266" y="381"/>
                </a:cubicBezTo>
                <a:cubicBezTo>
                  <a:pt x="258" y="374"/>
                  <a:pt x="251" y="391"/>
                  <a:pt x="242" y="383"/>
                </a:cubicBezTo>
                <a:cubicBezTo>
                  <a:pt x="233" y="375"/>
                  <a:pt x="220" y="344"/>
                  <a:pt x="210" y="331"/>
                </a:cubicBezTo>
                <a:cubicBezTo>
                  <a:pt x="200" y="318"/>
                  <a:pt x="182" y="311"/>
                  <a:pt x="184" y="305"/>
                </a:cubicBezTo>
                <a:cubicBezTo>
                  <a:pt x="186" y="299"/>
                  <a:pt x="214" y="302"/>
                  <a:pt x="220" y="293"/>
                </a:cubicBezTo>
                <a:cubicBezTo>
                  <a:pt x="226" y="284"/>
                  <a:pt x="224" y="255"/>
                  <a:pt x="220" y="247"/>
                </a:cubicBezTo>
                <a:cubicBezTo>
                  <a:pt x="216" y="239"/>
                  <a:pt x="205" y="248"/>
                  <a:pt x="198" y="245"/>
                </a:cubicBezTo>
                <a:cubicBezTo>
                  <a:pt x="191" y="242"/>
                  <a:pt x="187" y="240"/>
                  <a:pt x="176" y="227"/>
                </a:cubicBezTo>
                <a:cubicBezTo>
                  <a:pt x="165" y="214"/>
                  <a:pt x="150" y="181"/>
                  <a:pt x="132" y="167"/>
                </a:cubicBezTo>
                <a:cubicBezTo>
                  <a:pt x="114" y="153"/>
                  <a:pt x="85" y="163"/>
                  <a:pt x="68" y="145"/>
                </a:cubicBezTo>
                <a:cubicBezTo>
                  <a:pt x="51" y="127"/>
                  <a:pt x="38" y="81"/>
                  <a:pt x="30" y="59"/>
                </a:cubicBezTo>
                <a:cubicBezTo>
                  <a:pt x="22" y="37"/>
                  <a:pt x="0" y="21"/>
                  <a:pt x="18" y="11"/>
                </a:cubicBezTo>
                <a:close/>
              </a:path>
            </a:pathLst>
          </a:custGeom>
          <a:solidFill>
            <a:schemeClr val="bg1"/>
          </a:solidFill>
          <a:ln w="12700">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6" name="Freeform 12"/>
          <p:cNvSpPr>
            <a:spLocks/>
          </p:cNvSpPr>
          <p:nvPr userDrawn="1"/>
        </p:nvSpPr>
        <p:spPr bwMode="auto">
          <a:xfrm>
            <a:off x="3330575" y="4445000"/>
            <a:ext cx="2146300" cy="1941513"/>
          </a:xfrm>
          <a:custGeom>
            <a:avLst/>
            <a:gdLst>
              <a:gd name="T0" fmla="*/ 1045 w 1352"/>
              <a:gd name="T1" fmla="*/ 2 h 1223"/>
              <a:gd name="T2" fmla="*/ 1153 w 1352"/>
              <a:gd name="T3" fmla="*/ 78 h 1223"/>
              <a:gd name="T4" fmla="*/ 1225 w 1352"/>
              <a:gd name="T5" fmla="*/ 132 h 1223"/>
              <a:gd name="T6" fmla="*/ 1269 w 1352"/>
              <a:gd name="T7" fmla="*/ 262 h 1223"/>
              <a:gd name="T8" fmla="*/ 1277 w 1352"/>
              <a:gd name="T9" fmla="*/ 372 h 1223"/>
              <a:gd name="T10" fmla="*/ 1305 w 1352"/>
              <a:gd name="T11" fmla="*/ 446 h 1223"/>
              <a:gd name="T12" fmla="*/ 1279 w 1352"/>
              <a:gd name="T13" fmla="*/ 532 h 1223"/>
              <a:gd name="T14" fmla="*/ 1349 w 1352"/>
              <a:gd name="T15" fmla="*/ 646 h 1223"/>
              <a:gd name="T16" fmla="*/ 1347 w 1352"/>
              <a:gd name="T17" fmla="*/ 716 h 1223"/>
              <a:gd name="T18" fmla="*/ 1279 w 1352"/>
              <a:gd name="T19" fmla="*/ 798 h 1223"/>
              <a:gd name="T20" fmla="*/ 1235 w 1352"/>
              <a:gd name="T21" fmla="*/ 808 h 1223"/>
              <a:gd name="T22" fmla="*/ 1237 w 1352"/>
              <a:gd name="T23" fmla="*/ 970 h 1223"/>
              <a:gd name="T24" fmla="*/ 1201 w 1352"/>
              <a:gd name="T25" fmla="*/ 848 h 1223"/>
              <a:gd name="T26" fmla="*/ 1175 w 1352"/>
              <a:gd name="T27" fmla="*/ 790 h 1223"/>
              <a:gd name="T28" fmla="*/ 1129 w 1352"/>
              <a:gd name="T29" fmla="*/ 690 h 1223"/>
              <a:gd name="T30" fmla="*/ 1071 w 1352"/>
              <a:gd name="T31" fmla="*/ 766 h 1223"/>
              <a:gd name="T32" fmla="*/ 1057 w 1352"/>
              <a:gd name="T33" fmla="*/ 930 h 1223"/>
              <a:gd name="T34" fmla="*/ 1005 w 1352"/>
              <a:gd name="T35" fmla="*/ 1204 h 1223"/>
              <a:gd name="T36" fmla="*/ 947 w 1352"/>
              <a:gd name="T37" fmla="*/ 1130 h 1223"/>
              <a:gd name="T38" fmla="*/ 963 w 1352"/>
              <a:gd name="T39" fmla="*/ 1058 h 1223"/>
              <a:gd name="T40" fmla="*/ 907 w 1352"/>
              <a:gd name="T41" fmla="*/ 1118 h 1223"/>
              <a:gd name="T42" fmla="*/ 655 w 1352"/>
              <a:gd name="T43" fmla="*/ 1010 h 1223"/>
              <a:gd name="T44" fmla="*/ 615 w 1352"/>
              <a:gd name="T45" fmla="*/ 854 h 1223"/>
              <a:gd name="T46" fmla="*/ 621 w 1352"/>
              <a:gd name="T47" fmla="*/ 758 h 1223"/>
              <a:gd name="T48" fmla="*/ 651 w 1352"/>
              <a:gd name="T49" fmla="*/ 670 h 1223"/>
              <a:gd name="T50" fmla="*/ 557 w 1352"/>
              <a:gd name="T51" fmla="*/ 604 h 1223"/>
              <a:gd name="T52" fmla="*/ 473 w 1352"/>
              <a:gd name="T53" fmla="*/ 556 h 1223"/>
              <a:gd name="T54" fmla="*/ 461 w 1352"/>
              <a:gd name="T55" fmla="*/ 604 h 1223"/>
              <a:gd name="T56" fmla="*/ 447 w 1352"/>
              <a:gd name="T57" fmla="*/ 670 h 1223"/>
              <a:gd name="T58" fmla="*/ 397 w 1352"/>
              <a:gd name="T59" fmla="*/ 654 h 1223"/>
              <a:gd name="T60" fmla="*/ 371 w 1352"/>
              <a:gd name="T61" fmla="*/ 622 h 1223"/>
              <a:gd name="T62" fmla="*/ 323 w 1352"/>
              <a:gd name="T63" fmla="*/ 666 h 1223"/>
              <a:gd name="T64" fmla="*/ 267 w 1352"/>
              <a:gd name="T65" fmla="*/ 670 h 1223"/>
              <a:gd name="T66" fmla="*/ 267 w 1352"/>
              <a:gd name="T67" fmla="*/ 594 h 1223"/>
              <a:gd name="T68" fmla="*/ 167 w 1352"/>
              <a:gd name="T69" fmla="*/ 638 h 1223"/>
              <a:gd name="T70" fmla="*/ 143 w 1352"/>
              <a:gd name="T71" fmla="*/ 700 h 1223"/>
              <a:gd name="T72" fmla="*/ 85 w 1352"/>
              <a:gd name="T73" fmla="*/ 820 h 1223"/>
              <a:gd name="T74" fmla="*/ 29 w 1352"/>
              <a:gd name="T75" fmla="*/ 814 h 1223"/>
              <a:gd name="T76" fmla="*/ 45 w 1352"/>
              <a:gd name="T77" fmla="*/ 720 h 1223"/>
              <a:gd name="T78" fmla="*/ 121 w 1352"/>
              <a:gd name="T79" fmla="*/ 512 h 1223"/>
              <a:gd name="T80" fmla="*/ 231 w 1352"/>
              <a:gd name="T81" fmla="*/ 470 h 1223"/>
              <a:gd name="T82" fmla="*/ 325 w 1352"/>
              <a:gd name="T83" fmla="*/ 452 h 1223"/>
              <a:gd name="T84" fmla="*/ 323 w 1352"/>
              <a:gd name="T85" fmla="*/ 400 h 1223"/>
              <a:gd name="T86" fmla="*/ 395 w 1352"/>
              <a:gd name="T87" fmla="*/ 362 h 1223"/>
              <a:gd name="T88" fmla="*/ 549 w 1352"/>
              <a:gd name="T89" fmla="*/ 362 h 1223"/>
              <a:gd name="T90" fmla="*/ 507 w 1352"/>
              <a:gd name="T91" fmla="*/ 520 h 1223"/>
              <a:gd name="T92" fmla="*/ 667 w 1352"/>
              <a:gd name="T93" fmla="*/ 450 h 1223"/>
              <a:gd name="T94" fmla="*/ 727 w 1352"/>
              <a:gd name="T95" fmla="*/ 330 h 1223"/>
              <a:gd name="T96" fmla="*/ 831 w 1352"/>
              <a:gd name="T97" fmla="*/ 214 h 1223"/>
              <a:gd name="T98" fmla="*/ 947 w 1352"/>
              <a:gd name="T99" fmla="*/ 254 h 1223"/>
              <a:gd name="T100" fmla="*/ 977 w 1352"/>
              <a:gd name="T101" fmla="*/ 222 h 1223"/>
              <a:gd name="T102" fmla="*/ 1037 w 1352"/>
              <a:gd name="T103" fmla="*/ 168 h 1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352" h="1223">
                <a:moveTo>
                  <a:pt x="991" y="34"/>
                </a:moveTo>
                <a:cubicBezTo>
                  <a:pt x="994" y="5"/>
                  <a:pt x="1033" y="0"/>
                  <a:pt x="1045" y="2"/>
                </a:cubicBezTo>
                <a:cubicBezTo>
                  <a:pt x="1057" y="4"/>
                  <a:pt x="1047" y="31"/>
                  <a:pt x="1065" y="44"/>
                </a:cubicBezTo>
                <a:cubicBezTo>
                  <a:pt x="1083" y="57"/>
                  <a:pt x="1133" y="60"/>
                  <a:pt x="1153" y="78"/>
                </a:cubicBezTo>
                <a:cubicBezTo>
                  <a:pt x="1173" y="96"/>
                  <a:pt x="1175" y="141"/>
                  <a:pt x="1187" y="150"/>
                </a:cubicBezTo>
                <a:cubicBezTo>
                  <a:pt x="1199" y="159"/>
                  <a:pt x="1219" y="126"/>
                  <a:pt x="1225" y="132"/>
                </a:cubicBezTo>
                <a:cubicBezTo>
                  <a:pt x="1231" y="138"/>
                  <a:pt x="1214" y="164"/>
                  <a:pt x="1221" y="186"/>
                </a:cubicBezTo>
                <a:cubicBezTo>
                  <a:pt x="1228" y="208"/>
                  <a:pt x="1272" y="238"/>
                  <a:pt x="1269" y="262"/>
                </a:cubicBezTo>
                <a:cubicBezTo>
                  <a:pt x="1266" y="286"/>
                  <a:pt x="1202" y="310"/>
                  <a:pt x="1203" y="328"/>
                </a:cubicBezTo>
                <a:cubicBezTo>
                  <a:pt x="1204" y="346"/>
                  <a:pt x="1265" y="352"/>
                  <a:pt x="1277" y="372"/>
                </a:cubicBezTo>
                <a:cubicBezTo>
                  <a:pt x="1289" y="392"/>
                  <a:pt x="1268" y="434"/>
                  <a:pt x="1273" y="446"/>
                </a:cubicBezTo>
                <a:cubicBezTo>
                  <a:pt x="1278" y="458"/>
                  <a:pt x="1301" y="436"/>
                  <a:pt x="1305" y="446"/>
                </a:cubicBezTo>
                <a:cubicBezTo>
                  <a:pt x="1309" y="456"/>
                  <a:pt x="1303" y="490"/>
                  <a:pt x="1299" y="504"/>
                </a:cubicBezTo>
                <a:cubicBezTo>
                  <a:pt x="1295" y="518"/>
                  <a:pt x="1272" y="518"/>
                  <a:pt x="1279" y="532"/>
                </a:cubicBezTo>
                <a:cubicBezTo>
                  <a:pt x="1286" y="546"/>
                  <a:pt x="1327" y="569"/>
                  <a:pt x="1339" y="588"/>
                </a:cubicBezTo>
                <a:cubicBezTo>
                  <a:pt x="1351" y="607"/>
                  <a:pt x="1349" y="632"/>
                  <a:pt x="1349" y="646"/>
                </a:cubicBezTo>
                <a:cubicBezTo>
                  <a:pt x="1349" y="660"/>
                  <a:pt x="1337" y="660"/>
                  <a:pt x="1337" y="672"/>
                </a:cubicBezTo>
                <a:cubicBezTo>
                  <a:pt x="1337" y="684"/>
                  <a:pt x="1352" y="695"/>
                  <a:pt x="1347" y="716"/>
                </a:cubicBezTo>
                <a:cubicBezTo>
                  <a:pt x="1342" y="737"/>
                  <a:pt x="1320" y="784"/>
                  <a:pt x="1309" y="798"/>
                </a:cubicBezTo>
                <a:cubicBezTo>
                  <a:pt x="1298" y="812"/>
                  <a:pt x="1285" y="791"/>
                  <a:pt x="1279" y="798"/>
                </a:cubicBezTo>
                <a:cubicBezTo>
                  <a:pt x="1273" y="805"/>
                  <a:pt x="1280" y="836"/>
                  <a:pt x="1273" y="838"/>
                </a:cubicBezTo>
                <a:cubicBezTo>
                  <a:pt x="1266" y="840"/>
                  <a:pt x="1239" y="804"/>
                  <a:pt x="1235" y="808"/>
                </a:cubicBezTo>
                <a:cubicBezTo>
                  <a:pt x="1231" y="812"/>
                  <a:pt x="1251" y="835"/>
                  <a:pt x="1251" y="862"/>
                </a:cubicBezTo>
                <a:cubicBezTo>
                  <a:pt x="1251" y="889"/>
                  <a:pt x="1244" y="960"/>
                  <a:pt x="1237" y="970"/>
                </a:cubicBezTo>
                <a:cubicBezTo>
                  <a:pt x="1230" y="980"/>
                  <a:pt x="1213" y="944"/>
                  <a:pt x="1207" y="924"/>
                </a:cubicBezTo>
                <a:cubicBezTo>
                  <a:pt x="1201" y="904"/>
                  <a:pt x="1206" y="866"/>
                  <a:pt x="1201" y="848"/>
                </a:cubicBezTo>
                <a:cubicBezTo>
                  <a:pt x="1196" y="830"/>
                  <a:pt x="1183" y="828"/>
                  <a:pt x="1179" y="818"/>
                </a:cubicBezTo>
                <a:cubicBezTo>
                  <a:pt x="1175" y="808"/>
                  <a:pt x="1181" y="803"/>
                  <a:pt x="1175" y="790"/>
                </a:cubicBezTo>
                <a:cubicBezTo>
                  <a:pt x="1169" y="777"/>
                  <a:pt x="1153" y="759"/>
                  <a:pt x="1145" y="742"/>
                </a:cubicBezTo>
                <a:cubicBezTo>
                  <a:pt x="1137" y="725"/>
                  <a:pt x="1138" y="695"/>
                  <a:pt x="1129" y="690"/>
                </a:cubicBezTo>
                <a:cubicBezTo>
                  <a:pt x="1120" y="685"/>
                  <a:pt x="1099" y="699"/>
                  <a:pt x="1089" y="712"/>
                </a:cubicBezTo>
                <a:cubicBezTo>
                  <a:pt x="1079" y="725"/>
                  <a:pt x="1087" y="739"/>
                  <a:pt x="1071" y="766"/>
                </a:cubicBezTo>
                <a:cubicBezTo>
                  <a:pt x="1055" y="793"/>
                  <a:pt x="997" y="847"/>
                  <a:pt x="995" y="874"/>
                </a:cubicBezTo>
                <a:cubicBezTo>
                  <a:pt x="993" y="901"/>
                  <a:pt x="1039" y="900"/>
                  <a:pt x="1057" y="930"/>
                </a:cubicBezTo>
                <a:cubicBezTo>
                  <a:pt x="1075" y="960"/>
                  <a:pt x="1110" y="1010"/>
                  <a:pt x="1101" y="1056"/>
                </a:cubicBezTo>
                <a:cubicBezTo>
                  <a:pt x="1092" y="1102"/>
                  <a:pt x="1026" y="1185"/>
                  <a:pt x="1005" y="1204"/>
                </a:cubicBezTo>
                <a:cubicBezTo>
                  <a:pt x="984" y="1223"/>
                  <a:pt x="985" y="1182"/>
                  <a:pt x="975" y="1170"/>
                </a:cubicBezTo>
                <a:cubicBezTo>
                  <a:pt x="965" y="1158"/>
                  <a:pt x="947" y="1145"/>
                  <a:pt x="947" y="1130"/>
                </a:cubicBezTo>
                <a:cubicBezTo>
                  <a:pt x="947" y="1115"/>
                  <a:pt x="974" y="1092"/>
                  <a:pt x="977" y="1080"/>
                </a:cubicBezTo>
                <a:cubicBezTo>
                  <a:pt x="980" y="1068"/>
                  <a:pt x="970" y="1061"/>
                  <a:pt x="963" y="1058"/>
                </a:cubicBezTo>
                <a:cubicBezTo>
                  <a:pt x="956" y="1055"/>
                  <a:pt x="946" y="1052"/>
                  <a:pt x="937" y="1062"/>
                </a:cubicBezTo>
                <a:cubicBezTo>
                  <a:pt x="928" y="1072"/>
                  <a:pt x="920" y="1110"/>
                  <a:pt x="907" y="1118"/>
                </a:cubicBezTo>
                <a:cubicBezTo>
                  <a:pt x="894" y="1126"/>
                  <a:pt x="901" y="1130"/>
                  <a:pt x="859" y="1112"/>
                </a:cubicBezTo>
                <a:cubicBezTo>
                  <a:pt x="817" y="1094"/>
                  <a:pt x="694" y="1035"/>
                  <a:pt x="655" y="1010"/>
                </a:cubicBezTo>
                <a:cubicBezTo>
                  <a:pt x="616" y="985"/>
                  <a:pt x="632" y="988"/>
                  <a:pt x="625" y="962"/>
                </a:cubicBezTo>
                <a:cubicBezTo>
                  <a:pt x="618" y="936"/>
                  <a:pt x="619" y="873"/>
                  <a:pt x="615" y="854"/>
                </a:cubicBezTo>
                <a:cubicBezTo>
                  <a:pt x="611" y="835"/>
                  <a:pt x="598" y="866"/>
                  <a:pt x="599" y="850"/>
                </a:cubicBezTo>
                <a:cubicBezTo>
                  <a:pt x="600" y="834"/>
                  <a:pt x="610" y="785"/>
                  <a:pt x="621" y="758"/>
                </a:cubicBezTo>
                <a:cubicBezTo>
                  <a:pt x="632" y="731"/>
                  <a:pt x="662" y="705"/>
                  <a:pt x="667" y="690"/>
                </a:cubicBezTo>
                <a:cubicBezTo>
                  <a:pt x="672" y="675"/>
                  <a:pt x="659" y="682"/>
                  <a:pt x="651" y="670"/>
                </a:cubicBezTo>
                <a:cubicBezTo>
                  <a:pt x="643" y="658"/>
                  <a:pt x="633" y="629"/>
                  <a:pt x="617" y="618"/>
                </a:cubicBezTo>
                <a:cubicBezTo>
                  <a:pt x="601" y="607"/>
                  <a:pt x="572" y="611"/>
                  <a:pt x="557" y="604"/>
                </a:cubicBezTo>
                <a:cubicBezTo>
                  <a:pt x="542" y="597"/>
                  <a:pt x="543" y="582"/>
                  <a:pt x="529" y="574"/>
                </a:cubicBezTo>
                <a:cubicBezTo>
                  <a:pt x="515" y="566"/>
                  <a:pt x="487" y="555"/>
                  <a:pt x="473" y="556"/>
                </a:cubicBezTo>
                <a:cubicBezTo>
                  <a:pt x="459" y="557"/>
                  <a:pt x="447" y="574"/>
                  <a:pt x="445" y="582"/>
                </a:cubicBezTo>
                <a:cubicBezTo>
                  <a:pt x="443" y="590"/>
                  <a:pt x="464" y="595"/>
                  <a:pt x="461" y="604"/>
                </a:cubicBezTo>
                <a:cubicBezTo>
                  <a:pt x="458" y="613"/>
                  <a:pt x="429" y="627"/>
                  <a:pt x="427" y="638"/>
                </a:cubicBezTo>
                <a:cubicBezTo>
                  <a:pt x="425" y="649"/>
                  <a:pt x="445" y="662"/>
                  <a:pt x="447" y="670"/>
                </a:cubicBezTo>
                <a:cubicBezTo>
                  <a:pt x="449" y="678"/>
                  <a:pt x="445" y="689"/>
                  <a:pt x="437" y="686"/>
                </a:cubicBezTo>
                <a:cubicBezTo>
                  <a:pt x="429" y="683"/>
                  <a:pt x="410" y="659"/>
                  <a:pt x="397" y="654"/>
                </a:cubicBezTo>
                <a:cubicBezTo>
                  <a:pt x="384" y="649"/>
                  <a:pt x="361" y="661"/>
                  <a:pt x="357" y="656"/>
                </a:cubicBezTo>
                <a:cubicBezTo>
                  <a:pt x="353" y="651"/>
                  <a:pt x="373" y="632"/>
                  <a:pt x="371" y="622"/>
                </a:cubicBezTo>
                <a:cubicBezTo>
                  <a:pt x="369" y="612"/>
                  <a:pt x="353" y="591"/>
                  <a:pt x="345" y="598"/>
                </a:cubicBezTo>
                <a:cubicBezTo>
                  <a:pt x="337" y="605"/>
                  <a:pt x="331" y="659"/>
                  <a:pt x="323" y="666"/>
                </a:cubicBezTo>
                <a:cubicBezTo>
                  <a:pt x="315" y="673"/>
                  <a:pt x="306" y="641"/>
                  <a:pt x="297" y="642"/>
                </a:cubicBezTo>
                <a:cubicBezTo>
                  <a:pt x="288" y="643"/>
                  <a:pt x="272" y="672"/>
                  <a:pt x="267" y="670"/>
                </a:cubicBezTo>
                <a:cubicBezTo>
                  <a:pt x="262" y="668"/>
                  <a:pt x="269" y="643"/>
                  <a:pt x="269" y="630"/>
                </a:cubicBezTo>
                <a:cubicBezTo>
                  <a:pt x="269" y="617"/>
                  <a:pt x="280" y="600"/>
                  <a:pt x="267" y="594"/>
                </a:cubicBezTo>
                <a:cubicBezTo>
                  <a:pt x="254" y="588"/>
                  <a:pt x="206" y="585"/>
                  <a:pt x="189" y="592"/>
                </a:cubicBezTo>
                <a:cubicBezTo>
                  <a:pt x="172" y="599"/>
                  <a:pt x="176" y="625"/>
                  <a:pt x="167" y="638"/>
                </a:cubicBezTo>
                <a:cubicBezTo>
                  <a:pt x="158" y="651"/>
                  <a:pt x="141" y="662"/>
                  <a:pt x="137" y="672"/>
                </a:cubicBezTo>
                <a:cubicBezTo>
                  <a:pt x="133" y="682"/>
                  <a:pt x="147" y="689"/>
                  <a:pt x="143" y="700"/>
                </a:cubicBezTo>
                <a:cubicBezTo>
                  <a:pt x="139" y="711"/>
                  <a:pt x="121" y="716"/>
                  <a:pt x="111" y="736"/>
                </a:cubicBezTo>
                <a:cubicBezTo>
                  <a:pt x="101" y="756"/>
                  <a:pt x="94" y="804"/>
                  <a:pt x="85" y="820"/>
                </a:cubicBezTo>
                <a:cubicBezTo>
                  <a:pt x="76" y="836"/>
                  <a:pt x="68" y="835"/>
                  <a:pt x="59" y="834"/>
                </a:cubicBezTo>
                <a:cubicBezTo>
                  <a:pt x="50" y="833"/>
                  <a:pt x="38" y="826"/>
                  <a:pt x="29" y="814"/>
                </a:cubicBezTo>
                <a:cubicBezTo>
                  <a:pt x="20" y="802"/>
                  <a:pt x="0" y="776"/>
                  <a:pt x="3" y="760"/>
                </a:cubicBezTo>
                <a:cubicBezTo>
                  <a:pt x="6" y="744"/>
                  <a:pt x="35" y="742"/>
                  <a:pt x="45" y="720"/>
                </a:cubicBezTo>
                <a:cubicBezTo>
                  <a:pt x="55" y="698"/>
                  <a:pt x="52" y="665"/>
                  <a:pt x="65" y="630"/>
                </a:cubicBezTo>
                <a:cubicBezTo>
                  <a:pt x="78" y="595"/>
                  <a:pt x="98" y="535"/>
                  <a:pt x="121" y="512"/>
                </a:cubicBezTo>
                <a:cubicBezTo>
                  <a:pt x="144" y="489"/>
                  <a:pt x="183" y="499"/>
                  <a:pt x="201" y="492"/>
                </a:cubicBezTo>
                <a:cubicBezTo>
                  <a:pt x="219" y="485"/>
                  <a:pt x="219" y="472"/>
                  <a:pt x="231" y="470"/>
                </a:cubicBezTo>
                <a:cubicBezTo>
                  <a:pt x="243" y="468"/>
                  <a:pt x="257" y="481"/>
                  <a:pt x="273" y="478"/>
                </a:cubicBezTo>
                <a:cubicBezTo>
                  <a:pt x="289" y="475"/>
                  <a:pt x="320" y="461"/>
                  <a:pt x="325" y="452"/>
                </a:cubicBezTo>
                <a:cubicBezTo>
                  <a:pt x="330" y="443"/>
                  <a:pt x="303" y="431"/>
                  <a:pt x="303" y="422"/>
                </a:cubicBezTo>
                <a:cubicBezTo>
                  <a:pt x="303" y="413"/>
                  <a:pt x="316" y="410"/>
                  <a:pt x="323" y="400"/>
                </a:cubicBezTo>
                <a:cubicBezTo>
                  <a:pt x="330" y="390"/>
                  <a:pt x="331" y="366"/>
                  <a:pt x="343" y="360"/>
                </a:cubicBezTo>
                <a:cubicBezTo>
                  <a:pt x="355" y="354"/>
                  <a:pt x="369" y="368"/>
                  <a:pt x="395" y="362"/>
                </a:cubicBezTo>
                <a:cubicBezTo>
                  <a:pt x="421" y="356"/>
                  <a:pt x="473" y="324"/>
                  <a:pt x="499" y="324"/>
                </a:cubicBezTo>
                <a:cubicBezTo>
                  <a:pt x="525" y="324"/>
                  <a:pt x="538" y="342"/>
                  <a:pt x="549" y="362"/>
                </a:cubicBezTo>
                <a:cubicBezTo>
                  <a:pt x="560" y="382"/>
                  <a:pt x="574" y="418"/>
                  <a:pt x="567" y="444"/>
                </a:cubicBezTo>
                <a:cubicBezTo>
                  <a:pt x="560" y="470"/>
                  <a:pt x="501" y="516"/>
                  <a:pt x="507" y="520"/>
                </a:cubicBezTo>
                <a:cubicBezTo>
                  <a:pt x="513" y="524"/>
                  <a:pt x="576" y="478"/>
                  <a:pt x="603" y="466"/>
                </a:cubicBezTo>
                <a:cubicBezTo>
                  <a:pt x="630" y="454"/>
                  <a:pt x="653" y="467"/>
                  <a:pt x="667" y="450"/>
                </a:cubicBezTo>
                <a:cubicBezTo>
                  <a:pt x="681" y="433"/>
                  <a:pt x="679" y="384"/>
                  <a:pt x="689" y="364"/>
                </a:cubicBezTo>
                <a:cubicBezTo>
                  <a:pt x="699" y="344"/>
                  <a:pt x="707" y="328"/>
                  <a:pt x="727" y="330"/>
                </a:cubicBezTo>
                <a:cubicBezTo>
                  <a:pt x="747" y="332"/>
                  <a:pt x="794" y="395"/>
                  <a:pt x="811" y="376"/>
                </a:cubicBezTo>
                <a:cubicBezTo>
                  <a:pt x="828" y="357"/>
                  <a:pt x="812" y="230"/>
                  <a:pt x="831" y="214"/>
                </a:cubicBezTo>
                <a:cubicBezTo>
                  <a:pt x="850" y="198"/>
                  <a:pt x="904" y="271"/>
                  <a:pt x="923" y="278"/>
                </a:cubicBezTo>
                <a:cubicBezTo>
                  <a:pt x="942" y="285"/>
                  <a:pt x="943" y="268"/>
                  <a:pt x="947" y="254"/>
                </a:cubicBezTo>
                <a:cubicBezTo>
                  <a:pt x="951" y="240"/>
                  <a:pt x="944" y="199"/>
                  <a:pt x="949" y="194"/>
                </a:cubicBezTo>
                <a:cubicBezTo>
                  <a:pt x="954" y="189"/>
                  <a:pt x="964" y="218"/>
                  <a:pt x="977" y="222"/>
                </a:cubicBezTo>
                <a:cubicBezTo>
                  <a:pt x="990" y="226"/>
                  <a:pt x="1019" y="229"/>
                  <a:pt x="1029" y="220"/>
                </a:cubicBezTo>
                <a:cubicBezTo>
                  <a:pt x="1039" y="211"/>
                  <a:pt x="1043" y="199"/>
                  <a:pt x="1037" y="168"/>
                </a:cubicBezTo>
                <a:cubicBezTo>
                  <a:pt x="1031" y="137"/>
                  <a:pt x="1001" y="62"/>
                  <a:pt x="991" y="34"/>
                </a:cubicBezTo>
                <a:close/>
              </a:path>
            </a:pathLst>
          </a:custGeom>
          <a:solidFill>
            <a:schemeClr val="bg1"/>
          </a:solidFill>
          <a:ln w="12700">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7" name="Freeform 13"/>
          <p:cNvSpPr>
            <a:spLocks/>
          </p:cNvSpPr>
          <p:nvPr userDrawn="1"/>
        </p:nvSpPr>
        <p:spPr bwMode="auto">
          <a:xfrm>
            <a:off x="3533775" y="3879850"/>
            <a:ext cx="574675" cy="931863"/>
          </a:xfrm>
          <a:custGeom>
            <a:avLst/>
            <a:gdLst>
              <a:gd name="T0" fmla="*/ 37 w 362"/>
              <a:gd name="T1" fmla="*/ 306 h 587"/>
              <a:gd name="T2" fmla="*/ 89 w 362"/>
              <a:gd name="T3" fmla="*/ 304 h 587"/>
              <a:gd name="T4" fmla="*/ 151 w 362"/>
              <a:gd name="T5" fmla="*/ 274 h 587"/>
              <a:gd name="T6" fmla="*/ 143 w 362"/>
              <a:gd name="T7" fmla="*/ 226 h 587"/>
              <a:gd name="T8" fmla="*/ 153 w 362"/>
              <a:gd name="T9" fmla="*/ 188 h 587"/>
              <a:gd name="T10" fmla="*/ 135 w 362"/>
              <a:gd name="T11" fmla="*/ 144 h 587"/>
              <a:gd name="T12" fmla="*/ 163 w 362"/>
              <a:gd name="T13" fmla="*/ 130 h 587"/>
              <a:gd name="T14" fmla="*/ 183 w 362"/>
              <a:gd name="T15" fmla="*/ 82 h 587"/>
              <a:gd name="T16" fmla="*/ 175 w 362"/>
              <a:gd name="T17" fmla="*/ 62 h 587"/>
              <a:gd name="T18" fmla="*/ 205 w 362"/>
              <a:gd name="T19" fmla="*/ 26 h 587"/>
              <a:gd name="T20" fmla="*/ 251 w 362"/>
              <a:gd name="T21" fmla="*/ 6 h 587"/>
              <a:gd name="T22" fmla="*/ 351 w 362"/>
              <a:gd name="T23" fmla="*/ 64 h 587"/>
              <a:gd name="T24" fmla="*/ 317 w 362"/>
              <a:gd name="T25" fmla="*/ 152 h 587"/>
              <a:gd name="T26" fmla="*/ 277 w 362"/>
              <a:gd name="T27" fmla="*/ 224 h 587"/>
              <a:gd name="T28" fmla="*/ 267 w 362"/>
              <a:gd name="T29" fmla="*/ 290 h 587"/>
              <a:gd name="T30" fmla="*/ 233 w 362"/>
              <a:gd name="T31" fmla="*/ 332 h 587"/>
              <a:gd name="T32" fmla="*/ 229 w 362"/>
              <a:gd name="T33" fmla="*/ 400 h 587"/>
              <a:gd name="T34" fmla="*/ 279 w 362"/>
              <a:gd name="T35" fmla="*/ 502 h 587"/>
              <a:gd name="T36" fmla="*/ 257 w 362"/>
              <a:gd name="T37" fmla="*/ 554 h 587"/>
              <a:gd name="T38" fmla="*/ 195 w 362"/>
              <a:gd name="T39" fmla="*/ 576 h 587"/>
              <a:gd name="T40" fmla="*/ 147 w 362"/>
              <a:gd name="T41" fmla="*/ 486 h 587"/>
              <a:gd name="T42" fmla="*/ 99 w 362"/>
              <a:gd name="T43" fmla="*/ 484 h 587"/>
              <a:gd name="T44" fmla="*/ 13 w 362"/>
              <a:gd name="T45" fmla="*/ 380 h 587"/>
              <a:gd name="T46" fmla="*/ 21 w 362"/>
              <a:gd name="T47" fmla="*/ 362 h 587"/>
              <a:gd name="T48" fmla="*/ 37 w 362"/>
              <a:gd name="T49" fmla="*/ 306 h 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2" h="587">
                <a:moveTo>
                  <a:pt x="37" y="306"/>
                </a:moveTo>
                <a:lnTo>
                  <a:pt x="89" y="304"/>
                </a:lnTo>
                <a:lnTo>
                  <a:pt x="151" y="274"/>
                </a:lnTo>
                <a:lnTo>
                  <a:pt x="143" y="226"/>
                </a:lnTo>
                <a:lnTo>
                  <a:pt x="153" y="188"/>
                </a:lnTo>
                <a:lnTo>
                  <a:pt x="135" y="144"/>
                </a:lnTo>
                <a:cubicBezTo>
                  <a:pt x="137" y="134"/>
                  <a:pt x="155" y="140"/>
                  <a:pt x="163" y="130"/>
                </a:cubicBezTo>
                <a:cubicBezTo>
                  <a:pt x="171" y="120"/>
                  <a:pt x="181" y="93"/>
                  <a:pt x="183" y="82"/>
                </a:cubicBezTo>
                <a:cubicBezTo>
                  <a:pt x="185" y="71"/>
                  <a:pt x="171" y="71"/>
                  <a:pt x="175" y="62"/>
                </a:cubicBezTo>
                <a:cubicBezTo>
                  <a:pt x="179" y="53"/>
                  <a:pt x="192" y="35"/>
                  <a:pt x="205" y="26"/>
                </a:cubicBezTo>
                <a:cubicBezTo>
                  <a:pt x="218" y="17"/>
                  <a:pt x="227" y="0"/>
                  <a:pt x="251" y="6"/>
                </a:cubicBezTo>
                <a:cubicBezTo>
                  <a:pt x="275" y="12"/>
                  <a:pt x="340" y="40"/>
                  <a:pt x="351" y="64"/>
                </a:cubicBezTo>
                <a:cubicBezTo>
                  <a:pt x="362" y="88"/>
                  <a:pt x="329" y="125"/>
                  <a:pt x="317" y="152"/>
                </a:cubicBezTo>
                <a:cubicBezTo>
                  <a:pt x="305" y="179"/>
                  <a:pt x="285" y="201"/>
                  <a:pt x="277" y="224"/>
                </a:cubicBezTo>
                <a:cubicBezTo>
                  <a:pt x="269" y="247"/>
                  <a:pt x="274" y="272"/>
                  <a:pt x="267" y="290"/>
                </a:cubicBezTo>
                <a:cubicBezTo>
                  <a:pt x="260" y="308"/>
                  <a:pt x="239" y="314"/>
                  <a:pt x="233" y="332"/>
                </a:cubicBezTo>
                <a:cubicBezTo>
                  <a:pt x="227" y="350"/>
                  <a:pt x="221" y="372"/>
                  <a:pt x="229" y="400"/>
                </a:cubicBezTo>
                <a:cubicBezTo>
                  <a:pt x="237" y="428"/>
                  <a:pt x="274" y="476"/>
                  <a:pt x="279" y="502"/>
                </a:cubicBezTo>
                <a:cubicBezTo>
                  <a:pt x="284" y="528"/>
                  <a:pt x="271" y="542"/>
                  <a:pt x="257" y="554"/>
                </a:cubicBezTo>
                <a:cubicBezTo>
                  <a:pt x="243" y="566"/>
                  <a:pt x="213" y="587"/>
                  <a:pt x="195" y="576"/>
                </a:cubicBezTo>
                <a:cubicBezTo>
                  <a:pt x="177" y="565"/>
                  <a:pt x="163" y="501"/>
                  <a:pt x="147" y="486"/>
                </a:cubicBezTo>
                <a:cubicBezTo>
                  <a:pt x="131" y="471"/>
                  <a:pt x="121" y="502"/>
                  <a:pt x="99" y="484"/>
                </a:cubicBezTo>
                <a:cubicBezTo>
                  <a:pt x="77" y="466"/>
                  <a:pt x="26" y="400"/>
                  <a:pt x="13" y="380"/>
                </a:cubicBezTo>
                <a:cubicBezTo>
                  <a:pt x="0" y="360"/>
                  <a:pt x="17" y="374"/>
                  <a:pt x="21" y="362"/>
                </a:cubicBezTo>
                <a:cubicBezTo>
                  <a:pt x="25" y="350"/>
                  <a:pt x="34" y="318"/>
                  <a:pt x="37" y="306"/>
                </a:cubicBezTo>
                <a:close/>
              </a:path>
            </a:pathLst>
          </a:custGeom>
          <a:solidFill>
            <a:schemeClr val="bg1"/>
          </a:solidFill>
          <a:ln w="12700">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8" name="Freeform 14"/>
          <p:cNvSpPr>
            <a:spLocks/>
          </p:cNvSpPr>
          <p:nvPr userDrawn="1"/>
        </p:nvSpPr>
        <p:spPr bwMode="auto">
          <a:xfrm>
            <a:off x="3975100" y="3733800"/>
            <a:ext cx="330200" cy="903288"/>
          </a:xfrm>
          <a:custGeom>
            <a:avLst/>
            <a:gdLst>
              <a:gd name="T0" fmla="*/ 203 w 208"/>
              <a:gd name="T1" fmla="*/ 14 h 569"/>
              <a:gd name="T2" fmla="*/ 165 w 208"/>
              <a:gd name="T3" fmla="*/ 76 h 569"/>
              <a:gd name="T4" fmla="*/ 163 w 208"/>
              <a:gd name="T5" fmla="*/ 146 h 569"/>
              <a:gd name="T6" fmla="*/ 101 w 208"/>
              <a:gd name="T7" fmla="*/ 258 h 569"/>
              <a:gd name="T8" fmla="*/ 29 w 208"/>
              <a:gd name="T9" fmla="*/ 390 h 569"/>
              <a:gd name="T10" fmla="*/ 3 w 208"/>
              <a:gd name="T11" fmla="*/ 548 h 569"/>
              <a:gd name="T12" fmla="*/ 49 w 208"/>
              <a:gd name="T13" fmla="*/ 518 h 569"/>
              <a:gd name="T14" fmla="*/ 87 w 208"/>
              <a:gd name="T15" fmla="*/ 416 h 569"/>
              <a:gd name="T16" fmla="*/ 131 w 208"/>
              <a:gd name="T17" fmla="*/ 326 h 569"/>
              <a:gd name="T18" fmla="*/ 169 w 208"/>
              <a:gd name="T19" fmla="*/ 308 h 569"/>
              <a:gd name="T20" fmla="*/ 199 w 208"/>
              <a:gd name="T21" fmla="*/ 268 h 569"/>
              <a:gd name="T22" fmla="*/ 197 w 208"/>
              <a:gd name="T23" fmla="*/ 162 h 569"/>
              <a:gd name="T24" fmla="*/ 203 w 208"/>
              <a:gd name="T25" fmla="*/ 14 h 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8" h="569">
                <a:moveTo>
                  <a:pt x="203" y="14"/>
                </a:moveTo>
                <a:cubicBezTo>
                  <a:pt x="198" y="0"/>
                  <a:pt x="172" y="54"/>
                  <a:pt x="165" y="76"/>
                </a:cubicBezTo>
                <a:cubicBezTo>
                  <a:pt x="158" y="98"/>
                  <a:pt x="174" y="116"/>
                  <a:pt x="163" y="146"/>
                </a:cubicBezTo>
                <a:cubicBezTo>
                  <a:pt x="152" y="176"/>
                  <a:pt x="123" y="217"/>
                  <a:pt x="101" y="258"/>
                </a:cubicBezTo>
                <a:cubicBezTo>
                  <a:pt x="79" y="299"/>
                  <a:pt x="45" y="342"/>
                  <a:pt x="29" y="390"/>
                </a:cubicBezTo>
                <a:cubicBezTo>
                  <a:pt x="13" y="438"/>
                  <a:pt x="0" y="527"/>
                  <a:pt x="3" y="548"/>
                </a:cubicBezTo>
                <a:cubicBezTo>
                  <a:pt x="6" y="569"/>
                  <a:pt x="35" y="540"/>
                  <a:pt x="49" y="518"/>
                </a:cubicBezTo>
                <a:cubicBezTo>
                  <a:pt x="63" y="496"/>
                  <a:pt x="73" y="448"/>
                  <a:pt x="87" y="416"/>
                </a:cubicBezTo>
                <a:cubicBezTo>
                  <a:pt x="101" y="384"/>
                  <a:pt x="117" y="344"/>
                  <a:pt x="131" y="326"/>
                </a:cubicBezTo>
                <a:cubicBezTo>
                  <a:pt x="145" y="308"/>
                  <a:pt x="158" y="318"/>
                  <a:pt x="169" y="308"/>
                </a:cubicBezTo>
                <a:cubicBezTo>
                  <a:pt x="180" y="298"/>
                  <a:pt x="194" y="292"/>
                  <a:pt x="199" y="268"/>
                </a:cubicBezTo>
                <a:cubicBezTo>
                  <a:pt x="204" y="244"/>
                  <a:pt x="196" y="204"/>
                  <a:pt x="197" y="162"/>
                </a:cubicBezTo>
                <a:cubicBezTo>
                  <a:pt x="198" y="120"/>
                  <a:pt x="208" y="28"/>
                  <a:pt x="203" y="14"/>
                </a:cubicBezTo>
                <a:close/>
              </a:path>
            </a:pathLst>
          </a:custGeom>
          <a:solidFill>
            <a:schemeClr val="bg1"/>
          </a:solidFill>
          <a:ln w="12700">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9" name="Freeform 15"/>
          <p:cNvSpPr>
            <a:spLocks/>
          </p:cNvSpPr>
          <p:nvPr userDrawn="1"/>
        </p:nvSpPr>
        <p:spPr bwMode="auto">
          <a:xfrm>
            <a:off x="4189413" y="4275138"/>
            <a:ext cx="374650" cy="263525"/>
          </a:xfrm>
          <a:custGeom>
            <a:avLst/>
            <a:gdLst>
              <a:gd name="T0" fmla="*/ 2 w 236"/>
              <a:gd name="T1" fmla="*/ 109 h 166"/>
              <a:gd name="T2" fmla="*/ 40 w 236"/>
              <a:gd name="T3" fmla="*/ 59 h 166"/>
              <a:gd name="T4" fmla="*/ 76 w 236"/>
              <a:gd name="T5" fmla="*/ 45 h 166"/>
              <a:gd name="T6" fmla="*/ 130 w 236"/>
              <a:gd name="T7" fmla="*/ 1 h 166"/>
              <a:gd name="T8" fmla="*/ 222 w 236"/>
              <a:gd name="T9" fmla="*/ 49 h 166"/>
              <a:gd name="T10" fmla="*/ 214 w 236"/>
              <a:gd name="T11" fmla="*/ 81 h 166"/>
              <a:gd name="T12" fmla="*/ 230 w 236"/>
              <a:gd name="T13" fmla="*/ 111 h 166"/>
              <a:gd name="T14" fmla="*/ 218 w 236"/>
              <a:gd name="T15" fmla="*/ 127 h 166"/>
              <a:gd name="T16" fmla="*/ 196 w 236"/>
              <a:gd name="T17" fmla="*/ 119 h 166"/>
              <a:gd name="T18" fmla="*/ 176 w 236"/>
              <a:gd name="T19" fmla="*/ 133 h 166"/>
              <a:gd name="T20" fmla="*/ 152 w 236"/>
              <a:gd name="T21" fmla="*/ 161 h 166"/>
              <a:gd name="T22" fmla="*/ 74 w 236"/>
              <a:gd name="T23" fmla="*/ 161 h 166"/>
              <a:gd name="T24" fmla="*/ 32 w 236"/>
              <a:gd name="T25" fmla="*/ 155 h 166"/>
              <a:gd name="T26" fmla="*/ 2 w 236"/>
              <a:gd name="T27" fmla="*/ 109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6" h="166">
                <a:moveTo>
                  <a:pt x="2" y="109"/>
                </a:moveTo>
                <a:cubicBezTo>
                  <a:pt x="0" y="94"/>
                  <a:pt x="28" y="70"/>
                  <a:pt x="40" y="59"/>
                </a:cubicBezTo>
                <a:cubicBezTo>
                  <a:pt x="52" y="48"/>
                  <a:pt x="61" y="55"/>
                  <a:pt x="76" y="45"/>
                </a:cubicBezTo>
                <a:cubicBezTo>
                  <a:pt x="91" y="35"/>
                  <a:pt x="106" y="0"/>
                  <a:pt x="130" y="1"/>
                </a:cubicBezTo>
                <a:cubicBezTo>
                  <a:pt x="154" y="2"/>
                  <a:pt x="208" y="36"/>
                  <a:pt x="222" y="49"/>
                </a:cubicBezTo>
                <a:cubicBezTo>
                  <a:pt x="236" y="62"/>
                  <a:pt x="213" y="71"/>
                  <a:pt x="214" y="81"/>
                </a:cubicBezTo>
                <a:cubicBezTo>
                  <a:pt x="215" y="91"/>
                  <a:pt x="229" y="103"/>
                  <a:pt x="230" y="111"/>
                </a:cubicBezTo>
                <a:cubicBezTo>
                  <a:pt x="231" y="119"/>
                  <a:pt x="224" y="126"/>
                  <a:pt x="218" y="127"/>
                </a:cubicBezTo>
                <a:cubicBezTo>
                  <a:pt x="212" y="128"/>
                  <a:pt x="203" y="118"/>
                  <a:pt x="196" y="119"/>
                </a:cubicBezTo>
                <a:cubicBezTo>
                  <a:pt x="189" y="120"/>
                  <a:pt x="183" y="126"/>
                  <a:pt x="176" y="133"/>
                </a:cubicBezTo>
                <a:cubicBezTo>
                  <a:pt x="169" y="140"/>
                  <a:pt x="169" y="156"/>
                  <a:pt x="152" y="161"/>
                </a:cubicBezTo>
                <a:cubicBezTo>
                  <a:pt x="135" y="166"/>
                  <a:pt x="94" y="162"/>
                  <a:pt x="74" y="161"/>
                </a:cubicBezTo>
                <a:cubicBezTo>
                  <a:pt x="54" y="160"/>
                  <a:pt x="44" y="164"/>
                  <a:pt x="32" y="155"/>
                </a:cubicBezTo>
                <a:cubicBezTo>
                  <a:pt x="20" y="146"/>
                  <a:pt x="8" y="119"/>
                  <a:pt x="2" y="109"/>
                </a:cubicBezTo>
                <a:close/>
              </a:path>
            </a:pathLst>
          </a:custGeom>
          <a:solidFill>
            <a:schemeClr val="bg1"/>
          </a:solidFill>
          <a:ln w="12700">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0" name="Freeform 16"/>
          <p:cNvSpPr>
            <a:spLocks/>
          </p:cNvSpPr>
          <p:nvPr userDrawn="1"/>
        </p:nvSpPr>
        <p:spPr bwMode="auto">
          <a:xfrm>
            <a:off x="4405313" y="3640138"/>
            <a:ext cx="450850" cy="708025"/>
          </a:xfrm>
          <a:custGeom>
            <a:avLst/>
            <a:gdLst>
              <a:gd name="T0" fmla="*/ 0 w 284"/>
              <a:gd name="T1" fmla="*/ 3 h 446"/>
              <a:gd name="T2" fmla="*/ 104 w 284"/>
              <a:gd name="T3" fmla="*/ 75 h 446"/>
              <a:gd name="T4" fmla="*/ 172 w 284"/>
              <a:gd name="T5" fmla="*/ 35 h 446"/>
              <a:gd name="T6" fmla="*/ 218 w 284"/>
              <a:gd name="T7" fmla="*/ 155 h 446"/>
              <a:gd name="T8" fmla="*/ 194 w 284"/>
              <a:gd name="T9" fmla="*/ 205 h 446"/>
              <a:gd name="T10" fmla="*/ 258 w 284"/>
              <a:gd name="T11" fmla="*/ 269 h 446"/>
              <a:gd name="T12" fmla="*/ 258 w 284"/>
              <a:gd name="T13" fmla="*/ 311 h 446"/>
              <a:gd name="T14" fmla="*/ 282 w 284"/>
              <a:gd name="T15" fmla="*/ 349 h 446"/>
              <a:gd name="T16" fmla="*/ 244 w 284"/>
              <a:gd name="T17" fmla="*/ 381 h 446"/>
              <a:gd name="T18" fmla="*/ 198 w 284"/>
              <a:gd name="T19" fmla="*/ 335 h 446"/>
              <a:gd name="T20" fmla="*/ 216 w 284"/>
              <a:gd name="T21" fmla="*/ 433 h 446"/>
              <a:gd name="T22" fmla="*/ 184 w 284"/>
              <a:gd name="T23" fmla="*/ 413 h 446"/>
              <a:gd name="T24" fmla="*/ 134 w 284"/>
              <a:gd name="T25" fmla="*/ 389 h 446"/>
              <a:gd name="T26" fmla="*/ 150 w 284"/>
              <a:gd name="T27" fmla="*/ 365 h 446"/>
              <a:gd name="T28" fmla="*/ 124 w 284"/>
              <a:gd name="T29" fmla="*/ 331 h 446"/>
              <a:gd name="T30" fmla="*/ 132 w 284"/>
              <a:gd name="T31" fmla="*/ 271 h 446"/>
              <a:gd name="T32" fmla="*/ 148 w 284"/>
              <a:gd name="T33" fmla="*/ 241 h 446"/>
              <a:gd name="T34" fmla="*/ 128 w 284"/>
              <a:gd name="T35" fmla="*/ 189 h 446"/>
              <a:gd name="T36" fmla="*/ 80 w 284"/>
              <a:gd name="T37" fmla="*/ 157 h 446"/>
              <a:gd name="T38" fmla="*/ 74 w 284"/>
              <a:gd name="T39" fmla="*/ 195 h 446"/>
              <a:gd name="T40" fmla="*/ 36 w 284"/>
              <a:gd name="T41" fmla="*/ 175 h 446"/>
              <a:gd name="T42" fmla="*/ 36 w 284"/>
              <a:gd name="T43" fmla="*/ 95 h 446"/>
              <a:gd name="T44" fmla="*/ 0 w 284"/>
              <a:gd name="T45" fmla="*/ 3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4" h="446">
                <a:moveTo>
                  <a:pt x="0" y="3"/>
                </a:moveTo>
                <a:cubicBezTo>
                  <a:pt x="15" y="0"/>
                  <a:pt x="75" y="70"/>
                  <a:pt x="104" y="75"/>
                </a:cubicBezTo>
                <a:cubicBezTo>
                  <a:pt x="133" y="80"/>
                  <a:pt x="153" y="22"/>
                  <a:pt x="172" y="35"/>
                </a:cubicBezTo>
                <a:cubicBezTo>
                  <a:pt x="191" y="48"/>
                  <a:pt x="214" y="127"/>
                  <a:pt x="218" y="155"/>
                </a:cubicBezTo>
                <a:cubicBezTo>
                  <a:pt x="222" y="183"/>
                  <a:pt x="187" y="186"/>
                  <a:pt x="194" y="205"/>
                </a:cubicBezTo>
                <a:cubicBezTo>
                  <a:pt x="201" y="224"/>
                  <a:pt x="247" y="251"/>
                  <a:pt x="258" y="269"/>
                </a:cubicBezTo>
                <a:cubicBezTo>
                  <a:pt x="269" y="287"/>
                  <a:pt x="254" y="298"/>
                  <a:pt x="258" y="311"/>
                </a:cubicBezTo>
                <a:cubicBezTo>
                  <a:pt x="262" y="324"/>
                  <a:pt x="284" y="337"/>
                  <a:pt x="282" y="349"/>
                </a:cubicBezTo>
                <a:cubicBezTo>
                  <a:pt x="280" y="361"/>
                  <a:pt x="258" y="383"/>
                  <a:pt x="244" y="381"/>
                </a:cubicBezTo>
                <a:cubicBezTo>
                  <a:pt x="230" y="379"/>
                  <a:pt x="203" y="326"/>
                  <a:pt x="198" y="335"/>
                </a:cubicBezTo>
                <a:cubicBezTo>
                  <a:pt x="193" y="344"/>
                  <a:pt x="218" y="420"/>
                  <a:pt x="216" y="433"/>
                </a:cubicBezTo>
                <a:cubicBezTo>
                  <a:pt x="214" y="446"/>
                  <a:pt x="198" y="420"/>
                  <a:pt x="184" y="413"/>
                </a:cubicBezTo>
                <a:cubicBezTo>
                  <a:pt x="170" y="406"/>
                  <a:pt x="140" y="397"/>
                  <a:pt x="134" y="389"/>
                </a:cubicBezTo>
                <a:cubicBezTo>
                  <a:pt x="128" y="381"/>
                  <a:pt x="152" y="375"/>
                  <a:pt x="150" y="365"/>
                </a:cubicBezTo>
                <a:cubicBezTo>
                  <a:pt x="148" y="355"/>
                  <a:pt x="127" y="347"/>
                  <a:pt x="124" y="331"/>
                </a:cubicBezTo>
                <a:cubicBezTo>
                  <a:pt x="121" y="315"/>
                  <a:pt x="128" y="286"/>
                  <a:pt x="132" y="271"/>
                </a:cubicBezTo>
                <a:cubicBezTo>
                  <a:pt x="136" y="256"/>
                  <a:pt x="149" y="255"/>
                  <a:pt x="148" y="241"/>
                </a:cubicBezTo>
                <a:cubicBezTo>
                  <a:pt x="147" y="227"/>
                  <a:pt x="139" y="203"/>
                  <a:pt x="128" y="189"/>
                </a:cubicBezTo>
                <a:cubicBezTo>
                  <a:pt x="117" y="175"/>
                  <a:pt x="89" y="156"/>
                  <a:pt x="80" y="157"/>
                </a:cubicBezTo>
                <a:cubicBezTo>
                  <a:pt x="71" y="158"/>
                  <a:pt x="81" y="192"/>
                  <a:pt x="74" y="195"/>
                </a:cubicBezTo>
                <a:cubicBezTo>
                  <a:pt x="67" y="198"/>
                  <a:pt x="42" y="191"/>
                  <a:pt x="36" y="175"/>
                </a:cubicBezTo>
                <a:cubicBezTo>
                  <a:pt x="30" y="159"/>
                  <a:pt x="42" y="124"/>
                  <a:pt x="36" y="95"/>
                </a:cubicBezTo>
                <a:cubicBezTo>
                  <a:pt x="30" y="66"/>
                  <a:pt x="8" y="22"/>
                  <a:pt x="0" y="3"/>
                </a:cubicBezTo>
                <a:close/>
              </a:path>
            </a:pathLst>
          </a:custGeom>
          <a:solidFill>
            <a:schemeClr val="bg1"/>
          </a:solidFill>
          <a:ln w="12700">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1" name="Freeform 17"/>
          <p:cNvSpPr>
            <a:spLocks/>
          </p:cNvSpPr>
          <p:nvPr userDrawn="1"/>
        </p:nvSpPr>
        <p:spPr bwMode="auto">
          <a:xfrm>
            <a:off x="3881438" y="3155950"/>
            <a:ext cx="423862" cy="406400"/>
          </a:xfrm>
          <a:custGeom>
            <a:avLst/>
            <a:gdLst>
              <a:gd name="T0" fmla="*/ 0 w 267"/>
              <a:gd name="T1" fmla="*/ 191 h 256"/>
              <a:gd name="T2" fmla="*/ 40 w 267"/>
              <a:gd name="T3" fmla="*/ 118 h 256"/>
              <a:gd name="T4" fmla="*/ 30 w 267"/>
              <a:gd name="T5" fmla="*/ 98 h 256"/>
              <a:gd name="T6" fmla="*/ 46 w 267"/>
              <a:gd name="T7" fmla="*/ 68 h 256"/>
              <a:gd name="T8" fmla="*/ 24 w 267"/>
              <a:gd name="T9" fmla="*/ 34 h 256"/>
              <a:gd name="T10" fmla="*/ 34 w 267"/>
              <a:gd name="T11" fmla="*/ 2 h 256"/>
              <a:gd name="T12" fmla="*/ 58 w 267"/>
              <a:gd name="T13" fmla="*/ 20 h 256"/>
              <a:gd name="T14" fmla="*/ 56 w 267"/>
              <a:gd name="T15" fmla="*/ 50 h 256"/>
              <a:gd name="T16" fmla="*/ 78 w 267"/>
              <a:gd name="T17" fmla="*/ 32 h 256"/>
              <a:gd name="T18" fmla="*/ 120 w 267"/>
              <a:gd name="T19" fmla="*/ 54 h 256"/>
              <a:gd name="T20" fmla="*/ 154 w 267"/>
              <a:gd name="T21" fmla="*/ 86 h 256"/>
              <a:gd name="T22" fmla="*/ 184 w 267"/>
              <a:gd name="T23" fmla="*/ 122 h 256"/>
              <a:gd name="T24" fmla="*/ 200 w 267"/>
              <a:gd name="T25" fmla="*/ 114 h 256"/>
              <a:gd name="T26" fmla="*/ 240 w 267"/>
              <a:gd name="T27" fmla="*/ 158 h 256"/>
              <a:gd name="T28" fmla="*/ 264 w 267"/>
              <a:gd name="T29" fmla="*/ 216 h 256"/>
              <a:gd name="T30" fmla="*/ 258 w 267"/>
              <a:gd name="T31" fmla="*/ 254 h 256"/>
              <a:gd name="T32" fmla="*/ 234 w 267"/>
              <a:gd name="T33" fmla="*/ 226 h 256"/>
              <a:gd name="T34" fmla="*/ 204 w 267"/>
              <a:gd name="T35" fmla="*/ 200 h 256"/>
              <a:gd name="T36" fmla="*/ 176 w 267"/>
              <a:gd name="T37" fmla="*/ 198 h 256"/>
              <a:gd name="T38" fmla="*/ 150 w 267"/>
              <a:gd name="T39" fmla="*/ 162 h 256"/>
              <a:gd name="T40" fmla="*/ 86 w 267"/>
              <a:gd name="T41" fmla="*/ 116 h 256"/>
              <a:gd name="T42" fmla="*/ 60 w 267"/>
              <a:gd name="T43" fmla="*/ 150 h 256"/>
              <a:gd name="T44" fmla="*/ 27 w 267"/>
              <a:gd name="T45" fmla="*/ 188 h 256"/>
              <a:gd name="T46" fmla="*/ 0 w 267"/>
              <a:gd name="T47" fmla="*/ 191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67" h="256">
                <a:moveTo>
                  <a:pt x="0" y="191"/>
                </a:moveTo>
                <a:cubicBezTo>
                  <a:pt x="2" y="179"/>
                  <a:pt x="35" y="133"/>
                  <a:pt x="40" y="118"/>
                </a:cubicBezTo>
                <a:cubicBezTo>
                  <a:pt x="45" y="103"/>
                  <a:pt x="29" y="106"/>
                  <a:pt x="30" y="98"/>
                </a:cubicBezTo>
                <a:cubicBezTo>
                  <a:pt x="31" y="90"/>
                  <a:pt x="47" y="79"/>
                  <a:pt x="46" y="68"/>
                </a:cubicBezTo>
                <a:cubicBezTo>
                  <a:pt x="45" y="57"/>
                  <a:pt x="26" y="45"/>
                  <a:pt x="24" y="34"/>
                </a:cubicBezTo>
                <a:cubicBezTo>
                  <a:pt x="22" y="23"/>
                  <a:pt x="29" y="4"/>
                  <a:pt x="34" y="2"/>
                </a:cubicBezTo>
                <a:cubicBezTo>
                  <a:pt x="39" y="0"/>
                  <a:pt x="54" y="12"/>
                  <a:pt x="58" y="20"/>
                </a:cubicBezTo>
                <a:cubicBezTo>
                  <a:pt x="62" y="28"/>
                  <a:pt x="53" y="48"/>
                  <a:pt x="56" y="50"/>
                </a:cubicBezTo>
                <a:cubicBezTo>
                  <a:pt x="59" y="52"/>
                  <a:pt x="67" y="31"/>
                  <a:pt x="78" y="32"/>
                </a:cubicBezTo>
                <a:cubicBezTo>
                  <a:pt x="89" y="33"/>
                  <a:pt x="107" y="45"/>
                  <a:pt x="120" y="54"/>
                </a:cubicBezTo>
                <a:cubicBezTo>
                  <a:pt x="133" y="63"/>
                  <a:pt x="143" y="75"/>
                  <a:pt x="154" y="86"/>
                </a:cubicBezTo>
                <a:cubicBezTo>
                  <a:pt x="165" y="97"/>
                  <a:pt x="176" y="117"/>
                  <a:pt x="184" y="122"/>
                </a:cubicBezTo>
                <a:cubicBezTo>
                  <a:pt x="192" y="127"/>
                  <a:pt x="191" y="108"/>
                  <a:pt x="200" y="114"/>
                </a:cubicBezTo>
                <a:cubicBezTo>
                  <a:pt x="209" y="120"/>
                  <a:pt x="229" y="141"/>
                  <a:pt x="240" y="158"/>
                </a:cubicBezTo>
                <a:cubicBezTo>
                  <a:pt x="251" y="175"/>
                  <a:pt x="261" y="200"/>
                  <a:pt x="264" y="216"/>
                </a:cubicBezTo>
                <a:cubicBezTo>
                  <a:pt x="267" y="232"/>
                  <a:pt x="263" y="252"/>
                  <a:pt x="258" y="254"/>
                </a:cubicBezTo>
                <a:cubicBezTo>
                  <a:pt x="253" y="256"/>
                  <a:pt x="243" y="235"/>
                  <a:pt x="234" y="226"/>
                </a:cubicBezTo>
                <a:cubicBezTo>
                  <a:pt x="225" y="217"/>
                  <a:pt x="214" y="205"/>
                  <a:pt x="204" y="200"/>
                </a:cubicBezTo>
                <a:cubicBezTo>
                  <a:pt x="194" y="195"/>
                  <a:pt x="185" y="204"/>
                  <a:pt x="176" y="198"/>
                </a:cubicBezTo>
                <a:cubicBezTo>
                  <a:pt x="167" y="192"/>
                  <a:pt x="165" y="176"/>
                  <a:pt x="150" y="162"/>
                </a:cubicBezTo>
                <a:cubicBezTo>
                  <a:pt x="135" y="148"/>
                  <a:pt x="101" y="118"/>
                  <a:pt x="86" y="116"/>
                </a:cubicBezTo>
                <a:cubicBezTo>
                  <a:pt x="71" y="114"/>
                  <a:pt x="70" y="138"/>
                  <a:pt x="60" y="150"/>
                </a:cubicBezTo>
                <a:cubicBezTo>
                  <a:pt x="50" y="162"/>
                  <a:pt x="37" y="181"/>
                  <a:pt x="27" y="188"/>
                </a:cubicBezTo>
                <a:cubicBezTo>
                  <a:pt x="17" y="195"/>
                  <a:pt x="6" y="191"/>
                  <a:pt x="0" y="191"/>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2" name="Freeform 18"/>
          <p:cNvSpPr>
            <a:spLocks/>
          </p:cNvSpPr>
          <p:nvPr userDrawn="1"/>
        </p:nvSpPr>
        <p:spPr bwMode="auto">
          <a:xfrm>
            <a:off x="1212850" y="3694113"/>
            <a:ext cx="1152525" cy="1393825"/>
          </a:xfrm>
          <a:custGeom>
            <a:avLst/>
            <a:gdLst>
              <a:gd name="T0" fmla="*/ 105 w 726"/>
              <a:gd name="T1" fmla="*/ 715 h 878"/>
              <a:gd name="T2" fmla="*/ 145 w 726"/>
              <a:gd name="T3" fmla="*/ 667 h 878"/>
              <a:gd name="T4" fmla="*/ 219 w 726"/>
              <a:gd name="T5" fmla="*/ 605 h 878"/>
              <a:gd name="T6" fmla="*/ 263 w 726"/>
              <a:gd name="T7" fmla="*/ 591 h 878"/>
              <a:gd name="T8" fmla="*/ 371 w 726"/>
              <a:gd name="T9" fmla="*/ 473 h 878"/>
              <a:gd name="T10" fmla="*/ 455 w 726"/>
              <a:gd name="T11" fmla="*/ 375 h 878"/>
              <a:gd name="T12" fmla="*/ 513 w 726"/>
              <a:gd name="T13" fmla="*/ 335 h 878"/>
              <a:gd name="T14" fmla="*/ 543 w 726"/>
              <a:gd name="T15" fmla="*/ 271 h 878"/>
              <a:gd name="T16" fmla="*/ 567 w 726"/>
              <a:gd name="T17" fmla="*/ 293 h 878"/>
              <a:gd name="T18" fmla="*/ 617 w 726"/>
              <a:gd name="T19" fmla="*/ 223 h 878"/>
              <a:gd name="T20" fmla="*/ 581 w 726"/>
              <a:gd name="T21" fmla="*/ 171 h 878"/>
              <a:gd name="T22" fmla="*/ 587 w 726"/>
              <a:gd name="T23" fmla="*/ 141 h 878"/>
              <a:gd name="T24" fmla="*/ 651 w 726"/>
              <a:gd name="T25" fmla="*/ 197 h 878"/>
              <a:gd name="T26" fmla="*/ 649 w 726"/>
              <a:gd name="T27" fmla="*/ 165 h 878"/>
              <a:gd name="T28" fmla="*/ 605 w 726"/>
              <a:gd name="T29" fmla="*/ 111 h 878"/>
              <a:gd name="T30" fmla="*/ 633 w 726"/>
              <a:gd name="T31" fmla="*/ 83 h 878"/>
              <a:gd name="T32" fmla="*/ 669 w 726"/>
              <a:gd name="T33" fmla="*/ 5 h 878"/>
              <a:gd name="T34" fmla="*/ 683 w 726"/>
              <a:gd name="T35" fmla="*/ 111 h 878"/>
              <a:gd name="T36" fmla="*/ 665 w 726"/>
              <a:gd name="T37" fmla="*/ 145 h 878"/>
              <a:gd name="T38" fmla="*/ 689 w 726"/>
              <a:gd name="T39" fmla="*/ 193 h 878"/>
              <a:gd name="T40" fmla="*/ 715 w 726"/>
              <a:gd name="T41" fmla="*/ 273 h 878"/>
              <a:gd name="T42" fmla="*/ 621 w 726"/>
              <a:gd name="T43" fmla="*/ 313 h 878"/>
              <a:gd name="T44" fmla="*/ 585 w 726"/>
              <a:gd name="T45" fmla="*/ 351 h 878"/>
              <a:gd name="T46" fmla="*/ 575 w 726"/>
              <a:gd name="T47" fmla="*/ 395 h 878"/>
              <a:gd name="T48" fmla="*/ 503 w 726"/>
              <a:gd name="T49" fmla="*/ 417 h 878"/>
              <a:gd name="T50" fmla="*/ 457 w 726"/>
              <a:gd name="T51" fmla="*/ 427 h 878"/>
              <a:gd name="T52" fmla="*/ 457 w 726"/>
              <a:gd name="T53" fmla="*/ 493 h 878"/>
              <a:gd name="T54" fmla="*/ 411 w 726"/>
              <a:gd name="T55" fmla="*/ 553 h 878"/>
              <a:gd name="T56" fmla="*/ 339 w 726"/>
              <a:gd name="T57" fmla="*/ 639 h 878"/>
              <a:gd name="T58" fmla="*/ 277 w 726"/>
              <a:gd name="T59" fmla="*/ 649 h 878"/>
              <a:gd name="T60" fmla="*/ 229 w 726"/>
              <a:gd name="T61" fmla="*/ 727 h 878"/>
              <a:gd name="T62" fmla="*/ 159 w 726"/>
              <a:gd name="T63" fmla="*/ 787 h 878"/>
              <a:gd name="T64" fmla="*/ 107 w 726"/>
              <a:gd name="T65" fmla="*/ 789 h 878"/>
              <a:gd name="T66" fmla="*/ 97 w 726"/>
              <a:gd name="T67" fmla="*/ 827 h 878"/>
              <a:gd name="T68" fmla="*/ 59 w 726"/>
              <a:gd name="T69" fmla="*/ 831 h 878"/>
              <a:gd name="T70" fmla="*/ 5 w 726"/>
              <a:gd name="T71" fmla="*/ 871 h 878"/>
              <a:gd name="T72" fmla="*/ 31 w 726"/>
              <a:gd name="T73" fmla="*/ 791 h 878"/>
              <a:gd name="T74" fmla="*/ 19 w 726"/>
              <a:gd name="T75" fmla="*/ 789 h 878"/>
              <a:gd name="T76" fmla="*/ 105 w 726"/>
              <a:gd name="T77" fmla="*/ 715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26" h="878">
                <a:moveTo>
                  <a:pt x="105" y="715"/>
                </a:moveTo>
                <a:cubicBezTo>
                  <a:pt x="126" y="695"/>
                  <a:pt x="126" y="685"/>
                  <a:pt x="145" y="667"/>
                </a:cubicBezTo>
                <a:cubicBezTo>
                  <a:pt x="164" y="649"/>
                  <a:pt x="199" y="618"/>
                  <a:pt x="219" y="605"/>
                </a:cubicBezTo>
                <a:cubicBezTo>
                  <a:pt x="239" y="592"/>
                  <a:pt x="238" y="613"/>
                  <a:pt x="263" y="591"/>
                </a:cubicBezTo>
                <a:cubicBezTo>
                  <a:pt x="288" y="569"/>
                  <a:pt x="339" y="509"/>
                  <a:pt x="371" y="473"/>
                </a:cubicBezTo>
                <a:lnTo>
                  <a:pt x="455" y="375"/>
                </a:lnTo>
                <a:lnTo>
                  <a:pt x="513" y="335"/>
                </a:lnTo>
                <a:lnTo>
                  <a:pt x="543" y="271"/>
                </a:lnTo>
                <a:cubicBezTo>
                  <a:pt x="552" y="264"/>
                  <a:pt x="555" y="301"/>
                  <a:pt x="567" y="293"/>
                </a:cubicBezTo>
                <a:cubicBezTo>
                  <a:pt x="579" y="285"/>
                  <a:pt x="615" y="243"/>
                  <a:pt x="617" y="223"/>
                </a:cubicBezTo>
                <a:cubicBezTo>
                  <a:pt x="619" y="203"/>
                  <a:pt x="586" y="185"/>
                  <a:pt x="581" y="171"/>
                </a:cubicBezTo>
                <a:cubicBezTo>
                  <a:pt x="576" y="157"/>
                  <a:pt x="576" y="137"/>
                  <a:pt x="587" y="141"/>
                </a:cubicBezTo>
                <a:cubicBezTo>
                  <a:pt x="598" y="145"/>
                  <a:pt x="641" y="193"/>
                  <a:pt x="651" y="197"/>
                </a:cubicBezTo>
                <a:cubicBezTo>
                  <a:pt x="661" y="201"/>
                  <a:pt x="657" y="179"/>
                  <a:pt x="649" y="165"/>
                </a:cubicBezTo>
                <a:cubicBezTo>
                  <a:pt x="641" y="151"/>
                  <a:pt x="608" y="125"/>
                  <a:pt x="605" y="111"/>
                </a:cubicBezTo>
                <a:cubicBezTo>
                  <a:pt x="602" y="97"/>
                  <a:pt x="622" y="101"/>
                  <a:pt x="633" y="83"/>
                </a:cubicBezTo>
                <a:cubicBezTo>
                  <a:pt x="644" y="65"/>
                  <a:pt x="661" y="0"/>
                  <a:pt x="669" y="5"/>
                </a:cubicBezTo>
                <a:cubicBezTo>
                  <a:pt x="677" y="10"/>
                  <a:pt x="684" y="88"/>
                  <a:pt x="683" y="111"/>
                </a:cubicBezTo>
                <a:cubicBezTo>
                  <a:pt x="682" y="134"/>
                  <a:pt x="664" y="131"/>
                  <a:pt x="665" y="145"/>
                </a:cubicBezTo>
                <a:cubicBezTo>
                  <a:pt x="666" y="159"/>
                  <a:pt x="681" y="172"/>
                  <a:pt x="689" y="193"/>
                </a:cubicBezTo>
                <a:cubicBezTo>
                  <a:pt x="697" y="214"/>
                  <a:pt x="726" y="253"/>
                  <a:pt x="715" y="273"/>
                </a:cubicBezTo>
                <a:cubicBezTo>
                  <a:pt x="704" y="293"/>
                  <a:pt x="643" y="300"/>
                  <a:pt x="621" y="313"/>
                </a:cubicBezTo>
                <a:cubicBezTo>
                  <a:pt x="599" y="326"/>
                  <a:pt x="593" y="337"/>
                  <a:pt x="585" y="351"/>
                </a:cubicBezTo>
                <a:cubicBezTo>
                  <a:pt x="577" y="365"/>
                  <a:pt x="589" y="384"/>
                  <a:pt x="575" y="395"/>
                </a:cubicBezTo>
                <a:cubicBezTo>
                  <a:pt x="561" y="406"/>
                  <a:pt x="523" y="412"/>
                  <a:pt x="503" y="417"/>
                </a:cubicBezTo>
                <a:cubicBezTo>
                  <a:pt x="483" y="422"/>
                  <a:pt x="465" y="414"/>
                  <a:pt x="457" y="427"/>
                </a:cubicBezTo>
                <a:cubicBezTo>
                  <a:pt x="449" y="440"/>
                  <a:pt x="465" y="472"/>
                  <a:pt x="457" y="493"/>
                </a:cubicBezTo>
                <a:cubicBezTo>
                  <a:pt x="449" y="514"/>
                  <a:pt x="431" y="529"/>
                  <a:pt x="411" y="553"/>
                </a:cubicBezTo>
                <a:cubicBezTo>
                  <a:pt x="391" y="577"/>
                  <a:pt x="361" y="623"/>
                  <a:pt x="339" y="639"/>
                </a:cubicBezTo>
                <a:cubicBezTo>
                  <a:pt x="317" y="655"/>
                  <a:pt x="295" y="634"/>
                  <a:pt x="277" y="649"/>
                </a:cubicBezTo>
                <a:cubicBezTo>
                  <a:pt x="259" y="664"/>
                  <a:pt x="249" y="704"/>
                  <a:pt x="229" y="727"/>
                </a:cubicBezTo>
                <a:cubicBezTo>
                  <a:pt x="209" y="750"/>
                  <a:pt x="179" y="777"/>
                  <a:pt x="159" y="787"/>
                </a:cubicBezTo>
                <a:cubicBezTo>
                  <a:pt x="139" y="797"/>
                  <a:pt x="117" y="782"/>
                  <a:pt x="107" y="789"/>
                </a:cubicBezTo>
                <a:cubicBezTo>
                  <a:pt x="97" y="796"/>
                  <a:pt x="105" y="820"/>
                  <a:pt x="97" y="827"/>
                </a:cubicBezTo>
                <a:cubicBezTo>
                  <a:pt x="89" y="834"/>
                  <a:pt x="74" y="824"/>
                  <a:pt x="59" y="831"/>
                </a:cubicBezTo>
                <a:cubicBezTo>
                  <a:pt x="44" y="838"/>
                  <a:pt x="10" y="878"/>
                  <a:pt x="5" y="871"/>
                </a:cubicBezTo>
                <a:cubicBezTo>
                  <a:pt x="0" y="864"/>
                  <a:pt x="29" y="805"/>
                  <a:pt x="31" y="791"/>
                </a:cubicBezTo>
                <a:cubicBezTo>
                  <a:pt x="33" y="777"/>
                  <a:pt x="7" y="802"/>
                  <a:pt x="19" y="789"/>
                </a:cubicBezTo>
                <a:cubicBezTo>
                  <a:pt x="31" y="776"/>
                  <a:pt x="84" y="735"/>
                  <a:pt x="105" y="715"/>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3" name="Freeform 19"/>
          <p:cNvSpPr>
            <a:spLocks/>
          </p:cNvSpPr>
          <p:nvPr userDrawn="1"/>
        </p:nvSpPr>
        <p:spPr bwMode="auto">
          <a:xfrm>
            <a:off x="3292475" y="2727325"/>
            <a:ext cx="155575" cy="185738"/>
          </a:xfrm>
          <a:custGeom>
            <a:avLst/>
            <a:gdLst>
              <a:gd name="T0" fmla="*/ 17 w 98"/>
              <a:gd name="T1" fmla="*/ 2 h 117"/>
              <a:gd name="T2" fmla="*/ 73 w 98"/>
              <a:gd name="T3" fmla="*/ 20 h 117"/>
              <a:gd name="T4" fmla="*/ 95 w 98"/>
              <a:gd name="T5" fmla="*/ 58 h 117"/>
              <a:gd name="T6" fmla="*/ 55 w 98"/>
              <a:gd name="T7" fmla="*/ 112 h 117"/>
              <a:gd name="T8" fmla="*/ 37 w 98"/>
              <a:gd name="T9" fmla="*/ 88 h 117"/>
              <a:gd name="T10" fmla="*/ 5 w 98"/>
              <a:gd name="T11" fmla="*/ 78 h 117"/>
              <a:gd name="T12" fmla="*/ 5 w 98"/>
              <a:gd name="T13" fmla="*/ 32 h 117"/>
              <a:gd name="T14" fmla="*/ 17 w 98"/>
              <a:gd name="T15" fmla="*/ 2 h 1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117">
                <a:moveTo>
                  <a:pt x="17" y="2"/>
                </a:moveTo>
                <a:cubicBezTo>
                  <a:pt x="28" y="0"/>
                  <a:pt x="60" y="11"/>
                  <a:pt x="73" y="20"/>
                </a:cubicBezTo>
                <a:cubicBezTo>
                  <a:pt x="86" y="29"/>
                  <a:pt x="98" y="43"/>
                  <a:pt x="95" y="58"/>
                </a:cubicBezTo>
                <a:cubicBezTo>
                  <a:pt x="92" y="73"/>
                  <a:pt x="65" y="107"/>
                  <a:pt x="55" y="112"/>
                </a:cubicBezTo>
                <a:cubicBezTo>
                  <a:pt x="45" y="117"/>
                  <a:pt x="45" y="94"/>
                  <a:pt x="37" y="88"/>
                </a:cubicBezTo>
                <a:cubicBezTo>
                  <a:pt x="29" y="82"/>
                  <a:pt x="10" y="87"/>
                  <a:pt x="5" y="78"/>
                </a:cubicBezTo>
                <a:cubicBezTo>
                  <a:pt x="0" y="69"/>
                  <a:pt x="3" y="45"/>
                  <a:pt x="5" y="32"/>
                </a:cubicBezTo>
                <a:cubicBezTo>
                  <a:pt x="7" y="19"/>
                  <a:pt x="4" y="3"/>
                  <a:pt x="17" y="2"/>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4" name="Freeform 20"/>
          <p:cNvSpPr>
            <a:spLocks/>
          </p:cNvSpPr>
          <p:nvPr userDrawn="1"/>
        </p:nvSpPr>
        <p:spPr bwMode="auto">
          <a:xfrm>
            <a:off x="2974975" y="2303463"/>
            <a:ext cx="206375" cy="158750"/>
          </a:xfrm>
          <a:custGeom>
            <a:avLst/>
            <a:gdLst>
              <a:gd name="T0" fmla="*/ 29 w 130"/>
              <a:gd name="T1" fmla="*/ 7 h 100"/>
              <a:gd name="T2" fmla="*/ 71 w 130"/>
              <a:gd name="T3" fmla="*/ 15 h 100"/>
              <a:gd name="T4" fmla="*/ 75 w 130"/>
              <a:gd name="T5" fmla="*/ 53 h 100"/>
              <a:gd name="T6" fmla="*/ 111 w 130"/>
              <a:gd name="T7" fmla="*/ 31 h 100"/>
              <a:gd name="T8" fmla="*/ 121 w 130"/>
              <a:gd name="T9" fmla="*/ 47 h 100"/>
              <a:gd name="T10" fmla="*/ 57 w 130"/>
              <a:gd name="T11" fmla="*/ 97 h 100"/>
              <a:gd name="T12" fmla="*/ 5 w 130"/>
              <a:gd name="T13" fmla="*/ 29 h 100"/>
              <a:gd name="T14" fmla="*/ 29 w 130"/>
              <a:gd name="T15" fmla="*/ 7 h 1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0" h="100">
                <a:moveTo>
                  <a:pt x="29" y="7"/>
                </a:moveTo>
                <a:cubicBezTo>
                  <a:pt x="40" y="0"/>
                  <a:pt x="63" y="7"/>
                  <a:pt x="71" y="15"/>
                </a:cubicBezTo>
                <a:cubicBezTo>
                  <a:pt x="79" y="23"/>
                  <a:pt x="68" y="50"/>
                  <a:pt x="75" y="53"/>
                </a:cubicBezTo>
                <a:cubicBezTo>
                  <a:pt x="82" y="56"/>
                  <a:pt x="103" y="32"/>
                  <a:pt x="111" y="31"/>
                </a:cubicBezTo>
                <a:cubicBezTo>
                  <a:pt x="119" y="30"/>
                  <a:pt x="130" y="36"/>
                  <a:pt x="121" y="47"/>
                </a:cubicBezTo>
                <a:cubicBezTo>
                  <a:pt x="112" y="58"/>
                  <a:pt x="76" y="100"/>
                  <a:pt x="57" y="97"/>
                </a:cubicBezTo>
                <a:cubicBezTo>
                  <a:pt x="38" y="94"/>
                  <a:pt x="10" y="44"/>
                  <a:pt x="5" y="29"/>
                </a:cubicBezTo>
                <a:cubicBezTo>
                  <a:pt x="0" y="14"/>
                  <a:pt x="24" y="12"/>
                  <a:pt x="29" y="7"/>
                </a:cubicBezTo>
                <a:close/>
              </a:path>
            </a:pathLst>
          </a:custGeom>
          <a:solidFill>
            <a:srgbClr val="99CC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5" name="Freeform 21"/>
          <p:cNvSpPr>
            <a:spLocks/>
          </p:cNvSpPr>
          <p:nvPr userDrawn="1"/>
        </p:nvSpPr>
        <p:spPr bwMode="auto">
          <a:xfrm>
            <a:off x="2932113" y="2489200"/>
            <a:ext cx="82550" cy="106363"/>
          </a:xfrm>
          <a:custGeom>
            <a:avLst/>
            <a:gdLst>
              <a:gd name="T0" fmla="*/ 6 w 52"/>
              <a:gd name="T1" fmla="*/ 6 h 67"/>
              <a:gd name="T2" fmla="*/ 38 w 52"/>
              <a:gd name="T3" fmla="*/ 6 h 67"/>
              <a:gd name="T4" fmla="*/ 48 w 52"/>
              <a:gd name="T5" fmla="*/ 36 h 67"/>
              <a:gd name="T6" fmla="*/ 16 w 52"/>
              <a:gd name="T7" fmla="*/ 66 h 67"/>
              <a:gd name="T8" fmla="*/ 2 w 52"/>
              <a:gd name="T9" fmla="*/ 40 h 67"/>
              <a:gd name="T10" fmla="*/ 6 w 52"/>
              <a:gd name="T11" fmla="*/ 6 h 67"/>
            </a:gdLst>
            <a:ahLst/>
            <a:cxnLst>
              <a:cxn ang="0">
                <a:pos x="T0" y="T1"/>
              </a:cxn>
              <a:cxn ang="0">
                <a:pos x="T2" y="T3"/>
              </a:cxn>
              <a:cxn ang="0">
                <a:pos x="T4" y="T5"/>
              </a:cxn>
              <a:cxn ang="0">
                <a:pos x="T6" y="T7"/>
              </a:cxn>
              <a:cxn ang="0">
                <a:pos x="T8" y="T9"/>
              </a:cxn>
              <a:cxn ang="0">
                <a:pos x="T10" y="T11"/>
              </a:cxn>
            </a:cxnLst>
            <a:rect l="0" t="0" r="r" b="b"/>
            <a:pathLst>
              <a:path w="52" h="67">
                <a:moveTo>
                  <a:pt x="6" y="6"/>
                </a:moveTo>
                <a:cubicBezTo>
                  <a:pt x="12" y="0"/>
                  <a:pt x="31" y="1"/>
                  <a:pt x="38" y="6"/>
                </a:cubicBezTo>
                <a:cubicBezTo>
                  <a:pt x="45" y="11"/>
                  <a:pt x="52" y="26"/>
                  <a:pt x="48" y="36"/>
                </a:cubicBezTo>
                <a:cubicBezTo>
                  <a:pt x="44" y="46"/>
                  <a:pt x="24" y="65"/>
                  <a:pt x="16" y="66"/>
                </a:cubicBezTo>
                <a:cubicBezTo>
                  <a:pt x="8" y="67"/>
                  <a:pt x="4" y="50"/>
                  <a:pt x="2" y="40"/>
                </a:cubicBezTo>
                <a:cubicBezTo>
                  <a:pt x="0" y="30"/>
                  <a:pt x="0" y="12"/>
                  <a:pt x="6" y="6"/>
                </a:cubicBezTo>
                <a:close/>
              </a:path>
            </a:pathLst>
          </a:custGeom>
          <a:solidFill>
            <a:srgbClr val="99CC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6" name="Freeform 22"/>
          <p:cNvSpPr>
            <a:spLocks/>
          </p:cNvSpPr>
          <p:nvPr userDrawn="1"/>
        </p:nvSpPr>
        <p:spPr bwMode="auto">
          <a:xfrm>
            <a:off x="3290888" y="2055813"/>
            <a:ext cx="114300" cy="187325"/>
          </a:xfrm>
          <a:custGeom>
            <a:avLst/>
            <a:gdLst>
              <a:gd name="T0" fmla="*/ 42 w 72"/>
              <a:gd name="T1" fmla="*/ 1 h 118"/>
              <a:gd name="T2" fmla="*/ 62 w 72"/>
              <a:gd name="T3" fmla="*/ 21 h 118"/>
              <a:gd name="T4" fmla="*/ 54 w 72"/>
              <a:gd name="T5" fmla="*/ 45 h 118"/>
              <a:gd name="T6" fmla="*/ 70 w 72"/>
              <a:gd name="T7" fmla="*/ 89 h 118"/>
              <a:gd name="T8" fmla="*/ 44 w 72"/>
              <a:gd name="T9" fmla="*/ 115 h 118"/>
              <a:gd name="T10" fmla="*/ 26 w 72"/>
              <a:gd name="T11" fmla="*/ 107 h 118"/>
              <a:gd name="T12" fmla="*/ 30 w 72"/>
              <a:gd name="T13" fmla="*/ 69 h 118"/>
              <a:gd name="T14" fmla="*/ 2 w 72"/>
              <a:gd name="T15" fmla="*/ 15 h 118"/>
              <a:gd name="T16" fmla="*/ 42 w 72"/>
              <a:gd name="T17" fmla="*/ 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118">
                <a:moveTo>
                  <a:pt x="42" y="1"/>
                </a:moveTo>
                <a:cubicBezTo>
                  <a:pt x="52" y="2"/>
                  <a:pt x="60" y="14"/>
                  <a:pt x="62" y="21"/>
                </a:cubicBezTo>
                <a:cubicBezTo>
                  <a:pt x="64" y="28"/>
                  <a:pt x="53" y="34"/>
                  <a:pt x="54" y="45"/>
                </a:cubicBezTo>
                <a:cubicBezTo>
                  <a:pt x="55" y="56"/>
                  <a:pt x="72" y="77"/>
                  <a:pt x="70" y="89"/>
                </a:cubicBezTo>
                <a:cubicBezTo>
                  <a:pt x="68" y="101"/>
                  <a:pt x="51" y="112"/>
                  <a:pt x="44" y="115"/>
                </a:cubicBezTo>
                <a:cubicBezTo>
                  <a:pt x="37" y="118"/>
                  <a:pt x="28" y="115"/>
                  <a:pt x="26" y="107"/>
                </a:cubicBezTo>
                <a:cubicBezTo>
                  <a:pt x="24" y="99"/>
                  <a:pt x="34" y="84"/>
                  <a:pt x="30" y="69"/>
                </a:cubicBezTo>
                <a:cubicBezTo>
                  <a:pt x="26" y="54"/>
                  <a:pt x="0" y="26"/>
                  <a:pt x="2" y="15"/>
                </a:cubicBezTo>
                <a:cubicBezTo>
                  <a:pt x="4" y="4"/>
                  <a:pt x="27" y="0"/>
                  <a:pt x="42" y="1"/>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7" name="Freeform 23"/>
          <p:cNvSpPr>
            <a:spLocks/>
          </p:cNvSpPr>
          <p:nvPr userDrawn="1"/>
        </p:nvSpPr>
        <p:spPr bwMode="auto">
          <a:xfrm>
            <a:off x="3346450" y="3136900"/>
            <a:ext cx="109538" cy="252413"/>
          </a:xfrm>
          <a:custGeom>
            <a:avLst/>
            <a:gdLst>
              <a:gd name="T0" fmla="*/ 65 w 69"/>
              <a:gd name="T1" fmla="*/ 0 h 159"/>
              <a:gd name="T2" fmla="*/ 57 w 69"/>
              <a:gd name="T3" fmla="*/ 58 h 159"/>
              <a:gd name="T4" fmla="*/ 41 w 69"/>
              <a:gd name="T5" fmla="*/ 110 h 159"/>
              <a:gd name="T6" fmla="*/ 19 w 69"/>
              <a:gd name="T7" fmla="*/ 158 h 159"/>
              <a:gd name="T8" fmla="*/ 13 w 69"/>
              <a:gd name="T9" fmla="*/ 118 h 159"/>
              <a:gd name="T10" fmla="*/ 1 w 69"/>
              <a:gd name="T11" fmla="*/ 106 h 159"/>
              <a:gd name="T12" fmla="*/ 5 w 69"/>
              <a:gd name="T13" fmla="*/ 82 h 159"/>
              <a:gd name="T14" fmla="*/ 21 w 69"/>
              <a:gd name="T15" fmla="*/ 58 h 159"/>
              <a:gd name="T16" fmla="*/ 17 w 69"/>
              <a:gd name="T17" fmla="*/ 22 h 159"/>
              <a:gd name="T18" fmla="*/ 65 w 69"/>
              <a:gd name="T19"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159">
                <a:moveTo>
                  <a:pt x="65" y="0"/>
                </a:moveTo>
                <a:cubicBezTo>
                  <a:pt x="69" y="3"/>
                  <a:pt x="61" y="40"/>
                  <a:pt x="57" y="58"/>
                </a:cubicBezTo>
                <a:cubicBezTo>
                  <a:pt x="53" y="76"/>
                  <a:pt x="47" y="94"/>
                  <a:pt x="41" y="110"/>
                </a:cubicBezTo>
                <a:cubicBezTo>
                  <a:pt x="35" y="126"/>
                  <a:pt x="24" y="157"/>
                  <a:pt x="19" y="158"/>
                </a:cubicBezTo>
                <a:cubicBezTo>
                  <a:pt x="14" y="159"/>
                  <a:pt x="16" y="127"/>
                  <a:pt x="13" y="118"/>
                </a:cubicBezTo>
                <a:cubicBezTo>
                  <a:pt x="10" y="109"/>
                  <a:pt x="2" y="112"/>
                  <a:pt x="1" y="106"/>
                </a:cubicBezTo>
                <a:cubicBezTo>
                  <a:pt x="0" y="100"/>
                  <a:pt x="2" y="90"/>
                  <a:pt x="5" y="82"/>
                </a:cubicBezTo>
                <a:cubicBezTo>
                  <a:pt x="8" y="74"/>
                  <a:pt x="19" y="68"/>
                  <a:pt x="21" y="58"/>
                </a:cubicBezTo>
                <a:cubicBezTo>
                  <a:pt x="23" y="48"/>
                  <a:pt x="10" y="32"/>
                  <a:pt x="17" y="22"/>
                </a:cubicBezTo>
                <a:cubicBezTo>
                  <a:pt x="24" y="12"/>
                  <a:pt x="55" y="5"/>
                  <a:pt x="65" y="0"/>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8" name="Freeform 24"/>
          <p:cNvSpPr>
            <a:spLocks/>
          </p:cNvSpPr>
          <p:nvPr userDrawn="1"/>
        </p:nvSpPr>
        <p:spPr bwMode="auto">
          <a:xfrm>
            <a:off x="3567113" y="3200400"/>
            <a:ext cx="134937" cy="111125"/>
          </a:xfrm>
          <a:custGeom>
            <a:avLst/>
            <a:gdLst>
              <a:gd name="T0" fmla="*/ 0 w 85"/>
              <a:gd name="T1" fmla="*/ 22 h 70"/>
              <a:gd name="T2" fmla="*/ 44 w 85"/>
              <a:gd name="T3" fmla="*/ 2 h 70"/>
              <a:gd name="T4" fmla="*/ 84 w 85"/>
              <a:gd name="T5" fmla="*/ 34 h 70"/>
              <a:gd name="T6" fmla="*/ 52 w 85"/>
              <a:gd name="T7" fmla="*/ 68 h 70"/>
              <a:gd name="T8" fmla="*/ 36 w 85"/>
              <a:gd name="T9" fmla="*/ 48 h 70"/>
              <a:gd name="T10" fmla="*/ 6 w 85"/>
              <a:gd name="T11" fmla="*/ 40 h 70"/>
              <a:gd name="T12" fmla="*/ 0 w 85"/>
              <a:gd name="T13" fmla="*/ 22 h 70"/>
            </a:gdLst>
            <a:ahLst/>
            <a:cxnLst>
              <a:cxn ang="0">
                <a:pos x="T0" y="T1"/>
              </a:cxn>
              <a:cxn ang="0">
                <a:pos x="T2" y="T3"/>
              </a:cxn>
              <a:cxn ang="0">
                <a:pos x="T4" y="T5"/>
              </a:cxn>
              <a:cxn ang="0">
                <a:pos x="T6" y="T7"/>
              </a:cxn>
              <a:cxn ang="0">
                <a:pos x="T8" y="T9"/>
              </a:cxn>
              <a:cxn ang="0">
                <a:pos x="T10" y="T11"/>
              </a:cxn>
              <a:cxn ang="0">
                <a:pos x="T12" y="T13"/>
              </a:cxn>
            </a:cxnLst>
            <a:rect l="0" t="0" r="r" b="b"/>
            <a:pathLst>
              <a:path w="85" h="70">
                <a:moveTo>
                  <a:pt x="0" y="22"/>
                </a:moveTo>
                <a:cubicBezTo>
                  <a:pt x="4" y="16"/>
                  <a:pt x="30" y="0"/>
                  <a:pt x="44" y="2"/>
                </a:cubicBezTo>
                <a:cubicBezTo>
                  <a:pt x="58" y="4"/>
                  <a:pt x="83" y="23"/>
                  <a:pt x="84" y="34"/>
                </a:cubicBezTo>
                <a:cubicBezTo>
                  <a:pt x="85" y="45"/>
                  <a:pt x="60" y="66"/>
                  <a:pt x="52" y="68"/>
                </a:cubicBezTo>
                <a:cubicBezTo>
                  <a:pt x="44" y="70"/>
                  <a:pt x="44" y="53"/>
                  <a:pt x="36" y="48"/>
                </a:cubicBezTo>
                <a:cubicBezTo>
                  <a:pt x="28" y="43"/>
                  <a:pt x="12" y="44"/>
                  <a:pt x="6" y="40"/>
                </a:cubicBezTo>
                <a:cubicBezTo>
                  <a:pt x="0" y="36"/>
                  <a:pt x="1" y="26"/>
                  <a:pt x="0" y="22"/>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9" name="Freeform 25"/>
          <p:cNvSpPr>
            <a:spLocks/>
          </p:cNvSpPr>
          <p:nvPr userDrawn="1"/>
        </p:nvSpPr>
        <p:spPr bwMode="auto">
          <a:xfrm>
            <a:off x="3783013" y="2908300"/>
            <a:ext cx="231775" cy="223838"/>
          </a:xfrm>
          <a:custGeom>
            <a:avLst/>
            <a:gdLst>
              <a:gd name="T0" fmla="*/ 0 w 146"/>
              <a:gd name="T1" fmla="*/ 14 h 141"/>
              <a:gd name="T2" fmla="*/ 130 w 146"/>
              <a:gd name="T3" fmla="*/ 130 h 141"/>
              <a:gd name="T4" fmla="*/ 98 w 146"/>
              <a:gd name="T5" fmla="*/ 80 h 141"/>
              <a:gd name="T6" fmla="*/ 72 w 146"/>
              <a:gd name="T7" fmla="*/ 62 h 141"/>
              <a:gd name="T8" fmla="*/ 32 w 146"/>
              <a:gd name="T9" fmla="*/ 8 h 141"/>
              <a:gd name="T10" fmla="*/ 0 w 146"/>
              <a:gd name="T11" fmla="*/ 14 h 141"/>
            </a:gdLst>
            <a:ahLst/>
            <a:cxnLst>
              <a:cxn ang="0">
                <a:pos x="T0" y="T1"/>
              </a:cxn>
              <a:cxn ang="0">
                <a:pos x="T2" y="T3"/>
              </a:cxn>
              <a:cxn ang="0">
                <a:pos x="T4" y="T5"/>
              </a:cxn>
              <a:cxn ang="0">
                <a:pos x="T6" y="T7"/>
              </a:cxn>
              <a:cxn ang="0">
                <a:pos x="T8" y="T9"/>
              </a:cxn>
              <a:cxn ang="0">
                <a:pos x="T10" y="T11"/>
              </a:cxn>
            </a:cxnLst>
            <a:rect l="0" t="0" r="r" b="b"/>
            <a:pathLst>
              <a:path w="146" h="141">
                <a:moveTo>
                  <a:pt x="0" y="14"/>
                </a:moveTo>
                <a:cubicBezTo>
                  <a:pt x="16" y="34"/>
                  <a:pt x="114" y="119"/>
                  <a:pt x="130" y="130"/>
                </a:cubicBezTo>
                <a:cubicBezTo>
                  <a:pt x="146" y="141"/>
                  <a:pt x="108" y="91"/>
                  <a:pt x="98" y="80"/>
                </a:cubicBezTo>
                <a:cubicBezTo>
                  <a:pt x="88" y="69"/>
                  <a:pt x="83" y="74"/>
                  <a:pt x="72" y="62"/>
                </a:cubicBezTo>
                <a:cubicBezTo>
                  <a:pt x="61" y="50"/>
                  <a:pt x="44" y="16"/>
                  <a:pt x="32" y="8"/>
                </a:cubicBezTo>
                <a:cubicBezTo>
                  <a:pt x="20" y="0"/>
                  <a:pt x="7" y="13"/>
                  <a:pt x="0" y="14"/>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0" name="Freeform 26"/>
          <p:cNvSpPr>
            <a:spLocks/>
          </p:cNvSpPr>
          <p:nvPr userDrawn="1"/>
        </p:nvSpPr>
        <p:spPr bwMode="auto">
          <a:xfrm>
            <a:off x="2520950" y="2573338"/>
            <a:ext cx="155575" cy="125412"/>
          </a:xfrm>
          <a:custGeom>
            <a:avLst/>
            <a:gdLst>
              <a:gd name="T0" fmla="*/ 1 w 98"/>
              <a:gd name="T1" fmla="*/ 5 h 79"/>
              <a:gd name="T2" fmla="*/ 47 w 98"/>
              <a:gd name="T3" fmla="*/ 57 h 79"/>
              <a:gd name="T4" fmla="*/ 95 w 98"/>
              <a:gd name="T5" fmla="*/ 77 h 79"/>
              <a:gd name="T6" fmla="*/ 65 w 98"/>
              <a:gd name="T7" fmla="*/ 43 h 79"/>
              <a:gd name="T8" fmla="*/ 83 w 98"/>
              <a:gd name="T9" fmla="*/ 25 h 79"/>
              <a:gd name="T10" fmla="*/ 73 w 98"/>
              <a:gd name="T11" fmla="*/ 15 h 79"/>
              <a:gd name="T12" fmla="*/ 55 w 98"/>
              <a:gd name="T13" fmla="*/ 25 h 79"/>
              <a:gd name="T14" fmla="*/ 1 w 98"/>
              <a:gd name="T15" fmla="*/ 5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1" y="5"/>
                </a:moveTo>
                <a:cubicBezTo>
                  <a:pt x="0" y="10"/>
                  <a:pt x="31" y="45"/>
                  <a:pt x="47" y="57"/>
                </a:cubicBezTo>
                <a:cubicBezTo>
                  <a:pt x="63" y="69"/>
                  <a:pt x="92" y="79"/>
                  <a:pt x="95" y="77"/>
                </a:cubicBezTo>
                <a:cubicBezTo>
                  <a:pt x="98" y="75"/>
                  <a:pt x="67" y="52"/>
                  <a:pt x="65" y="43"/>
                </a:cubicBezTo>
                <a:cubicBezTo>
                  <a:pt x="63" y="34"/>
                  <a:pt x="82" y="30"/>
                  <a:pt x="83" y="25"/>
                </a:cubicBezTo>
                <a:cubicBezTo>
                  <a:pt x="84" y="20"/>
                  <a:pt x="78" y="15"/>
                  <a:pt x="73" y="15"/>
                </a:cubicBezTo>
                <a:cubicBezTo>
                  <a:pt x="68" y="15"/>
                  <a:pt x="67" y="27"/>
                  <a:pt x="55" y="25"/>
                </a:cubicBezTo>
                <a:cubicBezTo>
                  <a:pt x="43" y="23"/>
                  <a:pt x="2" y="0"/>
                  <a:pt x="1" y="5"/>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1" name="Freeform 27"/>
          <p:cNvSpPr>
            <a:spLocks/>
          </p:cNvSpPr>
          <p:nvPr userDrawn="1"/>
        </p:nvSpPr>
        <p:spPr bwMode="auto">
          <a:xfrm>
            <a:off x="4078288" y="3146425"/>
            <a:ext cx="100012" cy="133350"/>
          </a:xfrm>
          <a:custGeom>
            <a:avLst/>
            <a:gdLst>
              <a:gd name="T0" fmla="*/ 0 w 63"/>
              <a:gd name="T1" fmla="*/ 6 h 84"/>
              <a:gd name="T2" fmla="*/ 56 w 63"/>
              <a:gd name="T3" fmla="*/ 82 h 84"/>
              <a:gd name="T4" fmla="*/ 44 w 63"/>
              <a:gd name="T5" fmla="*/ 18 h 84"/>
              <a:gd name="T6" fmla="*/ 16 w 63"/>
              <a:gd name="T7" fmla="*/ 2 h 84"/>
              <a:gd name="T8" fmla="*/ 0 w 63"/>
              <a:gd name="T9" fmla="*/ 6 h 84"/>
            </a:gdLst>
            <a:ahLst/>
            <a:cxnLst>
              <a:cxn ang="0">
                <a:pos x="T0" y="T1"/>
              </a:cxn>
              <a:cxn ang="0">
                <a:pos x="T2" y="T3"/>
              </a:cxn>
              <a:cxn ang="0">
                <a:pos x="T4" y="T5"/>
              </a:cxn>
              <a:cxn ang="0">
                <a:pos x="T6" y="T7"/>
              </a:cxn>
              <a:cxn ang="0">
                <a:pos x="T8" y="T9"/>
              </a:cxn>
            </a:cxnLst>
            <a:rect l="0" t="0" r="r" b="b"/>
            <a:pathLst>
              <a:path w="63" h="84">
                <a:moveTo>
                  <a:pt x="0" y="6"/>
                </a:moveTo>
                <a:cubicBezTo>
                  <a:pt x="7" y="19"/>
                  <a:pt x="49" y="80"/>
                  <a:pt x="56" y="82"/>
                </a:cubicBezTo>
                <a:cubicBezTo>
                  <a:pt x="63" y="84"/>
                  <a:pt x="51" y="31"/>
                  <a:pt x="44" y="18"/>
                </a:cubicBezTo>
                <a:cubicBezTo>
                  <a:pt x="37" y="5"/>
                  <a:pt x="23" y="4"/>
                  <a:pt x="16" y="2"/>
                </a:cubicBezTo>
                <a:cubicBezTo>
                  <a:pt x="9" y="0"/>
                  <a:pt x="3" y="5"/>
                  <a:pt x="0" y="6"/>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2" name="Freeform 28"/>
          <p:cNvSpPr>
            <a:spLocks/>
          </p:cNvSpPr>
          <p:nvPr userDrawn="1"/>
        </p:nvSpPr>
        <p:spPr bwMode="auto">
          <a:xfrm>
            <a:off x="2435225" y="3300413"/>
            <a:ext cx="214313" cy="149225"/>
          </a:xfrm>
          <a:custGeom>
            <a:avLst/>
            <a:gdLst>
              <a:gd name="T0" fmla="*/ 135 w 135"/>
              <a:gd name="T1" fmla="*/ 67 h 94"/>
              <a:gd name="T2" fmla="*/ 119 w 135"/>
              <a:gd name="T3" fmla="*/ 91 h 94"/>
              <a:gd name="T4" fmla="*/ 53 w 135"/>
              <a:gd name="T5" fmla="*/ 83 h 94"/>
              <a:gd name="T6" fmla="*/ 19 w 135"/>
              <a:gd name="T7" fmla="*/ 55 h 94"/>
              <a:gd name="T8" fmla="*/ 13 w 135"/>
              <a:gd name="T9" fmla="*/ 33 h 94"/>
              <a:gd name="T10" fmla="*/ 7 w 135"/>
              <a:gd name="T11" fmla="*/ 3 h 94"/>
              <a:gd name="T12" fmla="*/ 55 w 135"/>
              <a:gd name="T13" fmla="*/ 17 h 94"/>
              <a:gd name="T14" fmla="*/ 87 w 135"/>
              <a:gd name="T15" fmla="*/ 49 h 94"/>
              <a:gd name="T16" fmla="*/ 95 w 135"/>
              <a:gd name="T17" fmla="*/ 41 h 94"/>
              <a:gd name="T18" fmla="*/ 109 w 135"/>
              <a:gd name="T19" fmla="*/ 29 h 94"/>
              <a:gd name="T20" fmla="*/ 119 w 135"/>
              <a:gd name="T21" fmla="*/ 53 h 94"/>
              <a:gd name="T22" fmla="*/ 135 w 135"/>
              <a:gd name="T23" fmla="*/ 67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5" h="94">
                <a:moveTo>
                  <a:pt x="135" y="67"/>
                </a:moveTo>
                <a:cubicBezTo>
                  <a:pt x="134" y="75"/>
                  <a:pt x="133" y="88"/>
                  <a:pt x="119" y="91"/>
                </a:cubicBezTo>
                <a:cubicBezTo>
                  <a:pt x="105" y="94"/>
                  <a:pt x="70" y="89"/>
                  <a:pt x="53" y="83"/>
                </a:cubicBezTo>
                <a:cubicBezTo>
                  <a:pt x="36" y="77"/>
                  <a:pt x="26" y="63"/>
                  <a:pt x="19" y="55"/>
                </a:cubicBezTo>
                <a:cubicBezTo>
                  <a:pt x="12" y="47"/>
                  <a:pt x="15" y="42"/>
                  <a:pt x="13" y="33"/>
                </a:cubicBezTo>
                <a:cubicBezTo>
                  <a:pt x="11" y="24"/>
                  <a:pt x="0" y="6"/>
                  <a:pt x="7" y="3"/>
                </a:cubicBezTo>
                <a:cubicBezTo>
                  <a:pt x="14" y="0"/>
                  <a:pt x="42" y="9"/>
                  <a:pt x="55" y="17"/>
                </a:cubicBezTo>
                <a:cubicBezTo>
                  <a:pt x="68" y="25"/>
                  <a:pt x="80" y="45"/>
                  <a:pt x="87" y="49"/>
                </a:cubicBezTo>
                <a:cubicBezTo>
                  <a:pt x="94" y="53"/>
                  <a:pt x="91" y="44"/>
                  <a:pt x="95" y="41"/>
                </a:cubicBezTo>
                <a:cubicBezTo>
                  <a:pt x="99" y="38"/>
                  <a:pt x="105" y="27"/>
                  <a:pt x="109" y="29"/>
                </a:cubicBezTo>
                <a:cubicBezTo>
                  <a:pt x="113" y="31"/>
                  <a:pt x="115" y="47"/>
                  <a:pt x="119" y="53"/>
                </a:cubicBezTo>
                <a:cubicBezTo>
                  <a:pt x="123" y="59"/>
                  <a:pt x="132" y="64"/>
                  <a:pt x="135" y="67"/>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3" name="Freeform 29"/>
          <p:cNvSpPr>
            <a:spLocks/>
          </p:cNvSpPr>
          <p:nvPr userDrawn="1"/>
        </p:nvSpPr>
        <p:spPr bwMode="auto">
          <a:xfrm>
            <a:off x="2436813" y="3435350"/>
            <a:ext cx="106362" cy="169863"/>
          </a:xfrm>
          <a:custGeom>
            <a:avLst/>
            <a:gdLst>
              <a:gd name="T0" fmla="*/ 0 w 67"/>
              <a:gd name="T1" fmla="*/ 10 h 107"/>
              <a:gd name="T2" fmla="*/ 62 w 67"/>
              <a:gd name="T3" fmla="*/ 40 h 107"/>
              <a:gd name="T4" fmla="*/ 30 w 67"/>
              <a:gd name="T5" fmla="*/ 102 h 107"/>
              <a:gd name="T6" fmla="*/ 0 w 67"/>
              <a:gd name="T7" fmla="*/ 10 h 107"/>
            </a:gdLst>
            <a:ahLst/>
            <a:cxnLst>
              <a:cxn ang="0">
                <a:pos x="T0" y="T1"/>
              </a:cxn>
              <a:cxn ang="0">
                <a:pos x="T2" y="T3"/>
              </a:cxn>
              <a:cxn ang="0">
                <a:pos x="T4" y="T5"/>
              </a:cxn>
              <a:cxn ang="0">
                <a:pos x="T6" y="T7"/>
              </a:cxn>
            </a:cxnLst>
            <a:rect l="0" t="0" r="r" b="b"/>
            <a:pathLst>
              <a:path w="67" h="107">
                <a:moveTo>
                  <a:pt x="0" y="10"/>
                </a:moveTo>
                <a:cubicBezTo>
                  <a:pt x="5" y="0"/>
                  <a:pt x="57" y="25"/>
                  <a:pt x="62" y="40"/>
                </a:cubicBezTo>
                <a:cubicBezTo>
                  <a:pt x="67" y="55"/>
                  <a:pt x="40" y="107"/>
                  <a:pt x="30" y="102"/>
                </a:cubicBezTo>
                <a:cubicBezTo>
                  <a:pt x="20" y="97"/>
                  <a:pt x="6" y="29"/>
                  <a:pt x="0" y="10"/>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4" name="Freeform 30"/>
          <p:cNvSpPr>
            <a:spLocks/>
          </p:cNvSpPr>
          <p:nvPr userDrawn="1"/>
        </p:nvSpPr>
        <p:spPr bwMode="auto">
          <a:xfrm>
            <a:off x="4271963" y="2473325"/>
            <a:ext cx="187325" cy="254000"/>
          </a:xfrm>
          <a:custGeom>
            <a:avLst/>
            <a:gdLst>
              <a:gd name="T0" fmla="*/ 52 w 118"/>
              <a:gd name="T1" fmla="*/ 0 h 160"/>
              <a:gd name="T2" fmla="*/ 110 w 118"/>
              <a:gd name="T3" fmla="*/ 80 h 160"/>
              <a:gd name="T4" fmla="*/ 98 w 118"/>
              <a:gd name="T5" fmla="*/ 140 h 160"/>
              <a:gd name="T6" fmla="*/ 46 w 118"/>
              <a:gd name="T7" fmla="*/ 160 h 160"/>
              <a:gd name="T8" fmla="*/ 2 w 118"/>
              <a:gd name="T9" fmla="*/ 140 h 160"/>
              <a:gd name="T10" fmla="*/ 34 w 118"/>
              <a:gd name="T11" fmla="*/ 102 h 160"/>
              <a:gd name="T12" fmla="*/ 28 w 118"/>
              <a:gd name="T13" fmla="*/ 28 h 160"/>
              <a:gd name="T14" fmla="*/ 52 w 118"/>
              <a:gd name="T15" fmla="*/ 0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8" h="160">
                <a:moveTo>
                  <a:pt x="52" y="0"/>
                </a:moveTo>
                <a:cubicBezTo>
                  <a:pt x="66" y="9"/>
                  <a:pt x="102" y="57"/>
                  <a:pt x="110" y="80"/>
                </a:cubicBezTo>
                <a:cubicBezTo>
                  <a:pt x="118" y="103"/>
                  <a:pt x="109" y="127"/>
                  <a:pt x="98" y="140"/>
                </a:cubicBezTo>
                <a:cubicBezTo>
                  <a:pt x="87" y="153"/>
                  <a:pt x="62" y="160"/>
                  <a:pt x="46" y="160"/>
                </a:cubicBezTo>
                <a:cubicBezTo>
                  <a:pt x="30" y="160"/>
                  <a:pt x="4" y="150"/>
                  <a:pt x="2" y="140"/>
                </a:cubicBezTo>
                <a:cubicBezTo>
                  <a:pt x="0" y="130"/>
                  <a:pt x="30" y="121"/>
                  <a:pt x="34" y="102"/>
                </a:cubicBezTo>
                <a:cubicBezTo>
                  <a:pt x="38" y="83"/>
                  <a:pt x="25" y="45"/>
                  <a:pt x="28" y="28"/>
                </a:cubicBezTo>
                <a:cubicBezTo>
                  <a:pt x="31" y="11"/>
                  <a:pt x="47" y="6"/>
                  <a:pt x="52" y="0"/>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5" name="Freeform 31"/>
          <p:cNvSpPr>
            <a:spLocks/>
          </p:cNvSpPr>
          <p:nvPr userDrawn="1"/>
        </p:nvSpPr>
        <p:spPr bwMode="auto">
          <a:xfrm>
            <a:off x="4427538" y="3538538"/>
            <a:ext cx="127000" cy="142875"/>
          </a:xfrm>
          <a:custGeom>
            <a:avLst/>
            <a:gdLst>
              <a:gd name="T0" fmla="*/ 40 w 80"/>
              <a:gd name="T1" fmla="*/ 11 h 90"/>
              <a:gd name="T2" fmla="*/ 78 w 80"/>
              <a:gd name="T3" fmla="*/ 75 h 90"/>
              <a:gd name="T4" fmla="*/ 30 w 80"/>
              <a:gd name="T5" fmla="*/ 79 h 90"/>
              <a:gd name="T6" fmla="*/ 2 w 80"/>
              <a:gd name="T7" fmla="*/ 11 h 90"/>
              <a:gd name="T8" fmla="*/ 40 w 80"/>
              <a:gd name="T9" fmla="*/ 11 h 90"/>
            </a:gdLst>
            <a:ahLst/>
            <a:cxnLst>
              <a:cxn ang="0">
                <a:pos x="T0" y="T1"/>
              </a:cxn>
              <a:cxn ang="0">
                <a:pos x="T2" y="T3"/>
              </a:cxn>
              <a:cxn ang="0">
                <a:pos x="T4" y="T5"/>
              </a:cxn>
              <a:cxn ang="0">
                <a:pos x="T6" y="T7"/>
              </a:cxn>
              <a:cxn ang="0">
                <a:pos x="T8" y="T9"/>
              </a:cxn>
            </a:cxnLst>
            <a:rect l="0" t="0" r="r" b="b"/>
            <a:pathLst>
              <a:path w="80" h="90">
                <a:moveTo>
                  <a:pt x="40" y="11"/>
                </a:moveTo>
                <a:cubicBezTo>
                  <a:pt x="53" y="22"/>
                  <a:pt x="80" y="64"/>
                  <a:pt x="78" y="75"/>
                </a:cubicBezTo>
                <a:cubicBezTo>
                  <a:pt x="76" y="86"/>
                  <a:pt x="43" y="90"/>
                  <a:pt x="30" y="79"/>
                </a:cubicBezTo>
                <a:cubicBezTo>
                  <a:pt x="17" y="68"/>
                  <a:pt x="0" y="22"/>
                  <a:pt x="2" y="11"/>
                </a:cubicBezTo>
                <a:cubicBezTo>
                  <a:pt x="4" y="0"/>
                  <a:pt x="27" y="0"/>
                  <a:pt x="40" y="11"/>
                </a:cubicBezTo>
                <a:close/>
              </a:path>
            </a:pathLst>
          </a:custGeom>
          <a:solidFill>
            <a:schemeClr val="bg1"/>
          </a:solidFill>
          <a:ln w="12700">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6" name="Freeform 32"/>
          <p:cNvSpPr>
            <a:spLocks/>
          </p:cNvSpPr>
          <p:nvPr userDrawn="1"/>
        </p:nvSpPr>
        <p:spPr bwMode="auto">
          <a:xfrm>
            <a:off x="4954588" y="4125913"/>
            <a:ext cx="104775" cy="282575"/>
          </a:xfrm>
          <a:custGeom>
            <a:avLst/>
            <a:gdLst>
              <a:gd name="T0" fmla="*/ 42 w 66"/>
              <a:gd name="T1" fmla="*/ 5 h 178"/>
              <a:gd name="T2" fmla="*/ 44 w 66"/>
              <a:gd name="T3" fmla="*/ 61 h 178"/>
              <a:gd name="T4" fmla="*/ 52 w 66"/>
              <a:gd name="T5" fmla="*/ 119 h 178"/>
              <a:gd name="T6" fmla="*/ 64 w 66"/>
              <a:gd name="T7" fmla="*/ 161 h 178"/>
              <a:gd name="T8" fmla="*/ 40 w 66"/>
              <a:gd name="T9" fmla="*/ 177 h 178"/>
              <a:gd name="T10" fmla="*/ 40 w 66"/>
              <a:gd name="T11" fmla="*/ 153 h 178"/>
              <a:gd name="T12" fmla="*/ 26 w 66"/>
              <a:gd name="T13" fmla="*/ 117 h 178"/>
              <a:gd name="T14" fmla="*/ 4 w 66"/>
              <a:gd name="T15" fmla="*/ 107 h 178"/>
              <a:gd name="T16" fmla="*/ 4 w 66"/>
              <a:gd name="T17" fmla="*/ 59 h 178"/>
              <a:gd name="T18" fmla="*/ 10 w 66"/>
              <a:gd name="T19" fmla="*/ 29 h 178"/>
              <a:gd name="T20" fmla="*/ 42 w 66"/>
              <a:gd name="T21" fmla="*/ 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6" h="178">
                <a:moveTo>
                  <a:pt x="42" y="5"/>
                </a:moveTo>
                <a:cubicBezTo>
                  <a:pt x="48" y="10"/>
                  <a:pt x="42" y="42"/>
                  <a:pt x="44" y="61"/>
                </a:cubicBezTo>
                <a:cubicBezTo>
                  <a:pt x="46" y="80"/>
                  <a:pt x="49" y="102"/>
                  <a:pt x="52" y="119"/>
                </a:cubicBezTo>
                <a:cubicBezTo>
                  <a:pt x="55" y="136"/>
                  <a:pt x="66" y="151"/>
                  <a:pt x="64" y="161"/>
                </a:cubicBezTo>
                <a:cubicBezTo>
                  <a:pt x="62" y="171"/>
                  <a:pt x="44" y="178"/>
                  <a:pt x="40" y="177"/>
                </a:cubicBezTo>
                <a:cubicBezTo>
                  <a:pt x="36" y="176"/>
                  <a:pt x="42" y="163"/>
                  <a:pt x="40" y="153"/>
                </a:cubicBezTo>
                <a:cubicBezTo>
                  <a:pt x="38" y="143"/>
                  <a:pt x="32" y="125"/>
                  <a:pt x="26" y="117"/>
                </a:cubicBezTo>
                <a:cubicBezTo>
                  <a:pt x="20" y="109"/>
                  <a:pt x="8" y="117"/>
                  <a:pt x="4" y="107"/>
                </a:cubicBezTo>
                <a:cubicBezTo>
                  <a:pt x="0" y="97"/>
                  <a:pt x="3" y="72"/>
                  <a:pt x="4" y="59"/>
                </a:cubicBezTo>
                <a:cubicBezTo>
                  <a:pt x="5" y="46"/>
                  <a:pt x="4" y="38"/>
                  <a:pt x="10" y="29"/>
                </a:cubicBezTo>
                <a:cubicBezTo>
                  <a:pt x="16" y="20"/>
                  <a:pt x="36" y="0"/>
                  <a:pt x="42" y="5"/>
                </a:cubicBezTo>
                <a:close/>
              </a:path>
            </a:pathLst>
          </a:custGeom>
          <a:solidFill>
            <a:schemeClr val="bg1"/>
          </a:solidFill>
          <a:ln w="12700">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7" name="Freeform 33"/>
          <p:cNvSpPr>
            <a:spLocks/>
          </p:cNvSpPr>
          <p:nvPr userDrawn="1"/>
        </p:nvSpPr>
        <p:spPr bwMode="auto">
          <a:xfrm>
            <a:off x="5172075" y="4318000"/>
            <a:ext cx="88900" cy="133350"/>
          </a:xfrm>
          <a:custGeom>
            <a:avLst/>
            <a:gdLst>
              <a:gd name="T0" fmla="*/ 21 w 56"/>
              <a:gd name="T1" fmla="*/ 0 h 84"/>
              <a:gd name="T2" fmla="*/ 45 w 56"/>
              <a:gd name="T3" fmla="*/ 40 h 84"/>
              <a:gd name="T4" fmla="*/ 51 w 56"/>
              <a:gd name="T5" fmla="*/ 76 h 84"/>
              <a:gd name="T6" fmla="*/ 13 w 56"/>
              <a:gd name="T7" fmla="*/ 78 h 84"/>
              <a:gd name="T8" fmla="*/ 1 w 56"/>
              <a:gd name="T9" fmla="*/ 40 h 84"/>
              <a:gd name="T10" fmla="*/ 21 w 56"/>
              <a:gd name="T11" fmla="*/ 0 h 84"/>
            </a:gdLst>
            <a:ahLst/>
            <a:cxnLst>
              <a:cxn ang="0">
                <a:pos x="T0" y="T1"/>
              </a:cxn>
              <a:cxn ang="0">
                <a:pos x="T2" y="T3"/>
              </a:cxn>
              <a:cxn ang="0">
                <a:pos x="T4" y="T5"/>
              </a:cxn>
              <a:cxn ang="0">
                <a:pos x="T6" y="T7"/>
              </a:cxn>
              <a:cxn ang="0">
                <a:pos x="T8" y="T9"/>
              </a:cxn>
              <a:cxn ang="0">
                <a:pos x="T10" y="T11"/>
              </a:cxn>
            </a:cxnLst>
            <a:rect l="0" t="0" r="r" b="b"/>
            <a:pathLst>
              <a:path w="56" h="84">
                <a:moveTo>
                  <a:pt x="21" y="0"/>
                </a:moveTo>
                <a:cubicBezTo>
                  <a:pt x="28" y="0"/>
                  <a:pt x="40" y="27"/>
                  <a:pt x="45" y="40"/>
                </a:cubicBezTo>
                <a:cubicBezTo>
                  <a:pt x="50" y="53"/>
                  <a:pt x="56" y="70"/>
                  <a:pt x="51" y="76"/>
                </a:cubicBezTo>
                <a:cubicBezTo>
                  <a:pt x="46" y="82"/>
                  <a:pt x="21" y="84"/>
                  <a:pt x="13" y="78"/>
                </a:cubicBezTo>
                <a:cubicBezTo>
                  <a:pt x="5" y="72"/>
                  <a:pt x="0" y="53"/>
                  <a:pt x="1" y="40"/>
                </a:cubicBezTo>
                <a:cubicBezTo>
                  <a:pt x="2" y="27"/>
                  <a:pt x="11" y="1"/>
                  <a:pt x="21" y="0"/>
                </a:cubicBezTo>
                <a:close/>
              </a:path>
            </a:pathLst>
          </a:custGeom>
          <a:solidFill>
            <a:schemeClr val="bg1"/>
          </a:solidFill>
          <a:ln w="12700">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8" name="Freeform 34"/>
          <p:cNvSpPr>
            <a:spLocks/>
          </p:cNvSpPr>
          <p:nvPr userDrawn="1"/>
        </p:nvSpPr>
        <p:spPr bwMode="auto">
          <a:xfrm>
            <a:off x="3295650" y="5826125"/>
            <a:ext cx="254000" cy="166688"/>
          </a:xfrm>
          <a:custGeom>
            <a:avLst/>
            <a:gdLst>
              <a:gd name="T0" fmla="*/ 51 w 160"/>
              <a:gd name="T1" fmla="*/ 0 h 105"/>
              <a:gd name="T2" fmla="*/ 149 w 160"/>
              <a:gd name="T3" fmla="*/ 40 h 105"/>
              <a:gd name="T4" fmla="*/ 119 w 160"/>
              <a:gd name="T5" fmla="*/ 54 h 105"/>
              <a:gd name="T6" fmla="*/ 109 w 160"/>
              <a:gd name="T7" fmla="*/ 86 h 105"/>
              <a:gd name="T8" fmla="*/ 71 w 160"/>
              <a:gd name="T9" fmla="*/ 104 h 105"/>
              <a:gd name="T10" fmla="*/ 41 w 160"/>
              <a:gd name="T11" fmla="*/ 92 h 105"/>
              <a:gd name="T12" fmla="*/ 1 w 160"/>
              <a:gd name="T13" fmla="*/ 36 h 105"/>
              <a:gd name="T14" fmla="*/ 37 w 160"/>
              <a:gd name="T15" fmla="*/ 24 h 105"/>
              <a:gd name="T16" fmla="*/ 51 w 160"/>
              <a:gd name="T17"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105">
                <a:moveTo>
                  <a:pt x="51" y="0"/>
                </a:moveTo>
                <a:cubicBezTo>
                  <a:pt x="72" y="4"/>
                  <a:pt x="138" y="31"/>
                  <a:pt x="149" y="40"/>
                </a:cubicBezTo>
                <a:cubicBezTo>
                  <a:pt x="160" y="49"/>
                  <a:pt x="126" y="46"/>
                  <a:pt x="119" y="54"/>
                </a:cubicBezTo>
                <a:cubicBezTo>
                  <a:pt x="112" y="62"/>
                  <a:pt x="117" y="78"/>
                  <a:pt x="109" y="86"/>
                </a:cubicBezTo>
                <a:cubicBezTo>
                  <a:pt x="101" y="94"/>
                  <a:pt x="82" y="103"/>
                  <a:pt x="71" y="104"/>
                </a:cubicBezTo>
                <a:cubicBezTo>
                  <a:pt x="60" y="105"/>
                  <a:pt x="53" y="103"/>
                  <a:pt x="41" y="92"/>
                </a:cubicBezTo>
                <a:cubicBezTo>
                  <a:pt x="29" y="81"/>
                  <a:pt x="2" y="47"/>
                  <a:pt x="1" y="36"/>
                </a:cubicBezTo>
                <a:cubicBezTo>
                  <a:pt x="0" y="25"/>
                  <a:pt x="29" y="30"/>
                  <a:pt x="37" y="24"/>
                </a:cubicBezTo>
                <a:cubicBezTo>
                  <a:pt x="45" y="18"/>
                  <a:pt x="48" y="5"/>
                  <a:pt x="51" y="0"/>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9" name="Freeform 35"/>
          <p:cNvSpPr>
            <a:spLocks/>
          </p:cNvSpPr>
          <p:nvPr userDrawn="1"/>
        </p:nvSpPr>
        <p:spPr bwMode="auto">
          <a:xfrm>
            <a:off x="2870200" y="6118225"/>
            <a:ext cx="255588" cy="109538"/>
          </a:xfrm>
          <a:custGeom>
            <a:avLst/>
            <a:gdLst>
              <a:gd name="T0" fmla="*/ 67 w 161"/>
              <a:gd name="T1" fmla="*/ 0 h 69"/>
              <a:gd name="T2" fmla="*/ 93 w 161"/>
              <a:gd name="T3" fmla="*/ 24 h 69"/>
              <a:gd name="T4" fmla="*/ 157 w 161"/>
              <a:gd name="T5" fmla="*/ 38 h 69"/>
              <a:gd name="T6" fmla="*/ 119 w 161"/>
              <a:gd name="T7" fmla="*/ 68 h 69"/>
              <a:gd name="T8" fmla="*/ 93 w 161"/>
              <a:gd name="T9" fmla="*/ 46 h 69"/>
              <a:gd name="T10" fmla="*/ 67 w 161"/>
              <a:gd name="T11" fmla="*/ 64 h 69"/>
              <a:gd name="T12" fmla="*/ 47 w 161"/>
              <a:gd name="T13" fmla="*/ 52 h 69"/>
              <a:gd name="T14" fmla="*/ 25 w 161"/>
              <a:gd name="T15" fmla="*/ 66 h 69"/>
              <a:gd name="T16" fmla="*/ 1 w 161"/>
              <a:gd name="T17" fmla="*/ 50 h 69"/>
              <a:gd name="T18" fmla="*/ 29 w 161"/>
              <a:gd name="T19" fmla="*/ 24 h 69"/>
              <a:gd name="T20" fmla="*/ 67 w 161"/>
              <a:gd name="T21"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1" h="69">
                <a:moveTo>
                  <a:pt x="67" y="0"/>
                </a:moveTo>
                <a:cubicBezTo>
                  <a:pt x="79" y="3"/>
                  <a:pt x="78" y="18"/>
                  <a:pt x="93" y="24"/>
                </a:cubicBezTo>
                <a:cubicBezTo>
                  <a:pt x="108" y="30"/>
                  <a:pt x="153" y="31"/>
                  <a:pt x="157" y="38"/>
                </a:cubicBezTo>
                <a:cubicBezTo>
                  <a:pt x="161" y="45"/>
                  <a:pt x="130" y="67"/>
                  <a:pt x="119" y="68"/>
                </a:cubicBezTo>
                <a:cubicBezTo>
                  <a:pt x="108" y="69"/>
                  <a:pt x="102" y="47"/>
                  <a:pt x="93" y="46"/>
                </a:cubicBezTo>
                <a:cubicBezTo>
                  <a:pt x="84" y="45"/>
                  <a:pt x="75" y="63"/>
                  <a:pt x="67" y="64"/>
                </a:cubicBezTo>
                <a:cubicBezTo>
                  <a:pt x="59" y="65"/>
                  <a:pt x="54" y="52"/>
                  <a:pt x="47" y="52"/>
                </a:cubicBezTo>
                <a:cubicBezTo>
                  <a:pt x="40" y="52"/>
                  <a:pt x="33" y="66"/>
                  <a:pt x="25" y="66"/>
                </a:cubicBezTo>
                <a:cubicBezTo>
                  <a:pt x="17" y="66"/>
                  <a:pt x="0" y="57"/>
                  <a:pt x="1" y="50"/>
                </a:cubicBezTo>
                <a:cubicBezTo>
                  <a:pt x="2" y="43"/>
                  <a:pt x="18" y="32"/>
                  <a:pt x="29" y="24"/>
                </a:cubicBezTo>
                <a:cubicBezTo>
                  <a:pt x="40" y="16"/>
                  <a:pt x="59" y="5"/>
                  <a:pt x="67" y="0"/>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0" name="Freeform 36"/>
          <p:cNvSpPr>
            <a:spLocks/>
          </p:cNvSpPr>
          <p:nvPr userDrawn="1"/>
        </p:nvSpPr>
        <p:spPr bwMode="auto">
          <a:xfrm>
            <a:off x="2333625" y="6467475"/>
            <a:ext cx="312738" cy="152400"/>
          </a:xfrm>
          <a:custGeom>
            <a:avLst/>
            <a:gdLst>
              <a:gd name="T0" fmla="*/ 77 w 197"/>
              <a:gd name="T1" fmla="*/ 32 h 96"/>
              <a:gd name="T2" fmla="*/ 131 w 197"/>
              <a:gd name="T3" fmla="*/ 0 h 96"/>
              <a:gd name="T4" fmla="*/ 193 w 197"/>
              <a:gd name="T5" fmla="*/ 32 h 96"/>
              <a:gd name="T6" fmla="*/ 155 w 197"/>
              <a:gd name="T7" fmla="*/ 48 h 96"/>
              <a:gd name="T8" fmla="*/ 155 w 197"/>
              <a:gd name="T9" fmla="*/ 62 h 96"/>
              <a:gd name="T10" fmla="*/ 129 w 197"/>
              <a:gd name="T11" fmla="*/ 44 h 96"/>
              <a:gd name="T12" fmla="*/ 91 w 197"/>
              <a:gd name="T13" fmla="*/ 58 h 96"/>
              <a:gd name="T14" fmla="*/ 69 w 197"/>
              <a:gd name="T15" fmla="*/ 82 h 96"/>
              <a:gd name="T16" fmla="*/ 23 w 197"/>
              <a:gd name="T17" fmla="*/ 94 h 96"/>
              <a:gd name="T18" fmla="*/ 9 w 197"/>
              <a:gd name="T19" fmla="*/ 68 h 96"/>
              <a:gd name="T20" fmla="*/ 77 w 197"/>
              <a:gd name="T21" fmla="*/ 3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7" h="96">
                <a:moveTo>
                  <a:pt x="77" y="32"/>
                </a:moveTo>
                <a:cubicBezTo>
                  <a:pt x="97" y="21"/>
                  <a:pt x="112" y="0"/>
                  <a:pt x="131" y="0"/>
                </a:cubicBezTo>
                <a:cubicBezTo>
                  <a:pt x="150" y="0"/>
                  <a:pt x="189" y="24"/>
                  <a:pt x="193" y="32"/>
                </a:cubicBezTo>
                <a:cubicBezTo>
                  <a:pt x="197" y="40"/>
                  <a:pt x="161" y="43"/>
                  <a:pt x="155" y="48"/>
                </a:cubicBezTo>
                <a:cubicBezTo>
                  <a:pt x="149" y="53"/>
                  <a:pt x="159" y="63"/>
                  <a:pt x="155" y="62"/>
                </a:cubicBezTo>
                <a:cubicBezTo>
                  <a:pt x="151" y="61"/>
                  <a:pt x="140" y="45"/>
                  <a:pt x="129" y="44"/>
                </a:cubicBezTo>
                <a:cubicBezTo>
                  <a:pt x="118" y="43"/>
                  <a:pt x="101" y="52"/>
                  <a:pt x="91" y="58"/>
                </a:cubicBezTo>
                <a:cubicBezTo>
                  <a:pt x="81" y="64"/>
                  <a:pt x="80" y="76"/>
                  <a:pt x="69" y="82"/>
                </a:cubicBezTo>
                <a:cubicBezTo>
                  <a:pt x="58" y="88"/>
                  <a:pt x="33" y="96"/>
                  <a:pt x="23" y="94"/>
                </a:cubicBezTo>
                <a:cubicBezTo>
                  <a:pt x="13" y="92"/>
                  <a:pt x="0" y="78"/>
                  <a:pt x="9" y="68"/>
                </a:cubicBezTo>
                <a:cubicBezTo>
                  <a:pt x="18" y="58"/>
                  <a:pt x="63" y="39"/>
                  <a:pt x="77" y="32"/>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1" name="Freeform 37"/>
          <p:cNvSpPr>
            <a:spLocks/>
          </p:cNvSpPr>
          <p:nvPr userDrawn="1"/>
        </p:nvSpPr>
        <p:spPr bwMode="auto">
          <a:xfrm>
            <a:off x="1101725" y="5202238"/>
            <a:ext cx="66675" cy="131762"/>
          </a:xfrm>
          <a:custGeom>
            <a:avLst/>
            <a:gdLst>
              <a:gd name="T0" fmla="*/ 27 w 42"/>
              <a:gd name="T1" fmla="*/ 1 h 83"/>
              <a:gd name="T2" fmla="*/ 41 w 42"/>
              <a:gd name="T3" fmla="*/ 55 h 83"/>
              <a:gd name="T4" fmla="*/ 21 w 42"/>
              <a:gd name="T5" fmla="*/ 81 h 83"/>
              <a:gd name="T6" fmla="*/ 1 w 42"/>
              <a:gd name="T7" fmla="*/ 45 h 83"/>
              <a:gd name="T8" fmla="*/ 27 w 42"/>
              <a:gd name="T9" fmla="*/ 1 h 83"/>
            </a:gdLst>
            <a:ahLst/>
            <a:cxnLst>
              <a:cxn ang="0">
                <a:pos x="T0" y="T1"/>
              </a:cxn>
              <a:cxn ang="0">
                <a:pos x="T2" y="T3"/>
              </a:cxn>
              <a:cxn ang="0">
                <a:pos x="T4" y="T5"/>
              </a:cxn>
              <a:cxn ang="0">
                <a:pos x="T6" y="T7"/>
              </a:cxn>
              <a:cxn ang="0">
                <a:pos x="T8" y="T9"/>
              </a:cxn>
            </a:cxnLst>
            <a:rect l="0" t="0" r="r" b="b"/>
            <a:pathLst>
              <a:path w="42" h="83">
                <a:moveTo>
                  <a:pt x="27" y="1"/>
                </a:moveTo>
                <a:cubicBezTo>
                  <a:pt x="34" y="3"/>
                  <a:pt x="42" y="42"/>
                  <a:pt x="41" y="55"/>
                </a:cubicBezTo>
                <a:cubicBezTo>
                  <a:pt x="40" y="68"/>
                  <a:pt x="28" y="83"/>
                  <a:pt x="21" y="81"/>
                </a:cubicBezTo>
                <a:cubicBezTo>
                  <a:pt x="14" y="79"/>
                  <a:pt x="0" y="58"/>
                  <a:pt x="1" y="45"/>
                </a:cubicBezTo>
                <a:cubicBezTo>
                  <a:pt x="2" y="32"/>
                  <a:pt x="14" y="0"/>
                  <a:pt x="27" y="1"/>
                </a:cubicBezTo>
                <a:close/>
              </a:path>
            </a:pathLst>
          </a:cu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2" name="Freeform 38"/>
          <p:cNvSpPr>
            <a:spLocks/>
          </p:cNvSpPr>
          <p:nvPr userDrawn="1"/>
        </p:nvSpPr>
        <p:spPr bwMode="auto">
          <a:xfrm>
            <a:off x="4035425" y="4670425"/>
            <a:ext cx="130175" cy="93663"/>
          </a:xfrm>
          <a:custGeom>
            <a:avLst/>
            <a:gdLst>
              <a:gd name="T0" fmla="*/ 61 w 82"/>
              <a:gd name="T1" fmla="*/ 0 h 59"/>
              <a:gd name="T2" fmla="*/ 79 w 82"/>
              <a:gd name="T3" fmla="*/ 50 h 59"/>
              <a:gd name="T4" fmla="*/ 41 w 82"/>
              <a:gd name="T5" fmla="*/ 54 h 59"/>
              <a:gd name="T6" fmla="*/ 3 w 82"/>
              <a:gd name="T7" fmla="*/ 30 h 59"/>
              <a:gd name="T8" fmla="*/ 25 w 82"/>
              <a:gd name="T9" fmla="*/ 10 h 59"/>
              <a:gd name="T10" fmla="*/ 61 w 82"/>
              <a:gd name="T11" fmla="*/ 0 h 59"/>
            </a:gdLst>
            <a:ahLst/>
            <a:cxnLst>
              <a:cxn ang="0">
                <a:pos x="T0" y="T1"/>
              </a:cxn>
              <a:cxn ang="0">
                <a:pos x="T2" y="T3"/>
              </a:cxn>
              <a:cxn ang="0">
                <a:pos x="T4" y="T5"/>
              </a:cxn>
              <a:cxn ang="0">
                <a:pos x="T6" y="T7"/>
              </a:cxn>
              <a:cxn ang="0">
                <a:pos x="T8" y="T9"/>
              </a:cxn>
              <a:cxn ang="0">
                <a:pos x="T10" y="T11"/>
              </a:cxn>
            </a:cxnLst>
            <a:rect l="0" t="0" r="r" b="b"/>
            <a:pathLst>
              <a:path w="82" h="59">
                <a:moveTo>
                  <a:pt x="61" y="0"/>
                </a:moveTo>
                <a:cubicBezTo>
                  <a:pt x="73" y="8"/>
                  <a:pt x="82" y="41"/>
                  <a:pt x="79" y="50"/>
                </a:cubicBezTo>
                <a:cubicBezTo>
                  <a:pt x="76" y="59"/>
                  <a:pt x="54" y="57"/>
                  <a:pt x="41" y="54"/>
                </a:cubicBezTo>
                <a:cubicBezTo>
                  <a:pt x="28" y="51"/>
                  <a:pt x="6" y="37"/>
                  <a:pt x="3" y="30"/>
                </a:cubicBezTo>
                <a:cubicBezTo>
                  <a:pt x="0" y="23"/>
                  <a:pt x="15" y="15"/>
                  <a:pt x="25" y="10"/>
                </a:cubicBezTo>
                <a:cubicBezTo>
                  <a:pt x="35" y="5"/>
                  <a:pt x="54" y="2"/>
                  <a:pt x="61" y="0"/>
                </a:cubicBezTo>
                <a:close/>
              </a:path>
            </a:pathLst>
          </a:custGeom>
          <a:solidFill>
            <a:schemeClr val="bg1"/>
          </a:solidFill>
          <a:ln w="12700">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3" name="Freeform 39"/>
          <p:cNvSpPr>
            <a:spLocks/>
          </p:cNvSpPr>
          <p:nvPr userDrawn="1"/>
        </p:nvSpPr>
        <p:spPr bwMode="auto">
          <a:xfrm>
            <a:off x="4559300" y="4678363"/>
            <a:ext cx="98425" cy="92075"/>
          </a:xfrm>
          <a:custGeom>
            <a:avLst/>
            <a:gdLst>
              <a:gd name="T0" fmla="*/ 31 w 62"/>
              <a:gd name="T1" fmla="*/ 3 h 58"/>
              <a:gd name="T2" fmla="*/ 61 w 62"/>
              <a:gd name="T3" fmla="*/ 47 h 58"/>
              <a:gd name="T4" fmla="*/ 39 w 62"/>
              <a:gd name="T5" fmla="*/ 55 h 58"/>
              <a:gd name="T6" fmla="*/ 1 w 62"/>
              <a:gd name="T7" fmla="*/ 29 h 58"/>
              <a:gd name="T8" fmla="*/ 31 w 62"/>
              <a:gd name="T9" fmla="*/ 3 h 58"/>
            </a:gdLst>
            <a:ahLst/>
            <a:cxnLst>
              <a:cxn ang="0">
                <a:pos x="T0" y="T1"/>
              </a:cxn>
              <a:cxn ang="0">
                <a:pos x="T2" y="T3"/>
              </a:cxn>
              <a:cxn ang="0">
                <a:pos x="T4" y="T5"/>
              </a:cxn>
              <a:cxn ang="0">
                <a:pos x="T6" y="T7"/>
              </a:cxn>
              <a:cxn ang="0">
                <a:pos x="T8" y="T9"/>
              </a:cxn>
            </a:cxnLst>
            <a:rect l="0" t="0" r="r" b="b"/>
            <a:pathLst>
              <a:path w="62" h="58">
                <a:moveTo>
                  <a:pt x="31" y="3"/>
                </a:moveTo>
                <a:cubicBezTo>
                  <a:pt x="41" y="6"/>
                  <a:pt x="60" y="38"/>
                  <a:pt x="61" y="47"/>
                </a:cubicBezTo>
                <a:cubicBezTo>
                  <a:pt x="62" y="56"/>
                  <a:pt x="49" y="58"/>
                  <a:pt x="39" y="55"/>
                </a:cubicBezTo>
                <a:cubicBezTo>
                  <a:pt x="29" y="52"/>
                  <a:pt x="2" y="38"/>
                  <a:pt x="1" y="29"/>
                </a:cubicBezTo>
                <a:cubicBezTo>
                  <a:pt x="0" y="20"/>
                  <a:pt x="21" y="0"/>
                  <a:pt x="31" y="3"/>
                </a:cubicBezTo>
                <a:close/>
              </a:path>
            </a:pathLst>
          </a:custGeom>
          <a:solidFill>
            <a:schemeClr val="bg1"/>
          </a:solidFill>
          <a:ln w="12700">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4" name="Freeform 40"/>
          <p:cNvSpPr>
            <a:spLocks/>
          </p:cNvSpPr>
          <p:nvPr userDrawn="1"/>
        </p:nvSpPr>
        <p:spPr bwMode="auto">
          <a:xfrm>
            <a:off x="119063" y="5665788"/>
            <a:ext cx="2038350" cy="1192212"/>
          </a:xfrm>
          <a:custGeom>
            <a:avLst/>
            <a:gdLst>
              <a:gd name="T0" fmla="*/ 405 w 1284"/>
              <a:gd name="T1" fmla="*/ 751 h 751"/>
              <a:gd name="T2" fmla="*/ 1104 w 1284"/>
              <a:gd name="T3" fmla="*/ 748 h 751"/>
              <a:gd name="T4" fmla="*/ 1056 w 1284"/>
              <a:gd name="T5" fmla="*/ 724 h 751"/>
              <a:gd name="T6" fmla="*/ 1050 w 1284"/>
              <a:gd name="T7" fmla="*/ 691 h 751"/>
              <a:gd name="T8" fmla="*/ 990 w 1284"/>
              <a:gd name="T9" fmla="*/ 682 h 751"/>
              <a:gd name="T10" fmla="*/ 954 w 1284"/>
              <a:gd name="T11" fmla="*/ 622 h 751"/>
              <a:gd name="T12" fmla="*/ 1026 w 1284"/>
              <a:gd name="T13" fmla="*/ 577 h 751"/>
              <a:gd name="T14" fmla="*/ 1053 w 1284"/>
              <a:gd name="T15" fmla="*/ 619 h 751"/>
              <a:gd name="T16" fmla="*/ 1131 w 1284"/>
              <a:gd name="T17" fmla="*/ 607 h 751"/>
              <a:gd name="T18" fmla="*/ 1263 w 1284"/>
              <a:gd name="T19" fmla="*/ 559 h 751"/>
              <a:gd name="T20" fmla="*/ 1260 w 1284"/>
              <a:gd name="T21" fmla="*/ 472 h 751"/>
              <a:gd name="T22" fmla="*/ 1179 w 1284"/>
              <a:gd name="T23" fmla="*/ 475 h 751"/>
              <a:gd name="T24" fmla="*/ 1032 w 1284"/>
              <a:gd name="T25" fmla="*/ 376 h 751"/>
              <a:gd name="T26" fmla="*/ 966 w 1284"/>
              <a:gd name="T27" fmla="*/ 364 h 751"/>
              <a:gd name="T28" fmla="*/ 951 w 1284"/>
              <a:gd name="T29" fmla="*/ 394 h 751"/>
              <a:gd name="T30" fmla="*/ 900 w 1284"/>
              <a:gd name="T31" fmla="*/ 400 h 751"/>
              <a:gd name="T32" fmla="*/ 879 w 1284"/>
              <a:gd name="T33" fmla="*/ 379 h 751"/>
              <a:gd name="T34" fmla="*/ 945 w 1284"/>
              <a:gd name="T35" fmla="*/ 346 h 751"/>
              <a:gd name="T36" fmla="*/ 912 w 1284"/>
              <a:gd name="T37" fmla="*/ 298 h 751"/>
              <a:gd name="T38" fmla="*/ 834 w 1284"/>
              <a:gd name="T39" fmla="*/ 325 h 751"/>
              <a:gd name="T40" fmla="*/ 798 w 1284"/>
              <a:gd name="T41" fmla="*/ 259 h 751"/>
              <a:gd name="T42" fmla="*/ 846 w 1284"/>
              <a:gd name="T43" fmla="*/ 211 h 751"/>
              <a:gd name="T44" fmla="*/ 819 w 1284"/>
              <a:gd name="T45" fmla="*/ 160 h 751"/>
              <a:gd name="T46" fmla="*/ 786 w 1284"/>
              <a:gd name="T47" fmla="*/ 145 h 751"/>
              <a:gd name="T48" fmla="*/ 726 w 1284"/>
              <a:gd name="T49" fmla="*/ 130 h 751"/>
              <a:gd name="T50" fmla="*/ 687 w 1284"/>
              <a:gd name="T51" fmla="*/ 28 h 751"/>
              <a:gd name="T52" fmla="*/ 648 w 1284"/>
              <a:gd name="T53" fmla="*/ 34 h 751"/>
              <a:gd name="T54" fmla="*/ 612 w 1284"/>
              <a:gd name="T55" fmla="*/ 118 h 751"/>
              <a:gd name="T56" fmla="*/ 564 w 1284"/>
              <a:gd name="T57" fmla="*/ 130 h 751"/>
              <a:gd name="T58" fmla="*/ 588 w 1284"/>
              <a:gd name="T59" fmla="*/ 19 h 751"/>
              <a:gd name="T60" fmla="*/ 546 w 1284"/>
              <a:gd name="T61" fmla="*/ 16 h 751"/>
              <a:gd name="T62" fmla="*/ 519 w 1284"/>
              <a:gd name="T63" fmla="*/ 94 h 751"/>
              <a:gd name="T64" fmla="*/ 480 w 1284"/>
              <a:gd name="T65" fmla="*/ 151 h 751"/>
              <a:gd name="T66" fmla="*/ 417 w 1284"/>
              <a:gd name="T67" fmla="*/ 208 h 751"/>
              <a:gd name="T68" fmla="*/ 402 w 1284"/>
              <a:gd name="T69" fmla="*/ 241 h 751"/>
              <a:gd name="T70" fmla="*/ 384 w 1284"/>
              <a:gd name="T71" fmla="*/ 310 h 751"/>
              <a:gd name="T72" fmla="*/ 327 w 1284"/>
              <a:gd name="T73" fmla="*/ 337 h 751"/>
              <a:gd name="T74" fmla="*/ 297 w 1284"/>
              <a:gd name="T75" fmla="*/ 406 h 751"/>
              <a:gd name="T76" fmla="*/ 258 w 1284"/>
              <a:gd name="T77" fmla="*/ 421 h 751"/>
              <a:gd name="T78" fmla="*/ 222 w 1284"/>
              <a:gd name="T79" fmla="*/ 469 h 751"/>
              <a:gd name="T80" fmla="*/ 306 w 1284"/>
              <a:gd name="T81" fmla="*/ 493 h 751"/>
              <a:gd name="T82" fmla="*/ 252 w 1284"/>
              <a:gd name="T83" fmla="*/ 553 h 751"/>
              <a:gd name="T84" fmla="*/ 219 w 1284"/>
              <a:gd name="T85" fmla="*/ 556 h 751"/>
              <a:gd name="T86" fmla="*/ 216 w 1284"/>
              <a:gd name="T87" fmla="*/ 580 h 751"/>
              <a:gd name="T88" fmla="*/ 174 w 1284"/>
              <a:gd name="T89" fmla="*/ 583 h 751"/>
              <a:gd name="T90" fmla="*/ 174 w 1284"/>
              <a:gd name="T91" fmla="*/ 526 h 751"/>
              <a:gd name="T92" fmla="*/ 39 w 1284"/>
              <a:gd name="T93" fmla="*/ 697 h 751"/>
              <a:gd name="T94" fmla="*/ 0 w 1284"/>
              <a:gd name="T95" fmla="*/ 751 h 751"/>
              <a:gd name="T96" fmla="*/ 405 w 1284"/>
              <a:gd name="T97" fmla="*/ 751 h 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284" h="751">
                <a:moveTo>
                  <a:pt x="405" y="751"/>
                </a:moveTo>
                <a:lnTo>
                  <a:pt x="1104" y="748"/>
                </a:lnTo>
                <a:lnTo>
                  <a:pt x="1056" y="724"/>
                </a:lnTo>
                <a:cubicBezTo>
                  <a:pt x="1047" y="715"/>
                  <a:pt x="1061" y="698"/>
                  <a:pt x="1050" y="691"/>
                </a:cubicBezTo>
                <a:cubicBezTo>
                  <a:pt x="1039" y="684"/>
                  <a:pt x="1006" y="693"/>
                  <a:pt x="990" y="682"/>
                </a:cubicBezTo>
                <a:cubicBezTo>
                  <a:pt x="974" y="671"/>
                  <a:pt x="948" y="639"/>
                  <a:pt x="954" y="622"/>
                </a:cubicBezTo>
                <a:cubicBezTo>
                  <a:pt x="960" y="605"/>
                  <a:pt x="1010" y="577"/>
                  <a:pt x="1026" y="577"/>
                </a:cubicBezTo>
                <a:cubicBezTo>
                  <a:pt x="1042" y="577"/>
                  <a:pt x="1036" y="614"/>
                  <a:pt x="1053" y="619"/>
                </a:cubicBezTo>
                <a:cubicBezTo>
                  <a:pt x="1070" y="624"/>
                  <a:pt x="1096" y="617"/>
                  <a:pt x="1131" y="607"/>
                </a:cubicBezTo>
                <a:cubicBezTo>
                  <a:pt x="1166" y="597"/>
                  <a:pt x="1242" y="581"/>
                  <a:pt x="1263" y="559"/>
                </a:cubicBezTo>
                <a:cubicBezTo>
                  <a:pt x="1284" y="537"/>
                  <a:pt x="1274" y="486"/>
                  <a:pt x="1260" y="472"/>
                </a:cubicBezTo>
                <a:cubicBezTo>
                  <a:pt x="1246" y="458"/>
                  <a:pt x="1217" y="491"/>
                  <a:pt x="1179" y="475"/>
                </a:cubicBezTo>
                <a:cubicBezTo>
                  <a:pt x="1141" y="459"/>
                  <a:pt x="1067" y="394"/>
                  <a:pt x="1032" y="376"/>
                </a:cubicBezTo>
                <a:cubicBezTo>
                  <a:pt x="997" y="358"/>
                  <a:pt x="979" y="361"/>
                  <a:pt x="966" y="364"/>
                </a:cubicBezTo>
                <a:cubicBezTo>
                  <a:pt x="953" y="367"/>
                  <a:pt x="962" y="388"/>
                  <a:pt x="951" y="394"/>
                </a:cubicBezTo>
                <a:cubicBezTo>
                  <a:pt x="940" y="400"/>
                  <a:pt x="912" y="402"/>
                  <a:pt x="900" y="400"/>
                </a:cubicBezTo>
                <a:cubicBezTo>
                  <a:pt x="888" y="398"/>
                  <a:pt x="872" y="388"/>
                  <a:pt x="879" y="379"/>
                </a:cubicBezTo>
                <a:cubicBezTo>
                  <a:pt x="886" y="370"/>
                  <a:pt x="940" y="359"/>
                  <a:pt x="945" y="346"/>
                </a:cubicBezTo>
                <a:cubicBezTo>
                  <a:pt x="950" y="333"/>
                  <a:pt x="930" y="301"/>
                  <a:pt x="912" y="298"/>
                </a:cubicBezTo>
                <a:cubicBezTo>
                  <a:pt x="894" y="295"/>
                  <a:pt x="853" y="331"/>
                  <a:pt x="834" y="325"/>
                </a:cubicBezTo>
                <a:cubicBezTo>
                  <a:pt x="815" y="319"/>
                  <a:pt x="796" y="278"/>
                  <a:pt x="798" y="259"/>
                </a:cubicBezTo>
                <a:cubicBezTo>
                  <a:pt x="800" y="240"/>
                  <a:pt x="843" y="227"/>
                  <a:pt x="846" y="211"/>
                </a:cubicBezTo>
                <a:cubicBezTo>
                  <a:pt x="849" y="195"/>
                  <a:pt x="829" y="171"/>
                  <a:pt x="819" y="160"/>
                </a:cubicBezTo>
                <a:cubicBezTo>
                  <a:pt x="809" y="149"/>
                  <a:pt x="801" y="150"/>
                  <a:pt x="786" y="145"/>
                </a:cubicBezTo>
                <a:cubicBezTo>
                  <a:pt x="771" y="140"/>
                  <a:pt x="742" y="149"/>
                  <a:pt x="726" y="130"/>
                </a:cubicBezTo>
                <a:cubicBezTo>
                  <a:pt x="710" y="111"/>
                  <a:pt x="700" y="44"/>
                  <a:pt x="687" y="28"/>
                </a:cubicBezTo>
                <a:cubicBezTo>
                  <a:pt x="674" y="12"/>
                  <a:pt x="660" y="19"/>
                  <a:pt x="648" y="34"/>
                </a:cubicBezTo>
                <a:cubicBezTo>
                  <a:pt x="636" y="49"/>
                  <a:pt x="626" y="102"/>
                  <a:pt x="612" y="118"/>
                </a:cubicBezTo>
                <a:cubicBezTo>
                  <a:pt x="598" y="134"/>
                  <a:pt x="568" y="146"/>
                  <a:pt x="564" y="130"/>
                </a:cubicBezTo>
                <a:cubicBezTo>
                  <a:pt x="560" y="114"/>
                  <a:pt x="591" y="38"/>
                  <a:pt x="588" y="19"/>
                </a:cubicBezTo>
                <a:cubicBezTo>
                  <a:pt x="585" y="0"/>
                  <a:pt x="557" y="4"/>
                  <a:pt x="546" y="16"/>
                </a:cubicBezTo>
                <a:cubicBezTo>
                  <a:pt x="535" y="28"/>
                  <a:pt x="530" y="71"/>
                  <a:pt x="519" y="94"/>
                </a:cubicBezTo>
                <a:cubicBezTo>
                  <a:pt x="508" y="117"/>
                  <a:pt x="497" y="132"/>
                  <a:pt x="480" y="151"/>
                </a:cubicBezTo>
                <a:cubicBezTo>
                  <a:pt x="463" y="170"/>
                  <a:pt x="430" y="193"/>
                  <a:pt x="417" y="208"/>
                </a:cubicBezTo>
                <a:lnTo>
                  <a:pt x="402" y="241"/>
                </a:lnTo>
                <a:cubicBezTo>
                  <a:pt x="397" y="258"/>
                  <a:pt x="396" y="294"/>
                  <a:pt x="384" y="310"/>
                </a:cubicBezTo>
                <a:cubicBezTo>
                  <a:pt x="372" y="326"/>
                  <a:pt x="341" y="321"/>
                  <a:pt x="327" y="337"/>
                </a:cubicBezTo>
                <a:cubicBezTo>
                  <a:pt x="313" y="353"/>
                  <a:pt x="308" y="392"/>
                  <a:pt x="297" y="406"/>
                </a:cubicBezTo>
                <a:cubicBezTo>
                  <a:pt x="286" y="420"/>
                  <a:pt x="271" y="410"/>
                  <a:pt x="258" y="421"/>
                </a:cubicBezTo>
                <a:cubicBezTo>
                  <a:pt x="245" y="432"/>
                  <a:pt x="214" y="457"/>
                  <a:pt x="222" y="469"/>
                </a:cubicBezTo>
                <a:cubicBezTo>
                  <a:pt x="230" y="481"/>
                  <a:pt x="301" y="479"/>
                  <a:pt x="306" y="493"/>
                </a:cubicBezTo>
                <a:cubicBezTo>
                  <a:pt x="311" y="507"/>
                  <a:pt x="266" y="543"/>
                  <a:pt x="252" y="553"/>
                </a:cubicBezTo>
                <a:cubicBezTo>
                  <a:pt x="238" y="563"/>
                  <a:pt x="225" y="551"/>
                  <a:pt x="219" y="556"/>
                </a:cubicBezTo>
                <a:cubicBezTo>
                  <a:pt x="213" y="561"/>
                  <a:pt x="223" y="576"/>
                  <a:pt x="216" y="580"/>
                </a:cubicBezTo>
                <a:cubicBezTo>
                  <a:pt x="209" y="584"/>
                  <a:pt x="181" y="592"/>
                  <a:pt x="174" y="583"/>
                </a:cubicBezTo>
                <a:cubicBezTo>
                  <a:pt x="167" y="574"/>
                  <a:pt x="196" y="507"/>
                  <a:pt x="174" y="526"/>
                </a:cubicBezTo>
                <a:cubicBezTo>
                  <a:pt x="152" y="545"/>
                  <a:pt x="68" y="659"/>
                  <a:pt x="39" y="697"/>
                </a:cubicBezTo>
                <a:lnTo>
                  <a:pt x="0" y="751"/>
                </a:lnTo>
                <a:lnTo>
                  <a:pt x="405" y="751"/>
                </a:lnTo>
                <a:close/>
              </a:path>
            </a:pathLst>
          </a:cu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 name="Text Box 41"/>
          <p:cNvSpPr txBox="1">
            <a:spLocks noChangeArrowheads="1"/>
          </p:cNvSpPr>
          <p:nvPr userDrawn="1"/>
        </p:nvSpPr>
        <p:spPr bwMode="auto">
          <a:xfrm>
            <a:off x="2708275" y="1100138"/>
            <a:ext cx="806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u="sng">
                <a:latin typeface="Times New Roman" panose="02020603050405020304" pitchFamily="18" charset="0"/>
              </a:rPr>
              <a:t>Luzon</a:t>
            </a:r>
          </a:p>
        </p:txBody>
      </p:sp>
      <p:sp>
        <p:nvSpPr>
          <p:cNvPr id="1066" name="Text Box 42"/>
          <p:cNvSpPr txBox="1">
            <a:spLocks noChangeArrowheads="1"/>
          </p:cNvSpPr>
          <p:nvPr userDrawn="1"/>
        </p:nvSpPr>
        <p:spPr bwMode="auto">
          <a:xfrm>
            <a:off x="2613025" y="2874963"/>
            <a:ext cx="6286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a:solidFill>
                  <a:srgbClr val="FF0000"/>
                </a:solidFill>
                <a:latin typeface="Times New Roman" panose="02020603050405020304" pitchFamily="18" charset="0"/>
              </a:rPr>
              <a:t>Mindoro</a:t>
            </a:r>
          </a:p>
        </p:txBody>
      </p:sp>
      <p:sp>
        <p:nvSpPr>
          <p:cNvPr id="1067" name="Text Box 43"/>
          <p:cNvSpPr txBox="1">
            <a:spLocks noChangeArrowheads="1"/>
          </p:cNvSpPr>
          <p:nvPr userDrawn="1"/>
        </p:nvSpPr>
        <p:spPr bwMode="auto">
          <a:xfrm>
            <a:off x="3360738" y="3656013"/>
            <a:ext cx="4953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a:solidFill>
                  <a:srgbClr val="FF0000"/>
                </a:solidFill>
                <a:latin typeface="Times New Roman" panose="02020603050405020304" pitchFamily="18" charset="0"/>
              </a:rPr>
              <a:t>Panay</a:t>
            </a:r>
          </a:p>
        </p:txBody>
      </p:sp>
      <p:sp>
        <p:nvSpPr>
          <p:cNvPr id="1068" name="Text Box 44"/>
          <p:cNvSpPr txBox="1">
            <a:spLocks noChangeArrowheads="1"/>
          </p:cNvSpPr>
          <p:nvPr userDrawn="1"/>
        </p:nvSpPr>
        <p:spPr bwMode="auto">
          <a:xfrm>
            <a:off x="3494088" y="4318000"/>
            <a:ext cx="5524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a:solidFill>
                  <a:srgbClr val="FF0000"/>
                </a:solidFill>
                <a:latin typeface="Times New Roman" panose="02020603050405020304" pitchFamily="18" charset="0"/>
              </a:rPr>
              <a:t>Negros</a:t>
            </a:r>
          </a:p>
        </p:txBody>
      </p:sp>
      <p:sp>
        <p:nvSpPr>
          <p:cNvPr id="1069" name="Text Box 45"/>
          <p:cNvSpPr txBox="1">
            <a:spLocks noChangeArrowheads="1"/>
          </p:cNvSpPr>
          <p:nvPr userDrawn="1"/>
        </p:nvSpPr>
        <p:spPr bwMode="auto">
          <a:xfrm>
            <a:off x="3994150" y="3941763"/>
            <a:ext cx="4524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a:solidFill>
                  <a:srgbClr val="FF0000"/>
                </a:solidFill>
                <a:latin typeface="Times New Roman" panose="02020603050405020304" pitchFamily="18" charset="0"/>
              </a:rPr>
              <a:t>Cebu</a:t>
            </a:r>
          </a:p>
        </p:txBody>
      </p:sp>
      <p:sp>
        <p:nvSpPr>
          <p:cNvPr id="1070" name="Text Box 46"/>
          <p:cNvSpPr txBox="1">
            <a:spLocks noChangeArrowheads="1"/>
          </p:cNvSpPr>
          <p:nvPr userDrawn="1"/>
        </p:nvSpPr>
        <p:spPr bwMode="auto">
          <a:xfrm>
            <a:off x="4486275" y="3924300"/>
            <a:ext cx="5334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solidFill>
                  <a:srgbClr val="FF0000"/>
                </a:solidFill>
                <a:latin typeface="Times New Roman" panose="02020603050405020304" pitchFamily="18" charset="0"/>
              </a:rPr>
              <a:t>Leyte</a:t>
            </a:r>
          </a:p>
        </p:txBody>
      </p:sp>
      <p:sp>
        <p:nvSpPr>
          <p:cNvPr id="1071" name="Text Box 47"/>
          <p:cNvSpPr txBox="1">
            <a:spLocks noChangeArrowheads="1"/>
          </p:cNvSpPr>
          <p:nvPr userDrawn="1"/>
        </p:nvSpPr>
        <p:spPr bwMode="auto">
          <a:xfrm>
            <a:off x="4356100" y="3128963"/>
            <a:ext cx="5746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solidFill>
                  <a:srgbClr val="FF0000"/>
                </a:solidFill>
                <a:latin typeface="Times New Roman" panose="02020603050405020304" pitchFamily="18" charset="0"/>
              </a:rPr>
              <a:t>Samar</a:t>
            </a:r>
          </a:p>
        </p:txBody>
      </p:sp>
      <p:sp>
        <p:nvSpPr>
          <p:cNvPr id="1072" name="Text Box 48"/>
          <p:cNvSpPr txBox="1">
            <a:spLocks noChangeArrowheads="1"/>
          </p:cNvSpPr>
          <p:nvPr userDrawn="1"/>
        </p:nvSpPr>
        <p:spPr bwMode="auto">
          <a:xfrm>
            <a:off x="4370388" y="5167313"/>
            <a:ext cx="10763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u="sng">
                <a:solidFill>
                  <a:srgbClr val="CC00CC"/>
                </a:solidFill>
                <a:latin typeface="Times New Roman" panose="02020603050405020304" pitchFamily="18" charset="0"/>
              </a:rPr>
              <a:t>Mindanao</a:t>
            </a:r>
          </a:p>
        </p:txBody>
      </p:sp>
      <p:sp>
        <p:nvSpPr>
          <p:cNvPr id="1073" name="Text Box 49"/>
          <p:cNvSpPr txBox="1">
            <a:spLocks noChangeArrowheads="1"/>
          </p:cNvSpPr>
          <p:nvPr userDrawn="1"/>
        </p:nvSpPr>
        <p:spPr bwMode="auto">
          <a:xfrm>
            <a:off x="1536700" y="4651375"/>
            <a:ext cx="615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a:solidFill>
                  <a:srgbClr val="FF0000"/>
                </a:solidFill>
                <a:latin typeface="Times New Roman" panose="02020603050405020304" pitchFamily="18" charset="0"/>
              </a:rPr>
              <a:t>Palawan</a:t>
            </a:r>
          </a:p>
        </p:txBody>
      </p:sp>
      <p:sp>
        <p:nvSpPr>
          <p:cNvPr id="1074" name="Text Box 50"/>
          <p:cNvSpPr txBox="1">
            <a:spLocks noChangeArrowheads="1"/>
          </p:cNvSpPr>
          <p:nvPr userDrawn="1"/>
        </p:nvSpPr>
        <p:spPr bwMode="auto">
          <a:xfrm>
            <a:off x="4122738" y="4298950"/>
            <a:ext cx="4937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a:solidFill>
                  <a:srgbClr val="FF0000"/>
                </a:solidFill>
                <a:latin typeface="Times New Roman" panose="02020603050405020304" pitchFamily="18" charset="0"/>
              </a:rPr>
              <a:t>Bohol</a:t>
            </a:r>
          </a:p>
        </p:txBody>
      </p:sp>
      <p:sp>
        <p:nvSpPr>
          <p:cNvPr id="1075" name="Oval 51"/>
          <p:cNvSpPr>
            <a:spLocks noChangeArrowheads="1"/>
          </p:cNvSpPr>
          <p:nvPr userDrawn="1"/>
        </p:nvSpPr>
        <p:spPr bwMode="auto">
          <a:xfrm>
            <a:off x="3562350" y="3990975"/>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6" name="Text Box 52"/>
          <p:cNvSpPr txBox="1">
            <a:spLocks noChangeArrowheads="1"/>
          </p:cNvSpPr>
          <p:nvPr userDrawn="1"/>
        </p:nvSpPr>
        <p:spPr bwMode="auto">
          <a:xfrm>
            <a:off x="3273425" y="3902075"/>
            <a:ext cx="387350"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Iloilo</a:t>
            </a:r>
          </a:p>
        </p:txBody>
      </p:sp>
      <p:sp>
        <p:nvSpPr>
          <p:cNvPr id="1077" name="Oval 53"/>
          <p:cNvSpPr>
            <a:spLocks noChangeArrowheads="1"/>
          </p:cNvSpPr>
          <p:nvPr userDrawn="1"/>
        </p:nvSpPr>
        <p:spPr bwMode="auto">
          <a:xfrm>
            <a:off x="3400425" y="5705475"/>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8" name="Text Box 54"/>
          <p:cNvSpPr txBox="1">
            <a:spLocks noChangeArrowheads="1"/>
          </p:cNvSpPr>
          <p:nvPr userDrawn="1"/>
        </p:nvSpPr>
        <p:spPr bwMode="auto">
          <a:xfrm>
            <a:off x="2787650" y="5635625"/>
            <a:ext cx="725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Zamboanga</a:t>
            </a:r>
          </a:p>
        </p:txBody>
      </p:sp>
      <p:sp>
        <p:nvSpPr>
          <p:cNvPr id="1079" name="Oval 55"/>
          <p:cNvSpPr>
            <a:spLocks noChangeArrowheads="1"/>
          </p:cNvSpPr>
          <p:nvPr userDrawn="1"/>
        </p:nvSpPr>
        <p:spPr bwMode="auto">
          <a:xfrm>
            <a:off x="2900363" y="2238375"/>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0" name="Text Box 56"/>
          <p:cNvSpPr txBox="1">
            <a:spLocks noChangeArrowheads="1"/>
          </p:cNvSpPr>
          <p:nvPr userDrawn="1"/>
        </p:nvSpPr>
        <p:spPr bwMode="auto">
          <a:xfrm>
            <a:off x="2844800" y="2101850"/>
            <a:ext cx="449263"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Manila</a:t>
            </a:r>
          </a:p>
        </p:txBody>
      </p:sp>
      <p:sp>
        <p:nvSpPr>
          <p:cNvPr id="1081" name="Oval 57"/>
          <p:cNvSpPr>
            <a:spLocks noChangeArrowheads="1"/>
          </p:cNvSpPr>
          <p:nvPr userDrawn="1"/>
        </p:nvSpPr>
        <p:spPr bwMode="auto">
          <a:xfrm>
            <a:off x="3786188" y="4057650"/>
            <a:ext cx="42862"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2" name="Text Box 58"/>
          <p:cNvSpPr txBox="1">
            <a:spLocks noChangeArrowheads="1"/>
          </p:cNvSpPr>
          <p:nvPr userDrawn="1"/>
        </p:nvSpPr>
        <p:spPr bwMode="auto">
          <a:xfrm>
            <a:off x="3521075" y="4044950"/>
            <a:ext cx="5730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Bacolod</a:t>
            </a:r>
          </a:p>
        </p:txBody>
      </p:sp>
      <p:sp>
        <p:nvSpPr>
          <p:cNvPr id="1083" name="Oval 59"/>
          <p:cNvSpPr>
            <a:spLocks noChangeArrowheads="1"/>
          </p:cNvSpPr>
          <p:nvPr userDrawn="1"/>
        </p:nvSpPr>
        <p:spPr bwMode="auto">
          <a:xfrm>
            <a:off x="4219575" y="4176713"/>
            <a:ext cx="42863" cy="428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4" name="Text Box 60"/>
          <p:cNvSpPr txBox="1">
            <a:spLocks noChangeArrowheads="1"/>
          </p:cNvSpPr>
          <p:nvPr userDrawn="1"/>
        </p:nvSpPr>
        <p:spPr bwMode="auto">
          <a:xfrm>
            <a:off x="4173538" y="4111625"/>
            <a:ext cx="5730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Cebu</a:t>
            </a:r>
          </a:p>
        </p:txBody>
      </p:sp>
      <p:sp>
        <p:nvSpPr>
          <p:cNvPr id="1085" name="Text Box 61"/>
          <p:cNvSpPr txBox="1">
            <a:spLocks noChangeArrowheads="1"/>
          </p:cNvSpPr>
          <p:nvPr userDrawn="1"/>
        </p:nvSpPr>
        <p:spPr bwMode="auto">
          <a:xfrm>
            <a:off x="2862263" y="4059238"/>
            <a:ext cx="8509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u="sng">
                <a:solidFill>
                  <a:srgbClr val="FF6600"/>
                </a:solidFill>
                <a:latin typeface="Times New Roman" panose="02020603050405020304" pitchFamily="18" charset="0"/>
              </a:rPr>
              <a:t>Visayas</a:t>
            </a:r>
          </a:p>
        </p:txBody>
      </p:sp>
      <p:sp>
        <p:nvSpPr>
          <p:cNvPr id="1086" name="Oval 62"/>
          <p:cNvSpPr>
            <a:spLocks noChangeArrowheads="1"/>
          </p:cNvSpPr>
          <p:nvPr userDrawn="1"/>
        </p:nvSpPr>
        <p:spPr bwMode="auto">
          <a:xfrm>
            <a:off x="3902075" y="2657475"/>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7" name="Oval 63"/>
          <p:cNvSpPr>
            <a:spLocks noChangeArrowheads="1"/>
          </p:cNvSpPr>
          <p:nvPr userDrawn="1"/>
        </p:nvSpPr>
        <p:spPr bwMode="auto">
          <a:xfrm>
            <a:off x="4111625" y="2895600"/>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8" name="Oval 64"/>
          <p:cNvSpPr>
            <a:spLocks noChangeArrowheads="1"/>
          </p:cNvSpPr>
          <p:nvPr userDrawn="1"/>
        </p:nvSpPr>
        <p:spPr bwMode="auto">
          <a:xfrm>
            <a:off x="4235450" y="2952750"/>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9" name="Oval 65"/>
          <p:cNvSpPr>
            <a:spLocks noChangeArrowheads="1"/>
          </p:cNvSpPr>
          <p:nvPr userDrawn="1"/>
        </p:nvSpPr>
        <p:spPr bwMode="auto">
          <a:xfrm>
            <a:off x="4498975" y="3371850"/>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0" name="Oval 66"/>
          <p:cNvSpPr>
            <a:spLocks noChangeArrowheads="1"/>
          </p:cNvSpPr>
          <p:nvPr userDrawn="1"/>
        </p:nvSpPr>
        <p:spPr bwMode="auto">
          <a:xfrm>
            <a:off x="4660900" y="3498850"/>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 name="Oval 67"/>
          <p:cNvSpPr>
            <a:spLocks noChangeArrowheads="1"/>
          </p:cNvSpPr>
          <p:nvPr userDrawn="1"/>
        </p:nvSpPr>
        <p:spPr bwMode="auto">
          <a:xfrm>
            <a:off x="4683125" y="3768725"/>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 name="Oval 68"/>
          <p:cNvSpPr>
            <a:spLocks noChangeArrowheads="1"/>
          </p:cNvSpPr>
          <p:nvPr userDrawn="1"/>
        </p:nvSpPr>
        <p:spPr bwMode="auto">
          <a:xfrm>
            <a:off x="4565650" y="3873500"/>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3" name="Oval 69"/>
          <p:cNvSpPr>
            <a:spLocks noChangeArrowheads="1"/>
          </p:cNvSpPr>
          <p:nvPr userDrawn="1"/>
        </p:nvSpPr>
        <p:spPr bwMode="auto">
          <a:xfrm>
            <a:off x="4975225" y="4483100"/>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4" name="Oval 70"/>
          <p:cNvSpPr>
            <a:spLocks noChangeArrowheads="1"/>
          </p:cNvSpPr>
          <p:nvPr userDrawn="1"/>
        </p:nvSpPr>
        <p:spPr bwMode="auto">
          <a:xfrm>
            <a:off x="4537075" y="5029200"/>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5" name="Oval 71"/>
          <p:cNvSpPr>
            <a:spLocks noChangeArrowheads="1"/>
          </p:cNvSpPr>
          <p:nvPr userDrawn="1"/>
        </p:nvSpPr>
        <p:spPr bwMode="auto">
          <a:xfrm>
            <a:off x="4397375" y="5118100"/>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6" name="Oval 72"/>
          <p:cNvSpPr>
            <a:spLocks noChangeArrowheads="1"/>
          </p:cNvSpPr>
          <p:nvPr userDrawn="1"/>
        </p:nvSpPr>
        <p:spPr bwMode="auto">
          <a:xfrm>
            <a:off x="2921000" y="6143625"/>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7" name="Oval 73"/>
          <p:cNvSpPr>
            <a:spLocks noChangeArrowheads="1"/>
          </p:cNvSpPr>
          <p:nvPr userDrawn="1"/>
        </p:nvSpPr>
        <p:spPr bwMode="auto">
          <a:xfrm>
            <a:off x="2336800" y="6562725"/>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8" name="Text Box 74"/>
          <p:cNvSpPr txBox="1">
            <a:spLocks noChangeArrowheads="1"/>
          </p:cNvSpPr>
          <p:nvPr userDrawn="1"/>
        </p:nvSpPr>
        <p:spPr bwMode="auto">
          <a:xfrm>
            <a:off x="2254250" y="6588125"/>
            <a:ext cx="725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Bongao</a:t>
            </a:r>
          </a:p>
        </p:txBody>
      </p:sp>
      <p:sp>
        <p:nvSpPr>
          <p:cNvPr id="1099" name="Text Box 75"/>
          <p:cNvSpPr txBox="1">
            <a:spLocks noChangeArrowheads="1"/>
          </p:cNvSpPr>
          <p:nvPr userDrawn="1"/>
        </p:nvSpPr>
        <p:spPr bwMode="auto">
          <a:xfrm>
            <a:off x="2613025" y="6026150"/>
            <a:ext cx="373063"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Jolo</a:t>
            </a:r>
          </a:p>
        </p:txBody>
      </p:sp>
      <p:sp>
        <p:nvSpPr>
          <p:cNvPr id="1100" name="Text Box 76"/>
          <p:cNvSpPr txBox="1">
            <a:spLocks noChangeArrowheads="1"/>
          </p:cNvSpPr>
          <p:nvPr userDrawn="1"/>
        </p:nvSpPr>
        <p:spPr bwMode="auto">
          <a:xfrm>
            <a:off x="4311650" y="5108575"/>
            <a:ext cx="725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Iligan</a:t>
            </a:r>
          </a:p>
        </p:txBody>
      </p:sp>
      <p:sp>
        <p:nvSpPr>
          <p:cNvPr id="1101" name="Text Box 77"/>
          <p:cNvSpPr txBox="1">
            <a:spLocks noChangeArrowheads="1"/>
          </p:cNvSpPr>
          <p:nvPr userDrawn="1"/>
        </p:nvSpPr>
        <p:spPr bwMode="auto">
          <a:xfrm>
            <a:off x="4498975" y="4997450"/>
            <a:ext cx="725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Cagayan</a:t>
            </a:r>
          </a:p>
        </p:txBody>
      </p:sp>
      <p:sp>
        <p:nvSpPr>
          <p:cNvPr id="1102" name="Text Box 78"/>
          <p:cNvSpPr txBox="1">
            <a:spLocks noChangeArrowheads="1"/>
          </p:cNvSpPr>
          <p:nvPr userDrawn="1"/>
        </p:nvSpPr>
        <p:spPr bwMode="auto">
          <a:xfrm>
            <a:off x="4949825" y="4397375"/>
            <a:ext cx="725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Surigao</a:t>
            </a:r>
          </a:p>
        </p:txBody>
      </p:sp>
      <p:sp>
        <p:nvSpPr>
          <p:cNvPr id="1103" name="Text Box 79"/>
          <p:cNvSpPr txBox="1">
            <a:spLocks noChangeArrowheads="1"/>
          </p:cNvSpPr>
          <p:nvPr userDrawn="1"/>
        </p:nvSpPr>
        <p:spPr bwMode="auto">
          <a:xfrm>
            <a:off x="4521200" y="3822700"/>
            <a:ext cx="725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Ormoc</a:t>
            </a:r>
          </a:p>
        </p:txBody>
      </p:sp>
      <p:sp>
        <p:nvSpPr>
          <p:cNvPr id="1104" name="Text Box 80"/>
          <p:cNvSpPr txBox="1">
            <a:spLocks noChangeArrowheads="1"/>
          </p:cNvSpPr>
          <p:nvPr userDrawn="1"/>
        </p:nvSpPr>
        <p:spPr bwMode="auto">
          <a:xfrm>
            <a:off x="4216400" y="3692525"/>
            <a:ext cx="725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Tacloban</a:t>
            </a:r>
          </a:p>
        </p:txBody>
      </p:sp>
      <p:sp>
        <p:nvSpPr>
          <p:cNvPr id="1105" name="Text Box 81"/>
          <p:cNvSpPr txBox="1">
            <a:spLocks noChangeArrowheads="1"/>
          </p:cNvSpPr>
          <p:nvPr userDrawn="1"/>
        </p:nvSpPr>
        <p:spPr bwMode="auto">
          <a:xfrm>
            <a:off x="4619625" y="3416300"/>
            <a:ext cx="725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Catbalogan</a:t>
            </a:r>
          </a:p>
        </p:txBody>
      </p:sp>
      <p:sp>
        <p:nvSpPr>
          <p:cNvPr id="1106" name="Text Box 82"/>
          <p:cNvSpPr txBox="1">
            <a:spLocks noChangeArrowheads="1"/>
          </p:cNvSpPr>
          <p:nvPr userDrawn="1"/>
        </p:nvSpPr>
        <p:spPr bwMode="auto">
          <a:xfrm>
            <a:off x="4464050" y="3298825"/>
            <a:ext cx="725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Calbayog</a:t>
            </a:r>
          </a:p>
        </p:txBody>
      </p:sp>
      <p:sp>
        <p:nvSpPr>
          <p:cNvPr id="1107" name="Text Box 83"/>
          <p:cNvSpPr txBox="1">
            <a:spLocks noChangeArrowheads="1"/>
          </p:cNvSpPr>
          <p:nvPr userDrawn="1"/>
        </p:nvSpPr>
        <p:spPr bwMode="auto">
          <a:xfrm>
            <a:off x="4270375" y="2889250"/>
            <a:ext cx="842963"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Sorsogan City</a:t>
            </a:r>
          </a:p>
        </p:txBody>
      </p:sp>
      <p:sp>
        <p:nvSpPr>
          <p:cNvPr id="1108" name="Text Box 84"/>
          <p:cNvSpPr txBox="1">
            <a:spLocks noChangeArrowheads="1"/>
          </p:cNvSpPr>
          <p:nvPr userDrawn="1"/>
        </p:nvSpPr>
        <p:spPr bwMode="auto">
          <a:xfrm>
            <a:off x="4102100" y="2778125"/>
            <a:ext cx="842963"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Legaspi</a:t>
            </a:r>
          </a:p>
        </p:txBody>
      </p:sp>
      <p:sp>
        <p:nvSpPr>
          <p:cNvPr id="1109" name="Text Box 85"/>
          <p:cNvSpPr txBox="1">
            <a:spLocks noChangeArrowheads="1"/>
          </p:cNvSpPr>
          <p:nvPr userDrawn="1"/>
        </p:nvSpPr>
        <p:spPr bwMode="auto">
          <a:xfrm>
            <a:off x="3733800" y="2654300"/>
            <a:ext cx="842963"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Nueva Caceres</a:t>
            </a:r>
          </a:p>
        </p:txBody>
      </p:sp>
      <p:sp>
        <p:nvSpPr>
          <p:cNvPr id="1110" name="Oval 86"/>
          <p:cNvSpPr>
            <a:spLocks noChangeArrowheads="1"/>
          </p:cNvSpPr>
          <p:nvPr userDrawn="1"/>
        </p:nvSpPr>
        <p:spPr bwMode="auto">
          <a:xfrm>
            <a:off x="3819525" y="2641600"/>
            <a:ext cx="42863" cy="428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1" name="Text Box 87"/>
          <p:cNvSpPr txBox="1">
            <a:spLocks noChangeArrowheads="1"/>
          </p:cNvSpPr>
          <p:nvPr userDrawn="1"/>
        </p:nvSpPr>
        <p:spPr bwMode="auto">
          <a:xfrm>
            <a:off x="3571875" y="2489200"/>
            <a:ext cx="842963"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700"/>
              <a:t>Libmanan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navy.mil/navydata/ships/carriers/images/cve-79a.jp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audio" Target="../media/audio1.wav"/><Relationship Id="rId7"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audio" Target="../media/audio4.wav"/><Relationship Id="rId5" Type="http://schemas.openxmlformats.org/officeDocument/2006/relationships/audio" Target="../media/audio3.wav"/><Relationship Id="rId4" Type="http://schemas.openxmlformats.org/officeDocument/2006/relationships/audio" Target="../media/audio2.wav"/></Relationships>
</file>

<file path=ppt/slides/_rels/slide3.xml.rels><?xml version="1.0" encoding="UTF-8" standalone="yes"?>
<Relationships xmlns="http://schemas.openxmlformats.org/package/2006/relationships"><Relationship Id="rId8" Type="http://schemas.openxmlformats.org/officeDocument/2006/relationships/audio" Target="../media/audio7.wav"/><Relationship Id="rId13" Type="http://schemas.openxmlformats.org/officeDocument/2006/relationships/image" Target="../media/image4.png"/><Relationship Id="rId3" Type="http://schemas.openxmlformats.org/officeDocument/2006/relationships/audio" Target="../media/audio3.wav"/><Relationship Id="rId7" Type="http://schemas.openxmlformats.org/officeDocument/2006/relationships/audio" Target="../media/audio2.wav"/><Relationship Id="rId12"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audio" Target="../media/audio6.wav"/><Relationship Id="rId11" Type="http://schemas.openxmlformats.org/officeDocument/2006/relationships/image" Target="../media/image5.png"/><Relationship Id="rId5" Type="http://schemas.openxmlformats.org/officeDocument/2006/relationships/audio" Target="../media/audio5.wav"/><Relationship Id="rId10" Type="http://schemas.openxmlformats.org/officeDocument/2006/relationships/audio" Target="../media/audio8.wav"/><Relationship Id="rId4" Type="http://schemas.openxmlformats.org/officeDocument/2006/relationships/audio" Target="../media/audio1.wav"/><Relationship Id="rId9" Type="http://schemas.openxmlformats.org/officeDocument/2006/relationships/audio" Target="../media/audio4.wav"/></Relationships>
</file>

<file path=ppt/slides/_rels/slide4.xml.rels><?xml version="1.0" encoding="UTF-8" standalone="yes"?>
<Relationships xmlns="http://schemas.openxmlformats.org/package/2006/relationships"><Relationship Id="rId8" Type="http://schemas.openxmlformats.org/officeDocument/2006/relationships/audio" Target="../media/audio1.wav"/><Relationship Id="rId13" Type="http://schemas.openxmlformats.org/officeDocument/2006/relationships/image" Target="../media/image8.png"/><Relationship Id="rId3" Type="http://schemas.openxmlformats.org/officeDocument/2006/relationships/notesSlide" Target="../notesSlides/notesSlide4.xml"/><Relationship Id="rId7" Type="http://schemas.openxmlformats.org/officeDocument/2006/relationships/audio" Target="../media/audio7.wav"/><Relationship Id="rId12" Type="http://schemas.openxmlformats.org/officeDocument/2006/relationships/image" Target="../media/image7.jpeg"/><Relationship Id="rId2" Type="http://schemas.openxmlformats.org/officeDocument/2006/relationships/slideLayout" Target="../slideLayouts/slideLayout2.xml"/><Relationship Id="rId16" Type="http://schemas.openxmlformats.org/officeDocument/2006/relationships/image" Target="../media/image6.png"/><Relationship Id="rId1" Type="http://schemas.openxmlformats.org/officeDocument/2006/relationships/vmlDrawing" Target="../drawings/vmlDrawing1.vml"/><Relationship Id="rId6" Type="http://schemas.openxmlformats.org/officeDocument/2006/relationships/audio" Target="../media/audio2.wav"/><Relationship Id="rId11" Type="http://schemas.openxmlformats.org/officeDocument/2006/relationships/image" Target="../media/image5.png"/><Relationship Id="rId5" Type="http://schemas.openxmlformats.org/officeDocument/2006/relationships/audio" Target="../media/audio4.wav"/><Relationship Id="rId15" Type="http://schemas.openxmlformats.org/officeDocument/2006/relationships/oleObject" Target="../embeddings/oleObject1.bin"/><Relationship Id="rId10" Type="http://schemas.openxmlformats.org/officeDocument/2006/relationships/image" Target="../media/image4.png"/><Relationship Id="rId4" Type="http://schemas.openxmlformats.org/officeDocument/2006/relationships/audio" Target="../media/audio3.wav"/><Relationship Id="rId9" Type="http://schemas.openxmlformats.org/officeDocument/2006/relationships/image" Target="../media/image3.png"/><Relationship Id="rId1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533" name="Picture 5" descr="Japanese aircraft attack CVE-79">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49513" y="1993900"/>
            <a:ext cx="3948112" cy="2763838"/>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2534" name="Rectangle 6"/>
          <p:cNvSpPr>
            <a:spLocks noChangeArrowheads="1"/>
          </p:cNvSpPr>
          <p:nvPr/>
        </p:nvSpPr>
        <p:spPr bwMode="auto">
          <a:xfrm>
            <a:off x="601663" y="577850"/>
            <a:ext cx="7772400"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en-US" altLang="en-US" sz="4800"/>
              <a:t>World War II</a:t>
            </a:r>
            <a:br>
              <a:rPr lang="en-US" altLang="en-US" sz="4800"/>
            </a:br>
            <a:endParaRPr lang="en-US" altLang="en-US" sz="4800"/>
          </a:p>
        </p:txBody>
      </p:sp>
      <p:sp>
        <p:nvSpPr>
          <p:cNvPr id="22535" name="Rectangle 7"/>
          <p:cNvSpPr>
            <a:spLocks noChangeArrowheads="1"/>
          </p:cNvSpPr>
          <p:nvPr/>
        </p:nvSpPr>
        <p:spPr bwMode="auto">
          <a:xfrm>
            <a:off x="192088" y="5278438"/>
            <a:ext cx="8591550" cy="881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gn="ctr">
              <a:buFontTx/>
              <a:buNone/>
            </a:pPr>
            <a:r>
              <a:rPr lang="en-US" altLang="en-US" sz="4000"/>
              <a:t>Leyte Gulf/Luzon </a:t>
            </a:r>
          </a:p>
          <a:p>
            <a:pPr algn="ctr">
              <a:buFontTx/>
              <a:buNone/>
            </a:pPr>
            <a:r>
              <a:rPr lang="en-US" altLang="en-US" sz="4000"/>
              <a:t>  October 44 – April 45</a:t>
            </a:r>
          </a:p>
        </p:txBody>
      </p:sp>
      <p:pic>
        <p:nvPicPr>
          <p:cNvPr id="22536" name="Picture 8" descr="new csi crest"/>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54925" y="411163"/>
            <a:ext cx="979488" cy="10937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65" name="Group 2269"/>
          <p:cNvGrpSpPr>
            <a:grpSpLocks/>
          </p:cNvGrpSpPr>
          <p:nvPr/>
        </p:nvGrpSpPr>
        <p:grpSpPr bwMode="auto">
          <a:xfrm>
            <a:off x="7080250" y="3656013"/>
            <a:ext cx="2063750" cy="2398712"/>
            <a:chOff x="4460" y="2303"/>
            <a:chExt cx="1300" cy="1511"/>
          </a:xfrm>
        </p:grpSpPr>
        <p:sp>
          <p:nvSpPr>
            <p:cNvPr id="6245" name="Rectangle 2149"/>
            <p:cNvSpPr>
              <a:spLocks noChangeArrowheads="1"/>
            </p:cNvSpPr>
            <p:nvPr/>
          </p:nvSpPr>
          <p:spPr bwMode="auto">
            <a:xfrm>
              <a:off x="4460" y="2303"/>
              <a:ext cx="1300" cy="1511"/>
            </a:xfrm>
            <a:prstGeom prst="rect">
              <a:avLst/>
            </a:pr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3451" name="Group 379"/>
            <p:cNvGrpSpPr>
              <a:grpSpLocks/>
            </p:cNvGrpSpPr>
            <p:nvPr/>
          </p:nvGrpSpPr>
          <p:grpSpPr bwMode="auto">
            <a:xfrm>
              <a:off x="4870" y="3254"/>
              <a:ext cx="778" cy="83"/>
              <a:chOff x="2102" y="1950"/>
              <a:chExt cx="778" cy="83"/>
            </a:xfrm>
          </p:grpSpPr>
          <p:sp>
            <p:nvSpPr>
              <p:cNvPr id="3452" name="Freeform 380"/>
              <p:cNvSpPr>
                <a:spLocks/>
              </p:cNvSpPr>
              <p:nvPr/>
            </p:nvSpPr>
            <p:spPr bwMode="auto">
              <a:xfrm rot="10800000">
                <a:off x="2102" y="1950"/>
                <a:ext cx="778" cy="83"/>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453" name="Group 381"/>
              <p:cNvGrpSpPr>
                <a:grpSpLocks/>
              </p:cNvGrpSpPr>
              <p:nvPr/>
            </p:nvGrpSpPr>
            <p:grpSpPr bwMode="auto">
              <a:xfrm rot="10800000">
                <a:off x="2282" y="1971"/>
                <a:ext cx="61" cy="42"/>
                <a:chOff x="3261" y="2123"/>
                <a:chExt cx="173" cy="121"/>
              </a:xfrm>
            </p:grpSpPr>
            <p:sp>
              <p:nvSpPr>
                <p:cNvPr id="3454" name="Freeform 382"/>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55" name="Freeform 383"/>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56" name="Freeform 384"/>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57" name="Line 385"/>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58" name="Line 386"/>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59" name="Line 387"/>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60" name="Group 388"/>
              <p:cNvGrpSpPr>
                <a:grpSpLocks/>
              </p:cNvGrpSpPr>
              <p:nvPr/>
            </p:nvGrpSpPr>
            <p:grpSpPr bwMode="auto">
              <a:xfrm rot="10800000">
                <a:off x="2235" y="1972"/>
                <a:ext cx="60" cy="42"/>
                <a:chOff x="3261" y="2123"/>
                <a:chExt cx="173" cy="121"/>
              </a:xfrm>
            </p:grpSpPr>
            <p:sp>
              <p:nvSpPr>
                <p:cNvPr id="3461" name="Freeform 389"/>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62" name="Freeform 390"/>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63" name="Freeform 391"/>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64" name="Line 392"/>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65" name="Line 393"/>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66" name="Line 394"/>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67" name="Group 395"/>
              <p:cNvGrpSpPr>
                <a:grpSpLocks/>
              </p:cNvGrpSpPr>
              <p:nvPr/>
            </p:nvGrpSpPr>
            <p:grpSpPr bwMode="auto">
              <a:xfrm rot="21600000">
                <a:off x="2688" y="1970"/>
                <a:ext cx="60" cy="42"/>
                <a:chOff x="3261" y="2123"/>
                <a:chExt cx="173" cy="121"/>
              </a:xfrm>
            </p:grpSpPr>
            <p:sp>
              <p:nvSpPr>
                <p:cNvPr id="3468" name="Freeform 396"/>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69" name="Freeform 397"/>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70" name="Freeform 398"/>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71" name="Line 399"/>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72" name="Line 400"/>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73" name="Line 401"/>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474" name="Rectangle 402"/>
              <p:cNvSpPr>
                <a:spLocks noChangeArrowheads="1"/>
              </p:cNvSpPr>
              <p:nvPr/>
            </p:nvSpPr>
            <p:spPr bwMode="auto">
              <a:xfrm rot="10800000">
                <a:off x="2369" y="1982"/>
                <a:ext cx="128"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75" name="Oval 403"/>
              <p:cNvSpPr>
                <a:spLocks noChangeArrowheads="1"/>
              </p:cNvSpPr>
              <p:nvPr/>
            </p:nvSpPr>
            <p:spPr bwMode="auto">
              <a:xfrm rot="10800000">
                <a:off x="2539" y="1983"/>
                <a:ext cx="19" cy="2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76" name="Oval 404"/>
              <p:cNvSpPr>
                <a:spLocks noChangeArrowheads="1"/>
              </p:cNvSpPr>
              <p:nvPr/>
            </p:nvSpPr>
            <p:spPr bwMode="auto">
              <a:xfrm rot="10800000">
                <a:off x="2477" y="1985"/>
                <a:ext cx="20" cy="1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77" name="Rectangle 405"/>
              <p:cNvSpPr>
                <a:spLocks noChangeArrowheads="1"/>
              </p:cNvSpPr>
              <p:nvPr/>
            </p:nvSpPr>
            <p:spPr bwMode="auto">
              <a:xfrm rot="10800000">
                <a:off x="2566" y="1980"/>
                <a:ext cx="97"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478" name="Group 406"/>
              <p:cNvGrpSpPr>
                <a:grpSpLocks/>
              </p:cNvGrpSpPr>
              <p:nvPr/>
            </p:nvGrpSpPr>
            <p:grpSpPr bwMode="auto">
              <a:xfrm rot="10800000">
                <a:off x="2592" y="1952"/>
                <a:ext cx="29" cy="20"/>
                <a:chOff x="2463" y="2242"/>
                <a:chExt cx="83" cy="56"/>
              </a:xfrm>
            </p:grpSpPr>
            <p:sp>
              <p:nvSpPr>
                <p:cNvPr id="3479" name="Rectangle 407"/>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0" name="Line 408"/>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1" name="Line 409"/>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82" name="Group 410"/>
              <p:cNvGrpSpPr>
                <a:grpSpLocks/>
              </p:cNvGrpSpPr>
              <p:nvPr/>
            </p:nvGrpSpPr>
            <p:grpSpPr bwMode="auto">
              <a:xfrm rot="10800000">
                <a:off x="2639" y="1983"/>
                <a:ext cx="29" cy="20"/>
                <a:chOff x="2463" y="2242"/>
                <a:chExt cx="83" cy="56"/>
              </a:xfrm>
            </p:grpSpPr>
            <p:sp>
              <p:nvSpPr>
                <p:cNvPr id="3483" name="Rectangle 411"/>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 name="Line 412"/>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5" name="Line 413"/>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86" name="Group 414"/>
              <p:cNvGrpSpPr>
                <a:grpSpLocks/>
              </p:cNvGrpSpPr>
              <p:nvPr/>
            </p:nvGrpSpPr>
            <p:grpSpPr bwMode="auto">
              <a:xfrm rot="10800000">
                <a:off x="2592" y="2008"/>
                <a:ext cx="29" cy="19"/>
                <a:chOff x="2463" y="2242"/>
                <a:chExt cx="83" cy="56"/>
              </a:xfrm>
            </p:grpSpPr>
            <p:sp>
              <p:nvSpPr>
                <p:cNvPr id="3487" name="Rectangle 415"/>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8" name="Line 416"/>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9" name="Line 417"/>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90" name="Group 418"/>
              <p:cNvGrpSpPr>
                <a:grpSpLocks/>
              </p:cNvGrpSpPr>
              <p:nvPr/>
            </p:nvGrpSpPr>
            <p:grpSpPr bwMode="auto">
              <a:xfrm rot="21600000">
                <a:off x="2404" y="1956"/>
                <a:ext cx="29" cy="20"/>
                <a:chOff x="2463" y="2242"/>
                <a:chExt cx="83" cy="56"/>
              </a:xfrm>
            </p:grpSpPr>
            <p:sp>
              <p:nvSpPr>
                <p:cNvPr id="3491" name="Rectangle 419"/>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92" name="Line 420"/>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93" name="Line 421"/>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494" name="Group 422"/>
              <p:cNvGrpSpPr>
                <a:grpSpLocks/>
              </p:cNvGrpSpPr>
              <p:nvPr/>
            </p:nvGrpSpPr>
            <p:grpSpPr bwMode="auto">
              <a:xfrm rot="21600000">
                <a:off x="2407" y="2010"/>
                <a:ext cx="29" cy="19"/>
                <a:chOff x="2463" y="2242"/>
                <a:chExt cx="83" cy="56"/>
              </a:xfrm>
            </p:grpSpPr>
            <p:sp>
              <p:nvSpPr>
                <p:cNvPr id="3495" name="Rectangle 423"/>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96" name="Line 424"/>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97" name="Line 425"/>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3690" name="Group 618"/>
            <p:cNvGrpSpPr>
              <a:grpSpLocks/>
            </p:cNvGrpSpPr>
            <p:nvPr/>
          </p:nvGrpSpPr>
          <p:grpSpPr bwMode="auto">
            <a:xfrm>
              <a:off x="4527" y="2365"/>
              <a:ext cx="1121" cy="138"/>
              <a:chOff x="1804" y="642"/>
              <a:chExt cx="1121" cy="138"/>
            </a:xfrm>
          </p:grpSpPr>
          <p:sp>
            <p:nvSpPr>
              <p:cNvPr id="3691" name="Freeform 619"/>
              <p:cNvSpPr>
                <a:spLocks/>
              </p:cNvSpPr>
              <p:nvPr/>
            </p:nvSpPr>
            <p:spPr bwMode="auto">
              <a:xfrm rot="10800000">
                <a:off x="1804" y="642"/>
                <a:ext cx="1121" cy="138"/>
              </a:xfrm>
              <a:custGeom>
                <a:avLst/>
                <a:gdLst>
                  <a:gd name="T0" fmla="*/ 31 w 3966"/>
                  <a:gd name="T1" fmla="*/ 180 h 489"/>
                  <a:gd name="T2" fmla="*/ 121 w 3966"/>
                  <a:gd name="T3" fmla="*/ 129 h 489"/>
                  <a:gd name="T4" fmla="*/ 514 w 3966"/>
                  <a:gd name="T5" fmla="*/ 30 h 489"/>
                  <a:gd name="T6" fmla="*/ 991 w 3966"/>
                  <a:gd name="T7" fmla="*/ 6 h 489"/>
                  <a:gd name="T8" fmla="*/ 2059 w 3966"/>
                  <a:gd name="T9" fmla="*/ 0 h 489"/>
                  <a:gd name="T10" fmla="*/ 2830 w 3966"/>
                  <a:gd name="T11" fmla="*/ 60 h 489"/>
                  <a:gd name="T12" fmla="*/ 3451 w 3966"/>
                  <a:gd name="T13" fmla="*/ 156 h 489"/>
                  <a:gd name="T14" fmla="*/ 3832 w 3966"/>
                  <a:gd name="T15" fmla="*/ 189 h 489"/>
                  <a:gd name="T16" fmla="*/ 3943 w 3966"/>
                  <a:gd name="T17" fmla="*/ 198 h 489"/>
                  <a:gd name="T18" fmla="*/ 3964 w 3966"/>
                  <a:gd name="T19" fmla="*/ 243 h 489"/>
                  <a:gd name="T20" fmla="*/ 3931 w 3966"/>
                  <a:gd name="T21" fmla="*/ 285 h 489"/>
                  <a:gd name="T22" fmla="*/ 3829 w 3966"/>
                  <a:gd name="T23" fmla="*/ 291 h 489"/>
                  <a:gd name="T24" fmla="*/ 3451 w 3966"/>
                  <a:gd name="T25" fmla="*/ 321 h 489"/>
                  <a:gd name="T26" fmla="*/ 2959 w 3966"/>
                  <a:gd name="T27" fmla="*/ 402 h 489"/>
                  <a:gd name="T28" fmla="*/ 2068 w 3966"/>
                  <a:gd name="T29" fmla="*/ 489 h 489"/>
                  <a:gd name="T30" fmla="*/ 1000 w 3966"/>
                  <a:gd name="T31" fmla="*/ 486 h 489"/>
                  <a:gd name="T32" fmla="*/ 523 w 3966"/>
                  <a:gd name="T33" fmla="*/ 456 h 489"/>
                  <a:gd name="T34" fmla="*/ 115 w 3966"/>
                  <a:gd name="T35" fmla="*/ 348 h 489"/>
                  <a:gd name="T36" fmla="*/ 55 w 3966"/>
                  <a:gd name="T37" fmla="*/ 312 h 489"/>
                  <a:gd name="T38" fmla="*/ 4 w 3966"/>
                  <a:gd name="T39" fmla="*/ 237 h 489"/>
                  <a:gd name="T40" fmla="*/ 31 w 3966"/>
                  <a:gd name="T41" fmla="*/ 180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66" h="489">
                    <a:moveTo>
                      <a:pt x="31" y="180"/>
                    </a:moveTo>
                    <a:lnTo>
                      <a:pt x="121" y="129"/>
                    </a:lnTo>
                    <a:lnTo>
                      <a:pt x="514" y="30"/>
                    </a:lnTo>
                    <a:cubicBezTo>
                      <a:pt x="659" y="10"/>
                      <a:pt x="734" y="11"/>
                      <a:pt x="991" y="6"/>
                    </a:cubicBezTo>
                    <a:lnTo>
                      <a:pt x="2059" y="0"/>
                    </a:lnTo>
                    <a:cubicBezTo>
                      <a:pt x="2365" y="9"/>
                      <a:pt x="2598" y="34"/>
                      <a:pt x="2830" y="60"/>
                    </a:cubicBezTo>
                    <a:cubicBezTo>
                      <a:pt x="3062" y="86"/>
                      <a:pt x="3284" y="134"/>
                      <a:pt x="3451" y="156"/>
                    </a:cubicBezTo>
                    <a:lnTo>
                      <a:pt x="3832" y="189"/>
                    </a:lnTo>
                    <a:cubicBezTo>
                      <a:pt x="3914" y="196"/>
                      <a:pt x="3921" y="189"/>
                      <a:pt x="3943" y="198"/>
                    </a:cubicBezTo>
                    <a:cubicBezTo>
                      <a:pt x="3965" y="207"/>
                      <a:pt x="3966" y="228"/>
                      <a:pt x="3964" y="243"/>
                    </a:cubicBezTo>
                    <a:cubicBezTo>
                      <a:pt x="3962" y="258"/>
                      <a:pt x="3953" y="277"/>
                      <a:pt x="3931" y="285"/>
                    </a:cubicBezTo>
                    <a:cubicBezTo>
                      <a:pt x="3909" y="293"/>
                      <a:pt x="3909" y="285"/>
                      <a:pt x="3829" y="291"/>
                    </a:cubicBezTo>
                    <a:lnTo>
                      <a:pt x="3451" y="321"/>
                    </a:lnTo>
                    <a:lnTo>
                      <a:pt x="2959" y="402"/>
                    </a:lnTo>
                    <a:cubicBezTo>
                      <a:pt x="2729" y="430"/>
                      <a:pt x="2395" y="475"/>
                      <a:pt x="2068" y="489"/>
                    </a:cubicBezTo>
                    <a:lnTo>
                      <a:pt x="1000" y="486"/>
                    </a:lnTo>
                    <a:cubicBezTo>
                      <a:pt x="743" y="481"/>
                      <a:pt x="670" y="479"/>
                      <a:pt x="523" y="456"/>
                    </a:cubicBezTo>
                    <a:lnTo>
                      <a:pt x="115" y="348"/>
                    </a:lnTo>
                    <a:lnTo>
                      <a:pt x="55" y="312"/>
                    </a:lnTo>
                    <a:cubicBezTo>
                      <a:pt x="37" y="294"/>
                      <a:pt x="8" y="259"/>
                      <a:pt x="4" y="237"/>
                    </a:cubicBezTo>
                    <a:cubicBezTo>
                      <a:pt x="0" y="215"/>
                      <a:pt x="25" y="192"/>
                      <a:pt x="31" y="180"/>
                    </a:cubicBez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2" name="Freeform 620"/>
              <p:cNvSpPr>
                <a:spLocks/>
              </p:cNvSpPr>
              <p:nvPr/>
            </p:nvSpPr>
            <p:spPr bwMode="auto">
              <a:xfrm rot="10800000">
                <a:off x="2254" y="656"/>
                <a:ext cx="346" cy="112"/>
              </a:xfrm>
              <a:custGeom>
                <a:avLst/>
                <a:gdLst>
                  <a:gd name="T0" fmla="*/ 6 w 1224"/>
                  <a:gd name="T1" fmla="*/ 192 h 398"/>
                  <a:gd name="T2" fmla="*/ 280 w 1224"/>
                  <a:gd name="T3" fmla="*/ 28 h 398"/>
                  <a:gd name="T4" fmla="*/ 540 w 1224"/>
                  <a:gd name="T5" fmla="*/ 0 h 398"/>
                  <a:gd name="T6" fmla="*/ 748 w 1224"/>
                  <a:gd name="T7" fmla="*/ 0 h 398"/>
                  <a:gd name="T8" fmla="*/ 780 w 1224"/>
                  <a:gd name="T9" fmla="*/ 28 h 398"/>
                  <a:gd name="T10" fmla="*/ 966 w 1224"/>
                  <a:gd name="T11" fmla="*/ 36 h 398"/>
                  <a:gd name="T12" fmla="*/ 1224 w 1224"/>
                  <a:gd name="T13" fmla="*/ 170 h 398"/>
                  <a:gd name="T14" fmla="*/ 1222 w 1224"/>
                  <a:gd name="T15" fmla="*/ 238 h 398"/>
                  <a:gd name="T16" fmla="*/ 964 w 1224"/>
                  <a:gd name="T17" fmla="*/ 376 h 398"/>
                  <a:gd name="T18" fmla="*/ 790 w 1224"/>
                  <a:gd name="T19" fmla="*/ 378 h 398"/>
                  <a:gd name="T20" fmla="*/ 752 w 1224"/>
                  <a:gd name="T21" fmla="*/ 398 h 398"/>
                  <a:gd name="T22" fmla="*/ 520 w 1224"/>
                  <a:gd name="T23" fmla="*/ 394 h 398"/>
                  <a:gd name="T24" fmla="*/ 254 w 1224"/>
                  <a:gd name="T25" fmla="*/ 372 h 398"/>
                  <a:gd name="T26" fmla="*/ 0 w 1224"/>
                  <a:gd name="T27" fmla="*/ 204 h 398"/>
                  <a:gd name="T28" fmla="*/ 6 w 1224"/>
                  <a:gd name="T29" fmla="*/ 192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24" h="398">
                    <a:moveTo>
                      <a:pt x="6" y="192"/>
                    </a:moveTo>
                    <a:lnTo>
                      <a:pt x="280" y="28"/>
                    </a:lnTo>
                    <a:lnTo>
                      <a:pt x="540" y="0"/>
                    </a:lnTo>
                    <a:lnTo>
                      <a:pt x="748" y="0"/>
                    </a:lnTo>
                    <a:lnTo>
                      <a:pt x="780" y="28"/>
                    </a:lnTo>
                    <a:lnTo>
                      <a:pt x="966" y="36"/>
                    </a:lnTo>
                    <a:lnTo>
                      <a:pt x="1224" y="170"/>
                    </a:lnTo>
                    <a:lnTo>
                      <a:pt x="1222" y="238"/>
                    </a:lnTo>
                    <a:lnTo>
                      <a:pt x="964" y="376"/>
                    </a:lnTo>
                    <a:lnTo>
                      <a:pt x="790" y="378"/>
                    </a:lnTo>
                    <a:lnTo>
                      <a:pt x="752" y="398"/>
                    </a:lnTo>
                    <a:lnTo>
                      <a:pt x="520" y="394"/>
                    </a:lnTo>
                    <a:lnTo>
                      <a:pt x="254" y="372"/>
                    </a:lnTo>
                    <a:lnTo>
                      <a:pt x="0" y="204"/>
                    </a:lnTo>
                    <a:lnTo>
                      <a:pt x="6" y="192"/>
                    </a:lnTo>
                    <a:close/>
                  </a:path>
                </a:pathLst>
              </a:custGeom>
              <a:solidFill>
                <a:srgbClr val="33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3" name="Freeform 621"/>
              <p:cNvSpPr>
                <a:spLocks/>
              </p:cNvSpPr>
              <p:nvPr/>
            </p:nvSpPr>
            <p:spPr bwMode="auto">
              <a:xfrm rot="10800000">
                <a:off x="2255" y="665"/>
                <a:ext cx="103" cy="89"/>
              </a:xfrm>
              <a:custGeom>
                <a:avLst/>
                <a:gdLst>
                  <a:gd name="T0" fmla="*/ 322 w 363"/>
                  <a:gd name="T1" fmla="*/ 200 h 314"/>
                  <a:gd name="T2" fmla="*/ 328 w 363"/>
                  <a:gd name="T3" fmla="*/ 112 h 314"/>
                  <a:gd name="T4" fmla="*/ 124 w 363"/>
                  <a:gd name="T5" fmla="*/ 30 h 314"/>
                  <a:gd name="T6" fmla="*/ 78 w 363"/>
                  <a:gd name="T7" fmla="*/ 0 h 314"/>
                  <a:gd name="T8" fmla="*/ 34 w 363"/>
                  <a:gd name="T9" fmla="*/ 0 h 314"/>
                  <a:gd name="T10" fmla="*/ 0 w 363"/>
                  <a:gd name="T11" fmla="*/ 42 h 314"/>
                  <a:gd name="T12" fmla="*/ 0 w 363"/>
                  <a:gd name="T13" fmla="*/ 272 h 314"/>
                  <a:gd name="T14" fmla="*/ 44 w 363"/>
                  <a:gd name="T15" fmla="*/ 314 h 314"/>
                  <a:gd name="T16" fmla="*/ 84 w 363"/>
                  <a:gd name="T17" fmla="*/ 312 h 314"/>
                  <a:gd name="T18" fmla="*/ 322 w 363"/>
                  <a:gd name="T19" fmla="*/ 20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3" h="314">
                    <a:moveTo>
                      <a:pt x="322" y="200"/>
                    </a:moveTo>
                    <a:cubicBezTo>
                      <a:pt x="363" y="167"/>
                      <a:pt x="361" y="140"/>
                      <a:pt x="328" y="112"/>
                    </a:cubicBezTo>
                    <a:lnTo>
                      <a:pt x="124" y="30"/>
                    </a:lnTo>
                    <a:lnTo>
                      <a:pt x="78" y="0"/>
                    </a:lnTo>
                    <a:lnTo>
                      <a:pt x="34" y="0"/>
                    </a:lnTo>
                    <a:lnTo>
                      <a:pt x="0" y="42"/>
                    </a:lnTo>
                    <a:lnTo>
                      <a:pt x="0" y="272"/>
                    </a:lnTo>
                    <a:lnTo>
                      <a:pt x="44" y="314"/>
                    </a:lnTo>
                    <a:lnTo>
                      <a:pt x="84" y="312"/>
                    </a:lnTo>
                    <a:lnTo>
                      <a:pt x="322" y="200"/>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694" name="Group 622"/>
              <p:cNvGrpSpPr>
                <a:grpSpLocks/>
              </p:cNvGrpSpPr>
              <p:nvPr/>
            </p:nvGrpSpPr>
            <p:grpSpPr bwMode="auto">
              <a:xfrm rot="10800000">
                <a:off x="2349" y="648"/>
                <a:ext cx="29" cy="20"/>
                <a:chOff x="2671" y="2680"/>
                <a:chExt cx="103" cy="71"/>
              </a:xfrm>
            </p:grpSpPr>
            <p:sp>
              <p:nvSpPr>
                <p:cNvPr id="3695" name="Freeform 623"/>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6" name="Line 624"/>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97" name="Line 625"/>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698" name="Group 626"/>
              <p:cNvGrpSpPr>
                <a:grpSpLocks/>
              </p:cNvGrpSpPr>
              <p:nvPr/>
            </p:nvGrpSpPr>
            <p:grpSpPr bwMode="auto">
              <a:xfrm rot="10800000">
                <a:off x="2311" y="664"/>
                <a:ext cx="29" cy="20"/>
                <a:chOff x="2671" y="2680"/>
                <a:chExt cx="103" cy="71"/>
              </a:xfrm>
            </p:grpSpPr>
            <p:sp>
              <p:nvSpPr>
                <p:cNvPr id="3699" name="Freeform 627"/>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0" name="Line 628"/>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1" name="Line 629"/>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2" name="Group 630"/>
              <p:cNvGrpSpPr>
                <a:grpSpLocks/>
              </p:cNvGrpSpPr>
              <p:nvPr/>
            </p:nvGrpSpPr>
            <p:grpSpPr bwMode="auto">
              <a:xfrm rot="10800000">
                <a:off x="2311" y="736"/>
                <a:ext cx="29" cy="20"/>
                <a:chOff x="2671" y="2680"/>
                <a:chExt cx="103" cy="71"/>
              </a:xfrm>
            </p:grpSpPr>
            <p:sp>
              <p:nvSpPr>
                <p:cNvPr id="3703" name="Freeform 631"/>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4" name="Line 632"/>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5" name="Line 633"/>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06" name="Group 634"/>
              <p:cNvGrpSpPr>
                <a:grpSpLocks/>
              </p:cNvGrpSpPr>
              <p:nvPr/>
            </p:nvGrpSpPr>
            <p:grpSpPr bwMode="auto">
              <a:xfrm rot="10800000">
                <a:off x="2351" y="753"/>
                <a:ext cx="29" cy="20"/>
                <a:chOff x="2671" y="2680"/>
                <a:chExt cx="103" cy="71"/>
              </a:xfrm>
            </p:grpSpPr>
            <p:sp>
              <p:nvSpPr>
                <p:cNvPr id="3707" name="Freeform 635"/>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8" name="Line 636"/>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09" name="Line 637"/>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10" name="Group 638"/>
              <p:cNvGrpSpPr>
                <a:grpSpLocks/>
              </p:cNvGrpSpPr>
              <p:nvPr/>
            </p:nvGrpSpPr>
            <p:grpSpPr bwMode="auto">
              <a:xfrm rot="10800000">
                <a:off x="2386" y="740"/>
                <a:ext cx="29" cy="20"/>
                <a:chOff x="2671" y="2680"/>
                <a:chExt cx="103" cy="71"/>
              </a:xfrm>
            </p:grpSpPr>
            <p:sp>
              <p:nvSpPr>
                <p:cNvPr id="3711" name="Freeform 639"/>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12" name="Line 640"/>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13" name="Line 641"/>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14" name="Group 642"/>
              <p:cNvGrpSpPr>
                <a:grpSpLocks/>
              </p:cNvGrpSpPr>
              <p:nvPr/>
            </p:nvGrpSpPr>
            <p:grpSpPr bwMode="auto">
              <a:xfrm rot="10800000">
                <a:off x="2386" y="662"/>
                <a:ext cx="29" cy="20"/>
                <a:chOff x="2671" y="2680"/>
                <a:chExt cx="103" cy="71"/>
              </a:xfrm>
            </p:grpSpPr>
            <p:sp>
              <p:nvSpPr>
                <p:cNvPr id="3715" name="Freeform 643"/>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16" name="Line 644"/>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17" name="Line 645"/>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18" name="Group 646"/>
              <p:cNvGrpSpPr>
                <a:grpSpLocks/>
              </p:cNvGrpSpPr>
              <p:nvPr/>
            </p:nvGrpSpPr>
            <p:grpSpPr bwMode="auto">
              <a:xfrm rot="21600000">
                <a:off x="2461" y="648"/>
                <a:ext cx="29" cy="20"/>
                <a:chOff x="2671" y="2680"/>
                <a:chExt cx="103" cy="71"/>
              </a:xfrm>
            </p:grpSpPr>
            <p:sp>
              <p:nvSpPr>
                <p:cNvPr id="3719" name="Freeform 647"/>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20" name="Line 648"/>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21" name="Line 649"/>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22" name="Group 650"/>
              <p:cNvGrpSpPr>
                <a:grpSpLocks/>
              </p:cNvGrpSpPr>
              <p:nvPr/>
            </p:nvGrpSpPr>
            <p:grpSpPr bwMode="auto">
              <a:xfrm rot="21600000">
                <a:off x="2458" y="756"/>
                <a:ext cx="29" cy="20"/>
                <a:chOff x="2671" y="2680"/>
                <a:chExt cx="103" cy="71"/>
              </a:xfrm>
            </p:grpSpPr>
            <p:sp>
              <p:nvSpPr>
                <p:cNvPr id="3723" name="Freeform 651"/>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24" name="Line 652"/>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25" name="Line 653"/>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26" name="Group 654"/>
              <p:cNvGrpSpPr>
                <a:grpSpLocks/>
              </p:cNvGrpSpPr>
              <p:nvPr/>
            </p:nvGrpSpPr>
            <p:grpSpPr bwMode="auto">
              <a:xfrm rot="21600000">
                <a:off x="2499" y="740"/>
                <a:ext cx="29" cy="20"/>
                <a:chOff x="2671" y="2680"/>
                <a:chExt cx="103" cy="71"/>
              </a:xfrm>
            </p:grpSpPr>
            <p:sp>
              <p:nvSpPr>
                <p:cNvPr id="3727" name="Freeform 655"/>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28" name="Line 656"/>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29" name="Line 657"/>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30" name="Group 658"/>
              <p:cNvGrpSpPr>
                <a:grpSpLocks/>
              </p:cNvGrpSpPr>
              <p:nvPr/>
            </p:nvGrpSpPr>
            <p:grpSpPr bwMode="auto">
              <a:xfrm rot="21600000">
                <a:off x="2498" y="664"/>
                <a:ext cx="29" cy="20"/>
                <a:chOff x="2671" y="2680"/>
                <a:chExt cx="103" cy="71"/>
              </a:xfrm>
            </p:grpSpPr>
            <p:sp>
              <p:nvSpPr>
                <p:cNvPr id="3731" name="Freeform 659"/>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32" name="Line 660"/>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33" name="Line 661"/>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34" name="Group 662"/>
              <p:cNvGrpSpPr>
                <a:grpSpLocks/>
              </p:cNvGrpSpPr>
              <p:nvPr/>
            </p:nvGrpSpPr>
            <p:grpSpPr bwMode="auto">
              <a:xfrm>
                <a:off x="2045" y="685"/>
                <a:ext cx="112" cy="51"/>
                <a:chOff x="2045" y="685"/>
                <a:chExt cx="112" cy="51"/>
              </a:xfrm>
            </p:grpSpPr>
            <p:sp>
              <p:nvSpPr>
                <p:cNvPr id="3735" name="Freeform 663"/>
                <p:cNvSpPr>
                  <a:spLocks/>
                </p:cNvSpPr>
                <p:nvPr/>
              </p:nvSpPr>
              <p:spPr bwMode="auto">
                <a:xfrm rot="10800000">
                  <a:off x="2091" y="685"/>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36" name="Line 664"/>
                <p:cNvSpPr>
                  <a:spLocks noChangeShapeType="1"/>
                </p:cNvSpPr>
                <p:nvPr/>
              </p:nvSpPr>
              <p:spPr bwMode="auto">
                <a:xfrm rot="10800000">
                  <a:off x="2045" y="72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37" name="Line 665"/>
                <p:cNvSpPr>
                  <a:spLocks noChangeShapeType="1"/>
                </p:cNvSpPr>
                <p:nvPr/>
              </p:nvSpPr>
              <p:spPr bwMode="auto">
                <a:xfrm rot="10800000">
                  <a:off x="2045" y="71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38" name="Line 666"/>
                <p:cNvSpPr>
                  <a:spLocks noChangeShapeType="1"/>
                </p:cNvSpPr>
                <p:nvPr/>
              </p:nvSpPr>
              <p:spPr bwMode="auto">
                <a:xfrm rot="10800000">
                  <a:off x="2045" y="70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39" name="Group 667"/>
              <p:cNvGrpSpPr>
                <a:grpSpLocks/>
              </p:cNvGrpSpPr>
              <p:nvPr/>
            </p:nvGrpSpPr>
            <p:grpSpPr bwMode="auto">
              <a:xfrm>
                <a:off x="2139" y="686"/>
                <a:ext cx="112" cy="51"/>
                <a:chOff x="2139" y="686"/>
                <a:chExt cx="112" cy="51"/>
              </a:xfrm>
            </p:grpSpPr>
            <p:sp>
              <p:nvSpPr>
                <p:cNvPr id="3740" name="Freeform 668"/>
                <p:cNvSpPr>
                  <a:spLocks/>
                </p:cNvSpPr>
                <p:nvPr/>
              </p:nvSpPr>
              <p:spPr bwMode="auto">
                <a:xfrm rot="10800000">
                  <a:off x="2185" y="686"/>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41" name="Line 669"/>
                <p:cNvSpPr>
                  <a:spLocks noChangeShapeType="1"/>
                </p:cNvSpPr>
                <p:nvPr/>
              </p:nvSpPr>
              <p:spPr bwMode="auto">
                <a:xfrm rot="10800000">
                  <a:off x="2139" y="724"/>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42" name="Line 670"/>
                <p:cNvSpPr>
                  <a:spLocks noChangeShapeType="1"/>
                </p:cNvSpPr>
                <p:nvPr/>
              </p:nvSpPr>
              <p:spPr bwMode="auto">
                <a:xfrm rot="10800000">
                  <a:off x="2139" y="71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43" name="Line 671"/>
                <p:cNvSpPr>
                  <a:spLocks noChangeShapeType="1"/>
                </p:cNvSpPr>
                <p:nvPr/>
              </p:nvSpPr>
              <p:spPr bwMode="auto">
                <a:xfrm rot="10800000">
                  <a:off x="2139" y="70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44" name="Group 672"/>
              <p:cNvGrpSpPr>
                <a:grpSpLocks/>
              </p:cNvGrpSpPr>
              <p:nvPr/>
            </p:nvGrpSpPr>
            <p:grpSpPr bwMode="auto">
              <a:xfrm>
                <a:off x="2599" y="685"/>
                <a:ext cx="113" cy="52"/>
                <a:chOff x="2599" y="685"/>
                <a:chExt cx="113" cy="52"/>
              </a:xfrm>
            </p:grpSpPr>
            <p:sp>
              <p:nvSpPr>
                <p:cNvPr id="3745" name="Freeform 673"/>
                <p:cNvSpPr>
                  <a:spLocks/>
                </p:cNvSpPr>
                <p:nvPr/>
              </p:nvSpPr>
              <p:spPr bwMode="auto">
                <a:xfrm rot="21600000">
                  <a:off x="2599" y="685"/>
                  <a:ext cx="66" cy="52"/>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46" name="Line 674"/>
                <p:cNvSpPr>
                  <a:spLocks noChangeShapeType="1"/>
                </p:cNvSpPr>
                <p:nvPr/>
              </p:nvSpPr>
              <p:spPr bwMode="auto">
                <a:xfrm rot="21600000">
                  <a:off x="2659" y="699"/>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47" name="Line 675"/>
                <p:cNvSpPr>
                  <a:spLocks noChangeShapeType="1"/>
                </p:cNvSpPr>
                <p:nvPr/>
              </p:nvSpPr>
              <p:spPr bwMode="auto">
                <a:xfrm rot="21600000">
                  <a:off x="2659" y="710"/>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48" name="Line 676"/>
                <p:cNvSpPr>
                  <a:spLocks noChangeShapeType="1"/>
                </p:cNvSpPr>
                <p:nvPr/>
              </p:nvSpPr>
              <p:spPr bwMode="auto">
                <a:xfrm rot="21600000">
                  <a:off x="2659" y="721"/>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749" name="Oval 677"/>
              <p:cNvSpPr>
                <a:spLocks noChangeArrowheads="1"/>
              </p:cNvSpPr>
              <p:nvPr/>
            </p:nvSpPr>
            <p:spPr bwMode="auto">
              <a:xfrm rot="10800000">
                <a:off x="2477" y="704"/>
                <a:ext cx="28"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50" name="Oval 678"/>
              <p:cNvSpPr>
                <a:spLocks noChangeArrowheads="1"/>
              </p:cNvSpPr>
              <p:nvPr/>
            </p:nvSpPr>
            <p:spPr bwMode="auto">
              <a:xfrm rot="10800000">
                <a:off x="2370" y="704"/>
                <a:ext cx="27"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756" name="Group 684"/>
            <p:cNvGrpSpPr>
              <a:grpSpLocks/>
            </p:cNvGrpSpPr>
            <p:nvPr/>
          </p:nvGrpSpPr>
          <p:grpSpPr bwMode="auto">
            <a:xfrm>
              <a:off x="4873" y="2740"/>
              <a:ext cx="775" cy="95"/>
              <a:chOff x="1804" y="642"/>
              <a:chExt cx="1121" cy="138"/>
            </a:xfrm>
          </p:grpSpPr>
          <p:sp>
            <p:nvSpPr>
              <p:cNvPr id="3757" name="Freeform 685"/>
              <p:cNvSpPr>
                <a:spLocks/>
              </p:cNvSpPr>
              <p:nvPr/>
            </p:nvSpPr>
            <p:spPr bwMode="auto">
              <a:xfrm rot="10800000">
                <a:off x="1804" y="642"/>
                <a:ext cx="1121" cy="138"/>
              </a:xfrm>
              <a:custGeom>
                <a:avLst/>
                <a:gdLst>
                  <a:gd name="T0" fmla="*/ 31 w 3966"/>
                  <a:gd name="T1" fmla="*/ 180 h 489"/>
                  <a:gd name="T2" fmla="*/ 121 w 3966"/>
                  <a:gd name="T3" fmla="*/ 129 h 489"/>
                  <a:gd name="T4" fmla="*/ 514 w 3966"/>
                  <a:gd name="T5" fmla="*/ 30 h 489"/>
                  <a:gd name="T6" fmla="*/ 991 w 3966"/>
                  <a:gd name="T7" fmla="*/ 6 h 489"/>
                  <a:gd name="T8" fmla="*/ 2059 w 3966"/>
                  <a:gd name="T9" fmla="*/ 0 h 489"/>
                  <a:gd name="T10" fmla="*/ 2830 w 3966"/>
                  <a:gd name="T11" fmla="*/ 60 h 489"/>
                  <a:gd name="T12" fmla="*/ 3451 w 3966"/>
                  <a:gd name="T13" fmla="*/ 156 h 489"/>
                  <a:gd name="T14" fmla="*/ 3832 w 3966"/>
                  <a:gd name="T15" fmla="*/ 189 h 489"/>
                  <a:gd name="T16" fmla="*/ 3943 w 3966"/>
                  <a:gd name="T17" fmla="*/ 198 h 489"/>
                  <a:gd name="T18" fmla="*/ 3964 w 3966"/>
                  <a:gd name="T19" fmla="*/ 243 h 489"/>
                  <a:gd name="T20" fmla="*/ 3931 w 3966"/>
                  <a:gd name="T21" fmla="*/ 285 h 489"/>
                  <a:gd name="T22" fmla="*/ 3829 w 3966"/>
                  <a:gd name="T23" fmla="*/ 291 h 489"/>
                  <a:gd name="T24" fmla="*/ 3451 w 3966"/>
                  <a:gd name="T25" fmla="*/ 321 h 489"/>
                  <a:gd name="T26" fmla="*/ 2959 w 3966"/>
                  <a:gd name="T27" fmla="*/ 402 h 489"/>
                  <a:gd name="T28" fmla="*/ 2068 w 3966"/>
                  <a:gd name="T29" fmla="*/ 489 h 489"/>
                  <a:gd name="T30" fmla="*/ 1000 w 3966"/>
                  <a:gd name="T31" fmla="*/ 486 h 489"/>
                  <a:gd name="T32" fmla="*/ 523 w 3966"/>
                  <a:gd name="T33" fmla="*/ 456 h 489"/>
                  <a:gd name="T34" fmla="*/ 115 w 3966"/>
                  <a:gd name="T35" fmla="*/ 348 h 489"/>
                  <a:gd name="T36" fmla="*/ 55 w 3966"/>
                  <a:gd name="T37" fmla="*/ 312 h 489"/>
                  <a:gd name="T38" fmla="*/ 4 w 3966"/>
                  <a:gd name="T39" fmla="*/ 237 h 489"/>
                  <a:gd name="T40" fmla="*/ 31 w 3966"/>
                  <a:gd name="T41" fmla="*/ 180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66" h="489">
                    <a:moveTo>
                      <a:pt x="31" y="180"/>
                    </a:moveTo>
                    <a:lnTo>
                      <a:pt x="121" y="129"/>
                    </a:lnTo>
                    <a:lnTo>
                      <a:pt x="514" y="30"/>
                    </a:lnTo>
                    <a:cubicBezTo>
                      <a:pt x="659" y="10"/>
                      <a:pt x="734" y="11"/>
                      <a:pt x="991" y="6"/>
                    </a:cubicBezTo>
                    <a:lnTo>
                      <a:pt x="2059" y="0"/>
                    </a:lnTo>
                    <a:cubicBezTo>
                      <a:pt x="2365" y="9"/>
                      <a:pt x="2598" y="34"/>
                      <a:pt x="2830" y="60"/>
                    </a:cubicBezTo>
                    <a:cubicBezTo>
                      <a:pt x="3062" y="86"/>
                      <a:pt x="3284" y="134"/>
                      <a:pt x="3451" y="156"/>
                    </a:cubicBezTo>
                    <a:lnTo>
                      <a:pt x="3832" y="189"/>
                    </a:lnTo>
                    <a:cubicBezTo>
                      <a:pt x="3914" y="196"/>
                      <a:pt x="3921" y="189"/>
                      <a:pt x="3943" y="198"/>
                    </a:cubicBezTo>
                    <a:cubicBezTo>
                      <a:pt x="3965" y="207"/>
                      <a:pt x="3966" y="228"/>
                      <a:pt x="3964" y="243"/>
                    </a:cubicBezTo>
                    <a:cubicBezTo>
                      <a:pt x="3962" y="258"/>
                      <a:pt x="3953" y="277"/>
                      <a:pt x="3931" y="285"/>
                    </a:cubicBezTo>
                    <a:cubicBezTo>
                      <a:pt x="3909" y="293"/>
                      <a:pt x="3909" y="285"/>
                      <a:pt x="3829" y="291"/>
                    </a:cubicBezTo>
                    <a:lnTo>
                      <a:pt x="3451" y="321"/>
                    </a:lnTo>
                    <a:lnTo>
                      <a:pt x="2959" y="402"/>
                    </a:lnTo>
                    <a:cubicBezTo>
                      <a:pt x="2729" y="430"/>
                      <a:pt x="2395" y="475"/>
                      <a:pt x="2068" y="489"/>
                    </a:cubicBezTo>
                    <a:lnTo>
                      <a:pt x="1000" y="486"/>
                    </a:lnTo>
                    <a:cubicBezTo>
                      <a:pt x="743" y="481"/>
                      <a:pt x="670" y="479"/>
                      <a:pt x="523" y="456"/>
                    </a:cubicBezTo>
                    <a:lnTo>
                      <a:pt x="115" y="348"/>
                    </a:lnTo>
                    <a:lnTo>
                      <a:pt x="55" y="312"/>
                    </a:lnTo>
                    <a:cubicBezTo>
                      <a:pt x="37" y="294"/>
                      <a:pt x="8" y="259"/>
                      <a:pt x="4" y="237"/>
                    </a:cubicBezTo>
                    <a:cubicBezTo>
                      <a:pt x="0" y="215"/>
                      <a:pt x="25" y="192"/>
                      <a:pt x="31" y="180"/>
                    </a:cubicBez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58" name="Freeform 686"/>
              <p:cNvSpPr>
                <a:spLocks/>
              </p:cNvSpPr>
              <p:nvPr/>
            </p:nvSpPr>
            <p:spPr bwMode="auto">
              <a:xfrm rot="10800000">
                <a:off x="2254" y="656"/>
                <a:ext cx="346" cy="112"/>
              </a:xfrm>
              <a:custGeom>
                <a:avLst/>
                <a:gdLst>
                  <a:gd name="T0" fmla="*/ 6 w 1224"/>
                  <a:gd name="T1" fmla="*/ 192 h 398"/>
                  <a:gd name="T2" fmla="*/ 280 w 1224"/>
                  <a:gd name="T3" fmla="*/ 28 h 398"/>
                  <a:gd name="T4" fmla="*/ 540 w 1224"/>
                  <a:gd name="T5" fmla="*/ 0 h 398"/>
                  <a:gd name="T6" fmla="*/ 748 w 1224"/>
                  <a:gd name="T7" fmla="*/ 0 h 398"/>
                  <a:gd name="T8" fmla="*/ 780 w 1224"/>
                  <a:gd name="T9" fmla="*/ 28 h 398"/>
                  <a:gd name="T10" fmla="*/ 966 w 1224"/>
                  <a:gd name="T11" fmla="*/ 36 h 398"/>
                  <a:gd name="T12" fmla="*/ 1224 w 1224"/>
                  <a:gd name="T13" fmla="*/ 170 h 398"/>
                  <a:gd name="T14" fmla="*/ 1222 w 1224"/>
                  <a:gd name="T15" fmla="*/ 238 h 398"/>
                  <a:gd name="T16" fmla="*/ 964 w 1224"/>
                  <a:gd name="T17" fmla="*/ 376 h 398"/>
                  <a:gd name="T18" fmla="*/ 790 w 1224"/>
                  <a:gd name="T19" fmla="*/ 378 h 398"/>
                  <a:gd name="T20" fmla="*/ 752 w 1224"/>
                  <a:gd name="T21" fmla="*/ 398 h 398"/>
                  <a:gd name="T22" fmla="*/ 520 w 1224"/>
                  <a:gd name="T23" fmla="*/ 394 h 398"/>
                  <a:gd name="T24" fmla="*/ 254 w 1224"/>
                  <a:gd name="T25" fmla="*/ 372 h 398"/>
                  <a:gd name="T26" fmla="*/ 0 w 1224"/>
                  <a:gd name="T27" fmla="*/ 204 h 398"/>
                  <a:gd name="T28" fmla="*/ 6 w 1224"/>
                  <a:gd name="T29" fmla="*/ 192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24" h="398">
                    <a:moveTo>
                      <a:pt x="6" y="192"/>
                    </a:moveTo>
                    <a:lnTo>
                      <a:pt x="280" y="28"/>
                    </a:lnTo>
                    <a:lnTo>
                      <a:pt x="540" y="0"/>
                    </a:lnTo>
                    <a:lnTo>
                      <a:pt x="748" y="0"/>
                    </a:lnTo>
                    <a:lnTo>
                      <a:pt x="780" y="28"/>
                    </a:lnTo>
                    <a:lnTo>
                      <a:pt x="966" y="36"/>
                    </a:lnTo>
                    <a:lnTo>
                      <a:pt x="1224" y="170"/>
                    </a:lnTo>
                    <a:lnTo>
                      <a:pt x="1222" y="238"/>
                    </a:lnTo>
                    <a:lnTo>
                      <a:pt x="964" y="376"/>
                    </a:lnTo>
                    <a:lnTo>
                      <a:pt x="790" y="378"/>
                    </a:lnTo>
                    <a:lnTo>
                      <a:pt x="752" y="398"/>
                    </a:lnTo>
                    <a:lnTo>
                      <a:pt x="520" y="394"/>
                    </a:lnTo>
                    <a:lnTo>
                      <a:pt x="254" y="372"/>
                    </a:lnTo>
                    <a:lnTo>
                      <a:pt x="0" y="204"/>
                    </a:lnTo>
                    <a:lnTo>
                      <a:pt x="6" y="192"/>
                    </a:lnTo>
                    <a:close/>
                  </a:path>
                </a:pathLst>
              </a:custGeom>
              <a:solidFill>
                <a:srgbClr val="33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59" name="Freeform 687"/>
              <p:cNvSpPr>
                <a:spLocks/>
              </p:cNvSpPr>
              <p:nvPr/>
            </p:nvSpPr>
            <p:spPr bwMode="auto">
              <a:xfrm rot="10800000">
                <a:off x="2255" y="665"/>
                <a:ext cx="103" cy="89"/>
              </a:xfrm>
              <a:custGeom>
                <a:avLst/>
                <a:gdLst>
                  <a:gd name="T0" fmla="*/ 322 w 363"/>
                  <a:gd name="T1" fmla="*/ 200 h 314"/>
                  <a:gd name="T2" fmla="*/ 328 w 363"/>
                  <a:gd name="T3" fmla="*/ 112 h 314"/>
                  <a:gd name="T4" fmla="*/ 124 w 363"/>
                  <a:gd name="T5" fmla="*/ 30 h 314"/>
                  <a:gd name="T6" fmla="*/ 78 w 363"/>
                  <a:gd name="T7" fmla="*/ 0 h 314"/>
                  <a:gd name="T8" fmla="*/ 34 w 363"/>
                  <a:gd name="T9" fmla="*/ 0 h 314"/>
                  <a:gd name="T10" fmla="*/ 0 w 363"/>
                  <a:gd name="T11" fmla="*/ 42 h 314"/>
                  <a:gd name="T12" fmla="*/ 0 w 363"/>
                  <a:gd name="T13" fmla="*/ 272 h 314"/>
                  <a:gd name="T14" fmla="*/ 44 w 363"/>
                  <a:gd name="T15" fmla="*/ 314 h 314"/>
                  <a:gd name="T16" fmla="*/ 84 w 363"/>
                  <a:gd name="T17" fmla="*/ 312 h 314"/>
                  <a:gd name="T18" fmla="*/ 322 w 363"/>
                  <a:gd name="T19" fmla="*/ 20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3" h="314">
                    <a:moveTo>
                      <a:pt x="322" y="200"/>
                    </a:moveTo>
                    <a:cubicBezTo>
                      <a:pt x="363" y="167"/>
                      <a:pt x="361" y="140"/>
                      <a:pt x="328" y="112"/>
                    </a:cubicBezTo>
                    <a:lnTo>
                      <a:pt x="124" y="30"/>
                    </a:lnTo>
                    <a:lnTo>
                      <a:pt x="78" y="0"/>
                    </a:lnTo>
                    <a:lnTo>
                      <a:pt x="34" y="0"/>
                    </a:lnTo>
                    <a:lnTo>
                      <a:pt x="0" y="42"/>
                    </a:lnTo>
                    <a:lnTo>
                      <a:pt x="0" y="272"/>
                    </a:lnTo>
                    <a:lnTo>
                      <a:pt x="44" y="314"/>
                    </a:lnTo>
                    <a:lnTo>
                      <a:pt x="84" y="312"/>
                    </a:lnTo>
                    <a:lnTo>
                      <a:pt x="322" y="200"/>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760" name="Group 688"/>
              <p:cNvGrpSpPr>
                <a:grpSpLocks/>
              </p:cNvGrpSpPr>
              <p:nvPr/>
            </p:nvGrpSpPr>
            <p:grpSpPr bwMode="auto">
              <a:xfrm rot="10800000">
                <a:off x="2349" y="648"/>
                <a:ext cx="29" cy="20"/>
                <a:chOff x="2671" y="2680"/>
                <a:chExt cx="103" cy="71"/>
              </a:xfrm>
            </p:grpSpPr>
            <p:sp>
              <p:nvSpPr>
                <p:cNvPr id="3761" name="Freeform 689"/>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62" name="Line 690"/>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63" name="Line 691"/>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64" name="Group 692"/>
              <p:cNvGrpSpPr>
                <a:grpSpLocks/>
              </p:cNvGrpSpPr>
              <p:nvPr/>
            </p:nvGrpSpPr>
            <p:grpSpPr bwMode="auto">
              <a:xfrm rot="10800000">
                <a:off x="2311" y="664"/>
                <a:ext cx="29" cy="20"/>
                <a:chOff x="2671" y="2680"/>
                <a:chExt cx="103" cy="71"/>
              </a:xfrm>
            </p:grpSpPr>
            <p:sp>
              <p:nvSpPr>
                <p:cNvPr id="3765" name="Freeform 693"/>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66" name="Line 694"/>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67" name="Line 695"/>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68" name="Group 696"/>
              <p:cNvGrpSpPr>
                <a:grpSpLocks/>
              </p:cNvGrpSpPr>
              <p:nvPr/>
            </p:nvGrpSpPr>
            <p:grpSpPr bwMode="auto">
              <a:xfrm rot="10800000">
                <a:off x="2311" y="736"/>
                <a:ext cx="29" cy="20"/>
                <a:chOff x="2671" y="2680"/>
                <a:chExt cx="103" cy="71"/>
              </a:xfrm>
            </p:grpSpPr>
            <p:sp>
              <p:nvSpPr>
                <p:cNvPr id="3769" name="Freeform 697"/>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70" name="Line 698"/>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71" name="Line 699"/>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72" name="Group 700"/>
              <p:cNvGrpSpPr>
                <a:grpSpLocks/>
              </p:cNvGrpSpPr>
              <p:nvPr/>
            </p:nvGrpSpPr>
            <p:grpSpPr bwMode="auto">
              <a:xfrm rot="10800000">
                <a:off x="2351" y="753"/>
                <a:ext cx="29" cy="20"/>
                <a:chOff x="2671" y="2680"/>
                <a:chExt cx="103" cy="71"/>
              </a:xfrm>
            </p:grpSpPr>
            <p:sp>
              <p:nvSpPr>
                <p:cNvPr id="3773" name="Freeform 701"/>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74" name="Line 702"/>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75" name="Line 703"/>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76" name="Group 704"/>
              <p:cNvGrpSpPr>
                <a:grpSpLocks/>
              </p:cNvGrpSpPr>
              <p:nvPr/>
            </p:nvGrpSpPr>
            <p:grpSpPr bwMode="auto">
              <a:xfrm rot="10800000">
                <a:off x="2386" y="740"/>
                <a:ext cx="29" cy="20"/>
                <a:chOff x="2671" y="2680"/>
                <a:chExt cx="103" cy="71"/>
              </a:xfrm>
            </p:grpSpPr>
            <p:sp>
              <p:nvSpPr>
                <p:cNvPr id="3777" name="Freeform 705"/>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78" name="Line 706"/>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79" name="Line 707"/>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80" name="Group 708"/>
              <p:cNvGrpSpPr>
                <a:grpSpLocks/>
              </p:cNvGrpSpPr>
              <p:nvPr/>
            </p:nvGrpSpPr>
            <p:grpSpPr bwMode="auto">
              <a:xfrm rot="10800000">
                <a:off x="2386" y="662"/>
                <a:ext cx="29" cy="20"/>
                <a:chOff x="2671" y="2680"/>
                <a:chExt cx="103" cy="71"/>
              </a:xfrm>
            </p:grpSpPr>
            <p:sp>
              <p:nvSpPr>
                <p:cNvPr id="3781" name="Freeform 709"/>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2" name="Line 710"/>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3" name="Line 711"/>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84" name="Group 712"/>
              <p:cNvGrpSpPr>
                <a:grpSpLocks/>
              </p:cNvGrpSpPr>
              <p:nvPr/>
            </p:nvGrpSpPr>
            <p:grpSpPr bwMode="auto">
              <a:xfrm rot="21600000">
                <a:off x="2461" y="648"/>
                <a:ext cx="29" cy="20"/>
                <a:chOff x="2671" y="2680"/>
                <a:chExt cx="103" cy="71"/>
              </a:xfrm>
            </p:grpSpPr>
            <p:sp>
              <p:nvSpPr>
                <p:cNvPr id="3785" name="Freeform 713"/>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6" name="Line 714"/>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7" name="Line 715"/>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88" name="Group 716"/>
              <p:cNvGrpSpPr>
                <a:grpSpLocks/>
              </p:cNvGrpSpPr>
              <p:nvPr/>
            </p:nvGrpSpPr>
            <p:grpSpPr bwMode="auto">
              <a:xfrm rot="21600000">
                <a:off x="2458" y="756"/>
                <a:ext cx="29" cy="20"/>
                <a:chOff x="2671" y="2680"/>
                <a:chExt cx="103" cy="71"/>
              </a:xfrm>
            </p:grpSpPr>
            <p:sp>
              <p:nvSpPr>
                <p:cNvPr id="3789" name="Freeform 717"/>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 name="Line 718"/>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 name="Line 719"/>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92" name="Group 720"/>
              <p:cNvGrpSpPr>
                <a:grpSpLocks/>
              </p:cNvGrpSpPr>
              <p:nvPr/>
            </p:nvGrpSpPr>
            <p:grpSpPr bwMode="auto">
              <a:xfrm rot="21600000">
                <a:off x="2499" y="740"/>
                <a:ext cx="29" cy="20"/>
                <a:chOff x="2671" y="2680"/>
                <a:chExt cx="103" cy="71"/>
              </a:xfrm>
            </p:grpSpPr>
            <p:sp>
              <p:nvSpPr>
                <p:cNvPr id="3793" name="Freeform 721"/>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4" name="Line 722"/>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5" name="Line 723"/>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96" name="Group 724"/>
              <p:cNvGrpSpPr>
                <a:grpSpLocks/>
              </p:cNvGrpSpPr>
              <p:nvPr/>
            </p:nvGrpSpPr>
            <p:grpSpPr bwMode="auto">
              <a:xfrm rot="21600000">
                <a:off x="2498" y="664"/>
                <a:ext cx="29" cy="20"/>
                <a:chOff x="2671" y="2680"/>
                <a:chExt cx="103" cy="71"/>
              </a:xfrm>
            </p:grpSpPr>
            <p:sp>
              <p:nvSpPr>
                <p:cNvPr id="3797" name="Freeform 725"/>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8" name="Line 726"/>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9" name="Line 727"/>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800" name="Group 728"/>
              <p:cNvGrpSpPr>
                <a:grpSpLocks/>
              </p:cNvGrpSpPr>
              <p:nvPr/>
            </p:nvGrpSpPr>
            <p:grpSpPr bwMode="auto">
              <a:xfrm>
                <a:off x="2045" y="685"/>
                <a:ext cx="112" cy="51"/>
                <a:chOff x="2045" y="685"/>
                <a:chExt cx="112" cy="51"/>
              </a:xfrm>
            </p:grpSpPr>
            <p:sp>
              <p:nvSpPr>
                <p:cNvPr id="3801" name="Freeform 729"/>
                <p:cNvSpPr>
                  <a:spLocks/>
                </p:cNvSpPr>
                <p:nvPr/>
              </p:nvSpPr>
              <p:spPr bwMode="auto">
                <a:xfrm rot="10800000">
                  <a:off x="2091" y="685"/>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02" name="Line 730"/>
                <p:cNvSpPr>
                  <a:spLocks noChangeShapeType="1"/>
                </p:cNvSpPr>
                <p:nvPr/>
              </p:nvSpPr>
              <p:spPr bwMode="auto">
                <a:xfrm rot="10800000">
                  <a:off x="2045" y="72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03" name="Line 731"/>
                <p:cNvSpPr>
                  <a:spLocks noChangeShapeType="1"/>
                </p:cNvSpPr>
                <p:nvPr/>
              </p:nvSpPr>
              <p:spPr bwMode="auto">
                <a:xfrm rot="10800000">
                  <a:off x="2045" y="71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04" name="Line 732"/>
                <p:cNvSpPr>
                  <a:spLocks noChangeShapeType="1"/>
                </p:cNvSpPr>
                <p:nvPr/>
              </p:nvSpPr>
              <p:spPr bwMode="auto">
                <a:xfrm rot="10800000">
                  <a:off x="2045" y="70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805" name="Group 733"/>
              <p:cNvGrpSpPr>
                <a:grpSpLocks/>
              </p:cNvGrpSpPr>
              <p:nvPr/>
            </p:nvGrpSpPr>
            <p:grpSpPr bwMode="auto">
              <a:xfrm>
                <a:off x="2139" y="686"/>
                <a:ext cx="112" cy="51"/>
                <a:chOff x="2139" y="686"/>
                <a:chExt cx="112" cy="51"/>
              </a:xfrm>
            </p:grpSpPr>
            <p:sp>
              <p:nvSpPr>
                <p:cNvPr id="3806" name="Freeform 734"/>
                <p:cNvSpPr>
                  <a:spLocks/>
                </p:cNvSpPr>
                <p:nvPr/>
              </p:nvSpPr>
              <p:spPr bwMode="auto">
                <a:xfrm rot="10800000">
                  <a:off x="2185" y="686"/>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07" name="Line 735"/>
                <p:cNvSpPr>
                  <a:spLocks noChangeShapeType="1"/>
                </p:cNvSpPr>
                <p:nvPr/>
              </p:nvSpPr>
              <p:spPr bwMode="auto">
                <a:xfrm rot="10800000">
                  <a:off x="2139" y="724"/>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08" name="Line 736"/>
                <p:cNvSpPr>
                  <a:spLocks noChangeShapeType="1"/>
                </p:cNvSpPr>
                <p:nvPr/>
              </p:nvSpPr>
              <p:spPr bwMode="auto">
                <a:xfrm rot="10800000">
                  <a:off x="2139" y="71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09" name="Line 737"/>
                <p:cNvSpPr>
                  <a:spLocks noChangeShapeType="1"/>
                </p:cNvSpPr>
                <p:nvPr/>
              </p:nvSpPr>
              <p:spPr bwMode="auto">
                <a:xfrm rot="10800000">
                  <a:off x="2139" y="70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810" name="Group 738"/>
              <p:cNvGrpSpPr>
                <a:grpSpLocks/>
              </p:cNvGrpSpPr>
              <p:nvPr/>
            </p:nvGrpSpPr>
            <p:grpSpPr bwMode="auto">
              <a:xfrm>
                <a:off x="2599" y="685"/>
                <a:ext cx="113" cy="52"/>
                <a:chOff x="2599" y="685"/>
                <a:chExt cx="113" cy="52"/>
              </a:xfrm>
            </p:grpSpPr>
            <p:sp>
              <p:nvSpPr>
                <p:cNvPr id="3811" name="Freeform 739"/>
                <p:cNvSpPr>
                  <a:spLocks/>
                </p:cNvSpPr>
                <p:nvPr/>
              </p:nvSpPr>
              <p:spPr bwMode="auto">
                <a:xfrm rot="21600000">
                  <a:off x="2599" y="685"/>
                  <a:ext cx="66" cy="52"/>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12" name="Line 740"/>
                <p:cNvSpPr>
                  <a:spLocks noChangeShapeType="1"/>
                </p:cNvSpPr>
                <p:nvPr/>
              </p:nvSpPr>
              <p:spPr bwMode="auto">
                <a:xfrm rot="21600000">
                  <a:off x="2659" y="699"/>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13" name="Line 741"/>
                <p:cNvSpPr>
                  <a:spLocks noChangeShapeType="1"/>
                </p:cNvSpPr>
                <p:nvPr/>
              </p:nvSpPr>
              <p:spPr bwMode="auto">
                <a:xfrm rot="21600000">
                  <a:off x="2659" y="710"/>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14" name="Line 742"/>
                <p:cNvSpPr>
                  <a:spLocks noChangeShapeType="1"/>
                </p:cNvSpPr>
                <p:nvPr/>
              </p:nvSpPr>
              <p:spPr bwMode="auto">
                <a:xfrm rot="21600000">
                  <a:off x="2659" y="721"/>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815" name="Oval 743"/>
              <p:cNvSpPr>
                <a:spLocks noChangeArrowheads="1"/>
              </p:cNvSpPr>
              <p:nvPr/>
            </p:nvSpPr>
            <p:spPr bwMode="auto">
              <a:xfrm rot="10800000">
                <a:off x="2477" y="704"/>
                <a:ext cx="28"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16" name="Oval 744"/>
              <p:cNvSpPr>
                <a:spLocks noChangeArrowheads="1"/>
              </p:cNvSpPr>
              <p:nvPr/>
            </p:nvSpPr>
            <p:spPr bwMode="auto">
              <a:xfrm rot="10800000">
                <a:off x="2370" y="704"/>
                <a:ext cx="27"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847" name="Group 775"/>
            <p:cNvGrpSpPr>
              <a:grpSpLocks/>
            </p:cNvGrpSpPr>
            <p:nvPr/>
          </p:nvGrpSpPr>
          <p:grpSpPr bwMode="auto">
            <a:xfrm>
              <a:off x="4527" y="2528"/>
              <a:ext cx="1121" cy="138"/>
              <a:chOff x="1804" y="642"/>
              <a:chExt cx="1121" cy="138"/>
            </a:xfrm>
          </p:grpSpPr>
          <p:sp>
            <p:nvSpPr>
              <p:cNvPr id="3848" name="Freeform 776"/>
              <p:cNvSpPr>
                <a:spLocks/>
              </p:cNvSpPr>
              <p:nvPr/>
            </p:nvSpPr>
            <p:spPr bwMode="auto">
              <a:xfrm rot="10800000">
                <a:off x="1804" y="642"/>
                <a:ext cx="1121" cy="138"/>
              </a:xfrm>
              <a:custGeom>
                <a:avLst/>
                <a:gdLst>
                  <a:gd name="T0" fmla="*/ 31 w 3966"/>
                  <a:gd name="T1" fmla="*/ 180 h 489"/>
                  <a:gd name="T2" fmla="*/ 121 w 3966"/>
                  <a:gd name="T3" fmla="*/ 129 h 489"/>
                  <a:gd name="T4" fmla="*/ 514 w 3966"/>
                  <a:gd name="T5" fmla="*/ 30 h 489"/>
                  <a:gd name="T6" fmla="*/ 991 w 3966"/>
                  <a:gd name="T7" fmla="*/ 6 h 489"/>
                  <a:gd name="T8" fmla="*/ 2059 w 3966"/>
                  <a:gd name="T9" fmla="*/ 0 h 489"/>
                  <a:gd name="T10" fmla="*/ 2830 w 3966"/>
                  <a:gd name="T11" fmla="*/ 60 h 489"/>
                  <a:gd name="T12" fmla="*/ 3451 w 3966"/>
                  <a:gd name="T13" fmla="*/ 156 h 489"/>
                  <a:gd name="T14" fmla="*/ 3832 w 3966"/>
                  <a:gd name="T15" fmla="*/ 189 h 489"/>
                  <a:gd name="T16" fmla="*/ 3943 w 3966"/>
                  <a:gd name="T17" fmla="*/ 198 h 489"/>
                  <a:gd name="T18" fmla="*/ 3964 w 3966"/>
                  <a:gd name="T19" fmla="*/ 243 h 489"/>
                  <a:gd name="T20" fmla="*/ 3931 w 3966"/>
                  <a:gd name="T21" fmla="*/ 285 h 489"/>
                  <a:gd name="T22" fmla="*/ 3829 w 3966"/>
                  <a:gd name="T23" fmla="*/ 291 h 489"/>
                  <a:gd name="T24" fmla="*/ 3451 w 3966"/>
                  <a:gd name="T25" fmla="*/ 321 h 489"/>
                  <a:gd name="T26" fmla="*/ 2959 w 3966"/>
                  <a:gd name="T27" fmla="*/ 402 h 489"/>
                  <a:gd name="T28" fmla="*/ 2068 w 3966"/>
                  <a:gd name="T29" fmla="*/ 489 h 489"/>
                  <a:gd name="T30" fmla="*/ 1000 w 3966"/>
                  <a:gd name="T31" fmla="*/ 486 h 489"/>
                  <a:gd name="T32" fmla="*/ 523 w 3966"/>
                  <a:gd name="T33" fmla="*/ 456 h 489"/>
                  <a:gd name="T34" fmla="*/ 115 w 3966"/>
                  <a:gd name="T35" fmla="*/ 348 h 489"/>
                  <a:gd name="T36" fmla="*/ 55 w 3966"/>
                  <a:gd name="T37" fmla="*/ 312 h 489"/>
                  <a:gd name="T38" fmla="*/ 4 w 3966"/>
                  <a:gd name="T39" fmla="*/ 237 h 489"/>
                  <a:gd name="T40" fmla="*/ 31 w 3966"/>
                  <a:gd name="T41" fmla="*/ 180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66" h="489">
                    <a:moveTo>
                      <a:pt x="31" y="180"/>
                    </a:moveTo>
                    <a:lnTo>
                      <a:pt x="121" y="129"/>
                    </a:lnTo>
                    <a:lnTo>
                      <a:pt x="514" y="30"/>
                    </a:lnTo>
                    <a:cubicBezTo>
                      <a:pt x="659" y="10"/>
                      <a:pt x="734" y="11"/>
                      <a:pt x="991" y="6"/>
                    </a:cubicBezTo>
                    <a:lnTo>
                      <a:pt x="2059" y="0"/>
                    </a:lnTo>
                    <a:cubicBezTo>
                      <a:pt x="2365" y="9"/>
                      <a:pt x="2598" y="34"/>
                      <a:pt x="2830" y="60"/>
                    </a:cubicBezTo>
                    <a:cubicBezTo>
                      <a:pt x="3062" y="86"/>
                      <a:pt x="3284" y="134"/>
                      <a:pt x="3451" y="156"/>
                    </a:cubicBezTo>
                    <a:lnTo>
                      <a:pt x="3832" y="189"/>
                    </a:lnTo>
                    <a:cubicBezTo>
                      <a:pt x="3914" y="196"/>
                      <a:pt x="3921" y="189"/>
                      <a:pt x="3943" y="198"/>
                    </a:cubicBezTo>
                    <a:cubicBezTo>
                      <a:pt x="3965" y="207"/>
                      <a:pt x="3966" y="228"/>
                      <a:pt x="3964" y="243"/>
                    </a:cubicBezTo>
                    <a:cubicBezTo>
                      <a:pt x="3962" y="258"/>
                      <a:pt x="3953" y="277"/>
                      <a:pt x="3931" y="285"/>
                    </a:cubicBezTo>
                    <a:cubicBezTo>
                      <a:pt x="3909" y="293"/>
                      <a:pt x="3909" y="285"/>
                      <a:pt x="3829" y="291"/>
                    </a:cubicBezTo>
                    <a:lnTo>
                      <a:pt x="3451" y="321"/>
                    </a:lnTo>
                    <a:lnTo>
                      <a:pt x="2959" y="402"/>
                    </a:lnTo>
                    <a:cubicBezTo>
                      <a:pt x="2729" y="430"/>
                      <a:pt x="2395" y="475"/>
                      <a:pt x="2068" y="489"/>
                    </a:cubicBezTo>
                    <a:lnTo>
                      <a:pt x="1000" y="486"/>
                    </a:lnTo>
                    <a:cubicBezTo>
                      <a:pt x="743" y="481"/>
                      <a:pt x="670" y="479"/>
                      <a:pt x="523" y="456"/>
                    </a:cubicBezTo>
                    <a:lnTo>
                      <a:pt x="115" y="348"/>
                    </a:lnTo>
                    <a:lnTo>
                      <a:pt x="55" y="312"/>
                    </a:lnTo>
                    <a:cubicBezTo>
                      <a:pt x="37" y="294"/>
                      <a:pt x="8" y="259"/>
                      <a:pt x="4" y="237"/>
                    </a:cubicBezTo>
                    <a:cubicBezTo>
                      <a:pt x="0" y="215"/>
                      <a:pt x="25" y="192"/>
                      <a:pt x="31" y="180"/>
                    </a:cubicBez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49" name="Freeform 777"/>
              <p:cNvSpPr>
                <a:spLocks/>
              </p:cNvSpPr>
              <p:nvPr/>
            </p:nvSpPr>
            <p:spPr bwMode="auto">
              <a:xfrm rot="10800000">
                <a:off x="2254" y="656"/>
                <a:ext cx="346" cy="112"/>
              </a:xfrm>
              <a:custGeom>
                <a:avLst/>
                <a:gdLst>
                  <a:gd name="T0" fmla="*/ 6 w 1224"/>
                  <a:gd name="T1" fmla="*/ 192 h 398"/>
                  <a:gd name="T2" fmla="*/ 280 w 1224"/>
                  <a:gd name="T3" fmla="*/ 28 h 398"/>
                  <a:gd name="T4" fmla="*/ 540 w 1224"/>
                  <a:gd name="T5" fmla="*/ 0 h 398"/>
                  <a:gd name="T6" fmla="*/ 748 w 1224"/>
                  <a:gd name="T7" fmla="*/ 0 h 398"/>
                  <a:gd name="T8" fmla="*/ 780 w 1224"/>
                  <a:gd name="T9" fmla="*/ 28 h 398"/>
                  <a:gd name="T10" fmla="*/ 966 w 1224"/>
                  <a:gd name="T11" fmla="*/ 36 h 398"/>
                  <a:gd name="T12" fmla="*/ 1224 w 1224"/>
                  <a:gd name="T13" fmla="*/ 170 h 398"/>
                  <a:gd name="T14" fmla="*/ 1222 w 1224"/>
                  <a:gd name="T15" fmla="*/ 238 h 398"/>
                  <a:gd name="T16" fmla="*/ 964 w 1224"/>
                  <a:gd name="T17" fmla="*/ 376 h 398"/>
                  <a:gd name="T18" fmla="*/ 790 w 1224"/>
                  <a:gd name="T19" fmla="*/ 378 h 398"/>
                  <a:gd name="T20" fmla="*/ 752 w 1224"/>
                  <a:gd name="T21" fmla="*/ 398 h 398"/>
                  <a:gd name="T22" fmla="*/ 520 w 1224"/>
                  <a:gd name="T23" fmla="*/ 394 h 398"/>
                  <a:gd name="T24" fmla="*/ 254 w 1224"/>
                  <a:gd name="T25" fmla="*/ 372 h 398"/>
                  <a:gd name="T26" fmla="*/ 0 w 1224"/>
                  <a:gd name="T27" fmla="*/ 204 h 398"/>
                  <a:gd name="T28" fmla="*/ 6 w 1224"/>
                  <a:gd name="T29" fmla="*/ 192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24" h="398">
                    <a:moveTo>
                      <a:pt x="6" y="192"/>
                    </a:moveTo>
                    <a:lnTo>
                      <a:pt x="280" y="28"/>
                    </a:lnTo>
                    <a:lnTo>
                      <a:pt x="540" y="0"/>
                    </a:lnTo>
                    <a:lnTo>
                      <a:pt x="748" y="0"/>
                    </a:lnTo>
                    <a:lnTo>
                      <a:pt x="780" y="28"/>
                    </a:lnTo>
                    <a:lnTo>
                      <a:pt x="966" y="36"/>
                    </a:lnTo>
                    <a:lnTo>
                      <a:pt x="1224" y="170"/>
                    </a:lnTo>
                    <a:lnTo>
                      <a:pt x="1222" y="238"/>
                    </a:lnTo>
                    <a:lnTo>
                      <a:pt x="964" y="376"/>
                    </a:lnTo>
                    <a:lnTo>
                      <a:pt x="790" y="378"/>
                    </a:lnTo>
                    <a:lnTo>
                      <a:pt x="752" y="398"/>
                    </a:lnTo>
                    <a:lnTo>
                      <a:pt x="520" y="394"/>
                    </a:lnTo>
                    <a:lnTo>
                      <a:pt x="254" y="372"/>
                    </a:lnTo>
                    <a:lnTo>
                      <a:pt x="0" y="204"/>
                    </a:lnTo>
                    <a:lnTo>
                      <a:pt x="6" y="192"/>
                    </a:lnTo>
                    <a:close/>
                  </a:path>
                </a:pathLst>
              </a:custGeom>
              <a:solidFill>
                <a:srgbClr val="33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50" name="Freeform 778"/>
              <p:cNvSpPr>
                <a:spLocks/>
              </p:cNvSpPr>
              <p:nvPr/>
            </p:nvSpPr>
            <p:spPr bwMode="auto">
              <a:xfrm rot="10800000">
                <a:off x="2255" y="665"/>
                <a:ext cx="103" cy="89"/>
              </a:xfrm>
              <a:custGeom>
                <a:avLst/>
                <a:gdLst>
                  <a:gd name="T0" fmla="*/ 322 w 363"/>
                  <a:gd name="T1" fmla="*/ 200 h 314"/>
                  <a:gd name="T2" fmla="*/ 328 w 363"/>
                  <a:gd name="T3" fmla="*/ 112 h 314"/>
                  <a:gd name="T4" fmla="*/ 124 w 363"/>
                  <a:gd name="T5" fmla="*/ 30 h 314"/>
                  <a:gd name="T6" fmla="*/ 78 w 363"/>
                  <a:gd name="T7" fmla="*/ 0 h 314"/>
                  <a:gd name="T8" fmla="*/ 34 w 363"/>
                  <a:gd name="T9" fmla="*/ 0 h 314"/>
                  <a:gd name="T10" fmla="*/ 0 w 363"/>
                  <a:gd name="T11" fmla="*/ 42 h 314"/>
                  <a:gd name="T12" fmla="*/ 0 w 363"/>
                  <a:gd name="T13" fmla="*/ 272 h 314"/>
                  <a:gd name="T14" fmla="*/ 44 w 363"/>
                  <a:gd name="T15" fmla="*/ 314 h 314"/>
                  <a:gd name="T16" fmla="*/ 84 w 363"/>
                  <a:gd name="T17" fmla="*/ 312 h 314"/>
                  <a:gd name="T18" fmla="*/ 322 w 363"/>
                  <a:gd name="T19" fmla="*/ 20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3" h="314">
                    <a:moveTo>
                      <a:pt x="322" y="200"/>
                    </a:moveTo>
                    <a:cubicBezTo>
                      <a:pt x="363" y="167"/>
                      <a:pt x="361" y="140"/>
                      <a:pt x="328" y="112"/>
                    </a:cubicBezTo>
                    <a:lnTo>
                      <a:pt x="124" y="30"/>
                    </a:lnTo>
                    <a:lnTo>
                      <a:pt x="78" y="0"/>
                    </a:lnTo>
                    <a:lnTo>
                      <a:pt x="34" y="0"/>
                    </a:lnTo>
                    <a:lnTo>
                      <a:pt x="0" y="42"/>
                    </a:lnTo>
                    <a:lnTo>
                      <a:pt x="0" y="272"/>
                    </a:lnTo>
                    <a:lnTo>
                      <a:pt x="44" y="314"/>
                    </a:lnTo>
                    <a:lnTo>
                      <a:pt x="84" y="312"/>
                    </a:lnTo>
                    <a:lnTo>
                      <a:pt x="322" y="200"/>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851" name="Group 779"/>
              <p:cNvGrpSpPr>
                <a:grpSpLocks/>
              </p:cNvGrpSpPr>
              <p:nvPr/>
            </p:nvGrpSpPr>
            <p:grpSpPr bwMode="auto">
              <a:xfrm rot="10800000">
                <a:off x="2349" y="648"/>
                <a:ext cx="29" cy="20"/>
                <a:chOff x="2671" y="2680"/>
                <a:chExt cx="103" cy="71"/>
              </a:xfrm>
            </p:grpSpPr>
            <p:sp>
              <p:nvSpPr>
                <p:cNvPr id="3852" name="Freeform 780"/>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53" name="Line 781"/>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54" name="Line 782"/>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855" name="Group 783"/>
              <p:cNvGrpSpPr>
                <a:grpSpLocks/>
              </p:cNvGrpSpPr>
              <p:nvPr/>
            </p:nvGrpSpPr>
            <p:grpSpPr bwMode="auto">
              <a:xfrm rot="10800000">
                <a:off x="2311" y="664"/>
                <a:ext cx="29" cy="20"/>
                <a:chOff x="2671" y="2680"/>
                <a:chExt cx="103" cy="71"/>
              </a:xfrm>
            </p:grpSpPr>
            <p:sp>
              <p:nvSpPr>
                <p:cNvPr id="3856" name="Freeform 784"/>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57" name="Line 785"/>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58" name="Line 786"/>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859" name="Group 787"/>
              <p:cNvGrpSpPr>
                <a:grpSpLocks/>
              </p:cNvGrpSpPr>
              <p:nvPr/>
            </p:nvGrpSpPr>
            <p:grpSpPr bwMode="auto">
              <a:xfrm rot="10800000">
                <a:off x="2311" y="736"/>
                <a:ext cx="29" cy="20"/>
                <a:chOff x="2671" y="2680"/>
                <a:chExt cx="103" cy="71"/>
              </a:xfrm>
            </p:grpSpPr>
            <p:sp>
              <p:nvSpPr>
                <p:cNvPr id="3860" name="Freeform 788"/>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61" name="Line 789"/>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62" name="Line 790"/>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863" name="Group 791"/>
              <p:cNvGrpSpPr>
                <a:grpSpLocks/>
              </p:cNvGrpSpPr>
              <p:nvPr/>
            </p:nvGrpSpPr>
            <p:grpSpPr bwMode="auto">
              <a:xfrm rot="10800000">
                <a:off x="2351" y="753"/>
                <a:ext cx="29" cy="20"/>
                <a:chOff x="2671" y="2680"/>
                <a:chExt cx="103" cy="71"/>
              </a:xfrm>
            </p:grpSpPr>
            <p:sp>
              <p:nvSpPr>
                <p:cNvPr id="3864" name="Freeform 792"/>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65" name="Line 793"/>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66" name="Line 794"/>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867" name="Group 795"/>
              <p:cNvGrpSpPr>
                <a:grpSpLocks/>
              </p:cNvGrpSpPr>
              <p:nvPr/>
            </p:nvGrpSpPr>
            <p:grpSpPr bwMode="auto">
              <a:xfrm rot="10800000">
                <a:off x="2386" y="740"/>
                <a:ext cx="29" cy="20"/>
                <a:chOff x="2671" y="2680"/>
                <a:chExt cx="103" cy="71"/>
              </a:xfrm>
            </p:grpSpPr>
            <p:sp>
              <p:nvSpPr>
                <p:cNvPr id="3868" name="Freeform 796"/>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69" name="Line 797"/>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70" name="Line 798"/>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871" name="Group 799"/>
              <p:cNvGrpSpPr>
                <a:grpSpLocks/>
              </p:cNvGrpSpPr>
              <p:nvPr/>
            </p:nvGrpSpPr>
            <p:grpSpPr bwMode="auto">
              <a:xfrm rot="10800000">
                <a:off x="2386" y="662"/>
                <a:ext cx="29" cy="20"/>
                <a:chOff x="2671" y="2680"/>
                <a:chExt cx="103" cy="71"/>
              </a:xfrm>
            </p:grpSpPr>
            <p:sp>
              <p:nvSpPr>
                <p:cNvPr id="3872" name="Freeform 800"/>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73" name="Line 801"/>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74" name="Line 802"/>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875" name="Group 803"/>
              <p:cNvGrpSpPr>
                <a:grpSpLocks/>
              </p:cNvGrpSpPr>
              <p:nvPr/>
            </p:nvGrpSpPr>
            <p:grpSpPr bwMode="auto">
              <a:xfrm rot="21600000">
                <a:off x="2461" y="648"/>
                <a:ext cx="29" cy="20"/>
                <a:chOff x="2671" y="2680"/>
                <a:chExt cx="103" cy="71"/>
              </a:xfrm>
            </p:grpSpPr>
            <p:sp>
              <p:nvSpPr>
                <p:cNvPr id="3876" name="Freeform 804"/>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77" name="Line 805"/>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78" name="Line 806"/>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879" name="Group 807"/>
              <p:cNvGrpSpPr>
                <a:grpSpLocks/>
              </p:cNvGrpSpPr>
              <p:nvPr/>
            </p:nvGrpSpPr>
            <p:grpSpPr bwMode="auto">
              <a:xfrm rot="21600000">
                <a:off x="2458" y="756"/>
                <a:ext cx="29" cy="20"/>
                <a:chOff x="2671" y="2680"/>
                <a:chExt cx="103" cy="71"/>
              </a:xfrm>
            </p:grpSpPr>
            <p:sp>
              <p:nvSpPr>
                <p:cNvPr id="3880" name="Freeform 808"/>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81" name="Line 809"/>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82" name="Line 810"/>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883" name="Group 811"/>
              <p:cNvGrpSpPr>
                <a:grpSpLocks/>
              </p:cNvGrpSpPr>
              <p:nvPr/>
            </p:nvGrpSpPr>
            <p:grpSpPr bwMode="auto">
              <a:xfrm rot="21600000">
                <a:off x="2499" y="740"/>
                <a:ext cx="29" cy="20"/>
                <a:chOff x="2671" y="2680"/>
                <a:chExt cx="103" cy="71"/>
              </a:xfrm>
            </p:grpSpPr>
            <p:sp>
              <p:nvSpPr>
                <p:cNvPr id="3884" name="Freeform 812"/>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85" name="Line 813"/>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86" name="Line 814"/>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887" name="Group 815"/>
              <p:cNvGrpSpPr>
                <a:grpSpLocks/>
              </p:cNvGrpSpPr>
              <p:nvPr/>
            </p:nvGrpSpPr>
            <p:grpSpPr bwMode="auto">
              <a:xfrm rot="21600000">
                <a:off x="2498" y="664"/>
                <a:ext cx="29" cy="20"/>
                <a:chOff x="2671" y="2680"/>
                <a:chExt cx="103" cy="71"/>
              </a:xfrm>
            </p:grpSpPr>
            <p:sp>
              <p:nvSpPr>
                <p:cNvPr id="3888" name="Freeform 816"/>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89" name="Line 817"/>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0" name="Line 818"/>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891" name="Group 819"/>
              <p:cNvGrpSpPr>
                <a:grpSpLocks/>
              </p:cNvGrpSpPr>
              <p:nvPr/>
            </p:nvGrpSpPr>
            <p:grpSpPr bwMode="auto">
              <a:xfrm>
                <a:off x="2045" y="685"/>
                <a:ext cx="112" cy="51"/>
                <a:chOff x="2045" y="685"/>
                <a:chExt cx="112" cy="51"/>
              </a:xfrm>
            </p:grpSpPr>
            <p:sp>
              <p:nvSpPr>
                <p:cNvPr id="3892" name="Freeform 820"/>
                <p:cNvSpPr>
                  <a:spLocks/>
                </p:cNvSpPr>
                <p:nvPr/>
              </p:nvSpPr>
              <p:spPr bwMode="auto">
                <a:xfrm rot="10800000">
                  <a:off x="2091" y="685"/>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3" name="Line 821"/>
                <p:cNvSpPr>
                  <a:spLocks noChangeShapeType="1"/>
                </p:cNvSpPr>
                <p:nvPr/>
              </p:nvSpPr>
              <p:spPr bwMode="auto">
                <a:xfrm rot="10800000">
                  <a:off x="2045" y="72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4" name="Line 822"/>
                <p:cNvSpPr>
                  <a:spLocks noChangeShapeType="1"/>
                </p:cNvSpPr>
                <p:nvPr/>
              </p:nvSpPr>
              <p:spPr bwMode="auto">
                <a:xfrm rot="10800000">
                  <a:off x="2045" y="71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5" name="Line 823"/>
                <p:cNvSpPr>
                  <a:spLocks noChangeShapeType="1"/>
                </p:cNvSpPr>
                <p:nvPr/>
              </p:nvSpPr>
              <p:spPr bwMode="auto">
                <a:xfrm rot="10800000">
                  <a:off x="2045" y="70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896" name="Group 824"/>
              <p:cNvGrpSpPr>
                <a:grpSpLocks/>
              </p:cNvGrpSpPr>
              <p:nvPr/>
            </p:nvGrpSpPr>
            <p:grpSpPr bwMode="auto">
              <a:xfrm>
                <a:off x="2139" y="686"/>
                <a:ext cx="112" cy="51"/>
                <a:chOff x="2139" y="686"/>
                <a:chExt cx="112" cy="51"/>
              </a:xfrm>
            </p:grpSpPr>
            <p:sp>
              <p:nvSpPr>
                <p:cNvPr id="3897" name="Freeform 825"/>
                <p:cNvSpPr>
                  <a:spLocks/>
                </p:cNvSpPr>
                <p:nvPr/>
              </p:nvSpPr>
              <p:spPr bwMode="auto">
                <a:xfrm rot="10800000">
                  <a:off x="2185" y="686"/>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8" name="Line 826"/>
                <p:cNvSpPr>
                  <a:spLocks noChangeShapeType="1"/>
                </p:cNvSpPr>
                <p:nvPr/>
              </p:nvSpPr>
              <p:spPr bwMode="auto">
                <a:xfrm rot="10800000">
                  <a:off x="2139" y="724"/>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9" name="Line 827"/>
                <p:cNvSpPr>
                  <a:spLocks noChangeShapeType="1"/>
                </p:cNvSpPr>
                <p:nvPr/>
              </p:nvSpPr>
              <p:spPr bwMode="auto">
                <a:xfrm rot="10800000">
                  <a:off x="2139" y="71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0" name="Line 828"/>
                <p:cNvSpPr>
                  <a:spLocks noChangeShapeType="1"/>
                </p:cNvSpPr>
                <p:nvPr/>
              </p:nvSpPr>
              <p:spPr bwMode="auto">
                <a:xfrm rot="10800000">
                  <a:off x="2139" y="70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01" name="Group 829"/>
              <p:cNvGrpSpPr>
                <a:grpSpLocks/>
              </p:cNvGrpSpPr>
              <p:nvPr/>
            </p:nvGrpSpPr>
            <p:grpSpPr bwMode="auto">
              <a:xfrm>
                <a:off x="2599" y="685"/>
                <a:ext cx="113" cy="52"/>
                <a:chOff x="2599" y="685"/>
                <a:chExt cx="113" cy="52"/>
              </a:xfrm>
            </p:grpSpPr>
            <p:sp>
              <p:nvSpPr>
                <p:cNvPr id="3902" name="Freeform 830"/>
                <p:cNvSpPr>
                  <a:spLocks/>
                </p:cNvSpPr>
                <p:nvPr/>
              </p:nvSpPr>
              <p:spPr bwMode="auto">
                <a:xfrm rot="21600000">
                  <a:off x="2599" y="685"/>
                  <a:ext cx="66" cy="52"/>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3" name="Line 831"/>
                <p:cNvSpPr>
                  <a:spLocks noChangeShapeType="1"/>
                </p:cNvSpPr>
                <p:nvPr/>
              </p:nvSpPr>
              <p:spPr bwMode="auto">
                <a:xfrm rot="21600000">
                  <a:off x="2659" y="699"/>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4" name="Line 832"/>
                <p:cNvSpPr>
                  <a:spLocks noChangeShapeType="1"/>
                </p:cNvSpPr>
                <p:nvPr/>
              </p:nvSpPr>
              <p:spPr bwMode="auto">
                <a:xfrm rot="21600000">
                  <a:off x="2659" y="710"/>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05" name="Line 833"/>
                <p:cNvSpPr>
                  <a:spLocks noChangeShapeType="1"/>
                </p:cNvSpPr>
                <p:nvPr/>
              </p:nvSpPr>
              <p:spPr bwMode="auto">
                <a:xfrm rot="21600000">
                  <a:off x="2659" y="721"/>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906" name="Oval 834"/>
              <p:cNvSpPr>
                <a:spLocks noChangeArrowheads="1"/>
              </p:cNvSpPr>
              <p:nvPr/>
            </p:nvSpPr>
            <p:spPr bwMode="auto">
              <a:xfrm rot="10800000">
                <a:off x="2477" y="704"/>
                <a:ext cx="28"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07" name="Oval 835"/>
              <p:cNvSpPr>
                <a:spLocks noChangeArrowheads="1"/>
              </p:cNvSpPr>
              <p:nvPr/>
            </p:nvSpPr>
            <p:spPr bwMode="auto">
              <a:xfrm rot="10800000">
                <a:off x="2370" y="704"/>
                <a:ext cx="27"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908" name="Group 836"/>
            <p:cNvGrpSpPr>
              <a:grpSpLocks/>
            </p:cNvGrpSpPr>
            <p:nvPr/>
          </p:nvGrpSpPr>
          <p:grpSpPr bwMode="auto">
            <a:xfrm>
              <a:off x="4873" y="2860"/>
              <a:ext cx="775" cy="95"/>
              <a:chOff x="1804" y="642"/>
              <a:chExt cx="1121" cy="138"/>
            </a:xfrm>
          </p:grpSpPr>
          <p:sp>
            <p:nvSpPr>
              <p:cNvPr id="3909" name="Freeform 837"/>
              <p:cNvSpPr>
                <a:spLocks/>
              </p:cNvSpPr>
              <p:nvPr/>
            </p:nvSpPr>
            <p:spPr bwMode="auto">
              <a:xfrm rot="10800000">
                <a:off x="1804" y="642"/>
                <a:ext cx="1121" cy="138"/>
              </a:xfrm>
              <a:custGeom>
                <a:avLst/>
                <a:gdLst>
                  <a:gd name="T0" fmla="*/ 31 w 3966"/>
                  <a:gd name="T1" fmla="*/ 180 h 489"/>
                  <a:gd name="T2" fmla="*/ 121 w 3966"/>
                  <a:gd name="T3" fmla="*/ 129 h 489"/>
                  <a:gd name="T4" fmla="*/ 514 w 3966"/>
                  <a:gd name="T5" fmla="*/ 30 h 489"/>
                  <a:gd name="T6" fmla="*/ 991 w 3966"/>
                  <a:gd name="T7" fmla="*/ 6 h 489"/>
                  <a:gd name="T8" fmla="*/ 2059 w 3966"/>
                  <a:gd name="T9" fmla="*/ 0 h 489"/>
                  <a:gd name="T10" fmla="*/ 2830 w 3966"/>
                  <a:gd name="T11" fmla="*/ 60 h 489"/>
                  <a:gd name="T12" fmla="*/ 3451 w 3966"/>
                  <a:gd name="T13" fmla="*/ 156 h 489"/>
                  <a:gd name="T14" fmla="*/ 3832 w 3966"/>
                  <a:gd name="T15" fmla="*/ 189 h 489"/>
                  <a:gd name="T16" fmla="*/ 3943 w 3966"/>
                  <a:gd name="T17" fmla="*/ 198 h 489"/>
                  <a:gd name="T18" fmla="*/ 3964 w 3966"/>
                  <a:gd name="T19" fmla="*/ 243 h 489"/>
                  <a:gd name="T20" fmla="*/ 3931 w 3966"/>
                  <a:gd name="T21" fmla="*/ 285 h 489"/>
                  <a:gd name="T22" fmla="*/ 3829 w 3966"/>
                  <a:gd name="T23" fmla="*/ 291 h 489"/>
                  <a:gd name="T24" fmla="*/ 3451 w 3966"/>
                  <a:gd name="T25" fmla="*/ 321 h 489"/>
                  <a:gd name="T26" fmla="*/ 2959 w 3966"/>
                  <a:gd name="T27" fmla="*/ 402 h 489"/>
                  <a:gd name="T28" fmla="*/ 2068 w 3966"/>
                  <a:gd name="T29" fmla="*/ 489 h 489"/>
                  <a:gd name="T30" fmla="*/ 1000 w 3966"/>
                  <a:gd name="T31" fmla="*/ 486 h 489"/>
                  <a:gd name="T32" fmla="*/ 523 w 3966"/>
                  <a:gd name="T33" fmla="*/ 456 h 489"/>
                  <a:gd name="T34" fmla="*/ 115 w 3966"/>
                  <a:gd name="T35" fmla="*/ 348 h 489"/>
                  <a:gd name="T36" fmla="*/ 55 w 3966"/>
                  <a:gd name="T37" fmla="*/ 312 h 489"/>
                  <a:gd name="T38" fmla="*/ 4 w 3966"/>
                  <a:gd name="T39" fmla="*/ 237 h 489"/>
                  <a:gd name="T40" fmla="*/ 31 w 3966"/>
                  <a:gd name="T41" fmla="*/ 180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66" h="489">
                    <a:moveTo>
                      <a:pt x="31" y="180"/>
                    </a:moveTo>
                    <a:lnTo>
                      <a:pt x="121" y="129"/>
                    </a:lnTo>
                    <a:lnTo>
                      <a:pt x="514" y="30"/>
                    </a:lnTo>
                    <a:cubicBezTo>
                      <a:pt x="659" y="10"/>
                      <a:pt x="734" y="11"/>
                      <a:pt x="991" y="6"/>
                    </a:cubicBezTo>
                    <a:lnTo>
                      <a:pt x="2059" y="0"/>
                    </a:lnTo>
                    <a:cubicBezTo>
                      <a:pt x="2365" y="9"/>
                      <a:pt x="2598" y="34"/>
                      <a:pt x="2830" y="60"/>
                    </a:cubicBezTo>
                    <a:cubicBezTo>
                      <a:pt x="3062" y="86"/>
                      <a:pt x="3284" y="134"/>
                      <a:pt x="3451" y="156"/>
                    </a:cubicBezTo>
                    <a:lnTo>
                      <a:pt x="3832" y="189"/>
                    </a:lnTo>
                    <a:cubicBezTo>
                      <a:pt x="3914" y="196"/>
                      <a:pt x="3921" y="189"/>
                      <a:pt x="3943" y="198"/>
                    </a:cubicBezTo>
                    <a:cubicBezTo>
                      <a:pt x="3965" y="207"/>
                      <a:pt x="3966" y="228"/>
                      <a:pt x="3964" y="243"/>
                    </a:cubicBezTo>
                    <a:cubicBezTo>
                      <a:pt x="3962" y="258"/>
                      <a:pt x="3953" y="277"/>
                      <a:pt x="3931" y="285"/>
                    </a:cubicBezTo>
                    <a:cubicBezTo>
                      <a:pt x="3909" y="293"/>
                      <a:pt x="3909" y="285"/>
                      <a:pt x="3829" y="291"/>
                    </a:cubicBezTo>
                    <a:lnTo>
                      <a:pt x="3451" y="321"/>
                    </a:lnTo>
                    <a:lnTo>
                      <a:pt x="2959" y="402"/>
                    </a:lnTo>
                    <a:cubicBezTo>
                      <a:pt x="2729" y="430"/>
                      <a:pt x="2395" y="475"/>
                      <a:pt x="2068" y="489"/>
                    </a:cubicBezTo>
                    <a:lnTo>
                      <a:pt x="1000" y="486"/>
                    </a:lnTo>
                    <a:cubicBezTo>
                      <a:pt x="743" y="481"/>
                      <a:pt x="670" y="479"/>
                      <a:pt x="523" y="456"/>
                    </a:cubicBezTo>
                    <a:lnTo>
                      <a:pt x="115" y="348"/>
                    </a:lnTo>
                    <a:lnTo>
                      <a:pt x="55" y="312"/>
                    </a:lnTo>
                    <a:cubicBezTo>
                      <a:pt x="37" y="294"/>
                      <a:pt x="8" y="259"/>
                      <a:pt x="4" y="237"/>
                    </a:cubicBezTo>
                    <a:cubicBezTo>
                      <a:pt x="0" y="215"/>
                      <a:pt x="25" y="192"/>
                      <a:pt x="31" y="180"/>
                    </a:cubicBez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10" name="Freeform 838"/>
              <p:cNvSpPr>
                <a:spLocks/>
              </p:cNvSpPr>
              <p:nvPr/>
            </p:nvSpPr>
            <p:spPr bwMode="auto">
              <a:xfrm rot="10800000">
                <a:off x="2254" y="656"/>
                <a:ext cx="346" cy="112"/>
              </a:xfrm>
              <a:custGeom>
                <a:avLst/>
                <a:gdLst>
                  <a:gd name="T0" fmla="*/ 6 w 1224"/>
                  <a:gd name="T1" fmla="*/ 192 h 398"/>
                  <a:gd name="T2" fmla="*/ 280 w 1224"/>
                  <a:gd name="T3" fmla="*/ 28 h 398"/>
                  <a:gd name="T4" fmla="*/ 540 w 1224"/>
                  <a:gd name="T5" fmla="*/ 0 h 398"/>
                  <a:gd name="T6" fmla="*/ 748 w 1224"/>
                  <a:gd name="T7" fmla="*/ 0 h 398"/>
                  <a:gd name="T8" fmla="*/ 780 w 1224"/>
                  <a:gd name="T9" fmla="*/ 28 h 398"/>
                  <a:gd name="T10" fmla="*/ 966 w 1224"/>
                  <a:gd name="T11" fmla="*/ 36 h 398"/>
                  <a:gd name="T12" fmla="*/ 1224 w 1224"/>
                  <a:gd name="T13" fmla="*/ 170 h 398"/>
                  <a:gd name="T14" fmla="*/ 1222 w 1224"/>
                  <a:gd name="T15" fmla="*/ 238 h 398"/>
                  <a:gd name="T16" fmla="*/ 964 w 1224"/>
                  <a:gd name="T17" fmla="*/ 376 h 398"/>
                  <a:gd name="T18" fmla="*/ 790 w 1224"/>
                  <a:gd name="T19" fmla="*/ 378 h 398"/>
                  <a:gd name="T20" fmla="*/ 752 w 1224"/>
                  <a:gd name="T21" fmla="*/ 398 h 398"/>
                  <a:gd name="T22" fmla="*/ 520 w 1224"/>
                  <a:gd name="T23" fmla="*/ 394 h 398"/>
                  <a:gd name="T24" fmla="*/ 254 w 1224"/>
                  <a:gd name="T25" fmla="*/ 372 h 398"/>
                  <a:gd name="T26" fmla="*/ 0 w 1224"/>
                  <a:gd name="T27" fmla="*/ 204 h 398"/>
                  <a:gd name="T28" fmla="*/ 6 w 1224"/>
                  <a:gd name="T29" fmla="*/ 192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24" h="398">
                    <a:moveTo>
                      <a:pt x="6" y="192"/>
                    </a:moveTo>
                    <a:lnTo>
                      <a:pt x="280" y="28"/>
                    </a:lnTo>
                    <a:lnTo>
                      <a:pt x="540" y="0"/>
                    </a:lnTo>
                    <a:lnTo>
                      <a:pt x="748" y="0"/>
                    </a:lnTo>
                    <a:lnTo>
                      <a:pt x="780" y="28"/>
                    </a:lnTo>
                    <a:lnTo>
                      <a:pt x="966" y="36"/>
                    </a:lnTo>
                    <a:lnTo>
                      <a:pt x="1224" y="170"/>
                    </a:lnTo>
                    <a:lnTo>
                      <a:pt x="1222" y="238"/>
                    </a:lnTo>
                    <a:lnTo>
                      <a:pt x="964" y="376"/>
                    </a:lnTo>
                    <a:lnTo>
                      <a:pt x="790" y="378"/>
                    </a:lnTo>
                    <a:lnTo>
                      <a:pt x="752" y="398"/>
                    </a:lnTo>
                    <a:lnTo>
                      <a:pt x="520" y="394"/>
                    </a:lnTo>
                    <a:lnTo>
                      <a:pt x="254" y="372"/>
                    </a:lnTo>
                    <a:lnTo>
                      <a:pt x="0" y="204"/>
                    </a:lnTo>
                    <a:lnTo>
                      <a:pt x="6" y="192"/>
                    </a:lnTo>
                    <a:close/>
                  </a:path>
                </a:pathLst>
              </a:custGeom>
              <a:solidFill>
                <a:srgbClr val="33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11" name="Freeform 839"/>
              <p:cNvSpPr>
                <a:spLocks/>
              </p:cNvSpPr>
              <p:nvPr/>
            </p:nvSpPr>
            <p:spPr bwMode="auto">
              <a:xfrm rot="10800000">
                <a:off x="2255" y="665"/>
                <a:ext cx="103" cy="89"/>
              </a:xfrm>
              <a:custGeom>
                <a:avLst/>
                <a:gdLst>
                  <a:gd name="T0" fmla="*/ 322 w 363"/>
                  <a:gd name="T1" fmla="*/ 200 h 314"/>
                  <a:gd name="T2" fmla="*/ 328 w 363"/>
                  <a:gd name="T3" fmla="*/ 112 h 314"/>
                  <a:gd name="T4" fmla="*/ 124 w 363"/>
                  <a:gd name="T5" fmla="*/ 30 h 314"/>
                  <a:gd name="T6" fmla="*/ 78 w 363"/>
                  <a:gd name="T7" fmla="*/ 0 h 314"/>
                  <a:gd name="T8" fmla="*/ 34 w 363"/>
                  <a:gd name="T9" fmla="*/ 0 h 314"/>
                  <a:gd name="T10" fmla="*/ 0 w 363"/>
                  <a:gd name="T11" fmla="*/ 42 h 314"/>
                  <a:gd name="T12" fmla="*/ 0 w 363"/>
                  <a:gd name="T13" fmla="*/ 272 h 314"/>
                  <a:gd name="T14" fmla="*/ 44 w 363"/>
                  <a:gd name="T15" fmla="*/ 314 h 314"/>
                  <a:gd name="T16" fmla="*/ 84 w 363"/>
                  <a:gd name="T17" fmla="*/ 312 h 314"/>
                  <a:gd name="T18" fmla="*/ 322 w 363"/>
                  <a:gd name="T19" fmla="*/ 20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3" h="314">
                    <a:moveTo>
                      <a:pt x="322" y="200"/>
                    </a:moveTo>
                    <a:cubicBezTo>
                      <a:pt x="363" y="167"/>
                      <a:pt x="361" y="140"/>
                      <a:pt x="328" y="112"/>
                    </a:cubicBezTo>
                    <a:lnTo>
                      <a:pt x="124" y="30"/>
                    </a:lnTo>
                    <a:lnTo>
                      <a:pt x="78" y="0"/>
                    </a:lnTo>
                    <a:lnTo>
                      <a:pt x="34" y="0"/>
                    </a:lnTo>
                    <a:lnTo>
                      <a:pt x="0" y="42"/>
                    </a:lnTo>
                    <a:lnTo>
                      <a:pt x="0" y="272"/>
                    </a:lnTo>
                    <a:lnTo>
                      <a:pt x="44" y="314"/>
                    </a:lnTo>
                    <a:lnTo>
                      <a:pt x="84" y="312"/>
                    </a:lnTo>
                    <a:lnTo>
                      <a:pt x="322" y="200"/>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912" name="Group 840"/>
              <p:cNvGrpSpPr>
                <a:grpSpLocks/>
              </p:cNvGrpSpPr>
              <p:nvPr/>
            </p:nvGrpSpPr>
            <p:grpSpPr bwMode="auto">
              <a:xfrm rot="10800000">
                <a:off x="2349" y="648"/>
                <a:ext cx="29" cy="20"/>
                <a:chOff x="2671" y="2680"/>
                <a:chExt cx="103" cy="71"/>
              </a:xfrm>
            </p:grpSpPr>
            <p:sp>
              <p:nvSpPr>
                <p:cNvPr id="3913" name="Freeform 841"/>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14" name="Line 842"/>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15" name="Line 843"/>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16" name="Group 844"/>
              <p:cNvGrpSpPr>
                <a:grpSpLocks/>
              </p:cNvGrpSpPr>
              <p:nvPr/>
            </p:nvGrpSpPr>
            <p:grpSpPr bwMode="auto">
              <a:xfrm rot="10800000">
                <a:off x="2311" y="664"/>
                <a:ext cx="29" cy="20"/>
                <a:chOff x="2671" y="2680"/>
                <a:chExt cx="103" cy="71"/>
              </a:xfrm>
            </p:grpSpPr>
            <p:sp>
              <p:nvSpPr>
                <p:cNvPr id="3917" name="Freeform 845"/>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18" name="Line 846"/>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19" name="Line 847"/>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20" name="Group 848"/>
              <p:cNvGrpSpPr>
                <a:grpSpLocks/>
              </p:cNvGrpSpPr>
              <p:nvPr/>
            </p:nvGrpSpPr>
            <p:grpSpPr bwMode="auto">
              <a:xfrm rot="10800000">
                <a:off x="2311" y="736"/>
                <a:ext cx="29" cy="20"/>
                <a:chOff x="2671" y="2680"/>
                <a:chExt cx="103" cy="71"/>
              </a:xfrm>
            </p:grpSpPr>
            <p:sp>
              <p:nvSpPr>
                <p:cNvPr id="3921" name="Freeform 849"/>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22" name="Line 850"/>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23" name="Line 851"/>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24" name="Group 852"/>
              <p:cNvGrpSpPr>
                <a:grpSpLocks/>
              </p:cNvGrpSpPr>
              <p:nvPr/>
            </p:nvGrpSpPr>
            <p:grpSpPr bwMode="auto">
              <a:xfrm rot="10800000">
                <a:off x="2351" y="753"/>
                <a:ext cx="29" cy="20"/>
                <a:chOff x="2671" y="2680"/>
                <a:chExt cx="103" cy="71"/>
              </a:xfrm>
            </p:grpSpPr>
            <p:sp>
              <p:nvSpPr>
                <p:cNvPr id="3925" name="Freeform 853"/>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26" name="Line 854"/>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27" name="Line 855"/>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28" name="Group 856"/>
              <p:cNvGrpSpPr>
                <a:grpSpLocks/>
              </p:cNvGrpSpPr>
              <p:nvPr/>
            </p:nvGrpSpPr>
            <p:grpSpPr bwMode="auto">
              <a:xfrm rot="10800000">
                <a:off x="2386" y="740"/>
                <a:ext cx="29" cy="20"/>
                <a:chOff x="2671" y="2680"/>
                <a:chExt cx="103" cy="71"/>
              </a:xfrm>
            </p:grpSpPr>
            <p:sp>
              <p:nvSpPr>
                <p:cNvPr id="3929" name="Freeform 857"/>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30" name="Line 858"/>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31" name="Line 859"/>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32" name="Group 860"/>
              <p:cNvGrpSpPr>
                <a:grpSpLocks/>
              </p:cNvGrpSpPr>
              <p:nvPr/>
            </p:nvGrpSpPr>
            <p:grpSpPr bwMode="auto">
              <a:xfrm rot="10800000">
                <a:off x="2386" y="662"/>
                <a:ext cx="29" cy="20"/>
                <a:chOff x="2671" y="2680"/>
                <a:chExt cx="103" cy="71"/>
              </a:xfrm>
            </p:grpSpPr>
            <p:sp>
              <p:nvSpPr>
                <p:cNvPr id="3933" name="Freeform 861"/>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34" name="Line 862"/>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35" name="Line 863"/>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36" name="Group 864"/>
              <p:cNvGrpSpPr>
                <a:grpSpLocks/>
              </p:cNvGrpSpPr>
              <p:nvPr/>
            </p:nvGrpSpPr>
            <p:grpSpPr bwMode="auto">
              <a:xfrm rot="21600000">
                <a:off x="2461" y="648"/>
                <a:ext cx="29" cy="20"/>
                <a:chOff x="2671" y="2680"/>
                <a:chExt cx="103" cy="71"/>
              </a:xfrm>
            </p:grpSpPr>
            <p:sp>
              <p:nvSpPr>
                <p:cNvPr id="3937" name="Freeform 865"/>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38" name="Line 866"/>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39" name="Line 867"/>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40" name="Group 868"/>
              <p:cNvGrpSpPr>
                <a:grpSpLocks/>
              </p:cNvGrpSpPr>
              <p:nvPr/>
            </p:nvGrpSpPr>
            <p:grpSpPr bwMode="auto">
              <a:xfrm rot="21600000">
                <a:off x="2458" y="756"/>
                <a:ext cx="29" cy="20"/>
                <a:chOff x="2671" y="2680"/>
                <a:chExt cx="103" cy="71"/>
              </a:xfrm>
            </p:grpSpPr>
            <p:sp>
              <p:nvSpPr>
                <p:cNvPr id="3941" name="Freeform 869"/>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42" name="Line 870"/>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43" name="Line 871"/>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44" name="Group 872"/>
              <p:cNvGrpSpPr>
                <a:grpSpLocks/>
              </p:cNvGrpSpPr>
              <p:nvPr/>
            </p:nvGrpSpPr>
            <p:grpSpPr bwMode="auto">
              <a:xfrm rot="21600000">
                <a:off x="2499" y="740"/>
                <a:ext cx="29" cy="20"/>
                <a:chOff x="2671" y="2680"/>
                <a:chExt cx="103" cy="71"/>
              </a:xfrm>
            </p:grpSpPr>
            <p:sp>
              <p:nvSpPr>
                <p:cNvPr id="3945" name="Freeform 873"/>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46" name="Line 874"/>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47" name="Line 875"/>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48" name="Group 876"/>
              <p:cNvGrpSpPr>
                <a:grpSpLocks/>
              </p:cNvGrpSpPr>
              <p:nvPr/>
            </p:nvGrpSpPr>
            <p:grpSpPr bwMode="auto">
              <a:xfrm rot="21600000">
                <a:off x="2498" y="664"/>
                <a:ext cx="29" cy="20"/>
                <a:chOff x="2671" y="2680"/>
                <a:chExt cx="103" cy="71"/>
              </a:xfrm>
            </p:grpSpPr>
            <p:sp>
              <p:nvSpPr>
                <p:cNvPr id="3949" name="Freeform 877"/>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50" name="Line 878"/>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51" name="Line 879"/>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52" name="Group 880"/>
              <p:cNvGrpSpPr>
                <a:grpSpLocks/>
              </p:cNvGrpSpPr>
              <p:nvPr/>
            </p:nvGrpSpPr>
            <p:grpSpPr bwMode="auto">
              <a:xfrm>
                <a:off x="2045" y="685"/>
                <a:ext cx="112" cy="51"/>
                <a:chOff x="2045" y="685"/>
                <a:chExt cx="112" cy="51"/>
              </a:xfrm>
            </p:grpSpPr>
            <p:sp>
              <p:nvSpPr>
                <p:cNvPr id="3953" name="Freeform 881"/>
                <p:cNvSpPr>
                  <a:spLocks/>
                </p:cNvSpPr>
                <p:nvPr/>
              </p:nvSpPr>
              <p:spPr bwMode="auto">
                <a:xfrm rot="10800000">
                  <a:off x="2091" y="685"/>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54" name="Line 882"/>
                <p:cNvSpPr>
                  <a:spLocks noChangeShapeType="1"/>
                </p:cNvSpPr>
                <p:nvPr/>
              </p:nvSpPr>
              <p:spPr bwMode="auto">
                <a:xfrm rot="10800000">
                  <a:off x="2045" y="72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55" name="Line 883"/>
                <p:cNvSpPr>
                  <a:spLocks noChangeShapeType="1"/>
                </p:cNvSpPr>
                <p:nvPr/>
              </p:nvSpPr>
              <p:spPr bwMode="auto">
                <a:xfrm rot="10800000">
                  <a:off x="2045" y="71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56" name="Line 884"/>
                <p:cNvSpPr>
                  <a:spLocks noChangeShapeType="1"/>
                </p:cNvSpPr>
                <p:nvPr/>
              </p:nvSpPr>
              <p:spPr bwMode="auto">
                <a:xfrm rot="10800000">
                  <a:off x="2045" y="70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57" name="Group 885"/>
              <p:cNvGrpSpPr>
                <a:grpSpLocks/>
              </p:cNvGrpSpPr>
              <p:nvPr/>
            </p:nvGrpSpPr>
            <p:grpSpPr bwMode="auto">
              <a:xfrm>
                <a:off x="2139" y="686"/>
                <a:ext cx="112" cy="51"/>
                <a:chOff x="2139" y="686"/>
                <a:chExt cx="112" cy="51"/>
              </a:xfrm>
            </p:grpSpPr>
            <p:sp>
              <p:nvSpPr>
                <p:cNvPr id="3958" name="Freeform 886"/>
                <p:cNvSpPr>
                  <a:spLocks/>
                </p:cNvSpPr>
                <p:nvPr/>
              </p:nvSpPr>
              <p:spPr bwMode="auto">
                <a:xfrm rot="10800000">
                  <a:off x="2185" y="686"/>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59" name="Line 887"/>
                <p:cNvSpPr>
                  <a:spLocks noChangeShapeType="1"/>
                </p:cNvSpPr>
                <p:nvPr/>
              </p:nvSpPr>
              <p:spPr bwMode="auto">
                <a:xfrm rot="10800000">
                  <a:off x="2139" y="724"/>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60" name="Line 888"/>
                <p:cNvSpPr>
                  <a:spLocks noChangeShapeType="1"/>
                </p:cNvSpPr>
                <p:nvPr/>
              </p:nvSpPr>
              <p:spPr bwMode="auto">
                <a:xfrm rot="10800000">
                  <a:off x="2139" y="71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61" name="Line 889"/>
                <p:cNvSpPr>
                  <a:spLocks noChangeShapeType="1"/>
                </p:cNvSpPr>
                <p:nvPr/>
              </p:nvSpPr>
              <p:spPr bwMode="auto">
                <a:xfrm rot="10800000">
                  <a:off x="2139" y="70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62" name="Group 890"/>
              <p:cNvGrpSpPr>
                <a:grpSpLocks/>
              </p:cNvGrpSpPr>
              <p:nvPr/>
            </p:nvGrpSpPr>
            <p:grpSpPr bwMode="auto">
              <a:xfrm>
                <a:off x="2599" y="685"/>
                <a:ext cx="113" cy="52"/>
                <a:chOff x="2599" y="685"/>
                <a:chExt cx="113" cy="52"/>
              </a:xfrm>
            </p:grpSpPr>
            <p:sp>
              <p:nvSpPr>
                <p:cNvPr id="3963" name="Freeform 891"/>
                <p:cNvSpPr>
                  <a:spLocks/>
                </p:cNvSpPr>
                <p:nvPr/>
              </p:nvSpPr>
              <p:spPr bwMode="auto">
                <a:xfrm rot="21600000">
                  <a:off x="2599" y="685"/>
                  <a:ext cx="66" cy="52"/>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64" name="Line 892"/>
                <p:cNvSpPr>
                  <a:spLocks noChangeShapeType="1"/>
                </p:cNvSpPr>
                <p:nvPr/>
              </p:nvSpPr>
              <p:spPr bwMode="auto">
                <a:xfrm rot="21600000">
                  <a:off x="2659" y="699"/>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65" name="Line 893"/>
                <p:cNvSpPr>
                  <a:spLocks noChangeShapeType="1"/>
                </p:cNvSpPr>
                <p:nvPr/>
              </p:nvSpPr>
              <p:spPr bwMode="auto">
                <a:xfrm rot="21600000">
                  <a:off x="2659" y="710"/>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66" name="Line 894"/>
                <p:cNvSpPr>
                  <a:spLocks noChangeShapeType="1"/>
                </p:cNvSpPr>
                <p:nvPr/>
              </p:nvSpPr>
              <p:spPr bwMode="auto">
                <a:xfrm rot="21600000">
                  <a:off x="2659" y="721"/>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967" name="Oval 895"/>
              <p:cNvSpPr>
                <a:spLocks noChangeArrowheads="1"/>
              </p:cNvSpPr>
              <p:nvPr/>
            </p:nvSpPr>
            <p:spPr bwMode="auto">
              <a:xfrm rot="10800000">
                <a:off x="2477" y="704"/>
                <a:ext cx="28"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68" name="Oval 896"/>
              <p:cNvSpPr>
                <a:spLocks noChangeArrowheads="1"/>
              </p:cNvSpPr>
              <p:nvPr/>
            </p:nvSpPr>
            <p:spPr bwMode="auto">
              <a:xfrm rot="10800000">
                <a:off x="2370" y="704"/>
                <a:ext cx="27"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969" name="Group 897"/>
            <p:cNvGrpSpPr>
              <a:grpSpLocks/>
            </p:cNvGrpSpPr>
            <p:nvPr/>
          </p:nvGrpSpPr>
          <p:grpSpPr bwMode="auto">
            <a:xfrm>
              <a:off x="4873" y="2981"/>
              <a:ext cx="775" cy="95"/>
              <a:chOff x="1804" y="642"/>
              <a:chExt cx="1121" cy="138"/>
            </a:xfrm>
          </p:grpSpPr>
          <p:sp>
            <p:nvSpPr>
              <p:cNvPr id="3970" name="Freeform 898"/>
              <p:cNvSpPr>
                <a:spLocks/>
              </p:cNvSpPr>
              <p:nvPr/>
            </p:nvSpPr>
            <p:spPr bwMode="auto">
              <a:xfrm rot="10800000">
                <a:off x="1804" y="642"/>
                <a:ext cx="1121" cy="138"/>
              </a:xfrm>
              <a:custGeom>
                <a:avLst/>
                <a:gdLst>
                  <a:gd name="T0" fmla="*/ 31 w 3966"/>
                  <a:gd name="T1" fmla="*/ 180 h 489"/>
                  <a:gd name="T2" fmla="*/ 121 w 3966"/>
                  <a:gd name="T3" fmla="*/ 129 h 489"/>
                  <a:gd name="T4" fmla="*/ 514 w 3966"/>
                  <a:gd name="T5" fmla="*/ 30 h 489"/>
                  <a:gd name="T6" fmla="*/ 991 w 3966"/>
                  <a:gd name="T7" fmla="*/ 6 h 489"/>
                  <a:gd name="T8" fmla="*/ 2059 w 3966"/>
                  <a:gd name="T9" fmla="*/ 0 h 489"/>
                  <a:gd name="T10" fmla="*/ 2830 w 3966"/>
                  <a:gd name="T11" fmla="*/ 60 h 489"/>
                  <a:gd name="T12" fmla="*/ 3451 w 3966"/>
                  <a:gd name="T13" fmla="*/ 156 h 489"/>
                  <a:gd name="T14" fmla="*/ 3832 w 3966"/>
                  <a:gd name="T15" fmla="*/ 189 h 489"/>
                  <a:gd name="T16" fmla="*/ 3943 w 3966"/>
                  <a:gd name="T17" fmla="*/ 198 h 489"/>
                  <a:gd name="T18" fmla="*/ 3964 w 3966"/>
                  <a:gd name="T19" fmla="*/ 243 h 489"/>
                  <a:gd name="T20" fmla="*/ 3931 w 3966"/>
                  <a:gd name="T21" fmla="*/ 285 h 489"/>
                  <a:gd name="T22" fmla="*/ 3829 w 3966"/>
                  <a:gd name="T23" fmla="*/ 291 h 489"/>
                  <a:gd name="T24" fmla="*/ 3451 w 3966"/>
                  <a:gd name="T25" fmla="*/ 321 h 489"/>
                  <a:gd name="T26" fmla="*/ 2959 w 3966"/>
                  <a:gd name="T27" fmla="*/ 402 h 489"/>
                  <a:gd name="T28" fmla="*/ 2068 w 3966"/>
                  <a:gd name="T29" fmla="*/ 489 h 489"/>
                  <a:gd name="T30" fmla="*/ 1000 w 3966"/>
                  <a:gd name="T31" fmla="*/ 486 h 489"/>
                  <a:gd name="T32" fmla="*/ 523 w 3966"/>
                  <a:gd name="T33" fmla="*/ 456 h 489"/>
                  <a:gd name="T34" fmla="*/ 115 w 3966"/>
                  <a:gd name="T35" fmla="*/ 348 h 489"/>
                  <a:gd name="T36" fmla="*/ 55 w 3966"/>
                  <a:gd name="T37" fmla="*/ 312 h 489"/>
                  <a:gd name="T38" fmla="*/ 4 w 3966"/>
                  <a:gd name="T39" fmla="*/ 237 h 489"/>
                  <a:gd name="T40" fmla="*/ 31 w 3966"/>
                  <a:gd name="T41" fmla="*/ 180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66" h="489">
                    <a:moveTo>
                      <a:pt x="31" y="180"/>
                    </a:moveTo>
                    <a:lnTo>
                      <a:pt x="121" y="129"/>
                    </a:lnTo>
                    <a:lnTo>
                      <a:pt x="514" y="30"/>
                    </a:lnTo>
                    <a:cubicBezTo>
                      <a:pt x="659" y="10"/>
                      <a:pt x="734" y="11"/>
                      <a:pt x="991" y="6"/>
                    </a:cubicBezTo>
                    <a:lnTo>
                      <a:pt x="2059" y="0"/>
                    </a:lnTo>
                    <a:cubicBezTo>
                      <a:pt x="2365" y="9"/>
                      <a:pt x="2598" y="34"/>
                      <a:pt x="2830" y="60"/>
                    </a:cubicBezTo>
                    <a:cubicBezTo>
                      <a:pt x="3062" y="86"/>
                      <a:pt x="3284" y="134"/>
                      <a:pt x="3451" y="156"/>
                    </a:cubicBezTo>
                    <a:lnTo>
                      <a:pt x="3832" y="189"/>
                    </a:lnTo>
                    <a:cubicBezTo>
                      <a:pt x="3914" y="196"/>
                      <a:pt x="3921" y="189"/>
                      <a:pt x="3943" y="198"/>
                    </a:cubicBezTo>
                    <a:cubicBezTo>
                      <a:pt x="3965" y="207"/>
                      <a:pt x="3966" y="228"/>
                      <a:pt x="3964" y="243"/>
                    </a:cubicBezTo>
                    <a:cubicBezTo>
                      <a:pt x="3962" y="258"/>
                      <a:pt x="3953" y="277"/>
                      <a:pt x="3931" y="285"/>
                    </a:cubicBezTo>
                    <a:cubicBezTo>
                      <a:pt x="3909" y="293"/>
                      <a:pt x="3909" y="285"/>
                      <a:pt x="3829" y="291"/>
                    </a:cubicBezTo>
                    <a:lnTo>
                      <a:pt x="3451" y="321"/>
                    </a:lnTo>
                    <a:lnTo>
                      <a:pt x="2959" y="402"/>
                    </a:lnTo>
                    <a:cubicBezTo>
                      <a:pt x="2729" y="430"/>
                      <a:pt x="2395" y="475"/>
                      <a:pt x="2068" y="489"/>
                    </a:cubicBezTo>
                    <a:lnTo>
                      <a:pt x="1000" y="486"/>
                    </a:lnTo>
                    <a:cubicBezTo>
                      <a:pt x="743" y="481"/>
                      <a:pt x="670" y="479"/>
                      <a:pt x="523" y="456"/>
                    </a:cubicBezTo>
                    <a:lnTo>
                      <a:pt x="115" y="348"/>
                    </a:lnTo>
                    <a:lnTo>
                      <a:pt x="55" y="312"/>
                    </a:lnTo>
                    <a:cubicBezTo>
                      <a:pt x="37" y="294"/>
                      <a:pt x="8" y="259"/>
                      <a:pt x="4" y="237"/>
                    </a:cubicBezTo>
                    <a:cubicBezTo>
                      <a:pt x="0" y="215"/>
                      <a:pt x="25" y="192"/>
                      <a:pt x="31" y="180"/>
                    </a:cubicBez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71" name="Freeform 899"/>
              <p:cNvSpPr>
                <a:spLocks/>
              </p:cNvSpPr>
              <p:nvPr/>
            </p:nvSpPr>
            <p:spPr bwMode="auto">
              <a:xfrm rot="10800000">
                <a:off x="2254" y="656"/>
                <a:ext cx="346" cy="112"/>
              </a:xfrm>
              <a:custGeom>
                <a:avLst/>
                <a:gdLst>
                  <a:gd name="T0" fmla="*/ 6 w 1224"/>
                  <a:gd name="T1" fmla="*/ 192 h 398"/>
                  <a:gd name="T2" fmla="*/ 280 w 1224"/>
                  <a:gd name="T3" fmla="*/ 28 h 398"/>
                  <a:gd name="T4" fmla="*/ 540 w 1224"/>
                  <a:gd name="T5" fmla="*/ 0 h 398"/>
                  <a:gd name="T6" fmla="*/ 748 w 1224"/>
                  <a:gd name="T7" fmla="*/ 0 h 398"/>
                  <a:gd name="T8" fmla="*/ 780 w 1224"/>
                  <a:gd name="T9" fmla="*/ 28 h 398"/>
                  <a:gd name="T10" fmla="*/ 966 w 1224"/>
                  <a:gd name="T11" fmla="*/ 36 h 398"/>
                  <a:gd name="T12" fmla="*/ 1224 w 1224"/>
                  <a:gd name="T13" fmla="*/ 170 h 398"/>
                  <a:gd name="T14" fmla="*/ 1222 w 1224"/>
                  <a:gd name="T15" fmla="*/ 238 h 398"/>
                  <a:gd name="T16" fmla="*/ 964 w 1224"/>
                  <a:gd name="T17" fmla="*/ 376 h 398"/>
                  <a:gd name="T18" fmla="*/ 790 w 1224"/>
                  <a:gd name="T19" fmla="*/ 378 h 398"/>
                  <a:gd name="T20" fmla="*/ 752 w 1224"/>
                  <a:gd name="T21" fmla="*/ 398 h 398"/>
                  <a:gd name="T22" fmla="*/ 520 w 1224"/>
                  <a:gd name="T23" fmla="*/ 394 h 398"/>
                  <a:gd name="T24" fmla="*/ 254 w 1224"/>
                  <a:gd name="T25" fmla="*/ 372 h 398"/>
                  <a:gd name="T26" fmla="*/ 0 w 1224"/>
                  <a:gd name="T27" fmla="*/ 204 h 398"/>
                  <a:gd name="T28" fmla="*/ 6 w 1224"/>
                  <a:gd name="T29" fmla="*/ 192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24" h="398">
                    <a:moveTo>
                      <a:pt x="6" y="192"/>
                    </a:moveTo>
                    <a:lnTo>
                      <a:pt x="280" y="28"/>
                    </a:lnTo>
                    <a:lnTo>
                      <a:pt x="540" y="0"/>
                    </a:lnTo>
                    <a:lnTo>
                      <a:pt x="748" y="0"/>
                    </a:lnTo>
                    <a:lnTo>
                      <a:pt x="780" y="28"/>
                    </a:lnTo>
                    <a:lnTo>
                      <a:pt x="966" y="36"/>
                    </a:lnTo>
                    <a:lnTo>
                      <a:pt x="1224" y="170"/>
                    </a:lnTo>
                    <a:lnTo>
                      <a:pt x="1222" y="238"/>
                    </a:lnTo>
                    <a:lnTo>
                      <a:pt x="964" y="376"/>
                    </a:lnTo>
                    <a:lnTo>
                      <a:pt x="790" y="378"/>
                    </a:lnTo>
                    <a:lnTo>
                      <a:pt x="752" y="398"/>
                    </a:lnTo>
                    <a:lnTo>
                      <a:pt x="520" y="394"/>
                    </a:lnTo>
                    <a:lnTo>
                      <a:pt x="254" y="372"/>
                    </a:lnTo>
                    <a:lnTo>
                      <a:pt x="0" y="204"/>
                    </a:lnTo>
                    <a:lnTo>
                      <a:pt x="6" y="192"/>
                    </a:lnTo>
                    <a:close/>
                  </a:path>
                </a:pathLst>
              </a:custGeom>
              <a:solidFill>
                <a:srgbClr val="33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72" name="Freeform 900"/>
              <p:cNvSpPr>
                <a:spLocks/>
              </p:cNvSpPr>
              <p:nvPr/>
            </p:nvSpPr>
            <p:spPr bwMode="auto">
              <a:xfrm rot="10800000">
                <a:off x="2255" y="665"/>
                <a:ext cx="103" cy="89"/>
              </a:xfrm>
              <a:custGeom>
                <a:avLst/>
                <a:gdLst>
                  <a:gd name="T0" fmla="*/ 322 w 363"/>
                  <a:gd name="T1" fmla="*/ 200 h 314"/>
                  <a:gd name="T2" fmla="*/ 328 w 363"/>
                  <a:gd name="T3" fmla="*/ 112 h 314"/>
                  <a:gd name="T4" fmla="*/ 124 w 363"/>
                  <a:gd name="T5" fmla="*/ 30 h 314"/>
                  <a:gd name="T6" fmla="*/ 78 w 363"/>
                  <a:gd name="T7" fmla="*/ 0 h 314"/>
                  <a:gd name="T8" fmla="*/ 34 w 363"/>
                  <a:gd name="T9" fmla="*/ 0 h 314"/>
                  <a:gd name="T10" fmla="*/ 0 w 363"/>
                  <a:gd name="T11" fmla="*/ 42 h 314"/>
                  <a:gd name="T12" fmla="*/ 0 w 363"/>
                  <a:gd name="T13" fmla="*/ 272 h 314"/>
                  <a:gd name="T14" fmla="*/ 44 w 363"/>
                  <a:gd name="T15" fmla="*/ 314 h 314"/>
                  <a:gd name="T16" fmla="*/ 84 w 363"/>
                  <a:gd name="T17" fmla="*/ 312 h 314"/>
                  <a:gd name="T18" fmla="*/ 322 w 363"/>
                  <a:gd name="T19" fmla="*/ 20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3" h="314">
                    <a:moveTo>
                      <a:pt x="322" y="200"/>
                    </a:moveTo>
                    <a:cubicBezTo>
                      <a:pt x="363" y="167"/>
                      <a:pt x="361" y="140"/>
                      <a:pt x="328" y="112"/>
                    </a:cubicBezTo>
                    <a:lnTo>
                      <a:pt x="124" y="30"/>
                    </a:lnTo>
                    <a:lnTo>
                      <a:pt x="78" y="0"/>
                    </a:lnTo>
                    <a:lnTo>
                      <a:pt x="34" y="0"/>
                    </a:lnTo>
                    <a:lnTo>
                      <a:pt x="0" y="42"/>
                    </a:lnTo>
                    <a:lnTo>
                      <a:pt x="0" y="272"/>
                    </a:lnTo>
                    <a:lnTo>
                      <a:pt x="44" y="314"/>
                    </a:lnTo>
                    <a:lnTo>
                      <a:pt x="84" y="312"/>
                    </a:lnTo>
                    <a:lnTo>
                      <a:pt x="322" y="200"/>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973" name="Group 901"/>
              <p:cNvGrpSpPr>
                <a:grpSpLocks/>
              </p:cNvGrpSpPr>
              <p:nvPr/>
            </p:nvGrpSpPr>
            <p:grpSpPr bwMode="auto">
              <a:xfrm rot="10800000">
                <a:off x="2349" y="648"/>
                <a:ext cx="29" cy="20"/>
                <a:chOff x="2671" y="2680"/>
                <a:chExt cx="103" cy="71"/>
              </a:xfrm>
            </p:grpSpPr>
            <p:sp>
              <p:nvSpPr>
                <p:cNvPr id="3974" name="Freeform 902"/>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75" name="Line 903"/>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76" name="Line 904"/>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77" name="Group 905"/>
              <p:cNvGrpSpPr>
                <a:grpSpLocks/>
              </p:cNvGrpSpPr>
              <p:nvPr/>
            </p:nvGrpSpPr>
            <p:grpSpPr bwMode="auto">
              <a:xfrm rot="10800000">
                <a:off x="2311" y="664"/>
                <a:ext cx="29" cy="20"/>
                <a:chOff x="2671" y="2680"/>
                <a:chExt cx="103" cy="71"/>
              </a:xfrm>
            </p:grpSpPr>
            <p:sp>
              <p:nvSpPr>
                <p:cNvPr id="3978" name="Freeform 906"/>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79" name="Line 907"/>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80" name="Line 908"/>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81" name="Group 909"/>
              <p:cNvGrpSpPr>
                <a:grpSpLocks/>
              </p:cNvGrpSpPr>
              <p:nvPr/>
            </p:nvGrpSpPr>
            <p:grpSpPr bwMode="auto">
              <a:xfrm rot="10800000">
                <a:off x="2311" y="736"/>
                <a:ext cx="29" cy="20"/>
                <a:chOff x="2671" y="2680"/>
                <a:chExt cx="103" cy="71"/>
              </a:xfrm>
            </p:grpSpPr>
            <p:sp>
              <p:nvSpPr>
                <p:cNvPr id="3982" name="Freeform 910"/>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83" name="Line 911"/>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84" name="Line 912"/>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85" name="Group 913"/>
              <p:cNvGrpSpPr>
                <a:grpSpLocks/>
              </p:cNvGrpSpPr>
              <p:nvPr/>
            </p:nvGrpSpPr>
            <p:grpSpPr bwMode="auto">
              <a:xfrm rot="10800000">
                <a:off x="2351" y="753"/>
                <a:ext cx="29" cy="20"/>
                <a:chOff x="2671" y="2680"/>
                <a:chExt cx="103" cy="71"/>
              </a:xfrm>
            </p:grpSpPr>
            <p:sp>
              <p:nvSpPr>
                <p:cNvPr id="3986" name="Freeform 914"/>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87" name="Line 915"/>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88" name="Line 916"/>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89" name="Group 917"/>
              <p:cNvGrpSpPr>
                <a:grpSpLocks/>
              </p:cNvGrpSpPr>
              <p:nvPr/>
            </p:nvGrpSpPr>
            <p:grpSpPr bwMode="auto">
              <a:xfrm rot="10800000">
                <a:off x="2386" y="740"/>
                <a:ext cx="29" cy="20"/>
                <a:chOff x="2671" y="2680"/>
                <a:chExt cx="103" cy="71"/>
              </a:xfrm>
            </p:grpSpPr>
            <p:sp>
              <p:nvSpPr>
                <p:cNvPr id="3990" name="Freeform 918"/>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1" name="Line 919"/>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2" name="Line 920"/>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93" name="Group 921"/>
              <p:cNvGrpSpPr>
                <a:grpSpLocks/>
              </p:cNvGrpSpPr>
              <p:nvPr/>
            </p:nvGrpSpPr>
            <p:grpSpPr bwMode="auto">
              <a:xfrm rot="10800000">
                <a:off x="2386" y="662"/>
                <a:ext cx="29" cy="20"/>
                <a:chOff x="2671" y="2680"/>
                <a:chExt cx="103" cy="71"/>
              </a:xfrm>
            </p:grpSpPr>
            <p:sp>
              <p:nvSpPr>
                <p:cNvPr id="3994" name="Freeform 922"/>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5" name="Line 923"/>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6" name="Line 924"/>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997" name="Group 925"/>
              <p:cNvGrpSpPr>
                <a:grpSpLocks/>
              </p:cNvGrpSpPr>
              <p:nvPr/>
            </p:nvGrpSpPr>
            <p:grpSpPr bwMode="auto">
              <a:xfrm rot="21600000">
                <a:off x="2461" y="648"/>
                <a:ext cx="29" cy="20"/>
                <a:chOff x="2671" y="2680"/>
                <a:chExt cx="103" cy="71"/>
              </a:xfrm>
            </p:grpSpPr>
            <p:sp>
              <p:nvSpPr>
                <p:cNvPr id="3998" name="Freeform 926"/>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9" name="Line 927"/>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0" name="Line 928"/>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001" name="Group 929"/>
              <p:cNvGrpSpPr>
                <a:grpSpLocks/>
              </p:cNvGrpSpPr>
              <p:nvPr/>
            </p:nvGrpSpPr>
            <p:grpSpPr bwMode="auto">
              <a:xfrm rot="21600000">
                <a:off x="2458" y="756"/>
                <a:ext cx="29" cy="20"/>
                <a:chOff x="2671" y="2680"/>
                <a:chExt cx="103" cy="71"/>
              </a:xfrm>
            </p:grpSpPr>
            <p:sp>
              <p:nvSpPr>
                <p:cNvPr id="4002" name="Freeform 930"/>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3" name="Line 931"/>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4" name="Line 932"/>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005" name="Group 933"/>
              <p:cNvGrpSpPr>
                <a:grpSpLocks/>
              </p:cNvGrpSpPr>
              <p:nvPr/>
            </p:nvGrpSpPr>
            <p:grpSpPr bwMode="auto">
              <a:xfrm rot="21600000">
                <a:off x="2499" y="740"/>
                <a:ext cx="29" cy="20"/>
                <a:chOff x="2671" y="2680"/>
                <a:chExt cx="103" cy="71"/>
              </a:xfrm>
            </p:grpSpPr>
            <p:sp>
              <p:nvSpPr>
                <p:cNvPr id="4006" name="Freeform 934"/>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7" name="Line 935"/>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8" name="Line 936"/>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009" name="Group 937"/>
              <p:cNvGrpSpPr>
                <a:grpSpLocks/>
              </p:cNvGrpSpPr>
              <p:nvPr/>
            </p:nvGrpSpPr>
            <p:grpSpPr bwMode="auto">
              <a:xfrm rot="21600000">
                <a:off x="2498" y="664"/>
                <a:ext cx="29" cy="20"/>
                <a:chOff x="2671" y="2680"/>
                <a:chExt cx="103" cy="71"/>
              </a:xfrm>
            </p:grpSpPr>
            <p:sp>
              <p:nvSpPr>
                <p:cNvPr id="4010" name="Freeform 938"/>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11" name="Line 939"/>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12" name="Line 940"/>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013" name="Group 941"/>
              <p:cNvGrpSpPr>
                <a:grpSpLocks/>
              </p:cNvGrpSpPr>
              <p:nvPr/>
            </p:nvGrpSpPr>
            <p:grpSpPr bwMode="auto">
              <a:xfrm>
                <a:off x="2045" y="685"/>
                <a:ext cx="112" cy="51"/>
                <a:chOff x="2045" y="685"/>
                <a:chExt cx="112" cy="51"/>
              </a:xfrm>
            </p:grpSpPr>
            <p:sp>
              <p:nvSpPr>
                <p:cNvPr id="4014" name="Freeform 942"/>
                <p:cNvSpPr>
                  <a:spLocks/>
                </p:cNvSpPr>
                <p:nvPr/>
              </p:nvSpPr>
              <p:spPr bwMode="auto">
                <a:xfrm rot="10800000">
                  <a:off x="2091" y="685"/>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15" name="Line 943"/>
                <p:cNvSpPr>
                  <a:spLocks noChangeShapeType="1"/>
                </p:cNvSpPr>
                <p:nvPr/>
              </p:nvSpPr>
              <p:spPr bwMode="auto">
                <a:xfrm rot="10800000">
                  <a:off x="2045" y="72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16" name="Line 944"/>
                <p:cNvSpPr>
                  <a:spLocks noChangeShapeType="1"/>
                </p:cNvSpPr>
                <p:nvPr/>
              </p:nvSpPr>
              <p:spPr bwMode="auto">
                <a:xfrm rot="10800000">
                  <a:off x="2045" y="71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17" name="Line 945"/>
                <p:cNvSpPr>
                  <a:spLocks noChangeShapeType="1"/>
                </p:cNvSpPr>
                <p:nvPr/>
              </p:nvSpPr>
              <p:spPr bwMode="auto">
                <a:xfrm rot="10800000">
                  <a:off x="2045" y="70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018" name="Group 946"/>
              <p:cNvGrpSpPr>
                <a:grpSpLocks/>
              </p:cNvGrpSpPr>
              <p:nvPr/>
            </p:nvGrpSpPr>
            <p:grpSpPr bwMode="auto">
              <a:xfrm>
                <a:off x="2139" y="686"/>
                <a:ext cx="112" cy="51"/>
                <a:chOff x="2139" y="686"/>
                <a:chExt cx="112" cy="51"/>
              </a:xfrm>
            </p:grpSpPr>
            <p:sp>
              <p:nvSpPr>
                <p:cNvPr id="4019" name="Freeform 947"/>
                <p:cNvSpPr>
                  <a:spLocks/>
                </p:cNvSpPr>
                <p:nvPr/>
              </p:nvSpPr>
              <p:spPr bwMode="auto">
                <a:xfrm rot="10800000">
                  <a:off x="2185" y="686"/>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20" name="Line 948"/>
                <p:cNvSpPr>
                  <a:spLocks noChangeShapeType="1"/>
                </p:cNvSpPr>
                <p:nvPr/>
              </p:nvSpPr>
              <p:spPr bwMode="auto">
                <a:xfrm rot="10800000">
                  <a:off x="2139" y="724"/>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21" name="Line 949"/>
                <p:cNvSpPr>
                  <a:spLocks noChangeShapeType="1"/>
                </p:cNvSpPr>
                <p:nvPr/>
              </p:nvSpPr>
              <p:spPr bwMode="auto">
                <a:xfrm rot="10800000">
                  <a:off x="2139" y="71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22" name="Line 950"/>
                <p:cNvSpPr>
                  <a:spLocks noChangeShapeType="1"/>
                </p:cNvSpPr>
                <p:nvPr/>
              </p:nvSpPr>
              <p:spPr bwMode="auto">
                <a:xfrm rot="10800000">
                  <a:off x="2139" y="70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023" name="Group 951"/>
              <p:cNvGrpSpPr>
                <a:grpSpLocks/>
              </p:cNvGrpSpPr>
              <p:nvPr/>
            </p:nvGrpSpPr>
            <p:grpSpPr bwMode="auto">
              <a:xfrm>
                <a:off x="2599" y="685"/>
                <a:ext cx="113" cy="52"/>
                <a:chOff x="2599" y="685"/>
                <a:chExt cx="113" cy="52"/>
              </a:xfrm>
            </p:grpSpPr>
            <p:sp>
              <p:nvSpPr>
                <p:cNvPr id="4024" name="Freeform 952"/>
                <p:cNvSpPr>
                  <a:spLocks/>
                </p:cNvSpPr>
                <p:nvPr/>
              </p:nvSpPr>
              <p:spPr bwMode="auto">
                <a:xfrm rot="21600000">
                  <a:off x="2599" y="685"/>
                  <a:ext cx="66" cy="52"/>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25" name="Line 953"/>
                <p:cNvSpPr>
                  <a:spLocks noChangeShapeType="1"/>
                </p:cNvSpPr>
                <p:nvPr/>
              </p:nvSpPr>
              <p:spPr bwMode="auto">
                <a:xfrm rot="21600000">
                  <a:off x="2659" y="699"/>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26" name="Line 954"/>
                <p:cNvSpPr>
                  <a:spLocks noChangeShapeType="1"/>
                </p:cNvSpPr>
                <p:nvPr/>
              </p:nvSpPr>
              <p:spPr bwMode="auto">
                <a:xfrm rot="21600000">
                  <a:off x="2659" y="710"/>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27" name="Line 955"/>
                <p:cNvSpPr>
                  <a:spLocks noChangeShapeType="1"/>
                </p:cNvSpPr>
                <p:nvPr/>
              </p:nvSpPr>
              <p:spPr bwMode="auto">
                <a:xfrm rot="21600000">
                  <a:off x="2659" y="721"/>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028" name="Oval 956"/>
              <p:cNvSpPr>
                <a:spLocks noChangeArrowheads="1"/>
              </p:cNvSpPr>
              <p:nvPr/>
            </p:nvSpPr>
            <p:spPr bwMode="auto">
              <a:xfrm rot="10800000">
                <a:off x="2477" y="704"/>
                <a:ext cx="28"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29" name="Oval 957"/>
              <p:cNvSpPr>
                <a:spLocks noChangeArrowheads="1"/>
              </p:cNvSpPr>
              <p:nvPr/>
            </p:nvSpPr>
            <p:spPr bwMode="auto">
              <a:xfrm rot="10800000">
                <a:off x="2370" y="704"/>
                <a:ext cx="27"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030" name="Group 958"/>
            <p:cNvGrpSpPr>
              <a:grpSpLocks/>
            </p:cNvGrpSpPr>
            <p:nvPr/>
          </p:nvGrpSpPr>
          <p:grpSpPr bwMode="auto">
            <a:xfrm>
              <a:off x="4873" y="3102"/>
              <a:ext cx="775" cy="95"/>
              <a:chOff x="1804" y="642"/>
              <a:chExt cx="1121" cy="138"/>
            </a:xfrm>
          </p:grpSpPr>
          <p:sp>
            <p:nvSpPr>
              <p:cNvPr id="4031" name="Freeform 959"/>
              <p:cNvSpPr>
                <a:spLocks/>
              </p:cNvSpPr>
              <p:nvPr/>
            </p:nvSpPr>
            <p:spPr bwMode="auto">
              <a:xfrm rot="10800000">
                <a:off x="1804" y="642"/>
                <a:ext cx="1121" cy="138"/>
              </a:xfrm>
              <a:custGeom>
                <a:avLst/>
                <a:gdLst>
                  <a:gd name="T0" fmla="*/ 31 w 3966"/>
                  <a:gd name="T1" fmla="*/ 180 h 489"/>
                  <a:gd name="T2" fmla="*/ 121 w 3966"/>
                  <a:gd name="T3" fmla="*/ 129 h 489"/>
                  <a:gd name="T4" fmla="*/ 514 w 3966"/>
                  <a:gd name="T5" fmla="*/ 30 h 489"/>
                  <a:gd name="T6" fmla="*/ 991 w 3966"/>
                  <a:gd name="T7" fmla="*/ 6 h 489"/>
                  <a:gd name="T8" fmla="*/ 2059 w 3966"/>
                  <a:gd name="T9" fmla="*/ 0 h 489"/>
                  <a:gd name="T10" fmla="*/ 2830 w 3966"/>
                  <a:gd name="T11" fmla="*/ 60 h 489"/>
                  <a:gd name="T12" fmla="*/ 3451 w 3966"/>
                  <a:gd name="T13" fmla="*/ 156 h 489"/>
                  <a:gd name="T14" fmla="*/ 3832 w 3966"/>
                  <a:gd name="T15" fmla="*/ 189 h 489"/>
                  <a:gd name="T16" fmla="*/ 3943 w 3966"/>
                  <a:gd name="T17" fmla="*/ 198 h 489"/>
                  <a:gd name="T18" fmla="*/ 3964 w 3966"/>
                  <a:gd name="T19" fmla="*/ 243 h 489"/>
                  <a:gd name="T20" fmla="*/ 3931 w 3966"/>
                  <a:gd name="T21" fmla="*/ 285 h 489"/>
                  <a:gd name="T22" fmla="*/ 3829 w 3966"/>
                  <a:gd name="T23" fmla="*/ 291 h 489"/>
                  <a:gd name="T24" fmla="*/ 3451 w 3966"/>
                  <a:gd name="T25" fmla="*/ 321 h 489"/>
                  <a:gd name="T26" fmla="*/ 2959 w 3966"/>
                  <a:gd name="T27" fmla="*/ 402 h 489"/>
                  <a:gd name="T28" fmla="*/ 2068 w 3966"/>
                  <a:gd name="T29" fmla="*/ 489 h 489"/>
                  <a:gd name="T30" fmla="*/ 1000 w 3966"/>
                  <a:gd name="T31" fmla="*/ 486 h 489"/>
                  <a:gd name="T32" fmla="*/ 523 w 3966"/>
                  <a:gd name="T33" fmla="*/ 456 h 489"/>
                  <a:gd name="T34" fmla="*/ 115 w 3966"/>
                  <a:gd name="T35" fmla="*/ 348 h 489"/>
                  <a:gd name="T36" fmla="*/ 55 w 3966"/>
                  <a:gd name="T37" fmla="*/ 312 h 489"/>
                  <a:gd name="T38" fmla="*/ 4 w 3966"/>
                  <a:gd name="T39" fmla="*/ 237 h 489"/>
                  <a:gd name="T40" fmla="*/ 31 w 3966"/>
                  <a:gd name="T41" fmla="*/ 180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66" h="489">
                    <a:moveTo>
                      <a:pt x="31" y="180"/>
                    </a:moveTo>
                    <a:lnTo>
                      <a:pt x="121" y="129"/>
                    </a:lnTo>
                    <a:lnTo>
                      <a:pt x="514" y="30"/>
                    </a:lnTo>
                    <a:cubicBezTo>
                      <a:pt x="659" y="10"/>
                      <a:pt x="734" y="11"/>
                      <a:pt x="991" y="6"/>
                    </a:cubicBezTo>
                    <a:lnTo>
                      <a:pt x="2059" y="0"/>
                    </a:lnTo>
                    <a:cubicBezTo>
                      <a:pt x="2365" y="9"/>
                      <a:pt x="2598" y="34"/>
                      <a:pt x="2830" y="60"/>
                    </a:cubicBezTo>
                    <a:cubicBezTo>
                      <a:pt x="3062" y="86"/>
                      <a:pt x="3284" y="134"/>
                      <a:pt x="3451" y="156"/>
                    </a:cubicBezTo>
                    <a:lnTo>
                      <a:pt x="3832" y="189"/>
                    </a:lnTo>
                    <a:cubicBezTo>
                      <a:pt x="3914" y="196"/>
                      <a:pt x="3921" y="189"/>
                      <a:pt x="3943" y="198"/>
                    </a:cubicBezTo>
                    <a:cubicBezTo>
                      <a:pt x="3965" y="207"/>
                      <a:pt x="3966" y="228"/>
                      <a:pt x="3964" y="243"/>
                    </a:cubicBezTo>
                    <a:cubicBezTo>
                      <a:pt x="3962" y="258"/>
                      <a:pt x="3953" y="277"/>
                      <a:pt x="3931" y="285"/>
                    </a:cubicBezTo>
                    <a:cubicBezTo>
                      <a:pt x="3909" y="293"/>
                      <a:pt x="3909" y="285"/>
                      <a:pt x="3829" y="291"/>
                    </a:cubicBezTo>
                    <a:lnTo>
                      <a:pt x="3451" y="321"/>
                    </a:lnTo>
                    <a:lnTo>
                      <a:pt x="2959" y="402"/>
                    </a:lnTo>
                    <a:cubicBezTo>
                      <a:pt x="2729" y="430"/>
                      <a:pt x="2395" y="475"/>
                      <a:pt x="2068" y="489"/>
                    </a:cubicBezTo>
                    <a:lnTo>
                      <a:pt x="1000" y="486"/>
                    </a:lnTo>
                    <a:cubicBezTo>
                      <a:pt x="743" y="481"/>
                      <a:pt x="670" y="479"/>
                      <a:pt x="523" y="456"/>
                    </a:cubicBezTo>
                    <a:lnTo>
                      <a:pt x="115" y="348"/>
                    </a:lnTo>
                    <a:lnTo>
                      <a:pt x="55" y="312"/>
                    </a:lnTo>
                    <a:cubicBezTo>
                      <a:pt x="37" y="294"/>
                      <a:pt x="8" y="259"/>
                      <a:pt x="4" y="237"/>
                    </a:cubicBezTo>
                    <a:cubicBezTo>
                      <a:pt x="0" y="215"/>
                      <a:pt x="25" y="192"/>
                      <a:pt x="31" y="180"/>
                    </a:cubicBez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32" name="Freeform 960"/>
              <p:cNvSpPr>
                <a:spLocks/>
              </p:cNvSpPr>
              <p:nvPr/>
            </p:nvSpPr>
            <p:spPr bwMode="auto">
              <a:xfrm rot="10800000">
                <a:off x="2254" y="656"/>
                <a:ext cx="346" cy="112"/>
              </a:xfrm>
              <a:custGeom>
                <a:avLst/>
                <a:gdLst>
                  <a:gd name="T0" fmla="*/ 6 w 1224"/>
                  <a:gd name="T1" fmla="*/ 192 h 398"/>
                  <a:gd name="T2" fmla="*/ 280 w 1224"/>
                  <a:gd name="T3" fmla="*/ 28 h 398"/>
                  <a:gd name="T4" fmla="*/ 540 w 1224"/>
                  <a:gd name="T5" fmla="*/ 0 h 398"/>
                  <a:gd name="T6" fmla="*/ 748 w 1224"/>
                  <a:gd name="T7" fmla="*/ 0 h 398"/>
                  <a:gd name="T8" fmla="*/ 780 w 1224"/>
                  <a:gd name="T9" fmla="*/ 28 h 398"/>
                  <a:gd name="T10" fmla="*/ 966 w 1224"/>
                  <a:gd name="T11" fmla="*/ 36 h 398"/>
                  <a:gd name="T12" fmla="*/ 1224 w 1224"/>
                  <a:gd name="T13" fmla="*/ 170 h 398"/>
                  <a:gd name="T14" fmla="*/ 1222 w 1224"/>
                  <a:gd name="T15" fmla="*/ 238 h 398"/>
                  <a:gd name="T16" fmla="*/ 964 w 1224"/>
                  <a:gd name="T17" fmla="*/ 376 h 398"/>
                  <a:gd name="T18" fmla="*/ 790 w 1224"/>
                  <a:gd name="T19" fmla="*/ 378 h 398"/>
                  <a:gd name="T20" fmla="*/ 752 w 1224"/>
                  <a:gd name="T21" fmla="*/ 398 h 398"/>
                  <a:gd name="T22" fmla="*/ 520 w 1224"/>
                  <a:gd name="T23" fmla="*/ 394 h 398"/>
                  <a:gd name="T24" fmla="*/ 254 w 1224"/>
                  <a:gd name="T25" fmla="*/ 372 h 398"/>
                  <a:gd name="T26" fmla="*/ 0 w 1224"/>
                  <a:gd name="T27" fmla="*/ 204 h 398"/>
                  <a:gd name="T28" fmla="*/ 6 w 1224"/>
                  <a:gd name="T29" fmla="*/ 192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24" h="398">
                    <a:moveTo>
                      <a:pt x="6" y="192"/>
                    </a:moveTo>
                    <a:lnTo>
                      <a:pt x="280" y="28"/>
                    </a:lnTo>
                    <a:lnTo>
                      <a:pt x="540" y="0"/>
                    </a:lnTo>
                    <a:lnTo>
                      <a:pt x="748" y="0"/>
                    </a:lnTo>
                    <a:lnTo>
                      <a:pt x="780" y="28"/>
                    </a:lnTo>
                    <a:lnTo>
                      <a:pt x="966" y="36"/>
                    </a:lnTo>
                    <a:lnTo>
                      <a:pt x="1224" y="170"/>
                    </a:lnTo>
                    <a:lnTo>
                      <a:pt x="1222" y="238"/>
                    </a:lnTo>
                    <a:lnTo>
                      <a:pt x="964" y="376"/>
                    </a:lnTo>
                    <a:lnTo>
                      <a:pt x="790" y="378"/>
                    </a:lnTo>
                    <a:lnTo>
                      <a:pt x="752" y="398"/>
                    </a:lnTo>
                    <a:lnTo>
                      <a:pt x="520" y="394"/>
                    </a:lnTo>
                    <a:lnTo>
                      <a:pt x="254" y="372"/>
                    </a:lnTo>
                    <a:lnTo>
                      <a:pt x="0" y="204"/>
                    </a:lnTo>
                    <a:lnTo>
                      <a:pt x="6" y="192"/>
                    </a:lnTo>
                    <a:close/>
                  </a:path>
                </a:pathLst>
              </a:custGeom>
              <a:solidFill>
                <a:srgbClr val="33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33" name="Freeform 961"/>
              <p:cNvSpPr>
                <a:spLocks/>
              </p:cNvSpPr>
              <p:nvPr/>
            </p:nvSpPr>
            <p:spPr bwMode="auto">
              <a:xfrm rot="10800000">
                <a:off x="2255" y="665"/>
                <a:ext cx="103" cy="89"/>
              </a:xfrm>
              <a:custGeom>
                <a:avLst/>
                <a:gdLst>
                  <a:gd name="T0" fmla="*/ 322 w 363"/>
                  <a:gd name="T1" fmla="*/ 200 h 314"/>
                  <a:gd name="T2" fmla="*/ 328 w 363"/>
                  <a:gd name="T3" fmla="*/ 112 h 314"/>
                  <a:gd name="T4" fmla="*/ 124 w 363"/>
                  <a:gd name="T5" fmla="*/ 30 h 314"/>
                  <a:gd name="T6" fmla="*/ 78 w 363"/>
                  <a:gd name="T7" fmla="*/ 0 h 314"/>
                  <a:gd name="T8" fmla="*/ 34 w 363"/>
                  <a:gd name="T9" fmla="*/ 0 h 314"/>
                  <a:gd name="T10" fmla="*/ 0 w 363"/>
                  <a:gd name="T11" fmla="*/ 42 h 314"/>
                  <a:gd name="T12" fmla="*/ 0 w 363"/>
                  <a:gd name="T13" fmla="*/ 272 h 314"/>
                  <a:gd name="T14" fmla="*/ 44 w 363"/>
                  <a:gd name="T15" fmla="*/ 314 h 314"/>
                  <a:gd name="T16" fmla="*/ 84 w 363"/>
                  <a:gd name="T17" fmla="*/ 312 h 314"/>
                  <a:gd name="T18" fmla="*/ 322 w 363"/>
                  <a:gd name="T19" fmla="*/ 20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3" h="314">
                    <a:moveTo>
                      <a:pt x="322" y="200"/>
                    </a:moveTo>
                    <a:cubicBezTo>
                      <a:pt x="363" y="167"/>
                      <a:pt x="361" y="140"/>
                      <a:pt x="328" y="112"/>
                    </a:cubicBezTo>
                    <a:lnTo>
                      <a:pt x="124" y="30"/>
                    </a:lnTo>
                    <a:lnTo>
                      <a:pt x="78" y="0"/>
                    </a:lnTo>
                    <a:lnTo>
                      <a:pt x="34" y="0"/>
                    </a:lnTo>
                    <a:lnTo>
                      <a:pt x="0" y="42"/>
                    </a:lnTo>
                    <a:lnTo>
                      <a:pt x="0" y="272"/>
                    </a:lnTo>
                    <a:lnTo>
                      <a:pt x="44" y="314"/>
                    </a:lnTo>
                    <a:lnTo>
                      <a:pt x="84" y="312"/>
                    </a:lnTo>
                    <a:lnTo>
                      <a:pt x="322" y="200"/>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034" name="Group 962"/>
              <p:cNvGrpSpPr>
                <a:grpSpLocks/>
              </p:cNvGrpSpPr>
              <p:nvPr/>
            </p:nvGrpSpPr>
            <p:grpSpPr bwMode="auto">
              <a:xfrm rot="10800000">
                <a:off x="2349" y="648"/>
                <a:ext cx="29" cy="20"/>
                <a:chOff x="2671" y="2680"/>
                <a:chExt cx="103" cy="71"/>
              </a:xfrm>
            </p:grpSpPr>
            <p:sp>
              <p:nvSpPr>
                <p:cNvPr id="4035" name="Freeform 963"/>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36" name="Line 964"/>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37" name="Line 965"/>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038" name="Group 966"/>
              <p:cNvGrpSpPr>
                <a:grpSpLocks/>
              </p:cNvGrpSpPr>
              <p:nvPr/>
            </p:nvGrpSpPr>
            <p:grpSpPr bwMode="auto">
              <a:xfrm rot="10800000">
                <a:off x="2311" y="664"/>
                <a:ext cx="29" cy="20"/>
                <a:chOff x="2671" y="2680"/>
                <a:chExt cx="103" cy="71"/>
              </a:xfrm>
            </p:grpSpPr>
            <p:sp>
              <p:nvSpPr>
                <p:cNvPr id="4039" name="Freeform 967"/>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40" name="Line 968"/>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41" name="Line 969"/>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042" name="Group 970"/>
              <p:cNvGrpSpPr>
                <a:grpSpLocks/>
              </p:cNvGrpSpPr>
              <p:nvPr/>
            </p:nvGrpSpPr>
            <p:grpSpPr bwMode="auto">
              <a:xfrm rot="10800000">
                <a:off x="2311" y="736"/>
                <a:ext cx="29" cy="20"/>
                <a:chOff x="2671" y="2680"/>
                <a:chExt cx="103" cy="71"/>
              </a:xfrm>
            </p:grpSpPr>
            <p:sp>
              <p:nvSpPr>
                <p:cNvPr id="4043" name="Freeform 971"/>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44" name="Line 972"/>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45" name="Line 973"/>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046" name="Group 974"/>
              <p:cNvGrpSpPr>
                <a:grpSpLocks/>
              </p:cNvGrpSpPr>
              <p:nvPr/>
            </p:nvGrpSpPr>
            <p:grpSpPr bwMode="auto">
              <a:xfrm rot="10800000">
                <a:off x="2351" y="753"/>
                <a:ext cx="29" cy="20"/>
                <a:chOff x="2671" y="2680"/>
                <a:chExt cx="103" cy="71"/>
              </a:xfrm>
            </p:grpSpPr>
            <p:sp>
              <p:nvSpPr>
                <p:cNvPr id="4047" name="Freeform 975"/>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48" name="Line 976"/>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49" name="Line 977"/>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050" name="Group 978"/>
              <p:cNvGrpSpPr>
                <a:grpSpLocks/>
              </p:cNvGrpSpPr>
              <p:nvPr/>
            </p:nvGrpSpPr>
            <p:grpSpPr bwMode="auto">
              <a:xfrm rot="10800000">
                <a:off x="2386" y="740"/>
                <a:ext cx="29" cy="20"/>
                <a:chOff x="2671" y="2680"/>
                <a:chExt cx="103" cy="71"/>
              </a:xfrm>
            </p:grpSpPr>
            <p:sp>
              <p:nvSpPr>
                <p:cNvPr id="4051" name="Freeform 979"/>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52" name="Line 980"/>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53" name="Line 981"/>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054" name="Group 982"/>
              <p:cNvGrpSpPr>
                <a:grpSpLocks/>
              </p:cNvGrpSpPr>
              <p:nvPr/>
            </p:nvGrpSpPr>
            <p:grpSpPr bwMode="auto">
              <a:xfrm rot="10800000">
                <a:off x="2386" y="662"/>
                <a:ext cx="29" cy="20"/>
                <a:chOff x="2671" y="2680"/>
                <a:chExt cx="103" cy="71"/>
              </a:xfrm>
            </p:grpSpPr>
            <p:sp>
              <p:nvSpPr>
                <p:cNvPr id="4055" name="Freeform 983"/>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56" name="Line 984"/>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57" name="Line 985"/>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058" name="Group 986"/>
              <p:cNvGrpSpPr>
                <a:grpSpLocks/>
              </p:cNvGrpSpPr>
              <p:nvPr/>
            </p:nvGrpSpPr>
            <p:grpSpPr bwMode="auto">
              <a:xfrm rot="21600000">
                <a:off x="2461" y="648"/>
                <a:ext cx="29" cy="20"/>
                <a:chOff x="2671" y="2680"/>
                <a:chExt cx="103" cy="71"/>
              </a:xfrm>
            </p:grpSpPr>
            <p:sp>
              <p:nvSpPr>
                <p:cNvPr id="4059" name="Freeform 987"/>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60" name="Line 988"/>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61" name="Line 989"/>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062" name="Group 990"/>
              <p:cNvGrpSpPr>
                <a:grpSpLocks/>
              </p:cNvGrpSpPr>
              <p:nvPr/>
            </p:nvGrpSpPr>
            <p:grpSpPr bwMode="auto">
              <a:xfrm rot="21600000">
                <a:off x="2458" y="756"/>
                <a:ext cx="29" cy="20"/>
                <a:chOff x="2671" y="2680"/>
                <a:chExt cx="103" cy="71"/>
              </a:xfrm>
            </p:grpSpPr>
            <p:sp>
              <p:nvSpPr>
                <p:cNvPr id="4063" name="Freeform 991"/>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64" name="Line 992"/>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65" name="Line 993"/>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066" name="Group 994"/>
              <p:cNvGrpSpPr>
                <a:grpSpLocks/>
              </p:cNvGrpSpPr>
              <p:nvPr/>
            </p:nvGrpSpPr>
            <p:grpSpPr bwMode="auto">
              <a:xfrm rot="21600000">
                <a:off x="2499" y="740"/>
                <a:ext cx="29" cy="20"/>
                <a:chOff x="2671" y="2680"/>
                <a:chExt cx="103" cy="71"/>
              </a:xfrm>
            </p:grpSpPr>
            <p:sp>
              <p:nvSpPr>
                <p:cNvPr id="4067" name="Freeform 995"/>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68" name="Line 996"/>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69" name="Line 997"/>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070" name="Group 998"/>
              <p:cNvGrpSpPr>
                <a:grpSpLocks/>
              </p:cNvGrpSpPr>
              <p:nvPr/>
            </p:nvGrpSpPr>
            <p:grpSpPr bwMode="auto">
              <a:xfrm rot="21600000">
                <a:off x="2498" y="664"/>
                <a:ext cx="29" cy="20"/>
                <a:chOff x="2671" y="2680"/>
                <a:chExt cx="103" cy="71"/>
              </a:xfrm>
            </p:grpSpPr>
            <p:sp>
              <p:nvSpPr>
                <p:cNvPr id="4071" name="Freeform 999"/>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72" name="Line 1000"/>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73" name="Line 1001"/>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074" name="Group 1002"/>
              <p:cNvGrpSpPr>
                <a:grpSpLocks/>
              </p:cNvGrpSpPr>
              <p:nvPr/>
            </p:nvGrpSpPr>
            <p:grpSpPr bwMode="auto">
              <a:xfrm>
                <a:off x="2045" y="685"/>
                <a:ext cx="112" cy="51"/>
                <a:chOff x="2045" y="685"/>
                <a:chExt cx="112" cy="51"/>
              </a:xfrm>
            </p:grpSpPr>
            <p:sp>
              <p:nvSpPr>
                <p:cNvPr id="4075" name="Freeform 1003"/>
                <p:cNvSpPr>
                  <a:spLocks/>
                </p:cNvSpPr>
                <p:nvPr/>
              </p:nvSpPr>
              <p:spPr bwMode="auto">
                <a:xfrm rot="10800000">
                  <a:off x="2091" y="685"/>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76" name="Line 1004"/>
                <p:cNvSpPr>
                  <a:spLocks noChangeShapeType="1"/>
                </p:cNvSpPr>
                <p:nvPr/>
              </p:nvSpPr>
              <p:spPr bwMode="auto">
                <a:xfrm rot="10800000">
                  <a:off x="2045" y="72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77" name="Line 1005"/>
                <p:cNvSpPr>
                  <a:spLocks noChangeShapeType="1"/>
                </p:cNvSpPr>
                <p:nvPr/>
              </p:nvSpPr>
              <p:spPr bwMode="auto">
                <a:xfrm rot="10800000">
                  <a:off x="2045" y="71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78" name="Line 1006"/>
                <p:cNvSpPr>
                  <a:spLocks noChangeShapeType="1"/>
                </p:cNvSpPr>
                <p:nvPr/>
              </p:nvSpPr>
              <p:spPr bwMode="auto">
                <a:xfrm rot="10800000">
                  <a:off x="2045" y="70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079" name="Group 1007"/>
              <p:cNvGrpSpPr>
                <a:grpSpLocks/>
              </p:cNvGrpSpPr>
              <p:nvPr/>
            </p:nvGrpSpPr>
            <p:grpSpPr bwMode="auto">
              <a:xfrm>
                <a:off x="2139" y="686"/>
                <a:ext cx="112" cy="51"/>
                <a:chOff x="2139" y="686"/>
                <a:chExt cx="112" cy="51"/>
              </a:xfrm>
            </p:grpSpPr>
            <p:sp>
              <p:nvSpPr>
                <p:cNvPr id="4080" name="Freeform 1008"/>
                <p:cNvSpPr>
                  <a:spLocks/>
                </p:cNvSpPr>
                <p:nvPr/>
              </p:nvSpPr>
              <p:spPr bwMode="auto">
                <a:xfrm rot="10800000">
                  <a:off x="2185" y="686"/>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81" name="Line 1009"/>
                <p:cNvSpPr>
                  <a:spLocks noChangeShapeType="1"/>
                </p:cNvSpPr>
                <p:nvPr/>
              </p:nvSpPr>
              <p:spPr bwMode="auto">
                <a:xfrm rot="10800000">
                  <a:off x="2139" y="724"/>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82" name="Line 1010"/>
                <p:cNvSpPr>
                  <a:spLocks noChangeShapeType="1"/>
                </p:cNvSpPr>
                <p:nvPr/>
              </p:nvSpPr>
              <p:spPr bwMode="auto">
                <a:xfrm rot="10800000">
                  <a:off x="2139" y="71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83" name="Line 1011"/>
                <p:cNvSpPr>
                  <a:spLocks noChangeShapeType="1"/>
                </p:cNvSpPr>
                <p:nvPr/>
              </p:nvSpPr>
              <p:spPr bwMode="auto">
                <a:xfrm rot="10800000">
                  <a:off x="2139" y="70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084" name="Group 1012"/>
              <p:cNvGrpSpPr>
                <a:grpSpLocks/>
              </p:cNvGrpSpPr>
              <p:nvPr/>
            </p:nvGrpSpPr>
            <p:grpSpPr bwMode="auto">
              <a:xfrm>
                <a:off x="2599" y="685"/>
                <a:ext cx="113" cy="52"/>
                <a:chOff x="2599" y="685"/>
                <a:chExt cx="113" cy="52"/>
              </a:xfrm>
            </p:grpSpPr>
            <p:sp>
              <p:nvSpPr>
                <p:cNvPr id="4085" name="Freeform 1013"/>
                <p:cNvSpPr>
                  <a:spLocks/>
                </p:cNvSpPr>
                <p:nvPr/>
              </p:nvSpPr>
              <p:spPr bwMode="auto">
                <a:xfrm rot="21600000">
                  <a:off x="2599" y="685"/>
                  <a:ext cx="66" cy="52"/>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86" name="Line 1014"/>
                <p:cNvSpPr>
                  <a:spLocks noChangeShapeType="1"/>
                </p:cNvSpPr>
                <p:nvPr/>
              </p:nvSpPr>
              <p:spPr bwMode="auto">
                <a:xfrm rot="21600000">
                  <a:off x="2659" y="699"/>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87" name="Line 1015"/>
                <p:cNvSpPr>
                  <a:spLocks noChangeShapeType="1"/>
                </p:cNvSpPr>
                <p:nvPr/>
              </p:nvSpPr>
              <p:spPr bwMode="auto">
                <a:xfrm rot="21600000">
                  <a:off x="2659" y="710"/>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88" name="Line 1016"/>
                <p:cNvSpPr>
                  <a:spLocks noChangeShapeType="1"/>
                </p:cNvSpPr>
                <p:nvPr/>
              </p:nvSpPr>
              <p:spPr bwMode="auto">
                <a:xfrm rot="21600000">
                  <a:off x="2659" y="721"/>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089" name="Oval 1017"/>
              <p:cNvSpPr>
                <a:spLocks noChangeArrowheads="1"/>
              </p:cNvSpPr>
              <p:nvPr/>
            </p:nvSpPr>
            <p:spPr bwMode="auto">
              <a:xfrm rot="10800000">
                <a:off x="2477" y="704"/>
                <a:ext cx="28"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0" name="Oval 1018"/>
              <p:cNvSpPr>
                <a:spLocks noChangeArrowheads="1"/>
              </p:cNvSpPr>
              <p:nvPr/>
            </p:nvSpPr>
            <p:spPr bwMode="auto">
              <a:xfrm rot="10800000">
                <a:off x="2370" y="704"/>
                <a:ext cx="27"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091" name="Group 1019"/>
            <p:cNvGrpSpPr>
              <a:grpSpLocks/>
            </p:cNvGrpSpPr>
            <p:nvPr/>
          </p:nvGrpSpPr>
          <p:grpSpPr bwMode="auto">
            <a:xfrm>
              <a:off x="4870" y="3363"/>
              <a:ext cx="778" cy="83"/>
              <a:chOff x="2102" y="1950"/>
              <a:chExt cx="778" cy="83"/>
            </a:xfrm>
          </p:grpSpPr>
          <p:sp>
            <p:nvSpPr>
              <p:cNvPr id="4092" name="Freeform 1020"/>
              <p:cNvSpPr>
                <a:spLocks/>
              </p:cNvSpPr>
              <p:nvPr/>
            </p:nvSpPr>
            <p:spPr bwMode="auto">
              <a:xfrm rot="10800000">
                <a:off x="2102" y="1950"/>
                <a:ext cx="778" cy="83"/>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093" name="Group 1021"/>
              <p:cNvGrpSpPr>
                <a:grpSpLocks/>
              </p:cNvGrpSpPr>
              <p:nvPr/>
            </p:nvGrpSpPr>
            <p:grpSpPr bwMode="auto">
              <a:xfrm rot="10800000">
                <a:off x="2282" y="1971"/>
                <a:ext cx="61" cy="42"/>
                <a:chOff x="3261" y="2123"/>
                <a:chExt cx="173" cy="121"/>
              </a:xfrm>
            </p:grpSpPr>
            <p:sp>
              <p:nvSpPr>
                <p:cNvPr id="4094" name="Freeform 1022"/>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5" name="Freeform 1023"/>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0" name="Freeform 1024"/>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1" name="Line 1025"/>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2" name="Line 1026"/>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3" name="Line 1027"/>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124" name="Group 1028"/>
              <p:cNvGrpSpPr>
                <a:grpSpLocks/>
              </p:cNvGrpSpPr>
              <p:nvPr/>
            </p:nvGrpSpPr>
            <p:grpSpPr bwMode="auto">
              <a:xfrm rot="10800000">
                <a:off x="2235" y="1972"/>
                <a:ext cx="60" cy="42"/>
                <a:chOff x="3261" y="2123"/>
                <a:chExt cx="173" cy="121"/>
              </a:xfrm>
            </p:grpSpPr>
            <p:sp>
              <p:nvSpPr>
                <p:cNvPr id="5125" name="Freeform 1029"/>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6" name="Freeform 1030"/>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7" name="Freeform 1031"/>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8" name="Line 1032"/>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9" name="Line 1033"/>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0" name="Line 1034"/>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131" name="Group 1035"/>
              <p:cNvGrpSpPr>
                <a:grpSpLocks/>
              </p:cNvGrpSpPr>
              <p:nvPr/>
            </p:nvGrpSpPr>
            <p:grpSpPr bwMode="auto">
              <a:xfrm rot="21600000">
                <a:off x="2688" y="1970"/>
                <a:ext cx="60" cy="42"/>
                <a:chOff x="3261" y="2123"/>
                <a:chExt cx="173" cy="121"/>
              </a:xfrm>
            </p:grpSpPr>
            <p:sp>
              <p:nvSpPr>
                <p:cNvPr id="5132" name="Freeform 1036"/>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3" name="Freeform 1037"/>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4" name="Freeform 1038"/>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5" name="Line 1039"/>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6" name="Line 1040"/>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7" name="Line 1041"/>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138" name="Rectangle 1042"/>
              <p:cNvSpPr>
                <a:spLocks noChangeArrowheads="1"/>
              </p:cNvSpPr>
              <p:nvPr/>
            </p:nvSpPr>
            <p:spPr bwMode="auto">
              <a:xfrm rot="10800000">
                <a:off x="2369" y="1982"/>
                <a:ext cx="128"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9" name="Oval 1043"/>
              <p:cNvSpPr>
                <a:spLocks noChangeArrowheads="1"/>
              </p:cNvSpPr>
              <p:nvPr/>
            </p:nvSpPr>
            <p:spPr bwMode="auto">
              <a:xfrm rot="10800000">
                <a:off x="2539" y="1983"/>
                <a:ext cx="19" cy="2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0" name="Oval 1044"/>
              <p:cNvSpPr>
                <a:spLocks noChangeArrowheads="1"/>
              </p:cNvSpPr>
              <p:nvPr/>
            </p:nvSpPr>
            <p:spPr bwMode="auto">
              <a:xfrm rot="10800000">
                <a:off x="2477" y="1985"/>
                <a:ext cx="20" cy="1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1" name="Rectangle 1045"/>
              <p:cNvSpPr>
                <a:spLocks noChangeArrowheads="1"/>
              </p:cNvSpPr>
              <p:nvPr/>
            </p:nvSpPr>
            <p:spPr bwMode="auto">
              <a:xfrm rot="10800000">
                <a:off x="2566" y="1980"/>
                <a:ext cx="97"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142" name="Group 1046"/>
              <p:cNvGrpSpPr>
                <a:grpSpLocks/>
              </p:cNvGrpSpPr>
              <p:nvPr/>
            </p:nvGrpSpPr>
            <p:grpSpPr bwMode="auto">
              <a:xfrm rot="10800000">
                <a:off x="2592" y="1952"/>
                <a:ext cx="29" cy="20"/>
                <a:chOff x="2463" y="2242"/>
                <a:chExt cx="83" cy="56"/>
              </a:xfrm>
            </p:grpSpPr>
            <p:sp>
              <p:nvSpPr>
                <p:cNvPr id="5143" name="Rectangle 1047"/>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4" name="Line 1048"/>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45" name="Line 1049"/>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146" name="Group 1050"/>
              <p:cNvGrpSpPr>
                <a:grpSpLocks/>
              </p:cNvGrpSpPr>
              <p:nvPr/>
            </p:nvGrpSpPr>
            <p:grpSpPr bwMode="auto">
              <a:xfrm rot="10800000">
                <a:off x="2639" y="1983"/>
                <a:ext cx="29" cy="20"/>
                <a:chOff x="2463" y="2242"/>
                <a:chExt cx="83" cy="56"/>
              </a:xfrm>
            </p:grpSpPr>
            <p:sp>
              <p:nvSpPr>
                <p:cNvPr id="5147" name="Rectangle 1051"/>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8" name="Line 1052"/>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49" name="Line 1053"/>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150" name="Group 1054"/>
              <p:cNvGrpSpPr>
                <a:grpSpLocks/>
              </p:cNvGrpSpPr>
              <p:nvPr/>
            </p:nvGrpSpPr>
            <p:grpSpPr bwMode="auto">
              <a:xfrm rot="10800000">
                <a:off x="2592" y="2008"/>
                <a:ext cx="29" cy="19"/>
                <a:chOff x="2463" y="2242"/>
                <a:chExt cx="83" cy="56"/>
              </a:xfrm>
            </p:grpSpPr>
            <p:sp>
              <p:nvSpPr>
                <p:cNvPr id="5151" name="Rectangle 1055"/>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2" name="Line 1056"/>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53" name="Line 1057"/>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154" name="Group 1058"/>
              <p:cNvGrpSpPr>
                <a:grpSpLocks/>
              </p:cNvGrpSpPr>
              <p:nvPr/>
            </p:nvGrpSpPr>
            <p:grpSpPr bwMode="auto">
              <a:xfrm rot="21600000">
                <a:off x="2404" y="1956"/>
                <a:ext cx="29" cy="20"/>
                <a:chOff x="2463" y="2242"/>
                <a:chExt cx="83" cy="56"/>
              </a:xfrm>
            </p:grpSpPr>
            <p:sp>
              <p:nvSpPr>
                <p:cNvPr id="5155" name="Rectangle 1059"/>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6" name="Line 1060"/>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57" name="Line 1061"/>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158" name="Group 1062"/>
              <p:cNvGrpSpPr>
                <a:grpSpLocks/>
              </p:cNvGrpSpPr>
              <p:nvPr/>
            </p:nvGrpSpPr>
            <p:grpSpPr bwMode="auto">
              <a:xfrm rot="21600000">
                <a:off x="2407" y="2010"/>
                <a:ext cx="29" cy="19"/>
                <a:chOff x="2463" y="2242"/>
                <a:chExt cx="83" cy="56"/>
              </a:xfrm>
            </p:grpSpPr>
            <p:sp>
              <p:nvSpPr>
                <p:cNvPr id="5159" name="Rectangle 1063"/>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0" name="Line 1064"/>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61" name="Line 1065"/>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5162" name="Group 1066"/>
            <p:cNvGrpSpPr>
              <a:grpSpLocks/>
            </p:cNvGrpSpPr>
            <p:nvPr/>
          </p:nvGrpSpPr>
          <p:grpSpPr bwMode="auto">
            <a:xfrm>
              <a:off x="4870" y="3471"/>
              <a:ext cx="778" cy="83"/>
              <a:chOff x="2102" y="1950"/>
              <a:chExt cx="778" cy="83"/>
            </a:xfrm>
          </p:grpSpPr>
          <p:sp>
            <p:nvSpPr>
              <p:cNvPr id="5163" name="Freeform 1067"/>
              <p:cNvSpPr>
                <a:spLocks/>
              </p:cNvSpPr>
              <p:nvPr/>
            </p:nvSpPr>
            <p:spPr bwMode="auto">
              <a:xfrm rot="10800000">
                <a:off x="2102" y="1950"/>
                <a:ext cx="778" cy="83"/>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164" name="Group 1068"/>
              <p:cNvGrpSpPr>
                <a:grpSpLocks/>
              </p:cNvGrpSpPr>
              <p:nvPr/>
            </p:nvGrpSpPr>
            <p:grpSpPr bwMode="auto">
              <a:xfrm rot="10800000">
                <a:off x="2282" y="1971"/>
                <a:ext cx="61" cy="42"/>
                <a:chOff x="3261" y="2123"/>
                <a:chExt cx="173" cy="121"/>
              </a:xfrm>
            </p:grpSpPr>
            <p:sp>
              <p:nvSpPr>
                <p:cNvPr id="5165" name="Freeform 1069"/>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66" name="Freeform 1070"/>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67" name="Freeform 1071"/>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68" name="Line 1072"/>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69" name="Line 1073"/>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70" name="Line 1074"/>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171" name="Group 1075"/>
              <p:cNvGrpSpPr>
                <a:grpSpLocks/>
              </p:cNvGrpSpPr>
              <p:nvPr/>
            </p:nvGrpSpPr>
            <p:grpSpPr bwMode="auto">
              <a:xfrm rot="10800000">
                <a:off x="2235" y="1972"/>
                <a:ext cx="60" cy="42"/>
                <a:chOff x="3261" y="2123"/>
                <a:chExt cx="173" cy="121"/>
              </a:xfrm>
            </p:grpSpPr>
            <p:sp>
              <p:nvSpPr>
                <p:cNvPr id="5172" name="Freeform 1076"/>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73" name="Freeform 1077"/>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74" name="Freeform 1078"/>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75" name="Line 1079"/>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76" name="Line 1080"/>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77" name="Line 1081"/>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178" name="Group 1082"/>
              <p:cNvGrpSpPr>
                <a:grpSpLocks/>
              </p:cNvGrpSpPr>
              <p:nvPr/>
            </p:nvGrpSpPr>
            <p:grpSpPr bwMode="auto">
              <a:xfrm rot="21600000">
                <a:off x="2688" y="1970"/>
                <a:ext cx="60" cy="42"/>
                <a:chOff x="3261" y="2123"/>
                <a:chExt cx="173" cy="121"/>
              </a:xfrm>
            </p:grpSpPr>
            <p:sp>
              <p:nvSpPr>
                <p:cNvPr id="5179" name="Freeform 1083"/>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80" name="Freeform 1084"/>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81" name="Freeform 1085"/>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82" name="Line 1086"/>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83" name="Line 1087"/>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84" name="Line 1088"/>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185" name="Rectangle 1089"/>
              <p:cNvSpPr>
                <a:spLocks noChangeArrowheads="1"/>
              </p:cNvSpPr>
              <p:nvPr/>
            </p:nvSpPr>
            <p:spPr bwMode="auto">
              <a:xfrm rot="10800000">
                <a:off x="2369" y="1982"/>
                <a:ext cx="128"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6" name="Oval 1090"/>
              <p:cNvSpPr>
                <a:spLocks noChangeArrowheads="1"/>
              </p:cNvSpPr>
              <p:nvPr/>
            </p:nvSpPr>
            <p:spPr bwMode="auto">
              <a:xfrm rot="10800000">
                <a:off x="2539" y="1983"/>
                <a:ext cx="19" cy="2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7" name="Oval 1091"/>
              <p:cNvSpPr>
                <a:spLocks noChangeArrowheads="1"/>
              </p:cNvSpPr>
              <p:nvPr/>
            </p:nvSpPr>
            <p:spPr bwMode="auto">
              <a:xfrm rot="10800000">
                <a:off x="2477" y="1985"/>
                <a:ext cx="20" cy="1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8" name="Rectangle 1092"/>
              <p:cNvSpPr>
                <a:spLocks noChangeArrowheads="1"/>
              </p:cNvSpPr>
              <p:nvPr/>
            </p:nvSpPr>
            <p:spPr bwMode="auto">
              <a:xfrm rot="10800000">
                <a:off x="2566" y="1980"/>
                <a:ext cx="97"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189" name="Group 1093"/>
              <p:cNvGrpSpPr>
                <a:grpSpLocks/>
              </p:cNvGrpSpPr>
              <p:nvPr/>
            </p:nvGrpSpPr>
            <p:grpSpPr bwMode="auto">
              <a:xfrm rot="10800000">
                <a:off x="2592" y="1952"/>
                <a:ext cx="29" cy="20"/>
                <a:chOff x="2463" y="2242"/>
                <a:chExt cx="83" cy="56"/>
              </a:xfrm>
            </p:grpSpPr>
            <p:sp>
              <p:nvSpPr>
                <p:cNvPr id="5190" name="Rectangle 1094"/>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1" name="Line 1095"/>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92" name="Line 1096"/>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193" name="Group 1097"/>
              <p:cNvGrpSpPr>
                <a:grpSpLocks/>
              </p:cNvGrpSpPr>
              <p:nvPr/>
            </p:nvGrpSpPr>
            <p:grpSpPr bwMode="auto">
              <a:xfrm rot="10800000">
                <a:off x="2639" y="1983"/>
                <a:ext cx="29" cy="20"/>
                <a:chOff x="2463" y="2242"/>
                <a:chExt cx="83" cy="56"/>
              </a:xfrm>
            </p:grpSpPr>
            <p:sp>
              <p:nvSpPr>
                <p:cNvPr id="5194" name="Rectangle 1098"/>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5" name="Line 1099"/>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96" name="Line 1100"/>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197" name="Group 1101"/>
              <p:cNvGrpSpPr>
                <a:grpSpLocks/>
              </p:cNvGrpSpPr>
              <p:nvPr/>
            </p:nvGrpSpPr>
            <p:grpSpPr bwMode="auto">
              <a:xfrm rot="10800000">
                <a:off x="2592" y="2008"/>
                <a:ext cx="29" cy="19"/>
                <a:chOff x="2463" y="2242"/>
                <a:chExt cx="83" cy="56"/>
              </a:xfrm>
            </p:grpSpPr>
            <p:sp>
              <p:nvSpPr>
                <p:cNvPr id="5198" name="Rectangle 1102"/>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9" name="Line 1103"/>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00" name="Line 1104"/>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201" name="Group 1105"/>
              <p:cNvGrpSpPr>
                <a:grpSpLocks/>
              </p:cNvGrpSpPr>
              <p:nvPr/>
            </p:nvGrpSpPr>
            <p:grpSpPr bwMode="auto">
              <a:xfrm rot="21600000">
                <a:off x="2404" y="1956"/>
                <a:ext cx="29" cy="20"/>
                <a:chOff x="2463" y="2242"/>
                <a:chExt cx="83" cy="56"/>
              </a:xfrm>
            </p:grpSpPr>
            <p:sp>
              <p:nvSpPr>
                <p:cNvPr id="5202" name="Rectangle 1106"/>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03" name="Line 1107"/>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04" name="Line 1108"/>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205" name="Group 1109"/>
              <p:cNvGrpSpPr>
                <a:grpSpLocks/>
              </p:cNvGrpSpPr>
              <p:nvPr/>
            </p:nvGrpSpPr>
            <p:grpSpPr bwMode="auto">
              <a:xfrm rot="21600000">
                <a:off x="2407" y="2010"/>
                <a:ext cx="29" cy="19"/>
                <a:chOff x="2463" y="2242"/>
                <a:chExt cx="83" cy="56"/>
              </a:xfrm>
            </p:grpSpPr>
            <p:sp>
              <p:nvSpPr>
                <p:cNvPr id="5206" name="Rectangle 1110"/>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07" name="Line 1111"/>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08" name="Line 1112"/>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5209" name="Group 1113"/>
            <p:cNvGrpSpPr>
              <a:grpSpLocks/>
            </p:cNvGrpSpPr>
            <p:nvPr/>
          </p:nvGrpSpPr>
          <p:grpSpPr bwMode="auto">
            <a:xfrm>
              <a:off x="4870" y="3580"/>
              <a:ext cx="778" cy="83"/>
              <a:chOff x="2102" y="1950"/>
              <a:chExt cx="778" cy="83"/>
            </a:xfrm>
          </p:grpSpPr>
          <p:sp>
            <p:nvSpPr>
              <p:cNvPr id="5210" name="Freeform 1114"/>
              <p:cNvSpPr>
                <a:spLocks/>
              </p:cNvSpPr>
              <p:nvPr/>
            </p:nvSpPr>
            <p:spPr bwMode="auto">
              <a:xfrm rot="10800000">
                <a:off x="2102" y="1950"/>
                <a:ext cx="778" cy="83"/>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211" name="Group 1115"/>
              <p:cNvGrpSpPr>
                <a:grpSpLocks/>
              </p:cNvGrpSpPr>
              <p:nvPr/>
            </p:nvGrpSpPr>
            <p:grpSpPr bwMode="auto">
              <a:xfrm rot="10800000">
                <a:off x="2282" y="1971"/>
                <a:ext cx="61" cy="42"/>
                <a:chOff x="3261" y="2123"/>
                <a:chExt cx="173" cy="121"/>
              </a:xfrm>
            </p:grpSpPr>
            <p:sp>
              <p:nvSpPr>
                <p:cNvPr id="5212" name="Freeform 1116"/>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13" name="Freeform 1117"/>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14" name="Freeform 1118"/>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15" name="Line 1119"/>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16" name="Line 1120"/>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17" name="Line 1121"/>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218" name="Group 1122"/>
              <p:cNvGrpSpPr>
                <a:grpSpLocks/>
              </p:cNvGrpSpPr>
              <p:nvPr/>
            </p:nvGrpSpPr>
            <p:grpSpPr bwMode="auto">
              <a:xfrm rot="10800000">
                <a:off x="2235" y="1972"/>
                <a:ext cx="60" cy="42"/>
                <a:chOff x="3261" y="2123"/>
                <a:chExt cx="173" cy="121"/>
              </a:xfrm>
            </p:grpSpPr>
            <p:sp>
              <p:nvSpPr>
                <p:cNvPr id="5219" name="Freeform 1123"/>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0" name="Freeform 1124"/>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1" name="Freeform 1125"/>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2" name="Line 1126"/>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3" name="Line 1127"/>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4" name="Line 1128"/>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225" name="Group 1129"/>
              <p:cNvGrpSpPr>
                <a:grpSpLocks/>
              </p:cNvGrpSpPr>
              <p:nvPr/>
            </p:nvGrpSpPr>
            <p:grpSpPr bwMode="auto">
              <a:xfrm rot="21600000">
                <a:off x="2688" y="1970"/>
                <a:ext cx="60" cy="42"/>
                <a:chOff x="3261" y="2123"/>
                <a:chExt cx="173" cy="121"/>
              </a:xfrm>
            </p:grpSpPr>
            <p:sp>
              <p:nvSpPr>
                <p:cNvPr id="5226" name="Freeform 1130"/>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7" name="Freeform 1131"/>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8" name="Freeform 1132"/>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9" name="Line 1133"/>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30" name="Line 1134"/>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31" name="Line 1135"/>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232" name="Rectangle 1136"/>
              <p:cNvSpPr>
                <a:spLocks noChangeArrowheads="1"/>
              </p:cNvSpPr>
              <p:nvPr/>
            </p:nvSpPr>
            <p:spPr bwMode="auto">
              <a:xfrm rot="10800000">
                <a:off x="2369" y="1982"/>
                <a:ext cx="128"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3" name="Oval 1137"/>
              <p:cNvSpPr>
                <a:spLocks noChangeArrowheads="1"/>
              </p:cNvSpPr>
              <p:nvPr/>
            </p:nvSpPr>
            <p:spPr bwMode="auto">
              <a:xfrm rot="10800000">
                <a:off x="2539" y="1983"/>
                <a:ext cx="19" cy="2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4" name="Oval 1138"/>
              <p:cNvSpPr>
                <a:spLocks noChangeArrowheads="1"/>
              </p:cNvSpPr>
              <p:nvPr/>
            </p:nvSpPr>
            <p:spPr bwMode="auto">
              <a:xfrm rot="10800000">
                <a:off x="2477" y="1985"/>
                <a:ext cx="20" cy="1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5" name="Rectangle 1139"/>
              <p:cNvSpPr>
                <a:spLocks noChangeArrowheads="1"/>
              </p:cNvSpPr>
              <p:nvPr/>
            </p:nvSpPr>
            <p:spPr bwMode="auto">
              <a:xfrm rot="10800000">
                <a:off x="2566" y="1980"/>
                <a:ext cx="97"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236" name="Group 1140"/>
              <p:cNvGrpSpPr>
                <a:grpSpLocks/>
              </p:cNvGrpSpPr>
              <p:nvPr/>
            </p:nvGrpSpPr>
            <p:grpSpPr bwMode="auto">
              <a:xfrm rot="10800000">
                <a:off x="2592" y="1952"/>
                <a:ext cx="29" cy="20"/>
                <a:chOff x="2463" y="2242"/>
                <a:chExt cx="83" cy="56"/>
              </a:xfrm>
            </p:grpSpPr>
            <p:sp>
              <p:nvSpPr>
                <p:cNvPr id="5237" name="Rectangle 1141"/>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38" name="Line 1142"/>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39" name="Line 1143"/>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240" name="Group 1144"/>
              <p:cNvGrpSpPr>
                <a:grpSpLocks/>
              </p:cNvGrpSpPr>
              <p:nvPr/>
            </p:nvGrpSpPr>
            <p:grpSpPr bwMode="auto">
              <a:xfrm rot="10800000">
                <a:off x="2639" y="1983"/>
                <a:ext cx="29" cy="20"/>
                <a:chOff x="2463" y="2242"/>
                <a:chExt cx="83" cy="56"/>
              </a:xfrm>
            </p:grpSpPr>
            <p:sp>
              <p:nvSpPr>
                <p:cNvPr id="5241" name="Rectangle 1145"/>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42" name="Line 1146"/>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43" name="Line 1147"/>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244" name="Group 1148"/>
              <p:cNvGrpSpPr>
                <a:grpSpLocks/>
              </p:cNvGrpSpPr>
              <p:nvPr/>
            </p:nvGrpSpPr>
            <p:grpSpPr bwMode="auto">
              <a:xfrm rot="10800000">
                <a:off x="2592" y="2008"/>
                <a:ext cx="29" cy="19"/>
                <a:chOff x="2463" y="2242"/>
                <a:chExt cx="83" cy="56"/>
              </a:xfrm>
            </p:grpSpPr>
            <p:sp>
              <p:nvSpPr>
                <p:cNvPr id="5245" name="Rectangle 1149"/>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46" name="Line 1150"/>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47" name="Line 1151"/>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248" name="Group 1152"/>
              <p:cNvGrpSpPr>
                <a:grpSpLocks/>
              </p:cNvGrpSpPr>
              <p:nvPr/>
            </p:nvGrpSpPr>
            <p:grpSpPr bwMode="auto">
              <a:xfrm rot="21600000">
                <a:off x="2404" y="1956"/>
                <a:ext cx="29" cy="20"/>
                <a:chOff x="2463" y="2242"/>
                <a:chExt cx="83" cy="56"/>
              </a:xfrm>
            </p:grpSpPr>
            <p:sp>
              <p:nvSpPr>
                <p:cNvPr id="5249" name="Rectangle 1153"/>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50" name="Line 1154"/>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51" name="Line 1155"/>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252" name="Group 1156"/>
              <p:cNvGrpSpPr>
                <a:grpSpLocks/>
              </p:cNvGrpSpPr>
              <p:nvPr/>
            </p:nvGrpSpPr>
            <p:grpSpPr bwMode="auto">
              <a:xfrm rot="21600000">
                <a:off x="2407" y="2010"/>
                <a:ext cx="29" cy="19"/>
                <a:chOff x="2463" y="2242"/>
                <a:chExt cx="83" cy="56"/>
              </a:xfrm>
            </p:grpSpPr>
            <p:sp>
              <p:nvSpPr>
                <p:cNvPr id="5253" name="Rectangle 1157"/>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54" name="Line 1158"/>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55" name="Line 1159"/>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5256" name="Group 1160"/>
            <p:cNvGrpSpPr>
              <a:grpSpLocks/>
            </p:cNvGrpSpPr>
            <p:nvPr/>
          </p:nvGrpSpPr>
          <p:grpSpPr bwMode="auto">
            <a:xfrm>
              <a:off x="4870" y="3689"/>
              <a:ext cx="778" cy="83"/>
              <a:chOff x="2102" y="1950"/>
              <a:chExt cx="778" cy="83"/>
            </a:xfrm>
          </p:grpSpPr>
          <p:sp>
            <p:nvSpPr>
              <p:cNvPr id="5257" name="Freeform 1161"/>
              <p:cNvSpPr>
                <a:spLocks/>
              </p:cNvSpPr>
              <p:nvPr/>
            </p:nvSpPr>
            <p:spPr bwMode="auto">
              <a:xfrm rot="10800000">
                <a:off x="2102" y="1950"/>
                <a:ext cx="778" cy="83"/>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258" name="Group 1162"/>
              <p:cNvGrpSpPr>
                <a:grpSpLocks/>
              </p:cNvGrpSpPr>
              <p:nvPr/>
            </p:nvGrpSpPr>
            <p:grpSpPr bwMode="auto">
              <a:xfrm rot="10800000">
                <a:off x="2282" y="1971"/>
                <a:ext cx="61" cy="42"/>
                <a:chOff x="3261" y="2123"/>
                <a:chExt cx="173" cy="121"/>
              </a:xfrm>
            </p:grpSpPr>
            <p:sp>
              <p:nvSpPr>
                <p:cNvPr id="5259" name="Freeform 1163"/>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60" name="Freeform 1164"/>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61" name="Freeform 1165"/>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62" name="Line 1166"/>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63" name="Line 1167"/>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64" name="Line 1168"/>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265" name="Group 1169"/>
              <p:cNvGrpSpPr>
                <a:grpSpLocks/>
              </p:cNvGrpSpPr>
              <p:nvPr/>
            </p:nvGrpSpPr>
            <p:grpSpPr bwMode="auto">
              <a:xfrm rot="10800000">
                <a:off x="2235" y="1972"/>
                <a:ext cx="60" cy="42"/>
                <a:chOff x="3261" y="2123"/>
                <a:chExt cx="173" cy="121"/>
              </a:xfrm>
            </p:grpSpPr>
            <p:sp>
              <p:nvSpPr>
                <p:cNvPr id="5266" name="Freeform 1170"/>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67" name="Freeform 1171"/>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68" name="Freeform 1172"/>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69" name="Line 1173"/>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70" name="Line 1174"/>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71" name="Line 1175"/>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272" name="Group 1176"/>
              <p:cNvGrpSpPr>
                <a:grpSpLocks/>
              </p:cNvGrpSpPr>
              <p:nvPr/>
            </p:nvGrpSpPr>
            <p:grpSpPr bwMode="auto">
              <a:xfrm rot="21600000">
                <a:off x="2688" y="1970"/>
                <a:ext cx="60" cy="42"/>
                <a:chOff x="3261" y="2123"/>
                <a:chExt cx="173" cy="121"/>
              </a:xfrm>
            </p:grpSpPr>
            <p:sp>
              <p:nvSpPr>
                <p:cNvPr id="5273" name="Freeform 1177"/>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74" name="Freeform 1178"/>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75" name="Freeform 1179"/>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76" name="Line 1180"/>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77" name="Line 1181"/>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78" name="Line 1182"/>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279" name="Rectangle 1183"/>
              <p:cNvSpPr>
                <a:spLocks noChangeArrowheads="1"/>
              </p:cNvSpPr>
              <p:nvPr/>
            </p:nvSpPr>
            <p:spPr bwMode="auto">
              <a:xfrm rot="10800000">
                <a:off x="2369" y="1982"/>
                <a:ext cx="128"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80" name="Oval 1184"/>
              <p:cNvSpPr>
                <a:spLocks noChangeArrowheads="1"/>
              </p:cNvSpPr>
              <p:nvPr/>
            </p:nvSpPr>
            <p:spPr bwMode="auto">
              <a:xfrm rot="10800000">
                <a:off x="2539" y="1983"/>
                <a:ext cx="19" cy="2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81" name="Oval 1185"/>
              <p:cNvSpPr>
                <a:spLocks noChangeArrowheads="1"/>
              </p:cNvSpPr>
              <p:nvPr/>
            </p:nvSpPr>
            <p:spPr bwMode="auto">
              <a:xfrm rot="10800000">
                <a:off x="2477" y="1985"/>
                <a:ext cx="20" cy="1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82" name="Rectangle 1186"/>
              <p:cNvSpPr>
                <a:spLocks noChangeArrowheads="1"/>
              </p:cNvSpPr>
              <p:nvPr/>
            </p:nvSpPr>
            <p:spPr bwMode="auto">
              <a:xfrm rot="10800000">
                <a:off x="2566" y="1980"/>
                <a:ext cx="97"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283" name="Group 1187"/>
              <p:cNvGrpSpPr>
                <a:grpSpLocks/>
              </p:cNvGrpSpPr>
              <p:nvPr/>
            </p:nvGrpSpPr>
            <p:grpSpPr bwMode="auto">
              <a:xfrm rot="10800000">
                <a:off x="2592" y="1952"/>
                <a:ext cx="29" cy="20"/>
                <a:chOff x="2463" y="2242"/>
                <a:chExt cx="83" cy="56"/>
              </a:xfrm>
            </p:grpSpPr>
            <p:sp>
              <p:nvSpPr>
                <p:cNvPr id="5284" name="Rectangle 1188"/>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85" name="Line 1189"/>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86" name="Line 1190"/>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287" name="Group 1191"/>
              <p:cNvGrpSpPr>
                <a:grpSpLocks/>
              </p:cNvGrpSpPr>
              <p:nvPr/>
            </p:nvGrpSpPr>
            <p:grpSpPr bwMode="auto">
              <a:xfrm rot="10800000">
                <a:off x="2639" y="1983"/>
                <a:ext cx="29" cy="20"/>
                <a:chOff x="2463" y="2242"/>
                <a:chExt cx="83" cy="56"/>
              </a:xfrm>
            </p:grpSpPr>
            <p:sp>
              <p:nvSpPr>
                <p:cNvPr id="5288" name="Rectangle 1192"/>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89" name="Line 1193"/>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90" name="Line 1194"/>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291" name="Group 1195"/>
              <p:cNvGrpSpPr>
                <a:grpSpLocks/>
              </p:cNvGrpSpPr>
              <p:nvPr/>
            </p:nvGrpSpPr>
            <p:grpSpPr bwMode="auto">
              <a:xfrm rot="10800000">
                <a:off x="2592" y="2008"/>
                <a:ext cx="29" cy="19"/>
                <a:chOff x="2463" y="2242"/>
                <a:chExt cx="83" cy="56"/>
              </a:xfrm>
            </p:grpSpPr>
            <p:sp>
              <p:nvSpPr>
                <p:cNvPr id="5292" name="Rectangle 1196"/>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93" name="Line 1197"/>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94" name="Line 1198"/>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295" name="Group 1199"/>
              <p:cNvGrpSpPr>
                <a:grpSpLocks/>
              </p:cNvGrpSpPr>
              <p:nvPr/>
            </p:nvGrpSpPr>
            <p:grpSpPr bwMode="auto">
              <a:xfrm rot="21600000">
                <a:off x="2404" y="1956"/>
                <a:ext cx="29" cy="20"/>
                <a:chOff x="2463" y="2242"/>
                <a:chExt cx="83" cy="56"/>
              </a:xfrm>
            </p:grpSpPr>
            <p:sp>
              <p:nvSpPr>
                <p:cNvPr id="5296" name="Rectangle 1200"/>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97" name="Line 1201"/>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98" name="Line 1202"/>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299" name="Group 1203"/>
              <p:cNvGrpSpPr>
                <a:grpSpLocks/>
              </p:cNvGrpSpPr>
              <p:nvPr/>
            </p:nvGrpSpPr>
            <p:grpSpPr bwMode="auto">
              <a:xfrm rot="21600000">
                <a:off x="2407" y="2010"/>
                <a:ext cx="29" cy="19"/>
                <a:chOff x="2463" y="2242"/>
                <a:chExt cx="83" cy="56"/>
              </a:xfrm>
            </p:grpSpPr>
            <p:sp>
              <p:nvSpPr>
                <p:cNvPr id="5300" name="Rectangle 1204"/>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01" name="Line 1205"/>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02" name="Line 1206"/>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grpSp>
        <p:nvGrpSpPr>
          <p:cNvPr id="6314" name="Group 2218"/>
          <p:cNvGrpSpPr>
            <a:grpSpLocks/>
          </p:cNvGrpSpPr>
          <p:nvPr/>
        </p:nvGrpSpPr>
        <p:grpSpPr bwMode="auto">
          <a:xfrm>
            <a:off x="7010400" y="31750"/>
            <a:ext cx="2139950" cy="3397250"/>
            <a:chOff x="4416" y="20"/>
            <a:chExt cx="1348" cy="2140"/>
          </a:xfrm>
        </p:grpSpPr>
        <p:sp>
          <p:nvSpPr>
            <p:cNvPr id="3155" name="Rectangle 83"/>
            <p:cNvSpPr>
              <a:spLocks noChangeArrowheads="1"/>
            </p:cNvSpPr>
            <p:nvPr/>
          </p:nvSpPr>
          <p:spPr bwMode="auto">
            <a:xfrm>
              <a:off x="4464" y="20"/>
              <a:ext cx="1300" cy="2140"/>
            </a:xfrm>
            <a:prstGeom prst="rect">
              <a:avLst/>
            </a:pr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3156" name="Group 84"/>
            <p:cNvGrpSpPr>
              <a:grpSpLocks/>
            </p:cNvGrpSpPr>
            <p:nvPr/>
          </p:nvGrpSpPr>
          <p:grpSpPr bwMode="auto">
            <a:xfrm>
              <a:off x="4800" y="1702"/>
              <a:ext cx="916" cy="154"/>
              <a:chOff x="3181" y="1163"/>
              <a:chExt cx="916" cy="154"/>
            </a:xfrm>
          </p:grpSpPr>
          <p:grpSp>
            <p:nvGrpSpPr>
              <p:cNvPr id="3157" name="Group 85"/>
              <p:cNvGrpSpPr>
                <a:grpSpLocks/>
              </p:cNvGrpSpPr>
              <p:nvPr/>
            </p:nvGrpSpPr>
            <p:grpSpPr bwMode="auto">
              <a:xfrm>
                <a:off x="3181" y="1163"/>
                <a:ext cx="916" cy="154"/>
                <a:chOff x="3181" y="1035"/>
                <a:chExt cx="916" cy="154"/>
              </a:xfrm>
            </p:grpSpPr>
            <p:grpSp>
              <p:nvGrpSpPr>
                <p:cNvPr id="3158" name="Group 86"/>
                <p:cNvGrpSpPr>
                  <a:grpSpLocks/>
                </p:cNvGrpSpPr>
                <p:nvPr/>
              </p:nvGrpSpPr>
              <p:grpSpPr bwMode="auto">
                <a:xfrm rot="-132102">
                  <a:off x="3181" y="1038"/>
                  <a:ext cx="916" cy="137"/>
                  <a:chOff x="1208" y="2784"/>
                  <a:chExt cx="3126" cy="468"/>
                </a:xfrm>
              </p:grpSpPr>
              <p:grpSp>
                <p:nvGrpSpPr>
                  <p:cNvPr id="3159" name="Group 87"/>
                  <p:cNvGrpSpPr>
                    <a:grpSpLocks/>
                  </p:cNvGrpSpPr>
                  <p:nvPr/>
                </p:nvGrpSpPr>
                <p:grpSpPr bwMode="auto">
                  <a:xfrm>
                    <a:off x="1208" y="2784"/>
                    <a:ext cx="3126" cy="448"/>
                    <a:chOff x="1208" y="2784"/>
                    <a:chExt cx="3126" cy="448"/>
                  </a:xfrm>
                </p:grpSpPr>
                <p:sp>
                  <p:nvSpPr>
                    <p:cNvPr id="3160" name="Freeform 88"/>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61" name="Freeform 89"/>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62" name="Freeform 90"/>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63" name="Freeform 91"/>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64" name="Oval 92"/>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65" name="Freeform 93"/>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66" name="Freeform 94"/>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67" name="Freeform 95"/>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68" name="Freeform 96"/>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69" name="Text Box 97"/>
                <p:cNvSpPr txBox="1">
                  <a:spLocks noChangeArrowheads="1"/>
                </p:cNvSpPr>
                <p:nvPr/>
              </p:nvSpPr>
              <p:spPr bwMode="auto">
                <a:xfrm>
                  <a:off x="3372" y="1035"/>
                  <a:ext cx="51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Enterprise</a:t>
                  </a:r>
                </a:p>
              </p:txBody>
            </p:sp>
          </p:grpSp>
          <p:sp>
            <p:nvSpPr>
              <p:cNvPr id="3170" name="Text Box 98"/>
              <p:cNvSpPr txBox="1">
                <a:spLocks noChangeArrowheads="1"/>
              </p:cNvSpPr>
              <p:nvPr/>
            </p:nvSpPr>
            <p:spPr bwMode="auto">
              <a:xfrm>
                <a:off x="3918" y="1172"/>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6</a:t>
                </a:r>
              </a:p>
            </p:txBody>
          </p:sp>
        </p:grpSp>
        <p:sp>
          <p:nvSpPr>
            <p:cNvPr id="3171" name="Text Box 99"/>
            <p:cNvSpPr txBox="1">
              <a:spLocks noChangeArrowheads="1"/>
            </p:cNvSpPr>
            <p:nvPr/>
          </p:nvSpPr>
          <p:spPr bwMode="auto">
            <a:xfrm>
              <a:off x="4956" y="32"/>
              <a:ext cx="32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TF 38</a:t>
              </a:r>
            </a:p>
          </p:txBody>
        </p:sp>
        <p:grpSp>
          <p:nvGrpSpPr>
            <p:cNvPr id="3172" name="Group 100"/>
            <p:cNvGrpSpPr>
              <a:grpSpLocks/>
            </p:cNvGrpSpPr>
            <p:nvPr/>
          </p:nvGrpSpPr>
          <p:grpSpPr bwMode="auto">
            <a:xfrm>
              <a:off x="4800" y="1337"/>
              <a:ext cx="916" cy="154"/>
              <a:chOff x="4723" y="1920"/>
              <a:chExt cx="916" cy="154"/>
            </a:xfrm>
          </p:grpSpPr>
          <p:grpSp>
            <p:nvGrpSpPr>
              <p:cNvPr id="3173" name="Group 101"/>
              <p:cNvGrpSpPr>
                <a:grpSpLocks/>
              </p:cNvGrpSpPr>
              <p:nvPr/>
            </p:nvGrpSpPr>
            <p:grpSpPr bwMode="auto">
              <a:xfrm rot="-132102">
                <a:off x="4723" y="1923"/>
                <a:ext cx="916" cy="137"/>
                <a:chOff x="1208" y="2784"/>
                <a:chExt cx="3126" cy="468"/>
              </a:xfrm>
            </p:grpSpPr>
            <p:grpSp>
              <p:nvGrpSpPr>
                <p:cNvPr id="3174" name="Group 102"/>
                <p:cNvGrpSpPr>
                  <a:grpSpLocks/>
                </p:cNvGrpSpPr>
                <p:nvPr/>
              </p:nvGrpSpPr>
              <p:grpSpPr bwMode="auto">
                <a:xfrm>
                  <a:off x="1208" y="2784"/>
                  <a:ext cx="3126" cy="448"/>
                  <a:chOff x="1208" y="2784"/>
                  <a:chExt cx="3126" cy="448"/>
                </a:xfrm>
              </p:grpSpPr>
              <p:sp>
                <p:nvSpPr>
                  <p:cNvPr id="3175" name="Freeform 103"/>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6" name="Freeform 104"/>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7" name="Freeform 105"/>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8" name="Freeform 106"/>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79" name="Oval 107"/>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80" name="Freeform 108"/>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81" name="Freeform 109"/>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82" name="Freeform 110"/>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83" name="Freeform 111"/>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84" name="Text Box 112"/>
              <p:cNvSpPr txBox="1">
                <a:spLocks noChangeArrowheads="1"/>
              </p:cNvSpPr>
              <p:nvPr/>
            </p:nvSpPr>
            <p:spPr bwMode="auto">
              <a:xfrm>
                <a:off x="4914" y="1920"/>
                <a:ext cx="49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Lexington</a:t>
                </a:r>
              </a:p>
            </p:txBody>
          </p:sp>
          <p:sp>
            <p:nvSpPr>
              <p:cNvPr id="3185" name="Text Box 113"/>
              <p:cNvSpPr txBox="1">
                <a:spLocks noChangeArrowheads="1"/>
              </p:cNvSpPr>
              <p:nvPr/>
            </p:nvSpPr>
            <p:spPr bwMode="auto">
              <a:xfrm>
                <a:off x="5428" y="1929"/>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16</a:t>
                </a:r>
              </a:p>
            </p:txBody>
          </p:sp>
        </p:grpSp>
        <p:grpSp>
          <p:nvGrpSpPr>
            <p:cNvPr id="3186" name="Group 114"/>
            <p:cNvGrpSpPr>
              <a:grpSpLocks/>
            </p:cNvGrpSpPr>
            <p:nvPr/>
          </p:nvGrpSpPr>
          <p:grpSpPr bwMode="auto">
            <a:xfrm>
              <a:off x="4800" y="704"/>
              <a:ext cx="916" cy="154"/>
              <a:chOff x="4736" y="1478"/>
              <a:chExt cx="916" cy="154"/>
            </a:xfrm>
          </p:grpSpPr>
          <p:grpSp>
            <p:nvGrpSpPr>
              <p:cNvPr id="3187" name="Group 115"/>
              <p:cNvGrpSpPr>
                <a:grpSpLocks/>
              </p:cNvGrpSpPr>
              <p:nvPr/>
            </p:nvGrpSpPr>
            <p:grpSpPr bwMode="auto">
              <a:xfrm rot="-132102">
                <a:off x="4736" y="1481"/>
                <a:ext cx="916" cy="137"/>
                <a:chOff x="1208" y="2784"/>
                <a:chExt cx="3126" cy="468"/>
              </a:xfrm>
            </p:grpSpPr>
            <p:grpSp>
              <p:nvGrpSpPr>
                <p:cNvPr id="3188" name="Group 116"/>
                <p:cNvGrpSpPr>
                  <a:grpSpLocks/>
                </p:cNvGrpSpPr>
                <p:nvPr/>
              </p:nvGrpSpPr>
              <p:grpSpPr bwMode="auto">
                <a:xfrm>
                  <a:off x="1208" y="2784"/>
                  <a:ext cx="3126" cy="448"/>
                  <a:chOff x="1208" y="2784"/>
                  <a:chExt cx="3126" cy="448"/>
                </a:xfrm>
              </p:grpSpPr>
              <p:sp>
                <p:nvSpPr>
                  <p:cNvPr id="3189" name="Freeform 117"/>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90" name="Freeform 118"/>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91" name="Freeform 119"/>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92" name="Freeform 120"/>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93" name="Oval 121"/>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94" name="Freeform 122"/>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95" name="Freeform 123"/>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96" name="Freeform 124"/>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97" name="Freeform 125"/>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98" name="Text Box 126"/>
              <p:cNvSpPr txBox="1">
                <a:spLocks noChangeArrowheads="1"/>
              </p:cNvSpPr>
              <p:nvPr/>
            </p:nvSpPr>
            <p:spPr bwMode="auto">
              <a:xfrm>
                <a:off x="4957" y="1478"/>
                <a:ext cx="40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Intrepid</a:t>
                </a:r>
              </a:p>
            </p:txBody>
          </p:sp>
          <p:sp>
            <p:nvSpPr>
              <p:cNvPr id="3199" name="Text Box 127"/>
              <p:cNvSpPr txBox="1">
                <a:spLocks noChangeArrowheads="1"/>
              </p:cNvSpPr>
              <p:nvPr/>
            </p:nvSpPr>
            <p:spPr bwMode="auto">
              <a:xfrm>
                <a:off x="5441" y="1487"/>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11</a:t>
                </a:r>
              </a:p>
            </p:txBody>
          </p:sp>
        </p:grpSp>
        <p:grpSp>
          <p:nvGrpSpPr>
            <p:cNvPr id="3200" name="Group 128"/>
            <p:cNvGrpSpPr>
              <a:grpSpLocks/>
            </p:cNvGrpSpPr>
            <p:nvPr/>
          </p:nvGrpSpPr>
          <p:grpSpPr bwMode="auto">
            <a:xfrm>
              <a:off x="4800" y="320"/>
              <a:ext cx="916" cy="154"/>
              <a:chOff x="4736" y="1478"/>
              <a:chExt cx="916" cy="154"/>
            </a:xfrm>
          </p:grpSpPr>
          <p:grpSp>
            <p:nvGrpSpPr>
              <p:cNvPr id="3201" name="Group 129"/>
              <p:cNvGrpSpPr>
                <a:grpSpLocks/>
              </p:cNvGrpSpPr>
              <p:nvPr/>
            </p:nvGrpSpPr>
            <p:grpSpPr bwMode="auto">
              <a:xfrm rot="-132102">
                <a:off x="4736" y="1481"/>
                <a:ext cx="916" cy="137"/>
                <a:chOff x="1208" y="2784"/>
                <a:chExt cx="3126" cy="468"/>
              </a:xfrm>
            </p:grpSpPr>
            <p:grpSp>
              <p:nvGrpSpPr>
                <p:cNvPr id="3202" name="Group 130"/>
                <p:cNvGrpSpPr>
                  <a:grpSpLocks/>
                </p:cNvGrpSpPr>
                <p:nvPr/>
              </p:nvGrpSpPr>
              <p:grpSpPr bwMode="auto">
                <a:xfrm>
                  <a:off x="1208" y="2784"/>
                  <a:ext cx="3126" cy="448"/>
                  <a:chOff x="1208" y="2784"/>
                  <a:chExt cx="3126" cy="448"/>
                </a:xfrm>
              </p:grpSpPr>
              <p:sp>
                <p:nvSpPr>
                  <p:cNvPr id="3203" name="Freeform 131"/>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04" name="Freeform 132"/>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05" name="Freeform 133"/>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06" name="Freeform 134"/>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207" name="Oval 135"/>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8" name="Freeform 136"/>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09" name="Freeform 137"/>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10" name="Freeform 138"/>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11" name="Freeform 139"/>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212" name="Text Box 140"/>
              <p:cNvSpPr txBox="1">
                <a:spLocks noChangeArrowheads="1"/>
              </p:cNvSpPr>
              <p:nvPr/>
            </p:nvSpPr>
            <p:spPr bwMode="auto">
              <a:xfrm>
                <a:off x="4957" y="1478"/>
                <a:ext cx="37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Hornet</a:t>
                </a:r>
              </a:p>
            </p:txBody>
          </p:sp>
          <p:sp>
            <p:nvSpPr>
              <p:cNvPr id="3213" name="Text Box 141"/>
              <p:cNvSpPr txBox="1">
                <a:spLocks noChangeArrowheads="1"/>
              </p:cNvSpPr>
              <p:nvPr/>
            </p:nvSpPr>
            <p:spPr bwMode="auto">
              <a:xfrm>
                <a:off x="5441" y="1487"/>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12</a:t>
                </a:r>
              </a:p>
            </p:txBody>
          </p:sp>
        </p:grpSp>
        <p:grpSp>
          <p:nvGrpSpPr>
            <p:cNvPr id="3214" name="Group 142"/>
            <p:cNvGrpSpPr>
              <a:grpSpLocks/>
            </p:cNvGrpSpPr>
            <p:nvPr/>
          </p:nvGrpSpPr>
          <p:grpSpPr bwMode="auto">
            <a:xfrm>
              <a:off x="4800" y="176"/>
              <a:ext cx="916" cy="154"/>
              <a:chOff x="4778" y="1502"/>
              <a:chExt cx="916" cy="154"/>
            </a:xfrm>
          </p:grpSpPr>
          <p:grpSp>
            <p:nvGrpSpPr>
              <p:cNvPr id="3215" name="Group 143"/>
              <p:cNvGrpSpPr>
                <a:grpSpLocks/>
              </p:cNvGrpSpPr>
              <p:nvPr/>
            </p:nvGrpSpPr>
            <p:grpSpPr bwMode="auto">
              <a:xfrm rot="-132102">
                <a:off x="4778" y="1505"/>
                <a:ext cx="916" cy="137"/>
                <a:chOff x="1208" y="2784"/>
                <a:chExt cx="3126" cy="468"/>
              </a:xfrm>
            </p:grpSpPr>
            <p:grpSp>
              <p:nvGrpSpPr>
                <p:cNvPr id="3216" name="Group 144"/>
                <p:cNvGrpSpPr>
                  <a:grpSpLocks/>
                </p:cNvGrpSpPr>
                <p:nvPr/>
              </p:nvGrpSpPr>
              <p:grpSpPr bwMode="auto">
                <a:xfrm>
                  <a:off x="1208" y="2784"/>
                  <a:ext cx="3126" cy="448"/>
                  <a:chOff x="1208" y="2784"/>
                  <a:chExt cx="3126" cy="448"/>
                </a:xfrm>
              </p:grpSpPr>
              <p:sp>
                <p:nvSpPr>
                  <p:cNvPr id="3217" name="Freeform 145"/>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18" name="Freeform 146"/>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19" name="Freeform 147"/>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20" name="Freeform 148"/>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221" name="Oval 149"/>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22" name="Freeform 150"/>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23" name="Freeform 151"/>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24" name="Freeform 152"/>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25" name="Freeform 153"/>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226" name="Text Box 154"/>
              <p:cNvSpPr txBox="1">
                <a:spLocks noChangeArrowheads="1"/>
              </p:cNvSpPr>
              <p:nvPr/>
            </p:nvSpPr>
            <p:spPr bwMode="auto">
              <a:xfrm>
                <a:off x="5039" y="1502"/>
                <a:ext cx="3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Wasp</a:t>
                </a:r>
              </a:p>
            </p:txBody>
          </p:sp>
          <p:sp>
            <p:nvSpPr>
              <p:cNvPr id="3227" name="Text Box 155"/>
              <p:cNvSpPr txBox="1">
                <a:spLocks noChangeArrowheads="1"/>
              </p:cNvSpPr>
              <p:nvPr/>
            </p:nvSpPr>
            <p:spPr bwMode="auto">
              <a:xfrm>
                <a:off x="5483" y="1511"/>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18</a:t>
                </a:r>
              </a:p>
            </p:txBody>
          </p:sp>
        </p:grpSp>
        <p:grpSp>
          <p:nvGrpSpPr>
            <p:cNvPr id="3228" name="Group 156"/>
            <p:cNvGrpSpPr>
              <a:grpSpLocks/>
            </p:cNvGrpSpPr>
            <p:nvPr/>
          </p:nvGrpSpPr>
          <p:grpSpPr bwMode="auto">
            <a:xfrm>
              <a:off x="4800" y="1193"/>
              <a:ext cx="916" cy="154"/>
              <a:chOff x="4667" y="1576"/>
              <a:chExt cx="916" cy="154"/>
            </a:xfrm>
          </p:grpSpPr>
          <p:grpSp>
            <p:nvGrpSpPr>
              <p:cNvPr id="3229" name="Group 157"/>
              <p:cNvGrpSpPr>
                <a:grpSpLocks/>
              </p:cNvGrpSpPr>
              <p:nvPr/>
            </p:nvGrpSpPr>
            <p:grpSpPr bwMode="auto">
              <a:xfrm rot="-132102">
                <a:off x="4667" y="1579"/>
                <a:ext cx="916" cy="137"/>
                <a:chOff x="1208" y="2784"/>
                <a:chExt cx="3126" cy="468"/>
              </a:xfrm>
            </p:grpSpPr>
            <p:grpSp>
              <p:nvGrpSpPr>
                <p:cNvPr id="3230" name="Group 158"/>
                <p:cNvGrpSpPr>
                  <a:grpSpLocks/>
                </p:cNvGrpSpPr>
                <p:nvPr/>
              </p:nvGrpSpPr>
              <p:grpSpPr bwMode="auto">
                <a:xfrm>
                  <a:off x="1208" y="2784"/>
                  <a:ext cx="3126" cy="448"/>
                  <a:chOff x="1208" y="2784"/>
                  <a:chExt cx="3126" cy="448"/>
                </a:xfrm>
              </p:grpSpPr>
              <p:sp>
                <p:nvSpPr>
                  <p:cNvPr id="3231" name="Freeform 159"/>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32" name="Freeform 160"/>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33" name="Freeform 161"/>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34" name="Freeform 162"/>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235" name="Oval 163"/>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36" name="Freeform 164"/>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37" name="Freeform 165"/>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38" name="Freeform 166"/>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39" name="Freeform 167"/>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240" name="Text Box 168"/>
              <p:cNvSpPr txBox="1">
                <a:spLocks noChangeArrowheads="1"/>
              </p:cNvSpPr>
              <p:nvPr/>
            </p:nvSpPr>
            <p:spPr bwMode="auto">
              <a:xfrm>
                <a:off x="4922" y="1576"/>
                <a:ext cx="34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Essex</a:t>
                </a:r>
              </a:p>
            </p:txBody>
          </p:sp>
          <p:sp>
            <p:nvSpPr>
              <p:cNvPr id="3241" name="Text Box 169"/>
              <p:cNvSpPr txBox="1">
                <a:spLocks noChangeArrowheads="1"/>
              </p:cNvSpPr>
              <p:nvPr/>
            </p:nvSpPr>
            <p:spPr bwMode="auto">
              <a:xfrm>
                <a:off x="5404" y="1585"/>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9</a:t>
                </a:r>
              </a:p>
            </p:txBody>
          </p:sp>
        </p:grpSp>
        <p:grpSp>
          <p:nvGrpSpPr>
            <p:cNvPr id="3242" name="Group 170"/>
            <p:cNvGrpSpPr>
              <a:grpSpLocks/>
            </p:cNvGrpSpPr>
            <p:nvPr/>
          </p:nvGrpSpPr>
          <p:grpSpPr bwMode="auto">
            <a:xfrm>
              <a:off x="4800" y="1846"/>
              <a:ext cx="916" cy="154"/>
              <a:chOff x="4814" y="1654"/>
              <a:chExt cx="916" cy="154"/>
            </a:xfrm>
          </p:grpSpPr>
          <p:grpSp>
            <p:nvGrpSpPr>
              <p:cNvPr id="3243" name="Group 171"/>
              <p:cNvGrpSpPr>
                <a:grpSpLocks/>
              </p:cNvGrpSpPr>
              <p:nvPr/>
            </p:nvGrpSpPr>
            <p:grpSpPr bwMode="auto">
              <a:xfrm rot="-132102">
                <a:off x="4814" y="1657"/>
                <a:ext cx="916" cy="137"/>
                <a:chOff x="1208" y="2784"/>
                <a:chExt cx="3126" cy="468"/>
              </a:xfrm>
            </p:grpSpPr>
            <p:grpSp>
              <p:nvGrpSpPr>
                <p:cNvPr id="3244" name="Group 172"/>
                <p:cNvGrpSpPr>
                  <a:grpSpLocks/>
                </p:cNvGrpSpPr>
                <p:nvPr/>
              </p:nvGrpSpPr>
              <p:grpSpPr bwMode="auto">
                <a:xfrm>
                  <a:off x="1208" y="2784"/>
                  <a:ext cx="3126" cy="448"/>
                  <a:chOff x="1208" y="2784"/>
                  <a:chExt cx="3126" cy="448"/>
                </a:xfrm>
              </p:grpSpPr>
              <p:sp>
                <p:nvSpPr>
                  <p:cNvPr id="3245" name="Freeform 173"/>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46" name="Freeform 174"/>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47" name="Freeform 175"/>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48" name="Freeform 176"/>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249" name="Oval 177"/>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50" name="Freeform 178"/>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51" name="Freeform 179"/>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52" name="Freeform 180"/>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53" name="Freeform 181"/>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254" name="Text Box 182"/>
              <p:cNvSpPr txBox="1">
                <a:spLocks noChangeArrowheads="1"/>
              </p:cNvSpPr>
              <p:nvPr/>
            </p:nvSpPr>
            <p:spPr bwMode="auto">
              <a:xfrm>
                <a:off x="5021" y="1654"/>
                <a:ext cx="426"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Franklin</a:t>
                </a:r>
              </a:p>
            </p:txBody>
          </p:sp>
          <p:sp>
            <p:nvSpPr>
              <p:cNvPr id="3255" name="Text Box 183"/>
              <p:cNvSpPr txBox="1">
                <a:spLocks noChangeArrowheads="1"/>
              </p:cNvSpPr>
              <p:nvPr/>
            </p:nvSpPr>
            <p:spPr bwMode="auto">
              <a:xfrm>
                <a:off x="5519" y="1663"/>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13</a:t>
                </a:r>
              </a:p>
            </p:txBody>
          </p:sp>
        </p:grpSp>
        <p:grpSp>
          <p:nvGrpSpPr>
            <p:cNvPr id="3256" name="Group 184"/>
            <p:cNvGrpSpPr>
              <a:grpSpLocks/>
            </p:cNvGrpSpPr>
            <p:nvPr/>
          </p:nvGrpSpPr>
          <p:grpSpPr bwMode="auto">
            <a:xfrm>
              <a:off x="4800" y="848"/>
              <a:ext cx="916" cy="154"/>
              <a:chOff x="4814" y="1816"/>
              <a:chExt cx="916" cy="154"/>
            </a:xfrm>
          </p:grpSpPr>
          <p:grpSp>
            <p:nvGrpSpPr>
              <p:cNvPr id="3257" name="Group 185"/>
              <p:cNvGrpSpPr>
                <a:grpSpLocks/>
              </p:cNvGrpSpPr>
              <p:nvPr/>
            </p:nvGrpSpPr>
            <p:grpSpPr bwMode="auto">
              <a:xfrm rot="-132102">
                <a:off x="4814" y="1819"/>
                <a:ext cx="916" cy="137"/>
                <a:chOff x="1208" y="2784"/>
                <a:chExt cx="3126" cy="468"/>
              </a:xfrm>
            </p:grpSpPr>
            <p:grpSp>
              <p:nvGrpSpPr>
                <p:cNvPr id="3258" name="Group 186"/>
                <p:cNvGrpSpPr>
                  <a:grpSpLocks/>
                </p:cNvGrpSpPr>
                <p:nvPr/>
              </p:nvGrpSpPr>
              <p:grpSpPr bwMode="auto">
                <a:xfrm>
                  <a:off x="1208" y="2784"/>
                  <a:ext cx="3126" cy="448"/>
                  <a:chOff x="1208" y="2784"/>
                  <a:chExt cx="3126" cy="448"/>
                </a:xfrm>
              </p:grpSpPr>
              <p:sp>
                <p:nvSpPr>
                  <p:cNvPr id="3259" name="Freeform 187"/>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0" name="Freeform 188"/>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1" name="Freeform 189"/>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2" name="Freeform 190"/>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263" name="Oval 191"/>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64" name="Freeform 192"/>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5" name="Freeform 193"/>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6" name="Freeform 194"/>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67" name="Freeform 195"/>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268" name="Text Box 196"/>
              <p:cNvSpPr txBox="1">
                <a:spLocks noChangeArrowheads="1"/>
              </p:cNvSpPr>
              <p:nvPr/>
            </p:nvSpPr>
            <p:spPr bwMode="auto">
              <a:xfrm>
                <a:off x="5009" y="1816"/>
                <a:ext cx="44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Hancock</a:t>
                </a:r>
              </a:p>
            </p:txBody>
          </p:sp>
          <p:sp>
            <p:nvSpPr>
              <p:cNvPr id="3269" name="Text Box 197"/>
              <p:cNvSpPr txBox="1">
                <a:spLocks noChangeArrowheads="1"/>
              </p:cNvSpPr>
              <p:nvPr/>
            </p:nvSpPr>
            <p:spPr bwMode="auto">
              <a:xfrm>
                <a:off x="5519" y="1825"/>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19</a:t>
                </a:r>
              </a:p>
            </p:txBody>
          </p:sp>
        </p:grpSp>
        <p:grpSp>
          <p:nvGrpSpPr>
            <p:cNvPr id="3270" name="Group 198"/>
            <p:cNvGrpSpPr>
              <a:grpSpLocks/>
            </p:cNvGrpSpPr>
            <p:nvPr/>
          </p:nvGrpSpPr>
          <p:grpSpPr bwMode="auto">
            <a:xfrm>
              <a:off x="4515" y="1481"/>
              <a:ext cx="621" cy="135"/>
              <a:chOff x="4073" y="1651"/>
              <a:chExt cx="621" cy="135"/>
            </a:xfrm>
          </p:grpSpPr>
          <p:grpSp>
            <p:nvGrpSpPr>
              <p:cNvPr id="3271" name="Group 199"/>
              <p:cNvGrpSpPr>
                <a:grpSpLocks/>
              </p:cNvGrpSpPr>
              <p:nvPr/>
            </p:nvGrpSpPr>
            <p:grpSpPr bwMode="auto">
              <a:xfrm>
                <a:off x="4077" y="1662"/>
                <a:ext cx="594" cy="93"/>
                <a:chOff x="2305" y="2145"/>
                <a:chExt cx="594" cy="93"/>
              </a:xfrm>
            </p:grpSpPr>
            <p:sp>
              <p:nvSpPr>
                <p:cNvPr id="3272" name="Rectangle 200"/>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3" name="Freeform 201"/>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4" name="Freeform 202"/>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5" name="Freeform 203"/>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276" name="Text Box 204"/>
              <p:cNvSpPr txBox="1">
                <a:spLocks noChangeArrowheads="1"/>
              </p:cNvSpPr>
              <p:nvPr/>
            </p:nvSpPr>
            <p:spPr bwMode="auto">
              <a:xfrm>
                <a:off x="4073" y="1651"/>
                <a:ext cx="4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Princeton</a:t>
                </a:r>
              </a:p>
            </p:txBody>
          </p:sp>
          <p:sp>
            <p:nvSpPr>
              <p:cNvPr id="3277" name="Text Box 205"/>
              <p:cNvSpPr txBox="1">
                <a:spLocks noChangeArrowheads="1"/>
              </p:cNvSpPr>
              <p:nvPr/>
            </p:nvSpPr>
            <p:spPr bwMode="auto">
              <a:xfrm>
                <a:off x="4506" y="1651"/>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23</a:t>
                </a:r>
              </a:p>
            </p:txBody>
          </p:sp>
        </p:grpSp>
        <p:grpSp>
          <p:nvGrpSpPr>
            <p:cNvPr id="3278" name="Group 206"/>
            <p:cNvGrpSpPr>
              <a:grpSpLocks/>
            </p:cNvGrpSpPr>
            <p:nvPr/>
          </p:nvGrpSpPr>
          <p:grpSpPr bwMode="auto">
            <a:xfrm>
              <a:off x="5139" y="464"/>
              <a:ext cx="621" cy="136"/>
              <a:chOff x="4073" y="1898"/>
              <a:chExt cx="621" cy="136"/>
            </a:xfrm>
          </p:grpSpPr>
          <p:grpSp>
            <p:nvGrpSpPr>
              <p:cNvPr id="3279" name="Group 207"/>
              <p:cNvGrpSpPr>
                <a:grpSpLocks/>
              </p:cNvGrpSpPr>
              <p:nvPr/>
            </p:nvGrpSpPr>
            <p:grpSpPr bwMode="auto">
              <a:xfrm>
                <a:off x="4079" y="1913"/>
                <a:ext cx="594" cy="93"/>
                <a:chOff x="2305" y="2145"/>
                <a:chExt cx="594" cy="93"/>
              </a:xfrm>
            </p:grpSpPr>
            <p:sp>
              <p:nvSpPr>
                <p:cNvPr id="3280" name="Rectangle 208"/>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1" name="Freeform 209"/>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82" name="Freeform 210"/>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83" name="Freeform 211"/>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284" name="Text Box 212"/>
              <p:cNvSpPr txBox="1">
                <a:spLocks noChangeArrowheads="1"/>
              </p:cNvSpPr>
              <p:nvPr/>
            </p:nvSpPr>
            <p:spPr bwMode="auto">
              <a:xfrm>
                <a:off x="4073" y="1898"/>
                <a:ext cx="401"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Cowpens</a:t>
                </a:r>
              </a:p>
            </p:txBody>
          </p:sp>
          <p:sp>
            <p:nvSpPr>
              <p:cNvPr id="3285" name="Text Box 213"/>
              <p:cNvSpPr txBox="1">
                <a:spLocks noChangeArrowheads="1"/>
              </p:cNvSpPr>
              <p:nvPr/>
            </p:nvSpPr>
            <p:spPr bwMode="auto">
              <a:xfrm>
                <a:off x="4506" y="1899"/>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25</a:t>
                </a:r>
              </a:p>
            </p:txBody>
          </p:sp>
        </p:grpSp>
        <p:grpSp>
          <p:nvGrpSpPr>
            <p:cNvPr id="3286" name="Group 214"/>
            <p:cNvGrpSpPr>
              <a:grpSpLocks/>
            </p:cNvGrpSpPr>
            <p:nvPr/>
          </p:nvGrpSpPr>
          <p:grpSpPr bwMode="auto">
            <a:xfrm>
              <a:off x="4515" y="464"/>
              <a:ext cx="621" cy="136"/>
              <a:chOff x="4073" y="2022"/>
              <a:chExt cx="621" cy="136"/>
            </a:xfrm>
          </p:grpSpPr>
          <p:grpSp>
            <p:nvGrpSpPr>
              <p:cNvPr id="3287" name="Group 215"/>
              <p:cNvGrpSpPr>
                <a:grpSpLocks/>
              </p:cNvGrpSpPr>
              <p:nvPr/>
            </p:nvGrpSpPr>
            <p:grpSpPr bwMode="auto">
              <a:xfrm>
                <a:off x="4081" y="2033"/>
                <a:ext cx="594" cy="93"/>
                <a:chOff x="2305" y="2145"/>
                <a:chExt cx="594" cy="93"/>
              </a:xfrm>
            </p:grpSpPr>
            <p:sp>
              <p:nvSpPr>
                <p:cNvPr id="3288" name="Rectangle 216"/>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9" name="Freeform 217"/>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0" name="Freeform 218"/>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1" name="Freeform 219"/>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292" name="Text Box 220"/>
              <p:cNvSpPr txBox="1">
                <a:spLocks noChangeArrowheads="1"/>
              </p:cNvSpPr>
              <p:nvPr/>
            </p:nvSpPr>
            <p:spPr bwMode="auto">
              <a:xfrm>
                <a:off x="4073" y="2022"/>
                <a:ext cx="401"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Monterey</a:t>
                </a:r>
              </a:p>
            </p:txBody>
          </p:sp>
          <p:sp>
            <p:nvSpPr>
              <p:cNvPr id="3293" name="Text Box 221"/>
              <p:cNvSpPr txBox="1">
                <a:spLocks noChangeArrowheads="1"/>
              </p:cNvSpPr>
              <p:nvPr/>
            </p:nvSpPr>
            <p:spPr bwMode="auto">
              <a:xfrm>
                <a:off x="4506" y="2023"/>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26</a:t>
                </a:r>
              </a:p>
            </p:txBody>
          </p:sp>
        </p:grpSp>
        <p:grpSp>
          <p:nvGrpSpPr>
            <p:cNvPr id="3294" name="Group 222"/>
            <p:cNvGrpSpPr>
              <a:grpSpLocks/>
            </p:cNvGrpSpPr>
            <p:nvPr/>
          </p:nvGrpSpPr>
          <p:grpSpPr bwMode="auto">
            <a:xfrm>
              <a:off x="5139" y="1481"/>
              <a:ext cx="621" cy="135"/>
              <a:chOff x="4073" y="2271"/>
              <a:chExt cx="621" cy="135"/>
            </a:xfrm>
          </p:grpSpPr>
          <p:grpSp>
            <p:nvGrpSpPr>
              <p:cNvPr id="3295" name="Group 223"/>
              <p:cNvGrpSpPr>
                <a:grpSpLocks/>
              </p:cNvGrpSpPr>
              <p:nvPr/>
            </p:nvGrpSpPr>
            <p:grpSpPr bwMode="auto">
              <a:xfrm>
                <a:off x="4073" y="2284"/>
                <a:ext cx="594" cy="93"/>
                <a:chOff x="2305" y="2145"/>
                <a:chExt cx="594" cy="93"/>
              </a:xfrm>
            </p:grpSpPr>
            <p:sp>
              <p:nvSpPr>
                <p:cNvPr id="3296" name="Rectangle 224"/>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 name="Freeform 225"/>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8" name="Freeform 226"/>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9" name="Freeform 227"/>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300" name="Text Box 228"/>
              <p:cNvSpPr txBox="1">
                <a:spLocks noChangeArrowheads="1"/>
              </p:cNvSpPr>
              <p:nvPr/>
            </p:nvSpPr>
            <p:spPr bwMode="auto">
              <a:xfrm>
                <a:off x="4093" y="2271"/>
                <a:ext cx="359"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Langley</a:t>
                </a:r>
              </a:p>
            </p:txBody>
          </p:sp>
          <p:sp>
            <p:nvSpPr>
              <p:cNvPr id="3301" name="Text Box 229"/>
              <p:cNvSpPr txBox="1">
                <a:spLocks noChangeArrowheads="1"/>
              </p:cNvSpPr>
              <p:nvPr/>
            </p:nvSpPr>
            <p:spPr bwMode="auto">
              <a:xfrm>
                <a:off x="4506" y="2271"/>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27</a:t>
                </a:r>
              </a:p>
            </p:txBody>
          </p:sp>
        </p:grpSp>
        <p:grpSp>
          <p:nvGrpSpPr>
            <p:cNvPr id="3302" name="Group 230"/>
            <p:cNvGrpSpPr>
              <a:grpSpLocks/>
            </p:cNvGrpSpPr>
            <p:nvPr/>
          </p:nvGrpSpPr>
          <p:grpSpPr bwMode="auto">
            <a:xfrm>
              <a:off x="5139" y="1000"/>
              <a:ext cx="621" cy="135"/>
              <a:chOff x="4073" y="2147"/>
              <a:chExt cx="621" cy="135"/>
            </a:xfrm>
          </p:grpSpPr>
          <p:grpSp>
            <p:nvGrpSpPr>
              <p:cNvPr id="3303" name="Group 231"/>
              <p:cNvGrpSpPr>
                <a:grpSpLocks/>
              </p:cNvGrpSpPr>
              <p:nvPr/>
            </p:nvGrpSpPr>
            <p:grpSpPr bwMode="auto">
              <a:xfrm>
                <a:off x="4073" y="2156"/>
                <a:ext cx="594" cy="93"/>
                <a:chOff x="2305" y="2145"/>
                <a:chExt cx="594" cy="93"/>
              </a:xfrm>
            </p:grpSpPr>
            <p:sp>
              <p:nvSpPr>
                <p:cNvPr id="3304" name="Rectangle 232"/>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5" name="Freeform 233"/>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6" name="Freeform 234"/>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 name="Freeform 235"/>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308" name="Text Box 236"/>
              <p:cNvSpPr txBox="1">
                <a:spLocks noChangeArrowheads="1"/>
              </p:cNvSpPr>
              <p:nvPr/>
            </p:nvSpPr>
            <p:spPr bwMode="auto">
              <a:xfrm>
                <a:off x="4506" y="2147"/>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28</a:t>
                </a:r>
              </a:p>
            </p:txBody>
          </p:sp>
          <p:sp>
            <p:nvSpPr>
              <p:cNvPr id="3309" name="Text Box 237"/>
              <p:cNvSpPr txBox="1">
                <a:spLocks noChangeArrowheads="1"/>
              </p:cNvSpPr>
              <p:nvPr/>
            </p:nvSpPr>
            <p:spPr bwMode="auto">
              <a:xfrm>
                <a:off x="4083" y="2147"/>
                <a:ext cx="297"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Cabot</a:t>
                </a:r>
              </a:p>
            </p:txBody>
          </p:sp>
        </p:grpSp>
        <p:grpSp>
          <p:nvGrpSpPr>
            <p:cNvPr id="3317" name="Group 245"/>
            <p:cNvGrpSpPr>
              <a:grpSpLocks/>
            </p:cNvGrpSpPr>
            <p:nvPr/>
          </p:nvGrpSpPr>
          <p:grpSpPr bwMode="auto">
            <a:xfrm>
              <a:off x="4515" y="2000"/>
              <a:ext cx="621" cy="135"/>
              <a:chOff x="4073" y="1775"/>
              <a:chExt cx="621" cy="135"/>
            </a:xfrm>
          </p:grpSpPr>
          <p:grpSp>
            <p:nvGrpSpPr>
              <p:cNvPr id="3318" name="Group 246"/>
              <p:cNvGrpSpPr>
                <a:grpSpLocks/>
              </p:cNvGrpSpPr>
              <p:nvPr/>
            </p:nvGrpSpPr>
            <p:grpSpPr bwMode="auto">
              <a:xfrm>
                <a:off x="4081" y="1784"/>
                <a:ext cx="594" cy="93"/>
                <a:chOff x="2305" y="2145"/>
                <a:chExt cx="594" cy="93"/>
              </a:xfrm>
            </p:grpSpPr>
            <p:sp>
              <p:nvSpPr>
                <p:cNvPr id="3319" name="Rectangle 247"/>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0" name="Freeform 248"/>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21" name="Freeform 249"/>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22" name="Freeform 250"/>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323" name="Text Box 251"/>
              <p:cNvSpPr txBox="1">
                <a:spLocks noChangeArrowheads="1"/>
              </p:cNvSpPr>
              <p:nvPr/>
            </p:nvSpPr>
            <p:spPr bwMode="auto">
              <a:xfrm>
                <a:off x="4506" y="1775"/>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24</a:t>
                </a:r>
              </a:p>
            </p:txBody>
          </p:sp>
          <p:sp>
            <p:nvSpPr>
              <p:cNvPr id="3324" name="Text Box 252"/>
              <p:cNvSpPr txBox="1">
                <a:spLocks noChangeArrowheads="1"/>
              </p:cNvSpPr>
              <p:nvPr/>
            </p:nvSpPr>
            <p:spPr bwMode="auto">
              <a:xfrm>
                <a:off x="4073" y="1775"/>
                <a:ext cx="540"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Belleau Wood</a:t>
                </a:r>
              </a:p>
            </p:txBody>
          </p:sp>
        </p:grpSp>
        <p:grpSp>
          <p:nvGrpSpPr>
            <p:cNvPr id="3325" name="Group 253"/>
            <p:cNvGrpSpPr>
              <a:grpSpLocks/>
            </p:cNvGrpSpPr>
            <p:nvPr/>
          </p:nvGrpSpPr>
          <p:grpSpPr bwMode="auto">
            <a:xfrm>
              <a:off x="5139" y="2000"/>
              <a:ext cx="621" cy="138"/>
              <a:chOff x="4073" y="2519"/>
              <a:chExt cx="621" cy="138"/>
            </a:xfrm>
          </p:grpSpPr>
          <p:sp>
            <p:nvSpPr>
              <p:cNvPr id="3326" name="Rectangle 254"/>
              <p:cNvSpPr>
                <a:spLocks noChangeArrowheads="1"/>
              </p:cNvSpPr>
              <p:nvPr/>
            </p:nvSpPr>
            <p:spPr bwMode="auto">
              <a:xfrm>
                <a:off x="4117" y="255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27" name="Freeform 255"/>
              <p:cNvSpPr>
                <a:spLocks/>
              </p:cNvSpPr>
              <p:nvPr/>
            </p:nvSpPr>
            <p:spPr bwMode="auto">
              <a:xfrm rot="-563949">
                <a:off x="4216" y="253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28" name="Freeform 256"/>
              <p:cNvSpPr>
                <a:spLocks/>
              </p:cNvSpPr>
              <p:nvPr/>
            </p:nvSpPr>
            <p:spPr bwMode="auto">
              <a:xfrm rot="-132102">
                <a:off x="4073" y="257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29" name="Freeform 257"/>
              <p:cNvSpPr>
                <a:spLocks/>
              </p:cNvSpPr>
              <p:nvPr/>
            </p:nvSpPr>
            <p:spPr bwMode="auto">
              <a:xfrm rot="-132102">
                <a:off x="4651" y="256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30" name="Text Box 258"/>
              <p:cNvSpPr txBox="1">
                <a:spLocks noChangeArrowheads="1"/>
              </p:cNvSpPr>
              <p:nvPr/>
            </p:nvSpPr>
            <p:spPr bwMode="auto">
              <a:xfrm>
                <a:off x="4083" y="2522"/>
                <a:ext cx="477"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San Jacinto</a:t>
                </a:r>
              </a:p>
            </p:txBody>
          </p:sp>
          <p:sp>
            <p:nvSpPr>
              <p:cNvPr id="3331" name="Text Box 259"/>
              <p:cNvSpPr txBox="1">
                <a:spLocks noChangeArrowheads="1"/>
              </p:cNvSpPr>
              <p:nvPr/>
            </p:nvSpPr>
            <p:spPr bwMode="auto">
              <a:xfrm>
                <a:off x="4506" y="2519"/>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30</a:t>
                </a:r>
              </a:p>
            </p:txBody>
          </p:sp>
        </p:grpSp>
        <p:grpSp>
          <p:nvGrpSpPr>
            <p:cNvPr id="3332" name="Group 260"/>
            <p:cNvGrpSpPr>
              <a:grpSpLocks/>
            </p:cNvGrpSpPr>
            <p:nvPr/>
          </p:nvGrpSpPr>
          <p:grpSpPr bwMode="auto">
            <a:xfrm>
              <a:off x="4515" y="1000"/>
              <a:ext cx="621" cy="136"/>
              <a:chOff x="4073" y="1527"/>
              <a:chExt cx="621" cy="136"/>
            </a:xfrm>
          </p:grpSpPr>
          <p:grpSp>
            <p:nvGrpSpPr>
              <p:cNvPr id="3333" name="Group 261"/>
              <p:cNvGrpSpPr>
                <a:grpSpLocks/>
              </p:cNvGrpSpPr>
              <p:nvPr/>
            </p:nvGrpSpPr>
            <p:grpSpPr bwMode="auto">
              <a:xfrm>
                <a:off x="4073" y="1541"/>
                <a:ext cx="594" cy="93"/>
                <a:chOff x="2305" y="2145"/>
                <a:chExt cx="594" cy="93"/>
              </a:xfrm>
            </p:grpSpPr>
            <p:sp>
              <p:nvSpPr>
                <p:cNvPr id="3334" name="Rectangle 262"/>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35" name="Freeform 263"/>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36" name="Freeform 264"/>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37" name="Freeform 265"/>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338" name="Text Box 266"/>
              <p:cNvSpPr txBox="1">
                <a:spLocks noChangeArrowheads="1"/>
              </p:cNvSpPr>
              <p:nvPr/>
            </p:nvSpPr>
            <p:spPr bwMode="auto">
              <a:xfrm>
                <a:off x="4077" y="1528"/>
                <a:ext cx="54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Independence</a:t>
                </a:r>
              </a:p>
            </p:txBody>
          </p:sp>
          <p:sp>
            <p:nvSpPr>
              <p:cNvPr id="3339" name="Text Box 267"/>
              <p:cNvSpPr txBox="1">
                <a:spLocks noChangeArrowheads="1"/>
              </p:cNvSpPr>
              <p:nvPr/>
            </p:nvSpPr>
            <p:spPr bwMode="auto">
              <a:xfrm>
                <a:off x="4506" y="1527"/>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22</a:t>
                </a:r>
              </a:p>
            </p:txBody>
          </p:sp>
        </p:grpSp>
        <p:sp>
          <p:nvSpPr>
            <p:cNvPr id="3342" name="Text Box 270"/>
            <p:cNvSpPr txBox="1">
              <a:spLocks noChangeArrowheads="1"/>
            </p:cNvSpPr>
            <p:nvPr/>
          </p:nvSpPr>
          <p:spPr bwMode="auto">
            <a:xfrm>
              <a:off x="4416" y="262"/>
              <a:ext cx="40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TG 38.1</a:t>
              </a:r>
            </a:p>
          </p:txBody>
        </p:sp>
        <p:sp>
          <p:nvSpPr>
            <p:cNvPr id="3343" name="Text Box 271"/>
            <p:cNvSpPr txBox="1">
              <a:spLocks noChangeArrowheads="1"/>
            </p:cNvSpPr>
            <p:nvPr/>
          </p:nvSpPr>
          <p:spPr bwMode="auto">
            <a:xfrm>
              <a:off x="4416" y="752"/>
              <a:ext cx="40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TG 38.2</a:t>
              </a:r>
            </a:p>
          </p:txBody>
        </p:sp>
        <p:sp>
          <p:nvSpPr>
            <p:cNvPr id="3344" name="Text Box 272"/>
            <p:cNvSpPr txBox="1">
              <a:spLocks noChangeArrowheads="1"/>
            </p:cNvSpPr>
            <p:nvPr/>
          </p:nvSpPr>
          <p:spPr bwMode="auto">
            <a:xfrm>
              <a:off x="4416" y="1279"/>
              <a:ext cx="40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TG 38.3</a:t>
              </a:r>
            </a:p>
          </p:txBody>
        </p:sp>
        <p:sp>
          <p:nvSpPr>
            <p:cNvPr id="3345" name="Text Box 273"/>
            <p:cNvSpPr txBox="1">
              <a:spLocks noChangeArrowheads="1"/>
            </p:cNvSpPr>
            <p:nvPr/>
          </p:nvSpPr>
          <p:spPr bwMode="auto">
            <a:xfrm>
              <a:off x="4416" y="1760"/>
              <a:ext cx="40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TG 38.4</a:t>
              </a:r>
            </a:p>
          </p:txBody>
        </p:sp>
      </p:grpSp>
      <p:grpSp>
        <p:nvGrpSpPr>
          <p:cNvPr id="3359" name="Group 287"/>
          <p:cNvGrpSpPr>
            <a:grpSpLocks/>
          </p:cNvGrpSpPr>
          <p:nvPr/>
        </p:nvGrpSpPr>
        <p:grpSpPr bwMode="auto">
          <a:xfrm>
            <a:off x="4098925" y="2193925"/>
            <a:ext cx="914400" cy="214313"/>
            <a:chOff x="2063" y="1231"/>
            <a:chExt cx="576" cy="135"/>
          </a:xfrm>
        </p:grpSpPr>
        <p:grpSp>
          <p:nvGrpSpPr>
            <p:cNvPr id="3347" name="Group 275"/>
            <p:cNvGrpSpPr>
              <a:grpSpLocks/>
            </p:cNvGrpSpPr>
            <p:nvPr/>
          </p:nvGrpSpPr>
          <p:grpSpPr bwMode="auto">
            <a:xfrm rot="-132102">
              <a:off x="2063" y="1257"/>
              <a:ext cx="576" cy="86"/>
              <a:chOff x="1208" y="2784"/>
              <a:chExt cx="3126" cy="468"/>
            </a:xfrm>
          </p:grpSpPr>
          <p:grpSp>
            <p:nvGrpSpPr>
              <p:cNvPr id="3348" name="Group 276"/>
              <p:cNvGrpSpPr>
                <a:grpSpLocks/>
              </p:cNvGrpSpPr>
              <p:nvPr/>
            </p:nvGrpSpPr>
            <p:grpSpPr bwMode="auto">
              <a:xfrm>
                <a:off x="1208" y="2784"/>
                <a:ext cx="3126" cy="448"/>
                <a:chOff x="1208" y="2784"/>
                <a:chExt cx="3126" cy="448"/>
              </a:xfrm>
            </p:grpSpPr>
            <p:sp>
              <p:nvSpPr>
                <p:cNvPr id="3349" name="Freeform 277"/>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50" name="Freeform 278"/>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51" name="Freeform 279"/>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52" name="Freeform 280"/>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353" name="Oval 281"/>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54" name="Freeform 282"/>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55" name="Freeform 283"/>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56" name="Freeform 284"/>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57" name="Freeform 285"/>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358" name="Text Box 286"/>
            <p:cNvSpPr txBox="1">
              <a:spLocks noChangeArrowheads="1"/>
            </p:cNvSpPr>
            <p:nvPr/>
          </p:nvSpPr>
          <p:spPr bwMode="auto">
            <a:xfrm>
              <a:off x="2173" y="1231"/>
              <a:ext cx="349"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TG 38.3</a:t>
              </a:r>
            </a:p>
          </p:txBody>
        </p:sp>
      </p:grpSp>
      <p:sp>
        <p:nvSpPr>
          <p:cNvPr id="3450" name="Oval 378"/>
          <p:cNvSpPr>
            <a:spLocks noChangeArrowheads="1"/>
          </p:cNvSpPr>
          <p:nvPr/>
        </p:nvSpPr>
        <p:spPr bwMode="auto">
          <a:xfrm>
            <a:off x="4667250" y="3781425"/>
            <a:ext cx="469900" cy="295275"/>
          </a:xfrm>
          <a:prstGeom prst="ellipse">
            <a:avLst/>
          </a:prstGeom>
          <a:solidFill>
            <a:srgbClr val="CC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t>Landing</a:t>
            </a:r>
          </a:p>
          <a:p>
            <a:pPr algn="ctr"/>
            <a:r>
              <a:rPr lang="en-US" altLang="en-US" sz="800"/>
              <a:t> Area</a:t>
            </a:r>
          </a:p>
        </p:txBody>
      </p:sp>
      <p:grpSp>
        <p:nvGrpSpPr>
          <p:cNvPr id="6253" name="Group 2157"/>
          <p:cNvGrpSpPr>
            <a:grpSpLocks/>
          </p:cNvGrpSpPr>
          <p:nvPr/>
        </p:nvGrpSpPr>
        <p:grpSpPr bwMode="auto">
          <a:xfrm>
            <a:off x="4440238" y="2825750"/>
            <a:ext cx="914400" cy="214313"/>
            <a:chOff x="2063" y="1231"/>
            <a:chExt cx="576" cy="135"/>
          </a:xfrm>
        </p:grpSpPr>
        <p:grpSp>
          <p:nvGrpSpPr>
            <p:cNvPr id="6254" name="Group 2158"/>
            <p:cNvGrpSpPr>
              <a:grpSpLocks/>
            </p:cNvGrpSpPr>
            <p:nvPr/>
          </p:nvGrpSpPr>
          <p:grpSpPr bwMode="auto">
            <a:xfrm rot="-132102">
              <a:off x="2063" y="1257"/>
              <a:ext cx="576" cy="86"/>
              <a:chOff x="1208" y="2784"/>
              <a:chExt cx="3126" cy="468"/>
            </a:xfrm>
          </p:grpSpPr>
          <p:grpSp>
            <p:nvGrpSpPr>
              <p:cNvPr id="6255" name="Group 2159"/>
              <p:cNvGrpSpPr>
                <a:grpSpLocks/>
              </p:cNvGrpSpPr>
              <p:nvPr/>
            </p:nvGrpSpPr>
            <p:grpSpPr bwMode="auto">
              <a:xfrm>
                <a:off x="1208" y="2784"/>
                <a:ext cx="3126" cy="448"/>
                <a:chOff x="1208" y="2784"/>
                <a:chExt cx="3126" cy="448"/>
              </a:xfrm>
            </p:grpSpPr>
            <p:sp>
              <p:nvSpPr>
                <p:cNvPr id="6256" name="Freeform 2160"/>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57" name="Freeform 2161"/>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58" name="Freeform 2162"/>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59" name="Freeform 2163"/>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260" name="Oval 2164"/>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61" name="Freeform 2165"/>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62" name="Freeform 2166"/>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63" name="Freeform 2167"/>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64" name="Freeform 2168"/>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265" name="Text Box 2169"/>
            <p:cNvSpPr txBox="1">
              <a:spLocks noChangeArrowheads="1"/>
            </p:cNvSpPr>
            <p:nvPr/>
          </p:nvSpPr>
          <p:spPr bwMode="auto">
            <a:xfrm>
              <a:off x="2173" y="1231"/>
              <a:ext cx="349"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TG 38.2</a:t>
              </a:r>
            </a:p>
          </p:txBody>
        </p:sp>
      </p:grpSp>
      <p:grpSp>
        <p:nvGrpSpPr>
          <p:cNvPr id="6266" name="Group 2170"/>
          <p:cNvGrpSpPr>
            <a:grpSpLocks/>
          </p:cNvGrpSpPr>
          <p:nvPr/>
        </p:nvGrpSpPr>
        <p:grpSpPr bwMode="auto">
          <a:xfrm>
            <a:off x="4976813" y="3508375"/>
            <a:ext cx="914400" cy="214313"/>
            <a:chOff x="2063" y="1231"/>
            <a:chExt cx="576" cy="135"/>
          </a:xfrm>
        </p:grpSpPr>
        <p:grpSp>
          <p:nvGrpSpPr>
            <p:cNvPr id="6267" name="Group 2171"/>
            <p:cNvGrpSpPr>
              <a:grpSpLocks/>
            </p:cNvGrpSpPr>
            <p:nvPr/>
          </p:nvGrpSpPr>
          <p:grpSpPr bwMode="auto">
            <a:xfrm rot="-132102">
              <a:off x="2063" y="1257"/>
              <a:ext cx="576" cy="86"/>
              <a:chOff x="1208" y="2784"/>
              <a:chExt cx="3126" cy="468"/>
            </a:xfrm>
          </p:grpSpPr>
          <p:grpSp>
            <p:nvGrpSpPr>
              <p:cNvPr id="6268" name="Group 2172"/>
              <p:cNvGrpSpPr>
                <a:grpSpLocks/>
              </p:cNvGrpSpPr>
              <p:nvPr/>
            </p:nvGrpSpPr>
            <p:grpSpPr bwMode="auto">
              <a:xfrm>
                <a:off x="1208" y="2784"/>
                <a:ext cx="3126" cy="448"/>
                <a:chOff x="1208" y="2784"/>
                <a:chExt cx="3126" cy="448"/>
              </a:xfrm>
            </p:grpSpPr>
            <p:sp>
              <p:nvSpPr>
                <p:cNvPr id="6269" name="Freeform 2173"/>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70" name="Freeform 2174"/>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71" name="Freeform 2175"/>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72" name="Freeform 2176"/>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273" name="Oval 2177"/>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74" name="Freeform 2178"/>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75" name="Freeform 2179"/>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76" name="Freeform 2180"/>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77" name="Freeform 2181"/>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278" name="Text Box 2182"/>
            <p:cNvSpPr txBox="1">
              <a:spLocks noChangeArrowheads="1"/>
            </p:cNvSpPr>
            <p:nvPr/>
          </p:nvSpPr>
          <p:spPr bwMode="auto">
            <a:xfrm>
              <a:off x="2173" y="1231"/>
              <a:ext cx="349"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TG 38.4</a:t>
              </a:r>
            </a:p>
          </p:txBody>
        </p:sp>
      </p:grpSp>
      <p:grpSp>
        <p:nvGrpSpPr>
          <p:cNvPr id="6279" name="Group 2183"/>
          <p:cNvGrpSpPr>
            <a:grpSpLocks/>
          </p:cNvGrpSpPr>
          <p:nvPr/>
        </p:nvGrpSpPr>
        <p:grpSpPr bwMode="auto">
          <a:xfrm>
            <a:off x="5291138" y="4527550"/>
            <a:ext cx="914400" cy="214313"/>
            <a:chOff x="2063" y="1231"/>
            <a:chExt cx="576" cy="135"/>
          </a:xfrm>
        </p:grpSpPr>
        <p:grpSp>
          <p:nvGrpSpPr>
            <p:cNvPr id="6280" name="Group 2184"/>
            <p:cNvGrpSpPr>
              <a:grpSpLocks/>
            </p:cNvGrpSpPr>
            <p:nvPr/>
          </p:nvGrpSpPr>
          <p:grpSpPr bwMode="auto">
            <a:xfrm rot="-132102">
              <a:off x="2063" y="1257"/>
              <a:ext cx="576" cy="86"/>
              <a:chOff x="1208" y="2784"/>
              <a:chExt cx="3126" cy="468"/>
            </a:xfrm>
          </p:grpSpPr>
          <p:grpSp>
            <p:nvGrpSpPr>
              <p:cNvPr id="6281" name="Group 2185"/>
              <p:cNvGrpSpPr>
                <a:grpSpLocks/>
              </p:cNvGrpSpPr>
              <p:nvPr/>
            </p:nvGrpSpPr>
            <p:grpSpPr bwMode="auto">
              <a:xfrm>
                <a:off x="1208" y="2784"/>
                <a:ext cx="3126" cy="448"/>
                <a:chOff x="1208" y="2784"/>
                <a:chExt cx="3126" cy="448"/>
              </a:xfrm>
            </p:grpSpPr>
            <p:sp>
              <p:nvSpPr>
                <p:cNvPr id="6282" name="Freeform 2186"/>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83" name="Freeform 2187"/>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84" name="Freeform 2188"/>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85" name="Freeform 2189"/>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286" name="Oval 2190"/>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87" name="Freeform 2191"/>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88" name="Freeform 2192"/>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89" name="Freeform 2193"/>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90" name="Freeform 2194"/>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291" name="Text Box 2195"/>
            <p:cNvSpPr txBox="1">
              <a:spLocks noChangeArrowheads="1"/>
            </p:cNvSpPr>
            <p:nvPr/>
          </p:nvSpPr>
          <p:spPr bwMode="auto">
            <a:xfrm>
              <a:off x="2173" y="1231"/>
              <a:ext cx="349"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TG 38.1</a:t>
              </a:r>
            </a:p>
          </p:txBody>
        </p:sp>
      </p:grpSp>
      <p:grpSp>
        <p:nvGrpSpPr>
          <p:cNvPr id="6316" name="Group 2220"/>
          <p:cNvGrpSpPr>
            <a:grpSpLocks/>
          </p:cNvGrpSpPr>
          <p:nvPr/>
        </p:nvGrpSpPr>
        <p:grpSpPr bwMode="auto">
          <a:xfrm>
            <a:off x="3571875" y="4749800"/>
            <a:ext cx="1454150" cy="2108200"/>
            <a:chOff x="3450" y="2992"/>
            <a:chExt cx="916" cy="1328"/>
          </a:xfrm>
        </p:grpSpPr>
        <p:sp>
          <p:nvSpPr>
            <p:cNvPr id="6250" name="Rectangle 2154"/>
            <p:cNvSpPr>
              <a:spLocks noChangeArrowheads="1"/>
            </p:cNvSpPr>
            <p:nvPr/>
          </p:nvSpPr>
          <p:spPr bwMode="auto">
            <a:xfrm>
              <a:off x="3450" y="3007"/>
              <a:ext cx="916" cy="1313"/>
            </a:xfrm>
            <a:prstGeom prst="rect">
              <a:avLst/>
            </a:pr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3509" name="Group 437"/>
            <p:cNvGrpSpPr>
              <a:grpSpLocks/>
            </p:cNvGrpSpPr>
            <p:nvPr/>
          </p:nvGrpSpPr>
          <p:grpSpPr bwMode="auto">
            <a:xfrm>
              <a:off x="3594" y="3144"/>
              <a:ext cx="704" cy="128"/>
              <a:chOff x="2170" y="1264"/>
              <a:chExt cx="704" cy="128"/>
            </a:xfrm>
          </p:grpSpPr>
          <p:sp>
            <p:nvSpPr>
              <p:cNvPr id="3510" name="Freeform 438"/>
              <p:cNvSpPr>
                <a:spLocks/>
              </p:cNvSpPr>
              <p:nvPr/>
            </p:nvSpPr>
            <p:spPr bwMode="auto">
              <a:xfrm>
                <a:off x="2170" y="1276"/>
                <a:ext cx="704" cy="106"/>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11" name="Freeform 439"/>
              <p:cNvSpPr>
                <a:spLocks/>
              </p:cNvSpPr>
              <p:nvPr/>
            </p:nvSpPr>
            <p:spPr bwMode="auto">
              <a:xfrm>
                <a:off x="2416" y="1283"/>
                <a:ext cx="224" cy="88"/>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12" name="Line 440"/>
              <p:cNvSpPr>
                <a:spLocks noChangeShapeType="1"/>
              </p:cNvSpPr>
              <p:nvPr/>
            </p:nvSpPr>
            <p:spPr bwMode="auto">
              <a:xfrm flipH="1">
                <a:off x="2414" y="1349"/>
                <a:ext cx="15" cy="1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13" name="Line 441"/>
              <p:cNvSpPr>
                <a:spLocks noChangeShapeType="1"/>
              </p:cNvSpPr>
              <p:nvPr/>
            </p:nvSpPr>
            <p:spPr bwMode="auto">
              <a:xfrm flipH="1">
                <a:off x="2473" y="1362"/>
                <a:ext cx="0" cy="19"/>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14" name="Line 442"/>
              <p:cNvSpPr>
                <a:spLocks noChangeShapeType="1"/>
              </p:cNvSpPr>
              <p:nvPr/>
            </p:nvSpPr>
            <p:spPr bwMode="auto">
              <a:xfrm flipH="1">
                <a:off x="2518" y="1372"/>
                <a:ext cx="0"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15" name="Line 443"/>
              <p:cNvSpPr>
                <a:spLocks noChangeShapeType="1"/>
              </p:cNvSpPr>
              <p:nvPr/>
            </p:nvSpPr>
            <p:spPr bwMode="auto">
              <a:xfrm>
                <a:off x="2556" y="1370"/>
                <a:ext cx="2"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16" name="Line 444"/>
              <p:cNvSpPr>
                <a:spLocks noChangeShapeType="1"/>
              </p:cNvSpPr>
              <p:nvPr/>
            </p:nvSpPr>
            <p:spPr bwMode="auto">
              <a:xfrm>
                <a:off x="2593" y="1367"/>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17" name="Line 445"/>
              <p:cNvSpPr>
                <a:spLocks noChangeShapeType="1"/>
              </p:cNvSpPr>
              <p:nvPr/>
            </p:nvSpPr>
            <p:spPr bwMode="auto">
              <a:xfrm>
                <a:off x="2593" y="1271"/>
                <a:ext cx="1"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18" name="Line 446"/>
              <p:cNvSpPr>
                <a:spLocks noChangeShapeType="1"/>
              </p:cNvSpPr>
              <p:nvPr/>
            </p:nvSpPr>
            <p:spPr bwMode="auto">
              <a:xfrm flipH="1">
                <a:off x="2555" y="1264"/>
                <a:ext cx="2"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19" name="Line 447"/>
              <p:cNvSpPr>
                <a:spLocks noChangeShapeType="1"/>
              </p:cNvSpPr>
              <p:nvPr/>
            </p:nvSpPr>
            <p:spPr bwMode="auto">
              <a:xfrm>
                <a:off x="2515" y="1265"/>
                <a:ext cx="3"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20" name="Line 448"/>
              <p:cNvSpPr>
                <a:spLocks noChangeShapeType="1"/>
              </p:cNvSpPr>
              <p:nvPr/>
            </p:nvSpPr>
            <p:spPr bwMode="auto">
              <a:xfrm>
                <a:off x="2473" y="1270"/>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21" name="Line 449"/>
              <p:cNvSpPr>
                <a:spLocks noChangeShapeType="1"/>
              </p:cNvSpPr>
              <p:nvPr/>
            </p:nvSpPr>
            <p:spPr bwMode="auto">
              <a:xfrm>
                <a:off x="2413" y="1292"/>
                <a:ext cx="10" cy="12"/>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522" name="Group 450"/>
              <p:cNvGrpSpPr>
                <a:grpSpLocks/>
              </p:cNvGrpSpPr>
              <p:nvPr/>
            </p:nvGrpSpPr>
            <p:grpSpPr bwMode="auto">
              <a:xfrm>
                <a:off x="2304" y="1311"/>
                <a:ext cx="76" cy="33"/>
                <a:chOff x="2194" y="2966"/>
                <a:chExt cx="258" cy="117"/>
              </a:xfrm>
            </p:grpSpPr>
            <p:sp>
              <p:nvSpPr>
                <p:cNvPr id="3523" name="Freeform 451"/>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24" name="Line 452"/>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25" name="Line 453"/>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26" name="Line 454"/>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27" name="Group 455"/>
              <p:cNvGrpSpPr>
                <a:grpSpLocks/>
              </p:cNvGrpSpPr>
              <p:nvPr/>
            </p:nvGrpSpPr>
            <p:grpSpPr bwMode="auto">
              <a:xfrm rot="10800000">
                <a:off x="2713" y="1311"/>
                <a:ext cx="76" cy="33"/>
                <a:chOff x="2194" y="2966"/>
                <a:chExt cx="258" cy="117"/>
              </a:xfrm>
            </p:grpSpPr>
            <p:sp>
              <p:nvSpPr>
                <p:cNvPr id="3528" name="Freeform 456"/>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29" name="Line 457"/>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30" name="Line 458"/>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31" name="Line 459"/>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532" name="Group 460"/>
              <p:cNvGrpSpPr>
                <a:grpSpLocks/>
              </p:cNvGrpSpPr>
              <p:nvPr/>
            </p:nvGrpSpPr>
            <p:grpSpPr bwMode="auto">
              <a:xfrm rot="10800000">
                <a:off x="2660" y="1310"/>
                <a:ext cx="76" cy="32"/>
                <a:chOff x="2194" y="2966"/>
                <a:chExt cx="258" cy="117"/>
              </a:xfrm>
            </p:grpSpPr>
            <p:sp>
              <p:nvSpPr>
                <p:cNvPr id="3533" name="Freeform 461"/>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34" name="Line 462"/>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35" name="Line 463"/>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36" name="Line 464"/>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537" name="Oval 465"/>
              <p:cNvSpPr>
                <a:spLocks noChangeArrowheads="1"/>
              </p:cNvSpPr>
              <p:nvPr/>
            </p:nvSpPr>
            <p:spPr bwMode="auto">
              <a:xfrm rot="10800000">
                <a:off x="2525" y="1317"/>
                <a:ext cx="16" cy="1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538" name="Group 466"/>
              <p:cNvGrpSpPr>
                <a:grpSpLocks/>
              </p:cNvGrpSpPr>
              <p:nvPr/>
            </p:nvGrpSpPr>
            <p:grpSpPr bwMode="auto">
              <a:xfrm>
                <a:off x="2358" y="1311"/>
                <a:ext cx="76" cy="32"/>
                <a:chOff x="2194" y="2966"/>
                <a:chExt cx="258" cy="117"/>
              </a:xfrm>
            </p:grpSpPr>
            <p:sp>
              <p:nvSpPr>
                <p:cNvPr id="3539" name="Freeform 467"/>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40" name="Line 468"/>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41" name="Line 469"/>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42" name="Line 470"/>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543" name="Freeform 471"/>
              <p:cNvSpPr>
                <a:spLocks/>
              </p:cNvSpPr>
              <p:nvPr/>
            </p:nvSpPr>
            <p:spPr bwMode="auto">
              <a:xfrm>
                <a:off x="2438" y="1303"/>
                <a:ext cx="71" cy="45"/>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44" name="Oval 472"/>
              <p:cNvSpPr>
                <a:spLocks noChangeArrowheads="1"/>
              </p:cNvSpPr>
              <p:nvPr/>
            </p:nvSpPr>
            <p:spPr bwMode="auto">
              <a:xfrm rot="10800000">
                <a:off x="2491" y="1317"/>
                <a:ext cx="16" cy="1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303" name="Group 1207"/>
            <p:cNvGrpSpPr>
              <a:grpSpLocks/>
            </p:cNvGrpSpPr>
            <p:nvPr/>
          </p:nvGrpSpPr>
          <p:grpSpPr bwMode="auto">
            <a:xfrm>
              <a:off x="3594" y="3283"/>
              <a:ext cx="704" cy="128"/>
              <a:chOff x="2170" y="1264"/>
              <a:chExt cx="704" cy="128"/>
            </a:xfrm>
          </p:grpSpPr>
          <p:sp>
            <p:nvSpPr>
              <p:cNvPr id="5304" name="Freeform 1208"/>
              <p:cNvSpPr>
                <a:spLocks/>
              </p:cNvSpPr>
              <p:nvPr/>
            </p:nvSpPr>
            <p:spPr bwMode="auto">
              <a:xfrm>
                <a:off x="2170" y="1276"/>
                <a:ext cx="704" cy="106"/>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05" name="Freeform 1209"/>
              <p:cNvSpPr>
                <a:spLocks/>
              </p:cNvSpPr>
              <p:nvPr/>
            </p:nvSpPr>
            <p:spPr bwMode="auto">
              <a:xfrm>
                <a:off x="2416" y="1283"/>
                <a:ext cx="224" cy="88"/>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06" name="Line 1210"/>
              <p:cNvSpPr>
                <a:spLocks noChangeShapeType="1"/>
              </p:cNvSpPr>
              <p:nvPr/>
            </p:nvSpPr>
            <p:spPr bwMode="auto">
              <a:xfrm flipH="1">
                <a:off x="2414" y="1349"/>
                <a:ext cx="15" cy="1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07" name="Line 1211"/>
              <p:cNvSpPr>
                <a:spLocks noChangeShapeType="1"/>
              </p:cNvSpPr>
              <p:nvPr/>
            </p:nvSpPr>
            <p:spPr bwMode="auto">
              <a:xfrm flipH="1">
                <a:off x="2473" y="1362"/>
                <a:ext cx="0" cy="19"/>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08" name="Line 1212"/>
              <p:cNvSpPr>
                <a:spLocks noChangeShapeType="1"/>
              </p:cNvSpPr>
              <p:nvPr/>
            </p:nvSpPr>
            <p:spPr bwMode="auto">
              <a:xfrm flipH="1">
                <a:off x="2518" y="1372"/>
                <a:ext cx="0"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09" name="Line 1213"/>
              <p:cNvSpPr>
                <a:spLocks noChangeShapeType="1"/>
              </p:cNvSpPr>
              <p:nvPr/>
            </p:nvSpPr>
            <p:spPr bwMode="auto">
              <a:xfrm>
                <a:off x="2556" y="1370"/>
                <a:ext cx="2"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10" name="Line 1214"/>
              <p:cNvSpPr>
                <a:spLocks noChangeShapeType="1"/>
              </p:cNvSpPr>
              <p:nvPr/>
            </p:nvSpPr>
            <p:spPr bwMode="auto">
              <a:xfrm>
                <a:off x="2593" y="1367"/>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11" name="Line 1215"/>
              <p:cNvSpPr>
                <a:spLocks noChangeShapeType="1"/>
              </p:cNvSpPr>
              <p:nvPr/>
            </p:nvSpPr>
            <p:spPr bwMode="auto">
              <a:xfrm>
                <a:off x="2593" y="1271"/>
                <a:ext cx="1"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12" name="Line 1216"/>
              <p:cNvSpPr>
                <a:spLocks noChangeShapeType="1"/>
              </p:cNvSpPr>
              <p:nvPr/>
            </p:nvSpPr>
            <p:spPr bwMode="auto">
              <a:xfrm flipH="1">
                <a:off x="2555" y="1264"/>
                <a:ext cx="2"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13" name="Line 1217"/>
              <p:cNvSpPr>
                <a:spLocks noChangeShapeType="1"/>
              </p:cNvSpPr>
              <p:nvPr/>
            </p:nvSpPr>
            <p:spPr bwMode="auto">
              <a:xfrm>
                <a:off x="2515" y="1265"/>
                <a:ext cx="3"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14" name="Line 1218"/>
              <p:cNvSpPr>
                <a:spLocks noChangeShapeType="1"/>
              </p:cNvSpPr>
              <p:nvPr/>
            </p:nvSpPr>
            <p:spPr bwMode="auto">
              <a:xfrm>
                <a:off x="2473" y="1270"/>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15" name="Line 1219"/>
              <p:cNvSpPr>
                <a:spLocks noChangeShapeType="1"/>
              </p:cNvSpPr>
              <p:nvPr/>
            </p:nvSpPr>
            <p:spPr bwMode="auto">
              <a:xfrm>
                <a:off x="2413" y="1292"/>
                <a:ext cx="10" cy="12"/>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316" name="Group 1220"/>
              <p:cNvGrpSpPr>
                <a:grpSpLocks/>
              </p:cNvGrpSpPr>
              <p:nvPr/>
            </p:nvGrpSpPr>
            <p:grpSpPr bwMode="auto">
              <a:xfrm>
                <a:off x="2304" y="1311"/>
                <a:ext cx="76" cy="33"/>
                <a:chOff x="2194" y="2966"/>
                <a:chExt cx="258" cy="117"/>
              </a:xfrm>
            </p:grpSpPr>
            <p:sp>
              <p:nvSpPr>
                <p:cNvPr id="5317" name="Freeform 1221"/>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18" name="Line 1222"/>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19" name="Line 1223"/>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0" name="Line 1224"/>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321" name="Group 1225"/>
              <p:cNvGrpSpPr>
                <a:grpSpLocks/>
              </p:cNvGrpSpPr>
              <p:nvPr/>
            </p:nvGrpSpPr>
            <p:grpSpPr bwMode="auto">
              <a:xfrm rot="10800000">
                <a:off x="2713" y="1311"/>
                <a:ext cx="76" cy="33"/>
                <a:chOff x="2194" y="2966"/>
                <a:chExt cx="258" cy="117"/>
              </a:xfrm>
            </p:grpSpPr>
            <p:sp>
              <p:nvSpPr>
                <p:cNvPr id="5322" name="Freeform 1226"/>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3" name="Line 1227"/>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4" name="Line 1228"/>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5" name="Line 1229"/>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326" name="Group 1230"/>
              <p:cNvGrpSpPr>
                <a:grpSpLocks/>
              </p:cNvGrpSpPr>
              <p:nvPr/>
            </p:nvGrpSpPr>
            <p:grpSpPr bwMode="auto">
              <a:xfrm rot="10800000">
                <a:off x="2660" y="1310"/>
                <a:ext cx="76" cy="32"/>
                <a:chOff x="2194" y="2966"/>
                <a:chExt cx="258" cy="117"/>
              </a:xfrm>
            </p:grpSpPr>
            <p:sp>
              <p:nvSpPr>
                <p:cNvPr id="5327" name="Freeform 1231"/>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8" name="Line 1232"/>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9" name="Line 1233"/>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30" name="Line 1234"/>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331" name="Oval 1235"/>
              <p:cNvSpPr>
                <a:spLocks noChangeArrowheads="1"/>
              </p:cNvSpPr>
              <p:nvPr/>
            </p:nvSpPr>
            <p:spPr bwMode="auto">
              <a:xfrm rot="10800000">
                <a:off x="2525" y="1317"/>
                <a:ext cx="16" cy="1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332" name="Group 1236"/>
              <p:cNvGrpSpPr>
                <a:grpSpLocks/>
              </p:cNvGrpSpPr>
              <p:nvPr/>
            </p:nvGrpSpPr>
            <p:grpSpPr bwMode="auto">
              <a:xfrm>
                <a:off x="2358" y="1311"/>
                <a:ext cx="76" cy="32"/>
                <a:chOff x="2194" y="2966"/>
                <a:chExt cx="258" cy="117"/>
              </a:xfrm>
            </p:grpSpPr>
            <p:sp>
              <p:nvSpPr>
                <p:cNvPr id="5333" name="Freeform 1237"/>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34" name="Line 1238"/>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35" name="Line 1239"/>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36" name="Line 1240"/>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337" name="Freeform 1241"/>
              <p:cNvSpPr>
                <a:spLocks/>
              </p:cNvSpPr>
              <p:nvPr/>
            </p:nvSpPr>
            <p:spPr bwMode="auto">
              <a:xfrm>
                <a:off x="2438" y="1303"/>
                <a:ext cx="71" cy="45"/>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38" name="Oval 1242"/>
              <p:cNvSpPr>
                <a:spLocks noChangeArrowheads="1"/>
              </p:cNvSpPr>
              <p:nvPr/>
            </p:nvSpPr>
            <p:spPr bwMode="auto">
              <a:xfrm rot="10800000">
                <a:off x="2491" y="1317"/>
                <a:ext cx="16" cy="1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339" name="Group 1243"/>
            <p:cNvGrpSpPr>
              <a:grpSpLocks/>
            </p:cNvGrpSpPr>
            <p:nvPr/>
          </p:nvGrpSpPr>
          <p:grpSpPr bwMode="auto">
            <a:xfrm>
              <a:off x="3594" y="3422"/>
              <a:ext cx="704" cy="128"/>
              <a:chOff x="2170" y="1264"/>
              <a:chExt cx="704" cy="128"/>
            </a:xfrm>
          </p:grpSpPr>
          <p:sp>
            <p:nvSpPr>
              <p:cNvPr id="5340" name="Freeform 1244"/>
              <p:cNvSpPr>
                <a:spLocks/>
              </p:cNvSpPr>
              <p:nvPr/>
            </p:nvSpPr>
            <p:spPr bwMode="auto">
              <a:xfrm>
                <a:off x="2170" y="1276"/>
                <a:ext cx="704" cy="106"/>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41" name="Freeform 1245"/>
              <p:cNvSpPr>
                <a:spLocks/>
              </p:cNvSpPr>
              <p:nvPr/>
            </p:nvSpPr>
            <p:spPr bwMode="auto">
              <a:xfrm>
                <a:off x="2416" y="1283"/>
                <a:ext cx="224" cy="88"/>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42" name="Line 1246"/>
              <p:cNvSpPr>
                <a:spLocks noChangeShapeType="1"/>
              </p:cNvSpPr>
              <p:nvPr/>
            </p:nvSpPr>
            <p:spPr bwMode="auto">
              <a:xfrm flipH="1">
                <a:off x="2414" y="1349"/>
                <a:ext cx="15" cy="1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43" name="Line 1247"/>
              <p:cNvSpPr>
                <a:spLocks noChangeShapeType="1"/>
              </p:cNvSpPr>
              <p:nvPr/>
            </p:nvSpPr>
            <p:spPr bwMode="auto">
              <a:xfrm flipH="1">
                <a:off x="2473" y="1362"/>
                <a:ext cx="0" cy="19"/>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44" name="Line 1248"/>
              <p:cNvSpPr>
                <a:spLocks noChangeShapeType="1"/>
              </p:cNvSpPr>
              <p:nvPr/>
            </p:nvSpPr>
            <p:spPr bwMode="auto">
              <a:xfrm flipH="1">
                <a:off x="2518" y="1372"/>
                <a:ext cx="0"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45" name="Line 1249"/>
              <p:cNvSpPr>
                <a:spLocks noChangeShapeType="1"/>
              </p:cNvSpPr>
              <p:nvPr/>
            </p:nvSpPr>
            <p:spPr bwMode="auto">
              <a:xfrm>
                <a:off x="2556" y="1370"/>
                <a:ext cx="2"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46" name="Line 1250"/>
              <p:cNvSpPr>
                <a:spLocks noChangeShapeType="1"/>
              </p:cNvSpPr>
              <p:nvPr/>
            </p:nvSpPr>
            <p:spPr bwMode="auto">
              <a:xfrm>
                <a:off x="2593" y="1367"/>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47" name="Line 1251"/>
              <p:cNvSpPr>
                <a:spLocks noChangeShapeType="1"/>
              </p:cNvSpPr>
              <p:nvPr/>
            </p:nvSpPr>
            <p:spPr bwMode="auto">
              <a:xfrm>
                <a:off x="2593" y="1271"/>
                <a:ext cx="1"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48" name="Line 1252"/>
              <p:cNvSpPr>
                <a:spLocks noChangeShapeType="1"/>
              </p:cNvSpPr>
              <p:nvPr/>
            </p:nvSpPr>
            <p:spPr bwMode="auto">
              <a:xfrm flipH="1">
                <a:off x="2555" y="1264"/>
                <a:ext cx="2"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49" name="Line 1253"/>
              <p:cNvSpPr>
                <a:spLocks noChangeShapeType="1"/>
              </p:cNvSpPr>
              <p:nvPr/>
            </p:nvSpPr>
            <p:spPr bwMode="auto">
              <a:xfrm>
                <a:off x="2515" y="1265"/>
                <a:ext cx="3"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50" name="Line 1254"/>
              <p:cNvSpPr>
                <a:spLocks noChangeShapeType="1"/>
              </p:cNvSpPr>
              <p:nvPr/>
            </p:nvSpPr>
            <p:spPr bwMode="auto">
              <a:xfrm>
                <a:off x="2473" y="1270"/>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51" name="Line 1255"/>
              <p:cNvSpPr>
                <a:spLocks noChangeShapeType="1"/>
              </p:cNvSpPr>
              <p:nvPr/>
            </p:nvSpPr>
            <p:spPr bwMode="auto">
              <a:xfrm>
                <a:off x="2413" y="1292"/>
                <a:ext cx="10" cy="12"/>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352" name="Group 1256"/>
              <p:cNvGrpSpPr>
                <a:grpSpLocks/>
              </p:cNvGrpSpPr>
              <p:nvPr/>
            </p:nvGrpSpPr>
            <p:grpSpPr bwMode="auto">
              <a:xfrm>
                <a:off x="2304" y="1311"/>
                <a:ext cx="76" cy="33"/>
                <a:chOff x="2194" y="2966"/>
                <a:chExt cx="258" cy="117"/>
              </a:xfrm>
            </p:grpSpPr>
            <p:sp>
              <p:nvSpPr>
                <p:cNvPr id="5353" name="Freeform 1257"/>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54" name="Line 1258"/>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55" name="Line 1259"/>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56" name="Line 1260"/>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357" name="Group 1261"/>
              <p:cNvGrpSpPr>
                <a:grpSpLocks/>
              </p:cNvGrpSpPr>
              <p:nvPr/>
            </p:nvGrpSpPr>
            <p:grpSpPr bwMode="auto">
              <a:xfrm rot="10800000">
                <a:off x="2713" y="1311"/>
                <a:ext cx="76" cy="33"/>
                <a:chOff x="2194" y="2966"/>
                <a:chExt cx="258" cy="117"/>
              </a:xfrm>
            </p:grpSpPr>
            <p:sp>
              <p:nvSpPr>
                <p:cNvPr id="5358" name="Freeform 1262"/>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59" name="Line 1263"/>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60" name="Line 1264"/>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61" name="Line 1265"/>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362" name="Group 1266"/>
              <p:cNvGrpSpPr>
                <a:grpSpLocks/>
              </p:cNvGrpSpPr>
              <p:nvPr/>
            </p:nvGrpSpPr>
            <p:grpSpPr bwMode="auto">
              <a:xfrm rot="10800000">
                <a:off x="2660" y="1310"/>
                <a:ext cx="76" cy="32"/>
                <a:chOff x="2194" y="2966"/>
                <a:chExt cx="258" cy="117"/>
              </a:xfrm>
            </p:grpSpPr>
            <p:sp>
              <p:nvSpPr>
                <p:cNvPr id="5363" name="Freeform 1267"/>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64" name="Line 1268"/>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65" name="Line 1269"/>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66" name="Line 1270"/>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367" name="Oval 1271"/>
              <p:cNvSpPr>
                <a:spLocks noChangeArrowheads="1"/>
              </p:cNvSpPr>
              <p:nvPr/>
            </p:nvSpPr>
            <p:spPr bwMode="auto">
              <a:xfrm rot="10800000">
                <a:off x="2525" y="1317"/>
                <a:ext cx="16" cy="1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368" name="Group 1272"/>
              <p:cNvGrpSpPr>
                <a:grpSpLocks/>
              </p:cNvGrpSpPr>
              <p:nvPr/>
            </p:nvGrpSpPr>
            <p:grpSpPr bwMode="auto">
              <a:xfrm>
                <a:off x="2358" y="1311"/>
                <a:ext cx="76" cy="32"/>
                <a:chOff x="2194" y="2966"/>
                <a:chExt cx="258" cy="117"/>
              </a:xfrm>
            </p:grpSpPr>
            <p:sp>
              <p:nvSpPr>
                <p:cNvPr id="5369" name="Freeform 1273"/>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70" name="Line 1274"/>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71" name="Line 1275"/>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72" name="Line 1276"/>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373" name="Freeform 1277"/>
              <p:cNvSpPr>
                <a:spLocks/>
              </p:cNvSpPr>
              <p:nvPr/>
            </p:nvSpPr>
            <p:spPr bwMode="auto">
              <a:xfrm>
                <a:off x="2438" y="1303"/>
                <a:ext cx="71" cy="45"/>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74" name="Oval 1278"/>
              <p:cNvSpPr>
                <a:spLocks noChangeArrowheads="1"/>
              </p:cNvSpPr>
              <p:nvPr/>
            </p:nvSpPr>
            <p:spPr bwMode="auto">
              <a:xfrm rot="10800000">
                <a:off x="2491" y="1317"/>
                <a:ext cx="16" cy="1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375" name="Group 1279"/>
            <p:cNvGrpSpPr>
              <a:grpSpLocks/>
            </p:cNvGrpSpPr>
            <p:nvPr/>
          </p:nvGrpSpPr>
          <p:grpSpPr bwMode="auto">
            <a:xfrm>
              <a:off x="3594" y="3561"/>
              <a:ext cx="704" cy="128"/>
              <a:chOff x="2170" y="1264"/>
              <a:chExt cx="704" cy="128"/>
            </a:xfrm>
          </p:grpSpPr>
          <p:sp>
            <p:nvSpPr>
              <p:cNvPr id="5376" name="Freeform 1280"/>
              <p:cNvSpPr>
                <a:spLocks/>
              </p:cNvSpPr>
              <p:nvPr/>
            </p:nvSpPr>
            <p:spPr bwMode="auto">
              <a:xfrm>
                <a:off x="2170" y="1276"/>
                <a:ext cx="704" cy="106"/>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77" name="Freeform 1281"/>
              <p:cNvSpPr>
                <a:spLocks/>
              </p:cNvSpPr>
              <p:nvPr/>
            </p:nvSpPr>
            <p:spPr bwMode="auto">
              <a:xfrm>
                <a:off x="2416" y="1283"/>
                <a:ext cx="224" cy="88"/>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78" name="Line 1282"/>
              <p:cNvSpPr>
                <a:spLocks noChangeShapeType="1"/>
              </p:cNvSpPr>
              <p:nvPr/>
            </p:nvSpPr>
            <p:spPr bwMode="auto">
              <a:xfrm flipH="1">
                <a:off x="2414" y="1349"/>
                <a:ext cx="15" cy="1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79" name="Line 1283"/>
              <p:cNvSpPr>
                <a:spLocks noChangeShapeType="1"/>
              </p:cNvSpPr>
              <p:nvPr/>
            </p:nvSpPr>
            <p:spPr bwMode="auto">
              <a:xfrm flipH="1">
                <a:off x="2473" y="1362"/>
                <a:ext cx="0" cy="19"/>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80" name="Line 1284"/>
              <p:cNvSpPr>
                <a:spLocks noChangeShapeType="1"/>
              </p:cNvSpPr>
              <p:nvPr/>
            </p:nvSpPr>
            <p:spPr bwMode="auto">
              <a:xfrm flipH="1">
                <a:off x="2518" y="1372"/>
                <a:ext cx="0"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81" name="Line 1285"/>
              <p:cNvSpPr>
                <a:spLocks noChangeShapeType="1"/>
              </p:cNvSpPr>
              <p:nvPr/>
            </p:nvSpPr>
            <p:spPr bwMode="auto">
              <a:xfrm>
                <a:off x="2556" y="1370"/>
                <a:ext cx="2"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82" name="Line 1286"/>
              <p:cNvSpPr>
                <a:spLocks noChangeShapeType="1"/>
              </p:cNvSpPr>
              <p:nvPr/>
            </p:nvSpPr>
            <p:spPr bwMode="auto">
              <a:xfrm>
                <a:off x="2593" y="1367"/>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83" name="Line 1287"/>
              <p:cNvSpPr>
                <a:spLocks noChangeShapeType="1"/>
              </p:cNvSpPr>
              <p:nvPr/>
            </p:nvSpPr>
            <p:spPr bwMode="auto">
              <a:xfrm>
                <a:off x="2593" y="1271"/>
                <a:ext cx="1"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84" name="Line 1288"/>
              <p:cNvSpPr>
                <a:spLocks noChangeShapeType="1"/>
              </p:cNvSpPr>
              <p:nvPr/>
            </p:nvSpPr>
            <p:spPr bwMode="auto">
              <a:xfrm flipH="1">
                <a:off x="2555" y="1264"/>
                <a:ext cx="2"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85" name="Line 1289"/>
              <p:cNvSpPr>
                <a:spLocks noChangeShapeType="1"/>
              </p:cNvSpPr>
              <p:nvPr/>
            </p:nvSpPr>
            <p:spPr bwMode="auto">
              <a:xfrm>
                <a:off x="2515" y="1265"/>
                <a:ext cx="3"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86" name="Line 1290"/>
              <p:cNvSpPr>
                <a:spLocks noChangeShapeType="1"/>
              </p:cNvSpPr>
              <p:nvPr/>
            </p:nvSpPr>
            <p:spPr bwMode="auto">
              <a:xfrm>
                <a:off x="2473" y="1270"/>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87" name="Line 1291"/>
              <p:cNvSpPr>
                <a:spLocks noChangeShapeType="1"/>
              </p:cNvSpPr>
              <p:nvPr/>
            </p:nvSpPr>
            <p:spPr bwMode="auto">
              <a:xfrm>
                <a:off x="2413" y="1292"/>
                <a:ext cx="10" cy="12"/>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388" name="Group 1292"/>
              <p:cNvGrpSpPr>
                <a:grpSpLocks/>
              </p:cNvGrpSpPr>
              <p:nvPr/>
            </p:nvGrpSpPr>
            <p:grpSpPr bwMode="auto">
              <a:xfrm>
                <a:off x="2304" y="1311"/>
                <a:ext cx="76" cy="33"/>
                <a:chOff x="2194" y="2966"/>
                <a:chExt cx="258" cy="117"/>
              </a:xfrm>
            </p:grpSpPr>
            <p:sp>
              <p:nvSpPr>
                <p:cNvPr id="5389" name="Freeform 1293"/>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90" name="Line 1294"/>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91" name="Line 1295"/>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92" name="Line 1296"/>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393" name="Group 1297"/>
              <p:cNvGrpSpPr>
                <a:grpSpLocks/>
              </p:cNvGrpSpPr>
              <p:nvPr/>
            </p:nvGrpSpPr>
            <p:grpSpPr bwMode="auto">
              <a:xfrm rot="10800000">
                <a:off x="2713" y="1311"/>
                <a:ext cx="76" cy="33"/>
                <a:chOff x="2194" y="2966"/>
                <a:chExt cx="258" cy="117"/>
              </a:xfrm>
            </p:grpSpPr>
            <p:sp>
              <p:nvSpPr>
                <p:cNvPr id="5394" name="Freeform 1298"/>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95" name="Line 1299"/>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96" name="Line 1300"/>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97" name="Line 1301"/>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398" name="Group 1302"/>
              <p:cNvGrpSpPr>
                <a:grpSpLocks/>
              </p:cNvGrpSpPr>
              <p:nvPr/>
            </p:nvGrpSpPr>
            <p:grpSpPr bwMode="auto">
              <a:xfrm rot="10800000">
                <a:off x="2660" y="1310"/>
                <a:ext cx="76" cy="32"/>
                <a:chOff x="2194" y="2966"/>
                <a:chExt cx="258" cy="117"/>
              </a:xfrm>
            </p:grpSpPr>
            <p:sp>
              <p:nvSpPr>
                <p:cNvPr id="5399" name="Freeform 1303"/>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00" name="Line 1304"/>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01" name="Line 1305"/>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02" name="Line 1306"/>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403" name="Oval 1307"/>
              <p:cNvSpPr>
                <a:spLocks noChangeArrowheads="1"/>
              </p:cNvSpPr>
              <p:nvPr/>
            </p:nvSpPr>
            <p:spPr bwMode="auto">
              <a:xfrm rot="10800000">
                <a:off x="2525" y="1317"/>
                <a:ext cx="16" cy="1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404" name="Group 1308"/>
              <p:cNvGrpSpPr>
                <a:grpSpLocks/>
              </p:cNvGrpSpPr>
              <p:nvPr/>
            </p:nvGrpSpPr>
            <p:grpSpPr bwMode="auto">
              <a:xfrm>
                <a:off x="2358" y="1311"/>
                <a:ext cx="76" cy="32"/>
                <a:chOff x="2194" y="2966"/>
                <a:chExt cx="258" cy="117"/>
              </a:xfrm>
            </p:grpSpPr>
            <p:sp>
              <p:nvSpPr>
                <p:cNvPr id="5405" name="Freeform 1309"/>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06" name="Line 1310"/>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07" name="Line 1311"/>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08" name="Line 1312"/>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409" name="Freeform 1313"/>
              <p:cNvSpPr>
                <a:spLocks/>
              </p:cNvSpPr>
              <p:nvPr/>
            </p:nvSpPr>
            <p:spPr bwMode="auto">
              <a:xfrm>
                <a:off x="2438" y="1303"/>
                <a:ext cx="71" cy="45"/>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10" name="Oval 1314"/>
              <p:cNvSpPr>
                <a:spLocks noChangeArrowheads="1"/>
              </p:cNvSpPr>
              <p:nvPr/>
            </p:nvSpPr>
            <p:spPr bwMode="auto">
              <a:xfrm rot="10800000">
                <a:off x="2491" y="1317"/>
                <a:ext cx="16" cy="1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411" name="Group 1315"/>
            <p:cNvGrpSpPr>
              <a:grpSpLocks/>
            </p:cNvGrpSpPr>
            <p:nvPr/>
          </p:nvGrpSpPr>
          <p:grpSpPr bwMode="auto">
            <a:xfrm>
              <a:off x="3594" y="3700"/>
              <a:ext cx="704" cy="128"/>
              <a:chOff x="2170" y="1264"/>
              <a:chExt cx="704" cy="128"/>
            </a:xfrm>
          </p:grpSpPr>
          <p:sp>
            <p:nvSpPr>
              <p:cNvPr id="5412" name="Freeform 1316"/>
              <p:cNvSpPr>
                <a:spLocks/>
              </p:cNvSpPr>
              <p:nvPr/>
            </p:nvSpPr>
            <p:spPr bwMode="auto">
              <a:xfrm>
                <a:off x="2170" y="1276"/>
                <a:ext cx="704" cy="106"/>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13" name="Freeform 1317"/>
              <p:cNvSpPr>
                <a:spLocks/>
              </p:cNvSpPr>
              <p:nvPr/>
            </p:nvSpPr>
            <p:spPr bwMode="auto">
              <a:xfrm>
                <a:off x="2416" y="1283"/>
                <a:ext cx="224" cy="88"/>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14" name="Line 1318"/>
              <p:cNvSpPr>
                <a:spLocks noChangeShapeType="1"/>
              </p:cNvSpPr>
              <p:nvPr/>
            </p:nvSpPr>
            <p:spPr bwMode="auto">
              <a:xfrm flipH="1">
                <a:off x="2414" y="1349"/>
                <a:ext cx="15" cy="1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15" name="Line 1319"/>
              <p:cNvSpPr>
                <a:spLocks noChangeShapeType="1"/>
              </p:cNvSpPr>
              <p:nvPr/>
            </p:nvSpPr>
            <p:spPr bwMode="auto">
              <a:xfrm flipH="1">
                <a:off x="2473" y="1362"/>
                <a:ext cx="0" cy="19"/>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16" name="Line 1320"/>
              <p:cNvSpPr>
                <a:spLocks noChangeShapeType="1"/>
              </p:cNvSpPr>
              <p:nvPr/>
            </p:nvSpPr>
            <p:spPr bwMode="auto">
              <a:xfrm flipH="1">
                <a:off x="2518" y="1372"/>
                <a:ext cx="0"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17" name="Line 1321"/>
              <p:cNvSpPr>
                <a:spLocks noChangeShapeType="1"/>
              </p:cNvSpPr>
              <p:nvPr/>
            </p:nvSpPr>
            <p:spPr bwMode="auto">
              <a:xfrm>
                <a:off x="2556" y="1370"/>
                <a:ext cx="2"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18" name="Line 1322"/>
              <p:cNvSpPr>
                <a:spLocks noChangeShapeType="1"/>
              </p:cNvSpPr>
              <p:nvPr/>
            </p:nvSpPr>
            <p:spPr bwMode="auto">
              <a:xfrm>
                <a:off x="2593" y="1367"/>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19" name="Line 1323"/>
              <p:cNvSpPr>
                <a:spLocks noChangeShapeType="1"/>
              </p:cNvSpPr>
              <p:nvPr/>
            </p:nvSpPr>
            <p:spPr bwMode="auto">
              <a:xfrm>
                <a:off x="2593" y="1271"/>
                <a:ext cx="1"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0" name="Line 1324"/>
              <p:cNvSpPr>
                <a:spLocks noChangeShapeType="1"/>
              </p:cNvSpPr>
              <p:nvPr/>
            </p:nvSpPr>
            <p:spPr bwMode="auto">
              <a:xfrm flipH="1">
                <a:off x="2555" y="1264"/>
                <a:ext cx="2"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1" name="Line 1325"/>
              <p:cNvSpPr>
                <a:spLocks noChangeShapeType="1"/>
              </p:cNvSpPr>
              <p:nvPr/>
            </p:nvSpPr>
            <p:spPr bwMode="auto">
              <a:xfrm>
                <a:off x="2515" y="1265"/>
                <a:ext cx="3"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2" name="Line 1326"/>
              <p:cNvSpPr>
                <a:spLocks noChangeShapeType="1"/>
              </p:cNvSpPr>
              <p:nvPr/>
            </p:nvSpPr>
            <p:spPr bwMode="auto">
              <a:xfrm>
                <a:off x="2473" y="1270"/>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3" name="Line 1327"/>
              <p:cNvSpPr>
                <a:spLocks noChangeShapeType="1"/>
              </p:cNvSpPr>
              <p:nvPr/>
            </p:nvSpPr>
            <p:spPr bwMode="auto">
              <a:xfrm>
                <a:off x="2413" y="1292"/>
                <a:ext cx="10" cy="12"/>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424" name="Group 1328"/>
              <p:cNvGrpSpPr>
                <a:grpSpLocks/>
              </p:cNvGrpSpPr>
              <p:nvPr/>
            </p:nvGrpSpPr>
            <p:grpSpPr bwMode="auto">
              <a:xfrm>
                <a:off x="2304" y="1311"/>
                <a:ext cx="76" cy="33"/>
                <a:chOff x="2194" y="2966"/>
                <a:chExt cx="258" cy="117"/>
              </a:xfrm>
            </p:grpSpPr>
            <p:sp>
              <p:nvSpPr>
                <p:cNvPr id="5425" name="Freeform 1329"/>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6" name="Line 1330"/>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7" name="Line 1331"/>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8" name="Line 1332"/>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429" name="Group 1333"/>
              <p:cNvGrpSpPr>
                <a:grpSpLocks/>
              </p:cNvGrpSpPr>
              <p:nvPr/>
            </p:nvGrpSpPr>
            <p:grpSpPr bwMode="auto">
              <a:xfrm rot="10800000">
                <a:off x="2713" y="1311"/>
                <a:ext cx="76" cy="33"/>
                <a:chOff x="2194" y="2966"/>
                <a:chExt cx="258" cy="117"/>
              </a:xfrm>
            </p:grpSpPr>
            <p:sp>
              <p:nvSpPr>
                <p:cNvPr id="5430" name="Freeform 1334"/>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1" name="Line 1335"/>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2" name="Line 1336"/>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3" name="Line 1337"/>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434" name="Group 1338"/>
              <p:cNvGrpSpPr>
                <a:grpSpLocks/>
              </p:cNvGrpSpPr>
              <p:nvPr/>
            </p:nvGrpSpPr>
            <p:grpSpPr bwMode="auto">
              <a:xfrm rot="10800000">
                <a:off x="2660" y="1310"/>
                <a:ext cx="76" cy="32"/>
                <a:chOff x="2194" y="2966"/>
                <a:chExt cx="258" cy="117"/>
              </a:xfrm>
            </p:grpSpPr>
            <p:sp>
              <p:nvSpPr>
                <p:cNvPr id="5435" name="Freeform 1339"/>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6" name="Line 1340"/>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7" name="Line 1341"/>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8" name="Line 1342"/>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439" name="Oval 1343"/>
              <p:cNvSpPr>
                <a:spLocks noChangeArrowheads="1"/>
              </p:cNvSpPr>
              <p:nvPr/>
            </p:nvSpPr>
            <p:spPr bwMode="auto">
              <a:xfrm rot="10800000">
                <a:off x="2525" y="1317"/>
                <a:ext cx="16" cy="1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440" name="Group 1344"/>
              <p:cNvGrpSpPr>
                <a:grpSpLocks/>
              </p:cNvGrpSpPr>
              <p:nvPr/>
            </p:nvGrpSpPr>
            <p:grpSpPr bwMode="auto">
              <a:xfrm>
                <a:off x="2358" y="1311"/>
                <a:ext cx="76" cy="32"/>
                <a:chOff x="2194" y="2966"/>
                <a:chExt cx="258" cy="117"/>
              </a:xfrm>
            </p:grpSpPr>
            <p:sp>
              <p:nvSpPr>
                <p:cNvPr id="5441" name="Freeform 1345"/>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42" name="Line 1346"/>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43" name="Line 1347"/>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44" name="Line 1348"/>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445" name="Freeform 1349"/>
              <p:cNvSpPr>
                <a:spLocks/>
              </p:cNvSpPr>
              <p:nvPr/>
            </p:nvSpPr>
            <p:spPr bwMode="auto">
              <a:xfrm>
                <a:off x="2438" y="1303"/>
                <a:ext cx="71" cy="45"/>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46" name="Oval 1350"/>
              <p:cNvSpPr>
                <a:spLocks noChangeArrowheads="1"/>
              </p:cNvSpPr>
              <p:nvPr/>
            </p:nvSpPr>
            <p:spPr bwMode="auto">
              <a:xfrm rot="10800000">
                <a:off x="2491" y="1317"/>
                <a:ext cx="16" cy="1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447" name="Group 1351"/>
            <p:cNvGrpSpPr>
              <a:grpSpLocks/>
            </p:cNvGrpSpPr>
            <p:nvPr/>
          </p:nvGrpSpPr>
          <p:grpSpPr bwMode="auto">
            <a:xfrm>
              <a:off x="3594" y="3839"/>
              <a:ext cx="704" cy="128"/>
              <a:chOff x="2170" y="1264"/>
              <a:chExt cx="704" cy="128"/>
            </a:xfrm>
          </p:grpSpPr>
          <p:sp>
            <p:nvSpPr>
              <p:cNvPr id="5448" name="Freeform 1352"/>
              <p:cNvSpPr>
                <a:spLocks/>
              </p:cNvSpPr>
              <p:nvPr/>
            </p:nvSpPr>
            <p:spPr bwMode="auto">
              <a:xfrm>
                <a:off x="2170" y="1276"/>
                <a:ext cx="704" cy="106"/>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49" name="Freeform 1353"/>
              <p:cNvSpPr>
                <a:spLocks/>
              </p:cNvSpPr>
              <p:nvPr/>
            </p:nvSpPr>
            <p:spPr bwMode="auto">
              <a:xfrm>
                <a:off x="2416" y="1283"/>
                <a:ext cx="224" cy="88"/>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50" name="Line 1354"/>
              <p:cNvSpPr>
                <a:spLocks noChangeShapeType="1"/>
              </p:cNvSpPr>
              <p:nvPr/>
            </p:nvSpPr>
            <p:spPr bwMode="auto">
              <a:xfrm flipH="1">
                <a:off x="2414" y="1349"/>
                <a:ext cx="15" cy="1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51" name="Line 1355"/>
              <p:cNvSpPr>
                <a:spLocks noChangeShapeType="1"/>
              </p:cNvSpPr>
              <p:nvPr/>
            </p:nvSpPr>
            <p:spPr bwMode="auto">
              <a:xfrm flipH="1">
                <a:off x="2473" y="1362"/>
                <a:ext cx="0" cy="19"/>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52" name="Line 1356"/>
              <p:cNvSpPr>
                <a:spLocks noChangeShapeType="1"/>
              </p:cNvSpPr>
              <p:nvPr/>
            </p:nvSpPr>
            <p:spPr bwMode="auto">
              <a:xfrm flipH="1">
                <a:off x="2518" y="1372"/>
                <a:ext cx="0"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53" name="Line 1357"/>
              <p:cNvSpPr>
                <a:spLocks noChangeShapeType="1"/>
              </p:cNvSpPr>
              <p:nvPr/>
            </p:nvSpPr>
            <p:spPr bwMode="auto">
              <a:xfrm>
                <a:off x="2556" y="1370"/>
                <a:ext cx="2"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54" name="Line 1358"/>
              <p:cNvSpPr>
                <a:spLocks noChangeShapeType="1"/>
              </p:cNvSpPr>
              <p:nvPr/>
            </p:nvSpPr>
            <p:spPr bwMode="auto">
              <a:xfrm>
                <a:off x="2593" y="1367"/>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55" name="Line 1359"/>
              <p:cNvSpPr>
                <a:spLocks noChangeShapeType="1"/>
              </p:cNvSpPr>
              <p:nvPr/>
            </p:nvSpPr>
            <p:spPr bwMode="auto">
              <a:xfrm>
                <a:off x="2593" y="1271"/>
                <a:ext cx="1"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56" name="Line 1360"/>
              <p:cNvSpPr>
                <a:spLocks noChangeShapeType="1"/>
              </p:cNvSpPr>
              <p:nvPr/>
            </p:nvSpPr>
            <p:spPr bwMode="auto">
              <a:xfrm flipH="1">
                <a:off x="2555" y="1264"/>
                <a:ext cx="2"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57" name="Line 1361"/>
              <p:cNvSpPr>
                <a:spLocks noChangeShapeType="1"/>
              </p:cNvSpPr>
              <p:nvPr/>
            </p:nvSpPr>
            <p:spPr bwMode="auto">
              <a:xfrm>
                <a:off x="2515" y="1265"/>
                <a:ext cx="3"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58" name="Line 1362"/>
              <p:cNvSpPr>
                <a:spLocks noChangeShapeType="1"/>
              </p:cNvSpPr>
              <p:nvPr/>
            </p:nvSpPr>
            <p:spPr bwMode="auto">
              <a:xfrm>
                <a:off x="2473" y="1270"/>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59" name="Line 1363"/>
              <p:cNvSpPr>
                <a:spLocks noChangeShapeType="1"/>
              </p:cNvSpPr>
              <p:nvPr/>
            </p:nvSpPr>
            <p:spPr bwMode="auto">
              <a:xfrm>
                <a:off x="2413" y="1292"/>
                <a:ext cx="10" cy="12"/>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460" name="Group 1364"/>
              <p:cNvGrpSpPr>
                <a:grpSpLocks/>
              </p:cNvGrpSpPr>
              <p:nvPr/>
            </p:nvGrpSpPr>
            <p:grpSpPr bwMode="auto">
              <a:xfrm>
                <a:off x="2304" y="1311"/>
                <a:ext cx="76" cy="33"/>
                <a:chOff x="2194" y="2966"/>
                <a:chExt cx="258" cy="117"/>
              </a:xfrm>
            </p:grpSpPr>
            <p:sp>
              <p:nvSpPr>
                <p:cNvPr id="5461" name="Freeform 1365"/>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62" name="Line 1366"/>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63" name="Line 1367"/>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64" name="Line 1368"/>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465" name="Group 1369"/>
              <p:cNvGrpSpPr>
                <a:grpSpLocks/>
              </p:cNvGrpSpPr>
              <p:nvPr/>
            </p:nvGrpSpPr>
            <p:grpSpPr bwMode="auto">
              <a:xfrm rot="10800000">
                <a:off x="2713" y="1311"/>
                <a:ext cx="76" cy="33"/>
                <a:chOff x="2194" y="2966"/>
                <a:chExt cx="258" cy="117"/>
              </a:xfrm>
            </p:grpSpPr>
            <p:sp>
              <p:nvSpPr>
                <p:cNvPr id="5466" name="Freeform 1370"/>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67" name="Line 1371"/>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68" name="Line 1372"/>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69" name="Line 1373"/>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470" name="Group 1374"/>
              <p:cNvGrpSpPr>
                <a:grpSpLocks/>
              </p:cNvGrpSpPr>
              <p:nvPr/>
            </p:nvGrpSpPr>
            <p:grpSpPr bwMode="auto">
              <a:xfrm rot="10800000">
                <a:off x="2660" y="1310"/>
                <a:ext cx="76" cy="32"/>
                <a:chOff x="2194" y="2966"/>
                <a:chExt cx="258" cy="117"/>
              </a:xfrm>
            </p:grpSpPr>
            <p:sp>
              <p:nvSpPr>
                <p:cNvPr id="5471" name="Freeform 1375"/>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72" name="Line 1376"/>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73" name="Line 1377"/>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74" name="Line 1378"/>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475" name="Oval 1379"/>
              <p:cNvSpPr>
                <a:spLocks noChangeArrowheads="1"/>
              </p:cNvSpPr>
              <p:nvPr/>
            </p:nvSpPr>
            <p:spPr bwMode="auto">
              <a:xfrm rot="10800000">
                <a:off x="2525" y="1317"/>
                <a:ext cx="16" cy="1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476" name="Group 1380"/>
              <p:cNvGrpSpPr>
                <a:grpSpLocks/>
              </p:cNvGrpSpPr>
              <p:nvPr/>
            </p:nvGrpSpPr>
            <p:grpSpPr bwMode="auto">
              <a:xfrm>
                <a:off x="2358" y="1311"/>
                <a:ext cx="76" cy="32"/>
                <a:chOff x="2194" y="2966"/>
                <a:chExt cx="258" cy="117"/>
              </a:xfrm>
            </p:grpSpPr>
            <p:sp>
              <p:nvSpPr>
                <p:cNvPr id="5477" name="Freeform 1381"/>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78" name="Line 1382"/>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79" name="Line 1383"/>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80" name="Line 1384"/>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481" name="Freeform 1385"/>
              <p:cNvSpPr>
                <a:spLocks/>
              </p:cNvSpPr>
              <p:nvPr/>
            </p:nvSpPr>
            <p:spPr bwMode="auto">
              <a:xfrm>
                <a:off x="2438" y="1303"/>
                <a:ext cx="71" cy="45"/>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82" name="Oval 1386"/>
              <p:cNvSpPr>
                <a:spLocks noChangeArrowheads="1"/>
              </p:cNvSpPr>
              <p:nvPr/>
            </p:nvSpPr>
            <p:spPr bwMode="auto">
              <a:xfrm rot="10800000">
                <a:off x="2491" y="1317"/>
                <a:ext cx="16" cy="1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483" name="Group 1387"/>
            <p:cNvGrpSpPr>
              <a:grpSpLocks/>
            </p:cNvGrpSpPr>
            <p:nvPr/>
          </p:nvGrpSpPr>
          <p:grpSpPr bwMode="auto">
            <a:xfrm>
              <a:off x="3520" y="4026"/>
              <a:ext cx="778" cy="83"/>
              <a:chOff x="2102" y="1950"/>
              <a:chExt cx="778" cy="83"/>
            </a:xfrm>
          </p:grpSpPr>
          <p:sp>
            <p:nvSpPr>
              <p:cNvPr id="5484" name="Freeform 1388"/>
              <p:cNvSpPr>
                <a:spLocks/>
              </p:cNvSpPr>
              <p:nvPr/>
            </p:nvSpPr>
            <p:spPr bwMode="auto">
              <a:xfrm rot="10800000">
                <a:off x="2102" y="1950"/>
                <a:ext cx="778" cy="83"/>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485" name="Group 1389"/>
              <p:cNvGrpSpPr>
                <a:grpSpLocks/>
              </p:cNvGrpSpPr>
              <p:nvPr/>
            </p:nvGrpSpPr>
            <p:grpSpPr bwMode="auto">
              <a:xfrm rot="10800000">
                <a:off x="2282" y="1971"/>
                <a:ext cx="61" cy="42"/>
                <a:chOff x="3261" y="2123"/>
                <a:chExt cx="173" cy="121"/>
              </a:xfrm>
            </p:grpSpPr>
            <p:sp>
              <p:nvSpPr>
                <p:cNvPr id="5486" name="Freeform 1390"/>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87" name="Freeform 1391"/>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88" name="Freeform 1392"/>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89" name="Line 1393"/>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90" name="Line 1394"/>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91" name="Line 1395"/>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492" name="Group 1396"/>
              <p:cNvGrpSpPr>
                <a:grpSpLocks/>
              </p:cNvGrpSpPr>
              <p:nvPr/>
            </p:nvGrpSpPr>
            <p:grpSpPr bwMode="auto">
              <a:xfrm rot="10800000">
                <a:off x="2235" y="1972"/>
                <a:ext cx="60" cy="42"/>
                <a:chOff x="3261" y="2123"/>
                <a:chExt cx="173" cy="121"/>
              </a:xfrm>
            </p:grpSpPr>
            <p:sp>
              <p:nvSpPr>
                <p:cNvPr id="5493" name="Freeform 1397"/>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94" name="Freeform 1398"/>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95" name="Freeform 1399"/>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96" name="Line 1400"/>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97" name="Line 1401"/>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98" name="Line 1402"/>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499" name="Group 1403"/>
              <p:cNvGrpSpPr>
                <a:grpSpLocks/>
              </p:cNvGrpSpPr>
              <p:nvPr/>
            </p:nvGrpSpPr>
            <p:grpSpPr bwMode="auto">
              <a:xfrm rot="21600000">
                <a:off x="2688" y="1970"/>
                <a:ext cx="60" cy="42"/>
                <a:chOff x="3261" y="2123"/>
                <a:chExt cx="173" cy="121"/>
              </a:xfrm>
            </p:grpSpPr>
            <p:sp>
              <p:nvSpPr>
                <p:cNvPr id="5500" name="Freeform 1404"/>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1" name="Freeform 1405"/>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2" name="Freeform 1406"/>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3" name="Line 1407"/>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4" name="Line 1408"/>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05" name="Line 1409"/>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506" name="Rectangle 1410"/>
              <p:cNvSpPr>
                <a:spLocks noChangeArrowheads="1"/>
              </p:cNvSpPr>
              <p:nvPr/>
            </p:nvSpPr>
            <p:spPr bwMode="auto">
              <a:xfrm rot="10800000">
                <a:off x="2369" y="1982"/>
                <a:ext cx="128"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7" name="Oval 1411"/>
              <p:cNvSpPr>
                <a:spLocks noChangeArrowheads="1"/>
              </p:cNvSpPr>
              <p:nvPr/>
            </p:nvSpPr>
            <p:spPr bwMode="auto">
              <a:xfrm rot="10800000">
                <a:off x="2539" y="1983"/>
                <a:ext cx="19" cy="2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8" name="Oval 1412"/>
              <p:cNvSpPr>
                <a:spLocks noChangeArrowheads="1"/>
              </p:cNvSpPr>
              <p:nvPr/>
            </p:nvSpPr>
            <p:spPr bwMode="auto">
              <a:xfrm rot="10800000">
                <a:off x="2477" y="1985"/>
                <a:ext cx="20" cy="1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09" name="Rectangle 1413"/>
              <p:cNvSpPr>
                <a:spLocks noChangeArrowheads="1"/>
              </p:cNvSpPr>
              <p:nvPr/>
            </p:nvSpPr>
            <p:spPr bwMode="auto">
              <a:xfrm rot="10800000">
                <a:off x="2566" y="1980"/>
                <a:ext cx="97"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510" name="Group 1414"/>
              <p:cNvGrpSpPr>
                <a:grpSpLocks/>
              </p:cNvGrpSpPr>
              <p:nvPr/>
            </p:nvGrpSpPr>
            <p:grpSpPr bwMode="auto">
              <a:xfrm rot="10800000">
                <a:off x="2592" y="1952"/>
                <a:ext cx="29" cy="20"/>
                <a:chOff x="2463" y="2242"/>
                <a:chExt cx="83" cy="56"/>
              </a:xfrm>
            </p:grpSpPr>
            <p:sp>
              <p:nvSpPr>
                <p:cNvPr id="5511" name="Rectangle 1415"/>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12" name="Line 1416"/>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13" name="Line 1417"/>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514" name="Group 1418"/>
              <p:cNvGrpSpPr>
                <a:grpSpLocks/>
              </p:cNvGrpSpPr>
              <p:nvPr/>
            </p:nvGrpSpPr>
            <p:grpSpPr bwMode="auto">
              <a:xfrm rot="10800000">
                <a:off x="2639" y="1983"/>
                <a:ext cx="29" cy="20"/>
                <a:chOff x="2463" y="2242"/>
                <a:chExt cx="83" cy="56"/>
              </a:xfrm>
            </p:grpSpPr>
            <p:sp>
              <p:nvSpPr>
                <p:cNvPr id="5515" name="Rectangle 1419"/>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16" name="Line 1420"/>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17" name="Line 1421"/>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518" name="Group 1422"/>
              <p:cNvGrpSpPr>
                <a:grpSpLocks/>
              </p:cNvGrpSpPr>
              <p:nvPr/>
            </p:nvGrpSpPr>
            <p:grpSpPr bwMode="auto">
              <a:xfrm rot="10800000">
                <a:off x="2592" y="2008"/>
                <a:ext cx="29" cy="19"/>
                <a:chOff x="2463" y="2242"/>
                <a:chExt cx="83" cy="56"/>
              </a:xfrm>
            </p:grpSpPr>
            <p:sp>
              <p:nvSpPr>
                <p:cNvPr id="5519" name="Rectangle 1423"/>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20" name="Line 1424"/>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21" name="Line 1425"/>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522" name="Group 1426"/>
              <p:cNvGrpSpPr>
                <a:grpSpLocks/>
              </p:cNvGrpSpPr>
              <p:nvPr/>
            </p:nvGrpSpPr>
            <p:grpSpPr bwMode="auto">
              <a:xfrm rot="21600000">
                <a:off x="2404" y="1956"/>
                <a:ext cx="29" cy="20"/>
                <a:chOff x="2463" y="2242"/>
                <a:chExt cx="83" cy="56"/>
              </a:xfrm>
            </p:grpSpPr>
            <p:sp>
              <p:nvSpPr>
                <p:cNvPr id="5523" name="Rectangle 1427"/>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24" name="Line 1428"/>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25" name="Line 1429"/>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526" name="Group 1430"/>
              <p:cNvGrpSpPr>
                <a:grpSpLocks/>
              </p:cNvGrpSpPr>
              <p:nvPr/>
            </p:nvGrpSpPr>
            <p:grpSpPr bwMode="auto">
              <a:xfrm rot="21600000">
                <a:off x="2407" y="2010"/>
                <a:ext cx="29" cy="19"/>
                <a:chOff x="2463" y="2242"/>
                <a:chExt cx="83" cy="56"/>
              </a:xfrm>
            </p:grpSpPr>
            <p:sp>
              <p:nvSpPr>
                <p:cNvPr id="5527" name="Rectangle 1431"/>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28" name="Line 1432"/>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29" name="Line 1433"/>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5530" name="Group 1434"/>
            <p:cNvGrpSpPr>
              <a:grpSpLocks/>
            </p:cNvGrpSpPr>
            <p:nvPr/>
          </p:nvGrpSpPr>
          <p:grpSpPr bwMode="auto">
            <a:xfrm>
              <a:off x="3520" y="4120"/>
              <a:ext cx="778" cy="83"/>
              <a:chOff x="2102" y="1950"/>
              <a:chExt cx="778" cy="83"/>
            </a:xfrm>
          </p:grpSpPr>
          <p:sp>
            <p:nvSpPr>
              <p:cNvPr id="5531" name="Freeform 1435"/>
              <p:cNvSpPr>
                <a:spLocks/>
              </p:cNvSpPr>
              <p:nvPr/>
            </p:nvSpPr>
            <p:spPr bwMode="auto">
              <a:xfrm rot="10800000">
                <a:off x="2102" y="1950"/>
                <a:ext cx="778" cy="83"/>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532" name="Group 1436"/>
              <p:cNvGrpSpPr>
                <a:grpSpLocks/>
              </p:cNvGrpSpPr>
              <p:nvPr/>
            </p:nvGrpSpPr>
            <p:grpSpPr bwMode="auto">
              <a:xfrm rot="10800000">
                <a:off x="2282" y="1971"/>
                <a:ext cx="61" cy="42"/>
                <a:chOff x="3261" y="2123"/>
                <a:chExt cx="173" cy="121"/>
              </a:xfrm>
            </p:grpSpPr>
            <p:sp>
              <p:nvSpPr>
                <p:cNvPr id="5533" name="Freeform 1437"/>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4" name="Freeform 1438"/>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5" name="Freeform 1439"/>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6" name="Line 1440"/>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7" name="Line 1441"/>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8" name="Line 1442"/>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539" name="Group 1443"/>
              <p:cNvGrpSpPr>
                <a:grpSpLocks/>
              </p:cNvGrpSpPr>
              <p:nvPr/>
            </p:nvGrpSpPr>
            <p:grpSpPr bwMode="auto">
              <a:xfrm rot="10800000">
                <a:off x="2235" y="1972"/>
                <a:ext cx="60" cy="42"/>
                <a:chOff x="3261" y="2123"/>
                <a:chExt cx="173" cy="121"/>
              </a:xfrm>
            </p:grpSpPr>
            <p:sp>
              <p:nvSpPr>
                <p:cNvPr id="5540" name="Freeform 1444"/>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41" name="Freeform 1445"/>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42" name="Freeform 1446"/>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43" name="Line 1447"/>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44" name="Line 1448"/>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45" name="Line 1449"/>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546" name="Group 1450"/>
              <p:cNvGrpSpPr>
                <a:grpSpLocks/>
              </p:cNvGrpSpPr>
              <p:nvPr/>
            </p:nvGrpSpPr>
            <p:grpSpPr bwMode="auto">
              <a:xfrm rot="21600000">
                <a:off x="2688" y="1970"/>
                <a:ext cx="60" cy="42"/>
                <a:chOff x="3261" y="2123"/>
                <a:chExt cx="173" cy="121"/>
              </a:xfrm>
            </p:grpSpPr>
            <p:sp>
              <p:nvSpPr>
                <p:cNvPr id="5547" name="Freeform 1451"/>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48" name="Freeform 1452"/>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49" name="Freeform 1453"/>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50" name="Line 1454"/>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51" name="Line 1455"/>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52" name="Line 1456"/>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553" name="Rectangle 1457"/>
              <p:cNvSpPr>
                <a:spLocks noChangeArrowheads="1"/>
              </p:cNvSpPr>
              <p:nvPr/>
            </p:nvSpPr>
            <p:spPr bwMode="auto">
              <a:xfrm rot="10800000">
                <a:off x="2369" y="1982"/>
                <a:ext cx="128"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54" name="Oval 1458"/>
              <p:cNvSpPr>
                <a:spLocks noChangeArrowheads="1"/>
              </p:cNvSpPr>
              <p:nvPr/>
            </p:nvSpPr>
            <p:spPr bwMode="auto">
              <a:xfrm rot="10800000">
                <a:off x="2539" y="1983"/>
                <a:ext cx="19" cy="2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55" name="Oval 1459"/>
              <p:cNvSpPr>
                <a:spLocks noChangeArrowheads="1"/>
              </p:cNvSpPr>
              <p:nvPr/>
            </p:nvSpPr>
            <p:spPr bwMode="auto">
              <a:xfrm rot="10800000">
                <a:off x="2477" y="1985"/>
                <a:ext cx="20" cy="1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56" name="Rectangle 1460"/>
              <p:cNvSpPr>
                <a:spLocks noChangeArrowheads="1"/>
              </p:cNvSpPr>
              <p:nvPr/>
            </p:nvSpPr>
            <p:spPr bwMode="auto">
              <a:xfrm rot="10800000">
                <a:off x="2566" y="1980"/>
                <a:ext cx="97"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557" name="Group 1461"/>
              <p:cNvGrpSpPr>
                <a:grpSpLocks/>
              </p:cNvGrpSpPr>
              <p:nvPr/>
            </p:nvGrpSpPr>
            <p:grpSpPr bwMode="auto">
              <a:xfrm rot="10800000">
                <a:off x="2592" y="1952"/>
                <a:ext cx="29" cy="20"/>
                <a:chOff x="2463" y="2242"/>
                <a:chExt cx="83" cy="56"/>
              </a:xfrm>
            </p:grpSpPr>
            <p:sp>
              <p:nvSpPr>
                <p:cNvPr id="5558" name="Rectangle 1462"/>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59" name="Line 1463"/>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60" name="Line 1464"/>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561" name="Group 1465"/>
              <p:cNvGrpSpPr>
                <a:grpSpLocks/>
              </p:cNvGrpSpPr>
              <p:nvPr/>
            </p:nvGrpSpPr>
            <p:grpSpPr bwMode="auto">
              <a:xfrm rot="10800000">
                <a:off x="2639" y="1983"/>
                <a:ext cx="29" cy="20"/>
                <a:chOff x="2463" y="2242"/>
                <a:chExt cx="83" cy="56"/>
              </a:xfrm>
            </p:grpSpPr>
            <p:sp>
              <p:nvSpPr>
                <p:cNvPr id="5562" name="Rectangle 1466"/>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63" name="Line 1467"/>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64" name="Line 1468"/>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565" name="Group 1469"/>
              <p:cNvGrpSpPr>
                <a:grpSpLocks/>
              </p:cNvGrpSpPr>
              <p:nvPr/>
            </p:nvGrpSpPr>
            <p:grpSpPr bwMode="auto">
              <a:xfrm rot="10800000">
                <a:off x="2592" y="2008"/>
                <a:ext cx="29" cy="19"/>
                <a:chOff x="2463" y="2242"/>
                <a:chExt cx="83" cy="56"/>
              </a:xfrm>
            </p:grpSpPr>
            <p:sp>
              <p:nvSpPr>
                <p:cNvPr id="5566" name="Rectangle 1470"/>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67" name="Line 1471"/>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68" name="Line 1472"/>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569" name="Group 1473"/>
              <p:cNvGrpSpPr>
                <a:grpSpLocks/>
              </p:cNvGrpSpPr>
              <p:nvPr/>
            </p:nvGrpSpPr>
            <p:grpSpPr bwMode="auto">
              <a:xfrm rot="21600000">
                <a:off x="2404" y="1956"/>
                <a:ext cx="29" cy="20"/>
                <a:chOff x="2463" y="2242"/>
                <a:chExt cx="83" cy="56"/>
              </a:xfrm>
            </p:grpSpPr>
            <p:sp>
              <p:nvSpPr>
                <p:cNvPr id="5570" name="Rectangle 1474"/>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71" name="Line 1475"/>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72" name="Line 1476"/>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573" name="Group 1477"/>
              <p:cNvGrpSpPr>
                <a:grpSpLocks/>
              </p:cNvGrpSpPr>
              <p:nvPr/>
            </p:nvGrpSpPr>
            <p:grpSpPr bwMode="auto">
              <a:xfrm rot="21600000">
                <a:off x="2407" y="2010"/>
                <a:ext cx="29" cy="19"/>
                <a:chOff x="2463" y="2242"/>
                <a:chExt cx="83" cy="56"/>
              </a:xfrm>
            </p:grpSpPr>
            <p:sp>
              <p:nvSpPr>
                <p:cNvPr id="5574" name="Rectangle 1478"/>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75" name="Line 1479"/>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76" name="Line 1480"/>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5577" name="Group 1481"/>
            <p:cNvGrpSpPr>
              <a:grpSpLocks/>
            </p:cNvGrpSpPr>
            <p:nvPr/>
          </p:nvGrpSpPr>
          <p:grpSpPr bwMode="auto">
            <a:xfrm>
              <a:off x="3520" y="4214"/>
              <a:ext cx="778" cy="83"/>
              <a:chOff x="2102" y="1950"/>
              <a:chExt cx="778" cy="83"/>
            </a:xfrm>
          </p:grpSpPr>
          <p:sp>
            <p:nvSpPr>
              <p:cNvPr id="5578" name="Freeform 1482"/>
              <p:cNvSpPr>
                <a:spLocks/>
              </p:cNvSpPr>
              <p:nvPr/>
            </p:nvSpPr>
            <p:spPr bwMode="auto">
              <a:xfrm rot="10800000">
                <a:off x="2102" y="1950"/>
                <a:ext cx="778" cy="83"/>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579" name="Group 1483"/>
              <p:cNvGrpSpPr>
                <a:grpSpLocks/>
              </p:cNvGrpSpPr>
              <p:nvPr/>
            </p:nvGrpSpPr>
            <p:grpSpPr bwMode="auto">
              <a:xfrm rot="10800000">
                <a:off x="2282" y="1971"/>
                <a:ext cx="61" cy="42"/>
                <a:chOff x="3261" y="2123"/>
                <a:chExt cx="173" cy="121"/>
              </a:xfrm>
            </p:grpSpPr>
            <p:sp>
              <p:nvSpPr>
                <p:cNvPr id="5580" name="Freeform 1484"/>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81" name="Freeform 1485"/>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82" name="Freeform 1486"/>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83" name="Line 1487"/>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84" name="Line 1488"/>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85" name="Line 1489"/>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586" name="Group 1490"/>
              <p:cNvGrpSpPr>
                <a:grpSpLocks/>
              </p:cNvGrpSpPr>
              <p:nvPr/>
            </p:nvGrpSpPr>
            <p:grpSpPr bwMode="auto">
              <a:xfrm rot="10800000">
                <a:off x="2235" y="1972"/>
                <a:ext cx="60" cy="42"/>
                <a:chOff x="3261" y="2123"/>
                <a:chExt cx="173" cy="121"/>
              </a:xfrm>
            </p:grpSpPr>
            <p:sp>
              <p:nvSpPr>
                <p:cNvPr id="5587" name="Freeform 1491"/>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88" name="Freeform 1492"/>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89" name="Freeform 1493"/>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90" name="Line 1494"/>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91" name="Line 1495"/>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92" name="Line 1496"/>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593" name="Group 1497"/>
              <p:cNvGrpSpPr>
                <a:grpSpLocks/>
              </p:cNvGrpSpPr>
              <p:nvPr/>
            </p:nvGrpSpPr>
            <p:grpSpPr bwMode="auto">
              <a:xfrm rot="21600000">
                <a:off x="2688" y="1970"/>
                <a:ext cx="60" cy="42"/>
                <a:chOff x="3261" y="2123"/>
                <a:chExt cx="173" cy="121"/>
              </a:xfrm>
            </p:grpSpPr>
            <p:sp>
              <p:nvSpPr>
                <p:cNvPr id="5594" name="Freeform 1498"/>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95" name="Freeform 1499"/>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96" name="Freeform 1500"/>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97" name="Line 1501"/>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98" name="Line 1502"/>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99" name="Line 1503"/>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600" name="Rectangle 1504"/>
              <p:cNvSpPr>
                <a:spLocks noChangeArrowheads="1"/>
              </p:cNvSpPr>
              <p:nvPr/>
            </p:nvSpPr>
            <p:spPr bwMode="auto">
              <a:xfrm rot="10800000">
                <a:off x="2369" y="1982"/>
                <a:ext cx="128"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01" name="Oval 1505"/>
              <p:cNvSpPr>
                <a:spLocks noChangeArrowheads="1"/>
              </p:cNvSpPr>
              <p:nvPr/>
            </p:nvSpPr>
            <p:spPr bwMode="auto">
              <a:xfrm rot="10800000">
                <a:off x="2539" y="1983"/>
                <a:ext cx="19" cy="2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02" name="Oval 1506"/>
              <p:cNvSpPr>
                <a:spLocks noChangeArrowheads="1"/>
              </p:cNvSpPr>
              <p:nvPr/>
            </p:nvSpPr>
            <p:spPr bwMode="auto">
              <a:xfrm rot="10800000">
                <a:off x="2477" y="1985"/>
                <a:ext cx="20" cy="1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03" name="Rectangle 1507"/>
              <p:cNvSpPr>
                <a:spLocks noChangeArrowheads="1"/>
              </p:cNvSpPr>
              <p:nvPr/>
            </p:nvSpPr>
            <p:spPr bwMode="auto">
              <a:xfrm rot="10800000">
                <a:off x="2566" y="1980"/>
                <a:ext cx="97"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604" name="Group 1508"/>
              <p:cNvGrpSpPr>
                <a:grpSpLocks/>
              </p:cNvGrpSpPr>
              <p:nvPr/>
            </p:nvGrpSpPr>
            <p:grpSpPr bwMode="auto">
              <a:xfrm rot="10800000">
                <a:off x="2592" y="1952"/>
                <a:ext cx="29" cy="20"/>
                <a:chOff x="2463" y="2242"/>
                <a:chExt cx="83" cy="56"/>
              </a:xfrm>
            </p:grpSpPr>
            <p:sp>
              <p:nvSpPr>
                <p:cNvPr id="5605" name="Rectangle 1509"/>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06" name="Line 1510"/>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07" name="Line 1511"/>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608" name="Group 1512"/>
              <p:cNvGrpSpPr>
                <a:grpSpLocks/>
              </p:cNvGrpSpPr>
              <p:nvPr/>
            </p:nvGrpSpPr>
            <p:grpSpPr bwMode="auto">
              <a:xfrm rot="10800000">
                <a:off x="2639" y="1983"/>
                <a:ext cx="29" cy="20"/>
                <a:chOff x="2463" y="2242"/>
                <a:chExt cx="83" cy="56"/>
              </a:xfrm>
            </p:grpSpPr>
            <p:sp>
              <p:nvSpPr>
                <p:cNvPr id="5609" name="Rectangle 1513"/>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10" name="Line 1514"/>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11" name="Line 1515"/>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612" name="Group 1516"/>
              <p:cNvGrpSpPr>
                <a:grpSpLocks/>
              </p:cNvGrpSpPr>
              <p:nvPr/>
            </p:nvGrpSpPr>
            <p:grpSpPr bwMode="auto">
              <a:xfrm rot="10800000">
                <a:off x="2592" y="2008"/>
                <a:ext cx="29" cy="19"/>
                <a:chOff x="2463" y="2242"/>
                <a:chExt cx="83" cy="56"/>
              </a:xfrm>
            </p:grpSpPr>
            <p:sp>
              <p:nvSpPr>
                <p:cNvPr id="5613" name="Rectangle 1517"/>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14" name="Line 1518"/>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15" name="Line 1519"/>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616" name="Group 1520"/>
              <p:cNvGrpSpPr>
                <a:grpSpLocks/>
              </p:cNvGrpSpPr>
              <p:nvPr/>
            </p:nvGrpSpPr>
            <p:grpSpPr bwMode="auto">
              <a:xfrm rot="21600000">
                <a:off x="2404" y="1956"/>
                <a:ext cx="29" cy="20"/>
                <a:chOff x="2463" y="2242"/>
                <a:chExt cx="83" cy="56"/>
              </a:xfrm>
            </p:grpSpPr>
            <p:sp>
              <p:nvSpPr>
                <p:cNvPr id="5617" name="Rectangle 1521"/>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18" name="Line 1522"/>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19" name="Line 1523"/>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620" name="Group 1524"/>
              <p:cNvGrpSpPr>
                <a:grpSpLocks/>
              </p:cNvGrpSpPr>
              <p:nvPr/>
            </p:nvGrpSpPr>
            <p:grpSpPr bwMode="auto">
              <a:xfrm rot="21600000">
                <a:off x="2407" y="2010"/>
                <a:ext cx="29" cy="19"/>
                <a:chOff x="2463" y="2242"/>
                <a:chExt cx="83" cy="56"/>
              </a:xfrm>
            </p:grpSpPr>
            <p:sp>
              <p:nvSpPr>
                <p:cNvPr id="5621" name="Rectangle 1525"/>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22" name="Line 1526"/>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23" name="Line 1527"/>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6305" name="Text Box 2209"/>
            <p:cNvSpPr txBox="1">
              <a:spLocks noChangeArrowheads="1"/>
            </p:cNvSpPr>
            <p:nvPr/>
          </p:nvSpPr>
          <p:spPr bwMode="auto">
            <a:xfrm>
              <a:off x="3700" y="2992"/>
              <a:ext cx="40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TG 77.3</a:t>
              </a:r>
            </a:p>
          </p:txBody>
        </p:sp>
      </p:grpSp>
      <p:sp>
        <p:nvSpPr>
          <p:cNvPr id="6322" name="AutoShape 2226"/>
          <p:cNvSpPr>
            <a:spLocks noChangeArrowheads="1"/>
          </p:cNvSpPr>
          <p:nvPr/>
        </p:nvSpPr>
        <p:spPr bwMode="auto">
          <a:xfrm>
            <a:off x="38100" y="6337300"/>
            <a:ext cx="1447800" cy="244475"/>
          </a:xfrm>
          <a:prstGeom prst="roundRect">
            <a:avLst>
              <a:gd name="adj" fmla="val 16667"/>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b="1"/>
              <a:t>First Striking Force</a:t>
            </a:r>
          </a:p>
        </p:txBody>
      </p:sp>
      <p:sp>
        <p:nvSpPr>
          <p:cNvPr id="6324" name="AutoShape 2228"/>
          <p:cNvSpPr>
            <a:spLocks noChangeArrowheads="1"/>
          </p:cNvSpPr>
          <p:nvPr/>
        </p:nvSpPr>
        <p:spPr bwMode="auto">
          <a:xfrm>
            <a:off x="279400" y="266700"/>
            <a:ext cx="1689100" cy="244475"/>
          </a:xfrm>
          <a:prstGeom prst="roundRect">
            <a:avLst>
              <a:gd name="adj" fmla="val 16667"/>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b="1"/>
              <a:t>Second Striking Force</a:t>
            </a:r>
          </a:p>
        </p:txBody>
      </p:sp>
      <p:sp>
        <p:nvSpPr>
          <p:cNvPr id="6325" name="AutoShape 2229"/>
          <p:cNvSpPr>
            <a:spLocks noChangeArrowheads="1"/>
          </p:cNvSpPr>
          <p:nvPr/>
        </p:nvSpPr>
        <p:spPr bwMode="auto">
          <a:xfrm>
            <a:off x="4838700" y="190500"/>
            <a:ext cx="1689100" cy="244475"/>
          </a:xfrm>
          <a:prstGeom prst="roundRect">
            <a:avLst>
              <a:gd name="adj" fmla="val 16667"/>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b="1"/>
              <a:t>Carrier (Decoy) Force</a:t>
            </a:r>
          </a:p>
        </p:txBody>
      </p:sp>
      <p:sp>
        <p:nvSpPr>
          <p:cNvPr id="6333" name="Freeform 2237"/>
          <p:cNvSpPr>
            <a:spLocks/>
          </p:cNvSpPr>
          <p:nvPr/>
        </p:nvSpPr>
        <p:spPr bwMode="auto">
          <a:xfrm>
            <a:off x="4322763" y="1143000"/>
            <a:ext cx="414337" cy="1028700"/>
          </a:xfrm>
          <a:custGeom>
            <a:avLst/>
            <a:gdLst>
              <a:gd name="T0" fmla="*/ 261 w 261"/>
              <a:gd name="T1" fmla="*/ 648 h 648"/>
              <a:gd name="T2" fmla="*/ 21 w 261"/>
              <a:gd name="T3" fmla="*/ 160 h 648"/>
              <a:gd name="T4" fmla="*/ 133 w 261"/>
              <a:gd name="T5" fmla="*/ 0 h 648"/>
            </a:gdLst>
            <a:ahLst/>
            <a:cxnLst>
              <a:cxn ang="0">
                <a:pos x="T0" y="T1"/>
              </a:cxn>
              <a:cxn ang="0">
                <a:pos x="T2" y="T3"/>
              </a:cxn>
              <a:cxn ang="0">
                <a:pos x="T4" y="T5"/>
              </a:cxn>
            </a:cxnLst>
            <a:rect l="0" t="0" r="r" b="b"/>
            <a:pathLst>
              <a:path w="261" h="648">
                <a:moveTo>
                  <a:pt x="261" y="648"/>
                </a:moveTo>
                <a:cubicBezTo>
                  <a:pt x="221" y="567"/>
                  <a:pt x="42" y="268"/>
                  <a:pt x="21" y="160"/>
                </a:cubicBezTo>
                <a:cubicBezTo>
                  <a:pt x="0" y="52"/>
                  <a:pt x="110" y="33"/>
                  <a:pt x="133" y="0"/>
                </a:cubicBezTo>
              </a:path>
            </a:pathLst>
          </a:custGeom>
          <a:noFill/>
          <a:ln w="101600" cmpd="tri">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34" name="Freeform 2238"/>
          <p:cNvSpPr>
            <a:spLocks/>
          </p:cNvSpPr>
          <p:nvPr/>
        </p:nvSpPr>
        <p:spPr bwMode="auto">
          <a:xfrm>
            <a:off x="5130800" y="1193800"/>
            <a:ext cx="166688" cy="1625600"/>
          </a:xfrm>
          <a:custGeom>
            <a:avLst/>
            <a:gdLst>
              <a:gd name="T0" fmla="*/ 56 w 105"/>
              <a:gd name="T1" fmla="*/ 1000 h 1000"/>
              <a:gd name="T2" fmla="*/ 96 w 105"/>
              <a:gd name="T3" fmla="*/ 744 h 1000"/>
              <a:gd name="T4" fmla="*/ 0 w 105"/>
              <a:gd name="T5" fmla="*/ 0 h 1000"/>
            </a:gdLst>
            <a:ahLst/>
            <a:cxnLst>
              <a:cxn ang="0">
                <a:pos x="T0" y="T1"/>
              </a:cxn>
              <a:cxn ang="0">
                <a:pos x="T2" y="T3"/>
              </a:cxn>
              <a:cxn ang="0">
                <a:pos x="T4" y="T5"/>
              </a:cxn>
            </a:cxnLst>
            <a:rect l="0" t="0" r="r" b="b"/>
            <a:pathLst>
              <a:path w="105" h="1000">
                <a:moveTo>
                  <a:pt x="56" y="1000"/>
                </a:moveTo>
                <a:cubicBezTo>
                  <a:pt x="63" y="957"/>
                  <a:pt x="105" y="911"/>
                  <a:pt x="96" y="744"/>
                </a:cubicBezTo>
                <a:cubicBezTo>
                  <a:pt x="87" y="577"/>
                  <a:pt x="20" y="155"/>
                  <a:pt x="0" y="0"/>
                </a:cubicBezTo>
              </a:path>
            </a:pathLst>
          </a:custGeom>
          <a:noFill/>
          <a:ln w="101600" cmpd="tri">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35" name="Freeform 2239"/>
          <p:cNvSpPr>
            <a:spLocks/>
          </p:cNvSpPr>
          <p:nvPr/>
        </p:nvSpPr>
        <p:spPr bwMode="auto">
          <a:xfrm>
            <a:off x="5613400" y="1193800"/>
            <a:ext cx="436563" cy="2247900"/>
          </a:xfrm>
          <a:custGeom>
            <a:avLst/>
            <a:gdLst>
              <a:gd name="T0" fmla="*/ 0 w 275"/>
              <a:gd name="T1" fmla="*/ 1416 h 1416"/>
              <a:gd name="T2" fmla="*/ 272 w 275"/>
              <a:gd name="T3" fmla="*/ 881 h 1416"/>
              <a:gd name="T4" fmla="*/ 16 w 275"/>
              <a:gd name="T5" fmla="*/ 0 h 1416"/>
            </a:gdLst>
            <a:ahLst/>
            <a:cxnLst>
              <a:cxn ang="0">
                <a:pos x="T0" y="T1"/>
              </a:cxn>
              <a:cxn ang="0">
                <a:pos x="T2" y="T3"/>
              </a:cxn>
              <a:cxn ang="0">
                <a:pos x="T4" y="T5"/>
              </a:cxn>
            </a:cxnLst>
            <a:rect l="0" t="0" r="r" b="b"/>
            <a:pathLst>
              <a:path w="275" h="1416">
                <a:moveTo>
                  <a:pt x="0" y="1416"/>
                </a:moveTo>
                <a:cubicBezTo>
                  <a:pt x="45" y="1326"/>
                  <a:pt x="269" y="1117"/>
                  <a:pt x="272" y="881"/>
                </a:cubicBezTo>
                <a:cubicBezTo>
                  <a:pt x="275" y="645"/>
                  <a:pt x="69" y="184"/>
                  <a:pt x="16" y="0"/>
                </a:cubicBezTo>
              </a:path>
            </a:pathLst>
          </a:custGeom>
          <a:noFill/>
          <a:ln w="101600" cmpd="tri">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36" name="Freeform 2240"/>
          <p:cNvSpPr>
            <a:spLocks/>
          </p:cNvSpPr>
          <p:nvPr/>
        </p:nvSpPr>
        <p:spPr bwMode="auto">
          <a:xfrm>
            <a:off x="6032500" y="1155700"/>
            <a:ext cx="547688" cy="3314700"/>
          </a:xfrm>
          <a:custGeom>
            <a:avLst/>
            <a:gdLst>
              <a:gd name="T0" fmla="*/ 0 w 345"/>
              <a:gd name="T1" fmla="*/ 2088 h 2088"/>
              <a:gd name="T2" fmla="*/ 252 w 345"/>
              <a:gd name="T3" fmla="*/ 1327 h 2088"/>
              <a:gd name="T4" fmla="*/ 328 w 345"/>
              <a:gd name="T5" fmla="*/ 400 h 2088"/>
              <a:gd name="T6" fmla="*/ 152 w 345"/>
              <a:gd name="T7" fmla="*/ 0 h 2088"/>
            </a:gdLst>
            <a:ahLst/>
            <a:cxnLst>
              <a:cxn ang="0">
                <a:pos x="T0" y="T1"/>
              </a:cxn>
              <a:cxn ang="0">
                <a:pos x="T2" y="T3"/>
              </a:cxn>
              <a:cxn ang="0">
                <a:pos x="T4" y="T5"/>
              </a:cxn>
              <a:cxn ang="0">
                <a:pos x="T6" y="T7"/>
              </a:cxn>
            </a:cxnLst>
            <a:rect l="0" t="0" r="r" b="b"/>
            <a:pathLst>
              <a:path w="345" h="2088">
                <a:moveTo>
                  <a:pt x="0" y="2088"/>
                </a:moveTo>
                <a:cubicBezTo>
                  <a:pt x="42" y="1961"/>
                  <a:pt x="197" y="1608"/>
                  <a:pt x="252" y="1327"/>
                </a:cubicBezTo>
                <a:cubicBezTo>
                  <a:pt x="307" y="1046"/>
                  <a:pt x="345" y="621"/>
                  <a:pt x="328" y="400"/>
                </a:cubicBezTo>
                <a:cubicBezTo>
                  <a:pt x="311" y="179"/>
                  <a:pt x="189" y="83"/>
                  <a:pt x="152" y="0"/>
                </a:cubicBezTo>
              </a:path>
            </a:pathLst>
          </a:custGeom>
          <a:noFill/>
          <a:ln w="101600" cmpd="tri">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37" name="Freeform 2241"/>
          <p:cNvSpPr>
            <a:spLocks/>
          </p:cNvSpPr>
          <p:nvPr/>
        </p:nvSpPr>
        <p:spPr bwMode="auto">
          <a:xfrm>
            <a:off x="1055688" y="558800"/>
            <a:ext cx="3529012" cy="4691063"/>
          </a:xfrm>
          <a:custGeom>
            <a:avLst/>
            <a:gdLst>
              <a:gd name="T0" fmla="*/ 0 w 2223"/>
              <a:gd name="T1" fmla="*/ 0 h 2955"/>
              <a:gd name="T2" fmla="*/ 335 w 2223"/>
              <a:gd name="T3" fmla="*/ 944 h 2955"/>
              <a:gd name="T4" fmla="*/ 1335 w 2223"/>
              <a:gd name="T5" fmla="*/ 2696 h 2955"/>
              <a:gd name="T6" fmla="*/ 2223 w 2223"/>
              <a:gd name="T7" fmla="*/ 2496 h 2955"/>
            </a:gdLst>
            <a:ahLst/>
            <a:cxnLst>
              <a:cxn ang="0">
                <a:pos x="T0" y="T1"/>
              </a:cxn>
              <a:cxn ang="0">
                <a:pos x="T2" y="T3"/>
              </a:cxn>
              <a:cxn ang="0">
                <a:pos x="T4" y="T5"/>
              </a:cxn>
              <a:cxn ang="0">
                <a:pos x="T6" y="T7"/>
              </a:cxn>
            </a:cxnLst>
            <a:rect l="0" t="0" r="r" b="b"/>
            <a:pathLst>
              <a:path w="2223" h="2955">
                <a:moveTo>
                  <a:pt x="0" y="0"/>
                </a:moveTo>
                <a:cubicBezTo>
                  <a:pt x="56" y="157"/>
                  <a:pt x="113" y="495"/>
                  <a:pt x="335" y="944"/>
                </a:cubicBezTo>
                <a:cubicBezTo>
                  <a:pt x="557" y="1393"/>
                  <a:pt x="1020" y="2437"/>
                  <a:pt x="1335" y="2696"/>
                </a:cubicBezTo>
                <a:cubicBezTo>
                  <a:pt x="1650" y="2955"/>
                  <a:pt x="2038" y="2538"/>
                  <a:pt x="2223" y="2496"/>
                </a:cubicBezTo>
              </a:path>
            </a:pathLst>
          </a:custGeom>
          <a:noFill/>
          <a:ln w="101600" cmpd="tri">
            <a:solidFill>
              <a:srgbClr val="FF000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38" name="Freeform 2242"/>
          <p:cNvSpPr>
            <a:spLocks/>
          </p:cNvSpPr>
          <p:nvPr/>
        </p:nvSpPr>
        <p:spPr bwMode="auto">
          <a:xfrm>
            <a:off x="419100" y="3014663"/>
            <a:ext cx="4799013" cy="2967037"/>
          </a:xfrm>
          <a:custGeom>
            <a:avLst/>
            <a:gdLst>
              <a:gd name="T0" fmla="*/ 0 w 3023"/>
              <a:gd name="T1" fmla="*/ 1869 h 1869"/>
              <a:gd name="T2" fmla="*/ 288 w 3023"/>
              <a:gd name="T3" fmla="*/ 1237 h 1869"/>
              <a:gd name="T4" fmla="*/ 1000 w 3023"/>
              <a:gd name="T5" fmla="*/ 437 h 1869"/>
              <a:gd name="T6" fmla="*/ 1320 w 3023"/>
              <a:gd name="T7" fmla="*/ 85 h 1869"/>
              <a:gd name="T8" fmla="*/ 1672 w 3023"/>
              <a:gd name="T9" fmla="*/ 245 h 1869"/>
              <a:gd name="T10" fmla="*/ 1864 w 3023"/>
              <a:gd name="T11" fmla="*/ 29 h 1869"/>
              <a:gd name="T12" fmla="*/ 2176 w 3023"/>
              <a:gd name="T13" fmla="*/ 69 h 1869"/>
              <a:gd name="T14" fmla="*/ 2408 w 3023"/>
              <a:gd name="T15" fmla="*/ 125 h 1869"/>
              <a:gd name="T16" fmla="*/ 2936 w 3023"/>
              <a:gd name="T17" fmla="*/ 53 h 1869"/>
              <a:gd name="T18" fmla="*/ 2928 w 3023"/>
              <a:gd name="T19" fmla="*/ 405 h 18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23" h="1869">
                <a:moveTo>
                  <a:pt x="0" y="1869"/>
                </a:moveTo>
                <a:cubicBezTo>
                  <a:pt x="47" y="1764"/>
                  <a:pt x="121" y="1475"/>
                  <a:pt x="288" y="1237"/>
                </a:cubicBezTo>
                <a:cubicBezTo>
                  <a:pt x="455" y="999"/>
                  <a:pt x="828" y="629"/>
                  <a:pt x="1000" y="437"/>
                </a:cubicBezTo>
                <a:cubicBezTo>
                  <a:pt x="1172" y="245"/>
                  <a:pt x="1208" y="117"/>
                  <a:pt x="1320" y="85"/>
                </a:cubicBezTo>
                <a:cubicBezTo>
                  <a:pt x="1432" y="53"/>
                  <a:pt x="1581" y="254"/>
                  <a:pt x="1672" y="245"/>
                </a:cubicBezTo>
                <a:cubicBezTo>
                  <a:pt x="1763" y="236"/>
                  <a:pt x="1780" y="58"/>
                  <a:pt x="1864" y="29"/>
                </a:cubicBezTo>
                <a:cubicBezTo>
                  <a:pt x="1948" y="0"/>
                  <a:pt x="2085" y="53"/>
                  <a:pt x="2176" y="69"/>
                </a:cubicBezTo>
                <a:cubicBezTo>
                  <a:pt x="2267" y="85"/>
                  <a:pt x="2281" y="128"/>
                  <a:pt x="2408" y="125"/>
                </a:cubicBezTo>
                <a:cubicBezTo>
                  <a:pt x="2535" y="122"/>
                  <a:pt x="2849" y="6"/>
                  <a:pt x="2936" y="53"/>
                </a:cubicBezTo>
                <a:cubicBezTo>
                  <a:pt x="3023" y="100"/>
                  <a:pt x="2930" y="332"/>
                  <a:pt x="2928" y="405"/>
                </a:cubicBezTo>
              </a:path>
            </a:pathLst>
          </a:custGeom>
          <a:noFill/>
          <a:ln w="101600" cmpd="tri">
            <a:solidFill>
              <a:srgbClr val="FF000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39" name="Freeform 2243"/>
          <p:cNvSpPr>
            <a:spLocks/>
          </p:cNvSpPr>
          <p:nvPr/>
        </p:nvSpPr>
        <p:spPr bwMode="auto">
          <a:xfrm>
            <a:off x="419100" y="4178300"/>
            <a:ext cx="4629150" cy="1765300"/>
          </a:xfrm>
          <a:custGeom>
            <a:avLst/>
            <a:gdLst>
              <a:gd name="T0" fmla="*/ 0 w 2916"/>
              <a:gd name="T1" fmla="*/ 1112 h 1112"/>
              <a:gd name="T2" fmla="*/ 680 w 2916"/>
              <a:gd name="T3" fmla="*/ 784 h 1112"/>
              <a:gd name="T4" fmla="*/ 1648 w 2916"/>
              <a:gd name="T5" fmla="*/ 552 h 1112"/>
              <a:gd name="T6" fmla="*/ 2232 w 2916"/>
              <a:gd name="T7" fmla="*/ 456 h 1112"/>
              <a:gd name="T8" fmla="*/ 2512 w 2916"/>
              <a:gd name="T9" fmla="*/ 328 h 1112"/>
              <a:gd name="T10" fmla="*/ 2864 w 2916"/>
              <a:gd name="T11" fmla="*/ 96 h 1112"/>
              <a:gd name="T12" fmla="*/ 2824 w 2916"/>
              <a:gd name="T13" fmla="*/ 0 h 1112"/>
            </a:gdLst>
            <a:ahLst/>
            <a:cxnLst>
              <a:cxn ang="0">
                <a:pos x="T0" y="T1"/>
              </a:cxn>
              <a:cxn ang="0">
                <a:pos x="T2" y="T3"/>
              </a:cxn>
              <a:cxn ang="0">
                <a:pos x="T4" y="T5"/>
              </a:cxn>
              <a:cxn ang="0">
                <a:pos x="T6" y="T7"/>
              </a:cxn>
              <a:cxn ang="0">
                <a:pos x="T8" y="T9"/>
              </a:cxn>
              <a:cxn ang="0">
                <a:pos x="T10" y="T11"/>
              </a:cxn>
              <a:cxn ang="0">
                <a:pos x="T12" y="T13"/>
              </a:cxn>
            </a:cxnLst>
            <a:rect l="0" t="0" r="r" b="b"/>
            <a:pathLst>
              <a:path w="2916" h="1112">
                <a:moveTo>
                  <a:pt x="0" y="1112"/>
                </a:moveTo>
                <a:cubicBezTo>
                  <a:pt x="113" y="1057"/>
                  <a:pt x="405" y="877"/>
                  <a:pt x="680" y="784"/>
                </a:cubicBezTo>
                <a:cubicBezTo>
                  <a:pt x="955" y="691"/>
                  <a:pt x="1389" y="607"/>
                  <a:pt x="1648" y="552"/>
                </a:cubicBezTo>
                <a:cubicBezTo>
                  <a:pt x="1907" y="497"/>
                  <a:pt x="2088" y="493"/>
                  <a:pt x="2232" y="456"/>
                </a:cubicBezTo>
                <a:cubicBezTo>
                  <a:pt x="2376" y="419"/>
                  <a:pt x="2407" y="388"/>
                  <a:pt x="2512" y="328"/>
                </a:cubicBezTo>
                <a:cubicBezTo>
                  <a:pt x="2617" y="268"/>
                  <a:pt x="2812" y="151"/>
                  <a:pt x="2864" y="96"/>
                </a:cubicBezTo>
                <a:cubicBezTo>
                  <a:pt x="2916" y="41"/>
                  <a:pt x="2832" y="20"/>
                  <a:pt x="2824" y="0"/>
                </a:cubicBezTo>
              </a:path>
            </a:pathLst>
          </a:custGeom>
          <a:noFill/>
          <a:ln w="101600" cmpd="tri">
            <a:solidFill>
              <a:srgbClr val="FF000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21" name="AutoShape 2225"/>
          <p:cNvSpPr>
            <a:spLocks noChangeArrowheads="1"/>
          </p:cNvSpPr>
          <p:nvPr/>
        </p:nvSpPr>
        <p:spPr bwMode="auto">
          <a:xfrm>
            <a:off x="457200" y="4978400"/>
            <a:ext cx="647700" cy="219075"/>
          </a:xfrm>
          <a:prstGeom prst="roundRect">
            <a:avLst>
              <a:gd name="adj" fmla="val 16667"/>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b="1"/>
              <a:t>Force A</a:t>
            </a:r>
          </a:p>
        </p:txBody>
      </p:sp>
      <p:sp>
        <p:nvSpPr>
          <p:cNvPr id="6323" name="AutoShape 2227"/>
          <p:cNvSpPr>
            <a:spLocks noChangeArrowheads="1"/>
          </p:cNvSpPr>
          <p:nvPr/>
        </p:nvSpPr>
        <p:spPr bwMode="auto">
          <a:xfrm>
            <a:off x="1295400" y="5283200"/>
            <a:ext cx="647700" cy="219075"/>
          </a:xfrm>
          <a:prstGeom prst="roundRect">
            <a:avLst>
              <a:gd name="adj" fmla="val 16667"/>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b="1"/>
              <a:t>Force C</a:t>
            </a:r>
          </a:p>
        </p:txBody>
      </p:sp>
      <p:sp>
        <p:nvSpPr>
          <p:cNvPr id="6340" name="AutoShape 2244"/>
          <p:cNvSpPr>
            <a:spLocks noChangeArrowheads="1"/>
          </p:cNvSpPr>
          <p:nvPr/>
        </p:nvSpPr>
        <p:spPr bwMode="auto">
          <a:xfrm>
            <a:off x="4525963" y="370522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6342" name="Oval 2246"/>
          <p:cNvSpPr>
            <a:spLocks noChangeArrowheads="1"/>
          </p:cNvSpPr>
          <p:nvPr/>
        </p:nvSpPr>
        <p:spPr bwMode="auto">
          <a:xfrm>
            <a:off x="2889250" y="2228850"/>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48" name="Oval 2252"/>
          <p:cNvSpPr>
            <a:spLocks noChangeArrowheads="1"/>
          </p:cNvSpPr>
          <p:nvPr/>
        </p:nvSpPr>
        <p:spPr bwMode="auto">
          <a:xfrm>
            <a:off x="2800350" y="1679575"/>
            <a:ext cx="165100" cy="168275"/>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49" name="Oval 2253"/>
          <p:cNvSpPr>
            <a:spLocks noChangeArrowheads="1"/>
          </p:cNvSpPr>
          <p:nvPr/>
        </p:nvSpPr>
        <p:spPr bwMode="auto">
          <a:xfrm>
            <a:off x="2949575" y="3057525"/>
            <a:ext cx="165100" cy="168275"/>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0" name="Oval 2254"/>
          <p:cNvSpPr>
            <a:spLocks noChangeArrowheads="1"/>
          </p:cNvSpPr>
          <p:nvPr/>
        </p:nvSpPr>
        <p:spPr bwMode="auto">
          <a:xfrm>
            <a:off x="4006850" y="2819400"/>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1" name="Oval 2255"/>
          <p:cNvSpPr>
            <a:spLocks noChangeArrowheads="1"/>
          </p:cNvSpPr>
          <p:nvPr/>
        </p:nvSpPr>
        <p:spPr bwMode="auto">
          <a:xfrm>
            <a:off x="3565525" y="3857625"/>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2" name="Oval 2256"/>
          <p:cNvSpPr>
            <a:spLocks noChangeArrowheads="1"/>
          </p:cNvSpPr>
          <p:nvPr/>
        </p:nvSpPr>
        <p:spPr bwMode="auto">
          <a:xfrm>
            <a:off x="3813175" y="4283075"/>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3" name="Oval 2257"/>
          <p:cNvSpPr>
            <a:spLocks noChangeArrowheads="1"/>
          </p:cNvSpPr>
          <p:nvPr/>
        </p:nvSpPr>
        <p:spPr bwMode="auto">
          <a:xfrm>
            <a:off x="4073525" y="4244975"/>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5" name="Oval 2259"/>
          <p:cNvSpPr>
            <a:spLocks noChangeArrowheads="1"/>
          </p:cNvSpPr>
          <p:nvPr/>
        </p:nvSpPr>
        <p:spPr bwMode="auto">
          <a:xfrm>
            <a:off x="4629150" y="3806825"/>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6" name="Oval 2260"/>
          <p:cNvSpPr>
            <a:spLocks noChangeArrowheads="1"/>
          </p:cNvSpPr>
          <p:nvPr/>
        </p:nvSpPr>
        <p:spPr bwMode="auto">
          <a:xfrm>
            <a:off x="4832350" y="3616325"/>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8" name="Oval 2262"/>
          <p:cNvSpPr>
            <a:spLocks noChangeArrowheads="1"/>
          </p:cNvSpPr>
          <p:nvPr/>
        </p:nvSpPr>
        <p:spPr bwMode="auto">
          <a:xfrm>
            <a:off x="4375150" y="4302125"/>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62" name="AutoShape 2266"/>
          <p:cNvSpPr>
            <a:spLocks noChangeArrowheads="1"/>
          </p:cNvSpPr>
          <p:nvPr/>
        </p:nvSpPr>
        <p:spPr bwMode="auto">
          <a:xfrm>
            <a:off x="4573588" y="390525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6363" name="AutoShape 2267"/>
          <p:cNvSpPr>
            <a:spLocks noChangeArrowheads="1"/>
          </p:cNvSpPr>
          <p:nvPr/>
        </p:nvSpPr>
        <p:spPr bwMode="auto">
          <a:xfrm>
            <a:off x="3871913" y="273050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6364" name="AutoShape 2268"/>
          <p:cNvSpPr>
            <a:spLocks noChangeArrowheads="1"/>
          </p:cNvSpPr>
          <p:nvPr/>
        </p:nvSpPr>
        <p:spPr bwMode="auto">
          <a:xfrm>
            <a:off x="2827338" y="209867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6346" name="Freeform 2250"/>
          <p:cNvSpPr>
            <a:spLocks/>
          </p:cNvSpPr>
          <p:nvPr/>
        </p:nvSpPr>
        <p:spPr bwMode="auto">
          <a:xfrm rot="16200000">
            <a:off x="4301331" y="2116932"/>
            <a:ext cx="536575" cy="379412"/>
          </a:xfrm>
          <a:custGeom>
            <a:avLst/>
            <a:gdLst>
              <a:gd name="T0" fmla="*/ 435 w 966"/>
              <a:gd name="T1" fmla="*/ 23 h 682"/>
              <a:gd name="T2" fmla="*/ 452 w 966"/>
              <a:gd name="T3" fmla="*/ 0 h 682"/>
              <a:gd name="T4" fmla="*/ 502 w 966"/>
              <a:gd name="T5" fmla="*/ 1 h 682"/>
              <a:gd name="T6" fmla="*/ 526 w 966"/>
              <a:gd name="T7" fmla="*/ 24 h 682"/>
              <a:gd name="T8" fmla="*/ 530 w 966"/>
              <a:gd name="T9" fmla="*/ 134 h 682"/>
              <a:gd name="T10" fmla="*/ 610 w 966"/>
              <a:gd name="T11" fmla="*/ 136 h 682"/>
              <a:gd name="T12" fmla="*/ 966 w 966"/>
              <a:gd name="T13" fmla="*/ 184 h 682"/>
              <a:gd name="T14" fmla="*/ 966 w 966"/>
              <a:gd name="T15" fmla="*/ 256 h 682"/>
              <a:gd name="T16" fmla="*/ 900 w 966"/>
              <a:gd name="T17" fmla="*/ 284 h 682"/>
              <a:gd name="T18" fmla="*/ 598 w 966"/>
              <a:gd name="T19" fmla="*/ 352 h 682"/>
              <a:gd name="T20" fmla="*/ 530 w 966"/>
              <a:gd name="T21" fmla="*/ 352 h 682"/>
              <a:gd name="T22" fmla="*/ 512 w 966"/>
              <a:gd name="T23" fmla="*/ 560 h 682"/>
              <a:gd name="T24" fmla="*/ 648 w 966"/>
              <a:gd name="T25" fmla="*/ 578 h 682"/>
              <a:gd name="T26" fmla="*/ 670 w 966"/>
              <a:gd name="T27" fmla="*/ 611 h 682"/>
              <a:gd name="T28" fmla="*/ 639 w 966"/>
              <a:gd name="T29" fmla="*/ 664 h 682"/>
              <a:gd name="T30" fmla="*/ 524 w 966"/>
              <a:gd name="T31" fmla="*/ 682 h 682"/>
              <a:gd name="T32" fmla="*/ 481 w 966"/>
              <a:gd name="T33" fmla="*/ 623 h 682"/>
              <a:gd name="T34" fmla="*/ 436 w 966"/>
              <a:gd name="T35" fmla="*/ 680 h 682"/>
              <a:gd name="T36" fmla="*/ 332 w 966"/>
              <a:gd name="T37" fmla="*/ 668 h 682"/>
              <a:gd name="T38" fmla="*/ 302 w 966"/>
              <a:gd name="T39" fmla="*/ 644 h 682"/>
              <a:gd name="T40" fmla="*/ 306 w 966"/>
              <a:gd name="T41" fmla="*/ 584 h 682"/>
              <a:gd name="T42" fmla="*/ 456 w 966"/>
              <a:gd name="T43" fmla="*/ 560 h 682"/>
              <a:gd name="T44" fmla="*/ 445 w 966"/>
              <a:gd name="T45" fmla="*/ 488 h 682"/>
              <a:gd name="T46" fmla="*/ 432 w 966"/>
              <a:gd name="T47" fmla="*/ 352 h 682"/>
              <a:gd name="T48" fmla="*/ 364 w 966"/>
              <a:gd name="T49" fmla="*/ 350 h 682"/>
              <a:gd name="T50" fmla="*/ 88 w 966"/>
              <a:gd name="T51" fmla="*/ 292 h 682"/>
              <a:gd name="T52" fmla="*/ 0 w 966"/>
              <a:gd name="T53" fmla="*/ 264 h 682"/>
              <a:gd name="T54" fmla="*/ 0 w 966"/>
              <a:gd name="T55" fmla="*/ 192 h 682"/>
              <a:gd name="T56" fmla="*/ 344 w 966"/>
              <a:gd name="T57" fmla="*/ 136 h 682"/>
              <a:gd name="T58" fmla="*/ 434 w 966"/>
              <a:gd name="T59" fmla="*/ 130 h 682"/>
              <a:gd name="T60" fmla="*/ 435 w 966"/>
              <a:gd name="T61" fmla="*/ 23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66" h="682">
                <a:moveTo>
                  <a:pt x="435" y="23"/>
                </a:moveTo>
                <a:cubicBezTo>
                  <a:pt x="438" y="1"/>
                  <a:pt x="441" y="4"/>
                  <a:pt x="452" y="0"/>
                </a:cubicBezTo>
                <a:lnTo>
                  <a:pt x="502" y="1"/>
                </a:lnTo>
                <a:cubicBezTo>
                  <a:pt x="514" y="5"/>
                  <a:pt x="521" y="2"/>
                  <a:pt x="526" y="24"/>
                </a:cubicBezTo>
                <a:lnTo>
                  <a:pt x="530" y="134"/>
                </a:lnTo>
                <a:lnTo>
                  <a:pt x="610" y="136"/>
                </a:lnTo>
                <a:lnTo>
                  <a:pt x="966" y="184"/>
                </a:lnTo>
                <a:lnTo>
                  <a:pt x="966" y="256"/>
                </a:lnTo>
                <a:cubicBezTo>
                  <a:pt x="955" y="273"/>
                  <a:pt x="961" y="268"/>
                  <a:pt x="900" y="284"/>
                </a:cubicBezTo>
                <a:lnTo>
                  <a:pt x="598" y="352"/>
                </a:lnTo>
                <a:lnTo>
                  <a:pt x="530" y="352"/>
                </a:lnTo>
                <a:lnTo>
                  <a:pt x="512" y="560"/>
                </a:lnTo>
                <a:lnTo>
                  <a:pt x="648" y="578"/>
                </a:lnTo>
                <a:cubicBezTo>
                  <a:pt x="674" y="587"/>
                  <a:pt x="672" y="597"/>
                  <a:pt x="670" y="611"/>
                </a:cubicBezTo>
                <a:cubicBezTo>
                  <a:pt x="668" y="625"/>
                  <a:pt x="663" y="652"/>
                  <a:pt x="639" y="664"/>
                </a:cubicBezTo>
                <a:lnTo>
                  <a:pt x="524" y="682"/>
                </a:lnTo>
                <a:lnTo>
                  <a:pt x="481" y="623"/>
                </a:lnTo>
                <a:lnTo>
                  <a:pt x="436" y="680"/>
                </a:lnTo>
                <a:lnTo>
                  <a:pt x="332" y="668"/>
                </a:lnTo>
                <a:cubicBezTo>
                  <a:pt x="310" y="662"/>
                  <a:pt x="306" y="658"/>
                  <a:pt x="302" y="644"/>
                </a:cubicBezTo>
                <a:cubicBezTo>
                  <a:pt x="298" y="630"/>
                  <a:pt x="280" y="598"/>
                  <a:pt x="306" y="584"/>
                </a:cubicBezTo>
                <a:lnTo>
                  <a:pt x="456" y="560"/>
                </a:lnTo>
                <a:lnTo>
                  <a:pt x="445" y="488"/>
                </a:lnTo>
                <a:lnTo>
                  <a:pt x="432" y="352"/>
                </a:lnTo>
                <a:lnTo>
                  <a:pt x="364" y="350"/>
                </a:lnTo>
                <a:lnTo>
                  <a:pt x="88" y="292"/>
                </a:lnTo>
                <a:cubicBezTo>
                  <a:pt x="27" y="278"/>
                  <a:pt x="15" y="281"/>
                  <a:pt x="0" y="264"/>
                </a:cubicBezTo>
                <a:lnTo>
                  <a:pt x="0" y="192"/>
                </a:lnTo>
                <a:lnTo>
                  <a:pt x="344" y="136"/>
                </a:lnTo>
                <a:lnTo>
                  <a:pt x="434" y="130"/>
                </a:lnTo>
                <a:lnTo>
                  <a:pt x="435" y="23"/>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 name="Freeform 2263"/>
          <p:cNvSpPr>
            <a:spLocks/>
          </p:cNvSpPr>
          <p:nvPr/>
        </p:nvSpPr>
        <p:spPr bwMode="auto">
          <a:xfrm rot="16200000">
            <a:off x="4634706" y="2717007"/>
            <a:ext cx="536575" cy="379412"/>
          </a:xfrm>
          <a:custGeom>
            <a:avLst/>
            <a:gdLst>
              <a:gd name="T0" fmla="*/ 435 w 966"/>
              <a:gd name="T1" fmla="*/ 23 h 682"/>
              <a:gd name="T2" fmla="*/ 452 w 966"/>
              <a:gd name="T3" fmla="*/ 0 h 682"/>
              <a:gd name="T4" fmla="*/ 502 w 966"/>
              <a:gd name="T5" fmla="*/ 1 h 682"/>
              <a:gd name="T6" fmla="*/ 526 w 966"/>
              <a:gd name="T7" fmla="*/ 24 h 682"/>
              <a:gd name="T8" fmla="*/ 530 w 966"/>
              <a:gd name="T9" fmla="*/ 134 h 682"/>
              <a:gd name="T10" fmla="*/ 610 w 966"/>
              <a:gd name="T11" fmla="*/ 136 h 682"/>
              <a:gd name="T12" fmla="*/ 966 w 966"/>
              <a:gd name="T13" fmla="*/ 184 h 682"/>
              <a:gd name="T14" fmla="*/ 966 w 966"/>
              <a:gd name="T15" fmla="*/ 256 h 682"/>
              <a:gd name="T16" fmla="*/ 900 w 966"/>
              <a:gd name="T17" fmla="*/ 284 h 682"/>
              <a:gd name="T18" fmla="*/ 598 w 966"/>
              <a:gd name="T19" fmla="*/ 352 h 682"/>
              <a:gd name="T20" fmla="*/ 530 w 966"/>
              <a:gd name="T21" fmla="*/ 352 h 682"/>
              <a:gd name="T22" fmla="*/ 512 w 966"/>
              <a:gd name="T23" fmla="*/ 560 h 682"/>
              <a:gd name="T24" fmla="*/ 648 w 966"/>
              <a:gd name="T25" fmla="*/ 578 h 682"/>
              <a:gd name="T26" fmla="*/ 670 w 966"/>
              <a:gd name="T27" fmla="*/ 611 h 682"/>
              <a:gd name="T28" fmla="*/ 639 w 966"/>
              <a:gd name="T29" fmla="*/ 664 h 682"/>
              <a:gd name="T30" fmla="*/ 524 w 966"/>
              <a:gd name="T31" fmla="*/ 682 h 682"/>
              <a:gd name="T32" fmla="*/ 481 w 966"/>
              <a:gd name="T33" fmla="*/ 623 h 682"/>
              <a:gd name="T34" fmla="*/ 436 w 966"/>
              <a:gd name="T35" fmla="*/ 680 h 682"/>
              <a:gd name="T36" fmla="*/ 332 w 966"/>
              <a:gd name="T37" fmla="*/ 668 h 682"/>
              <a:gd name="T38" fmla="*/ 302 w 966"/>
              <a:gd name="T39" fmla="*/ 644 h 682"/>
              <a:gd name="T40" fmla="*/ 306 w 966"/>
              <a:gd name="T41" fmla="*/ 584 h 682"/>
              <a:gd name="T42" fmla="*/ 456 w 966"/>
              <a:gd name="T43" fmla="*/ 560 h 682"/>
              <a:gd name="T44" fmla="*/ 445 w 966"/>
              <a:gd name="T45" fmla="*/ 488 h 682"/>
              <a:gd name="T46" fmla="*/ 432 w 966"/>
              <a:gd name="T47" fmla="*/ 352 h 682"/>
              <a:gd name="T48" fmla="*/ 364 w 966"/>
              <a:gd name="T49" fmla="*/ 350 h 682"/>
              <a:gd name="T50" fmla="*/ 88 w 966"/>
              <a:gd name="T51" fmla="*/ 292 h 682"/>
              <a:gd name="T52" fmla="*/ 0 w 966"/>
              <a:gd name="T53" fmla="*/ 264 h 682"/>
              <a:gd name="T54" fmla="*/ 0 w 966"/>
              <a:gd name="T55" fmla="*/ 192 h 682"/>
              <a:gd name="T56" fmla="*/ 344 w 966"/>
              <a:gd name="T57" fmla="*/ 136 h 682"/>
              <a:gd name="T58" fmla="*/ 434 w 966"/>
              <a:gd name="T59" fmla="*/ 130 h 682"/>
              <a:gd name="T60" fmla="*/ 435 w 966"/>
              <a:gd name="T61" fmla="*/ 23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66" h="682">
                <a:moveTo>
                  <a:pt x="435" y="23"/>
                </a:moveTo>
                <a:cubicBezTo>
                  <a:pt x="438" y="1"/>
                  <a:pt x="441" y="4"/>
                  <a:pt x="452" y="0"/>
                </a:cubicBezTo>
                <a:lnTo>
                  <a:pt x="502" y="1"/>
                </a:lnTo>
                <a:cubicBezTo>
                  <a:pt x="514" y="5"/>
                  <a:pt x="521" y="2"/>
                  <a:pt x="526" y="24"/>
                </a:cubicBezTo>
                <a:lnTo>
                  <a:pt x="530" y="134"/>
                </a:lnTo>
                <a:lnTo>
                  <a:pt x="610" y="136"/>
                </a:lnTo>
                <a:lnTo>
                  <a:pt x="966" y="184"/>
                </a:lnTo>
                <a:lnTo>
                  <a:pt x="966" y="256"/>
                </a:lnTo>
                <a:cubicBezTo>
                  <a:pt x="955" y="273"/>
                  <a:pt x="961" y="268"/>
                  <a:pt x="900" y="284"/>
                </a:cubicBezTo>
                <a:lnTo>
                  <a:pt x="598" y="352"/>
                </a:lnTo>
                <a:lnTo>
                  <a:pt x="530" y="352"/>
                </a:lnTo>
                <a:lnTo>
                  <a:pt x="512" y="560"/>
                </a:lnTo>
                <a:lnTo>
                  <a:pt x="648" y="578"/>
                </a:lnTo>
                <a:cubicBezTo>
                  <a:pt x="674" y="587"/>
                  <a:pt x="672" y="597"/>
                  <a:pt x="670" y="611"/>
                </a:cubicBezTo>
                <a:cubicBezTo>
                  <a:pt x="668" y="625"/>
                  <a:pt x="663" y="652"/>
                  <a:pt x="639" y="664"/>
                </a:cubicBezTo>
                <a:lnTo>
                  <a:pt x="524" y="682"/>
                </a:lnTo>
                <a:lnTo>
                  <a:pt x="481" y="623"/>
                </a:lnTo>
                <a:lnTo>
                  <a:pt x="436" y="680"/>
                </a:lnTo>
                <a:lnTo>
                  <a:pt x="332" y="668"/>
                </a:lnTo>
                <a:cubicBezTo>
                  <a:pt x="310" y="662"/>
                  <a:pt x="306" y="658"/>
                  <a:pt x="302" y="644"/>
                </a:cubicBezTo>
                <a:cubicBezTo>
                  <a:pt x="298" y="630"/>
                  <a:pt x="280" y="598"/>
                  <a:pt x="306" y="584"/>
                </a:cubicBezTo>
                <a:lnTo>
                  <a:pt x="456" y="560"/>
                </a:lnTo>
                <a:lnTo>
                  <a:pt x="445" y="488"/>
                </a:lnTo>
                <a:lnTo>
                  <a:pt x="432" y="352"/>
                </a:lnTo>
                <a:lnTo>
                  <a:pt x="364" y="350"/>
                </a:lnTo>
                <a:lnTo>
                  <a:pt x="88" y="292"/>
                </a:lnTo>
                <a:cubicBezTo>
                  <a:pt x="27" y="278"/>
                  <a:pt x="15" y="281"/>
                  <a:pt x="0" y="264"/>
                </a:cubicBezTo>
                <a:lnTo>
                  <a:pt x="0" y="192"/>
                </a:lnTo>
                <a:lnTo>
                  <a:pt x="344" y="136"/>
                </a:lnTo>
                <a:lnTo>
                  <a:pt x="434" y="130"/>
                </a:lnTo>
                <a:lnTo>
                  <a:pt x="435" y="23"/>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60" name="Freeform 2264"/>
          <p:cNvSpPr>
            <a:spLocks/>
          </p:cNvSpPr>
          <p:nvPr/>
        </p:nvSpPr>
        <p:spPr bwMode="auto">
          <a:xfrm rot="14976650">
            <a:off x="5225256" y="3374232"/>
            <a:ext cx="536575" cy="379412"/>
          </a:xfrm>
          <a:custGeom>
            <a:avLst/>
            <a:gdLst>
              <a:gd name="T0" fmla="*/ 435 w 966"/>
              <a:gd name="T1" fmla="*/ 23 h 682"/>
              <a:gd name="T2" fmla="*/ 452 w 966"/>
              <a:gd name="T3" fmla="*/ 0 h 682"/>
              <a:gd name="T4" fmla="*/ 502 w 966"/>
              <a:gd name="T5" fmla="*/ 1 h 682"/>
              <a:gd name="T6" fmla="*/ 526 w 966"/>
              <a:gd name="T7" fmla="*/ 24 h 682"/>
              <a:gd name="T8" fmla="*/ 530 w 966"/>
              <a:gd name="T9" fmla="*/ 134 h 682"/>
              <a:gd name="T10" fmla="*/ 610 w 966"/>
              <a:gd name="T11" fmla="*/ 136 h 682"/>
              <a:gd name="T12" fmla="*/ 966 w 966"/>
              <a:gd name="T13" fmla="*/ 184 h 682"/>
              <a:gd name="T14" fmla="*/ 966 w 966"/>
              <a:gd name="T15" fmla="*/ 256 h 682"/>
              <a:gd name="T16" fmla="*/ 900 w 966"/>
              <a:gd name="T17" fmla="*/ 284 h 682"/>
              <a:gd name="T18" fmla="*/ 598 w 966"/>
              <a:gd name="T19" fmla="*/ 352 h 682"/>
              <a:gd name="T20" fmla="*/ 530 w 966"/>
              <a:gd name="T21" fmla="*/ 352 h 682"/>
              <a:gd name="T22" fmla="*/ 512 w 966"/>
              <a:gd name="T23" fmla="*/ 560 h 682"/>
              <a:gd name="T24" fmla="*/ 648 w 966"/>
              <a:gd name="T25" fmla="*/ 578 h 682"/>
              <a:gd name="T26" fmla="*/ 670 w 966"/>
              <a:gd name="T27" fmla="*/ 611 h 682"/>
              <a:gd name="T28" fmla="*/ 639 w 966"/>
              <a:gd name="T29" fmla="*/ 664 h 682"/>
              <a:gd name="T30" fmla="*/ 524 w 966"/>
              <a:gd name="T31" fmla="*/ 682 h 682"/>
              <a:gd name="T32" fmla="*/ 481 w 966"/>
              <a:gd name="T33" fmla="*/ 623 h 682"/>
              <a:gd name="T34" fmla="*/ 436 w 966"/>
              <a:gd name="T35" fmla="*/ 680 h 682"/>
              <a:gd name="T36" fmla="*/ 332 w 966"/>
              <a:gd name="T37" fmla="*/ 668 h 682"/>
              <a:gd name="T38" fmla="*/ 302 w 966"/>
              <a:gd name="T39" fmla="*/ 644 h 682"/>
              <a:gd name="T40" fmla="*/ 306 w 966"/>
              <a:gd name="T41" fmla="*/ 584 h 682"/>
              <a:gd name="T42" fmla="*/ 456 w 966"/>
              <a:gd name="T43" fmla="*/ 560 h 682"/>
              <a:gd name="T44" fmla="*/ 445 w 966"/>
              <a:gd name="T45" fmla="*/ 488 h 682"/>
              <a:gd name="T46" fmla="*/ 432 w 966"/>
              <a:gd name="T47" fmla="*/ 352 h 682"/>
              <a:gd name="T48" fmla="*/ 364 w 966"/>
              <a:gd name="T49" fmla="*/ 350 h 682"/>
              <a:gd name="T50" fmla="*/ 88 w 966"/>
              <a:gd name="T51" fmla="*/ 292 h 682"/>
              <a:gd name="T52" fmla="*/ 0 w 966"/>
              <a:gd name="T53" fmla="*/ 264 h 682"/>
              <a:gd name="T54" fmla="*/ 0 w 966"/>
              <a:gd name="T55" fmla="*/ 192 h 682"/>
              <a:gd name="T56" fmla="*/ 344 w 966"/>
              <a:gd name="T57" fmla="*/ 136 h 682"/>
              <a:gd name="T58" fmla="*/ 434 w 966"/>
              <a:gd name="T59" fmla="*/ 130 h 682"/>
              <a:gd name="T60" fmla="*/ 435 w 966"/>
              <a:gd name="T61" fmla="*/ 23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66" h="682">
                <a:moveTo>
                  <a:pt x="435" y="23"/>
                </a:moveTo>
                <a:cubicBezTo>
                  <a:pt x="438" y="1"/>
                  <a:pt x="441" y="4"/>
                  <a:pt x="452" y="0"/>
                </a:cubicBezTo>
                <a:lnTo>
                  <a:pt x="502" y="1"/>
                </a:lnTo>
                <a:cubicBezTo>
                  <a:pt x="514" y="5"/>
                  <a:pt x="521" y="2"/>
                  <a:pt x="526" y="24"/>
                </a:cubicBezTo>
                <a:lnTo>
                  <a:pt x="530" y="134"/>
                </a:lnTo>
                <a:lnTo>
                  <a:pt x="610" y="136"/>
                </a:lnTo>
                <a:lnTo>
                  <a:pt x="966" y="184"/>
                </a:lnTo>
                <a:lnTo>
                  <a:pt x="966" y="256"/>
                </a:lnTo>
                <a:cubicBezTo>
                  <a:pt x="955" y="273"/>
                  <a:pt x="961" y="268"/>
                  <a:pt x="900" y="284"/>
                </a:cubicBezTo>
                <a:lnTo>
                  <a:pt x="598" y="352"/>
                </a:lnTo>
                <a:lnTo>
                  <a:pt x="530" y="352"/>
                </a:lnTo>
                <a:lnTo>
                  <a:pt x="512" y="560"/>
                </a:lnTo>
                <a:lnTo>
                  <a:pt x="648" y="578"/>
                </a:lnTo>
                <a:cubicBezTo>
                  <a:pt x="674" y="587"/>
                  <a:pt x="672" y="597"/>
                  <a:pt x="670" y="611"/>
                </a:cubicBezTo>
                <a:cubicBezTo>
                  <a:pt x="668" y="625"/>
                  <a:pt x="663" y="652"/>
                  <a:pt x="639" y="664"/>
                </a:cubicBezTo>
                <a:lnTo>
                  <a:pt x="524" y="682"/>
                </a:lnTo>
                <a:lnTo>
                  <a:pt x="481" y="623"/>
                </a:lnTo>
                <a:lnTo>
                  <a:pt x="436" y="680"/>
                </a:lnTo>
                <a:lnTo>
                  <a:pt x="332" y="668"/>
                </a:lnTo>
                <a:cubicBezTo>
                  <a:pt x="310" y="662"/>
                  <a:pt x="306" y="658"/>
                  <a:pt x="302" y="644"/>
                </a:cubicBezTo>
                <a:cubicBezTo>
                  <a:pt x="298" y="630"/>
                  <a:pt x="280" y="598"/>
                  <a:pt x="306" y="584"/>
                </a:cubicBezTo>
                <a:lnTo>
                  <a:pt x="456" y="560"/>
                </a:lnTo>
                <a:lnTo>
                  <a:pt x="445" y="488"/>
                </a:lnTo>
                <a:lnTo>
                  <a:pt x="432" y="352"/>
                </a:lnTo>
                <a:lnTo>
                  <a:pt x="364" y="350"/>
                </a:lnTo>
                <a:lnTo>
                  <a:pt x="88" y="292"/>
                </a:lnTo>
                <a:cubicBezTo>
                  <a:pt x="27" y="278"/>
                  <a:pt x="15" y="281"/>
                  <a:pt x="0" y="264"/>
                </a:cubicBezTo>
                <a:lnTo>
                  <a:pt x="0" y="192"/>
                </a:lnTo>
                <a:lnTo>
                  <a:pt x="344" y="136"/>
                </a:lnTo>
                <a:lnTo>
                  <a:pt x="434" y="130"/>
                </a:lnTo>
                <a:lnTo>
                  <a:pt x="435" y="23"/>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61" name="Freeform 2265"/>
          <p:cNvSpPr>
            <a:spLocks/>
          </p:cNvSpPr>
          <p:nvPr/>
        </p:nvSpPr>
        <p:spPr bwMode="auto">
          <a:xfrm rot="-3681087">
            <a:off x="5482431" y="4450557"/>
            <a:ext cx="536575" cy="379412"/>
          </a:xfrm>
          <a:custGeom>
            <a:avLst/>
            <a:gdLst>
              <a:gd name="T0" fmla="*/ 435 w 966"/>
              <a:gd name="T1" fmla="*/ 23 h 682"/>
              <a:gd name="T2" fmla="*/ 452 w 966"/>
              <a:gd name="T3" fmla="*/ 0 h 682"/>
              <a:gd name="T4" fmla="*/ 502 w 966"/>
              <a:gd name="T5" fmla="*/ 1 h 682"/>
              <a:gd name="T6" fmla="*/ 526 w 966"/>
              <a:gd name="T7" fmla="*/ 24 h 682"/>
              <a:gd name="T8" fmla="*/ 530 w 966"/>
              <a:gd name="T9" fmla="*/ 134 h 682"/>
              <a:gd name="T10" fmla="*/ 610 w 966"/>
              <a:gd name="T11" fmla="*/ 136 h 682"/>
              <a:gd name="T12" fmla="*/ 966 w 966"/>
              <a:gd name="T13" fmla="*/ 184 h 682"/>
              <a:gd name="T14" fmla="*/ 966 w 966"/>
              <a:gd name="T15" fmla="*/ 256 h 682"/>
              <a:gd name="T16" fmla="*/ 900 w 966"/>
              <a:gd name="T17" fmla="*/ 284 h 682"/>
              <a:gd name="T18" fmla="*/ 598 w 966"/>
              <a:gd name="T19" fmla="*/ 352 h 682"/>
              <a:gd name="T20" fmla="*/ 530 w 966"/>
              <a:gd name="T21" fmla="*/ 352 h 682"/>
              <a:gd name="T22" fmla="*/ 512 w 966"/>
              <a:gd name="T23" fmla="*/ 560 h 682"/>
              <a:gd name="T24" fmla="*/ 648 w 966"/>
              <a:gd name="T25" fmla="*/ 578 h 682"/>
              <a:gd name="T26" fmla="*/ 670 w 966"/>
              <a:gd name="T27" fmla="*/ 611 h 682"/>
              <a:gd name="T28" fmla="*/ 639 w 966"/>
              <a:gd name="T29" fmla="*/ 664 h 682"/>
              <a:gd name="T30" fmla="*/ 524 w 966"/>
              <a:gd name="T31" fmla="*/ 682 h 682"/>
              <a:gd name="T32" fmla="*/ 481 w 966"/>
              <a:gd name="T33" fmla="*/ 623 h 682"/>
              <a:gd name="T34" fmla="*/ 436 w 966"/>
              <a:gd name="T35" fmla="*/ 680 h 682"/>
              <a:gd name="T36" fmla="*/ 332 w 966"/>
              <a:gd name="T37" fmla="*/ 668 h 682"/>
              <a:gd name="T38" fmla="*/ 302 w 966"/>
              <a:gd name="T39" fmla="*/ 644 h 682"/>
              <a:gd name="T40" fmla="*/ 306 w 966"/>
              <a:gd name="T41" fmla="*/ 584 h 682"/>
              <a:gd name="T42" fmla="*/ 456 w 966"/>
              <a:gd name="T43" fmla="*/ 560 h 682"/>
              <a:gd name="T44" fmla="*/ 445 w 966"/>
              <a:gd name="T45" fmla="*/ 488 h 682"/>
              <a:gd name="T46" fmla="*/ 432 w 966"/>
              <a:gd name="T47" fmla="*/ 352 h 682"/>
              <a:gd name="T48" fmla="*/ 364 w 966"/>
              <a:gd name="T49" fmla="*/ 350 h 682"/>
              <a:gd name="T50" fmla="*/ 88 w 966"/>
              <a:gd name="T51" fmla="*/ 292 h 682"/>
              <a:gd name="T52" fmla="*/ 0 w 966"/>
              <a:gd name="T53" fmla="*/ 264 h 682"/>
              <a:gd name="T54" fmla="*/ 0 w 966"/>
              <a:gd name="T55" fmla="*/ 192 h 682"/>
              <a:gd name="T56" fmla="*/ 344 w 966"/>
              <a:gd name="T57" fmla="*/ 136 h 682"/>
              <a:gd name="T58" fmla="*/ 434 w 966"/>
              <a:gd name="T59" fmla="*/ 130 h 682"/>
              <a:gd name="T60" fmla="*/ 435 w 966"/>
              <a:gd name="T61" fmla="*/ 23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66" h="682">
                <a:moveTo>
                  <a:pt x="435" y="23"/>
                </a:moveTo>
                <a:cubicBezTo>
                  <a:pt x="438" y="1"/>
                  <a:pt x="441" y="4"/>
                  <a:pt x="452" y="0"/>
                </a:cubicBezTo>
                <a:lnTo>
                  <a:pt x="502" y="1"/>
                </a:lnTo>
                <a:cubicBezTo>
                  <a:pt x="514" y="5"/>
                  <a:pt x="521" y="2"/>
                  <a:pt x="526" y="24"/>
                </a:cubicBezTo>
                <a:lnTo>
                  <a:pt x="530" y="134"/>
                </a:lnTo>
                <a:lnTo>
                  <a:pt x="610" y="136"/>
                </a:lnTo>
                <a:lnTo>
                  <a:pt x="966" y="184"/>
                </a:lnTo>
                <a:lnTo>
                  <a:pt x="966" y="256"/>
                </a:lnTo>
                <a:cubicBezTo>
                  <a:pt x="955" y="273"/>
                  <a:pt x="961" y="268"/>
                  <a:pt x="900" y="284"/>
                </a:cubicBezTo>
                <a:lnTo>
                  <a:pt x="598" y="352"/>
                </a:lnTo>
                <a:lnTo>
                  <a:pt x="530" y="352"/>
                </a:lnTo>
                <a:lnTo>
                  <a:pt x="512" y="560"/>
                </a:lnTo>
                <a:lnTo>
                  <a:pt x="648" y="578"/>
                </a:lnTo>
                <a:cubicBezTo>
                  <a:pt x="674" y="587"/>
                  <a:pt x="672" y="597"/>
                  <a:pt x="670" y="611"/>
                </a:cubicBezTo>
                <a:cubicBezTo>
                  <a:pt x="668" y="625"/>
                  <a:pt x="663" y="652"/>
                  <a:pt x="639" y="664"/>
                </a:cubicBezTo>
                <a:lnTo>
                  <a:pt x="524" y="682"/>
                </a:lnTo>
                <a:lnTo>
                  <a:pt x="481" y="623"/>
                </a:lnTo>
                <a:lnTo>
                  <a:pt x="436" y="680"/>
                </a:lnTo>
                <a:lnTo>
                  <a:pt x="332" y="668"/>
                </a:lnTo>
                <a:cubicBezTo>
                  <a:pt x="310" y="662"/>
                  <a:pt x="306" y="658"/>
                  <a:pt x="302" y="644"/>
                </a:cubicBezTo>
                <a:cubicBezTo>
                  <a:pt x="298" y="630"/>
                  <a:pt x="280" y="598"/>
                  <a:pt x="306" y="584"/>
                </a:cubicBezTo>
                <a:lnTo>
                  <a:pt x="456" y="560"/>
                </a:lnTo>
                <a:lnTo>
                  <a:pt x="445" y="488"/>
                </a:lnTo>
                <a:lnTo>
                  <a:pt x="432" y="352"/>
                </a:lnTo>
                <a:lnTo>
                  <a:pt x="364" y="350"/>
                </a:lnTo>
                <a:lnTo>
                  <a:pt x="88" y="292"/>
                </a:lnTo>
                <a:cubicBezTo>
                  <a:pt x="27" y="278"/>
                  <a:pt x="15" y="281"/>
                  <a:pt x="0" y="264"/>
                </a:cubicBezTo>
                <a:lnTo>
                  <a:pt x="0" y="192"/>
                </a:lnTo>
                <a:lnTo>
                  <a:pt x="344" y="136"/>
                </a:lnTo>
                <a:lnTo>
                  <a:pt x="434" y="130"/>
                </a:lnTo>
                <a:lnTo>
                  <a:pt x="435" y="23"/>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462" name="Group 2366"/>
          <p:cNvGrpSpPr>
            <a:grpSpLocks/>
          </p:cNvGrpSpPr>
          <p:nvPr/>
        </p:nvGrpSpPr>
        <p:grpSpPr bwMode="auto">
          <a:xfrm>
            <a:off x="4956175" y="4978400"/>
            <a:ext cx="2063750" cy="1879600"/>
            <a:chOff x="3122" y="3136"/>
            <a:chExt cx="1300" cy="1184"/>
          </a:xfrm>
        </p:grpSpPr>
        <p:sp>
          <p:nvSpPr>
            <p:cNvPr id="6357" name="Oval 2261"/>
            <p:cNvSpPr>
              <a:spLocks noChangeArrowheads="1"/>
            </p:cNvSpPr>
            <p:nvPr/>
          </p:nvSpPr>
          <p:spPr bwMode="auto">
            <a:xfrm>
              <a:off x="3142" y="3198"/>
              <a:ext cx="104" cy="106"/>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67" name="Rectangle 2271"/>
            <p:cNvSpPr>
              <a:spLocks noChangeArrowheads="1"/>
            </p:cNvSpPr>
            <p:nvPr/>
          </p:nvSpPr>
          <p:spPr bwMode="auto">
            <a:xfrm>
              <a:off x="3122" y="3156"/>
              <a:ext cx="1300" cy="1164"/>
            </a:xfrm>
            <a:prstGeom prst="rect">
              <a:avLst/>
            </a:pr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6368" name="Group 2272"/>
            <p:cNvGrpSpPr>
              <a:grpSpLocks/>
            </p:cNvGrpSpPr>
            <p:nvPr/>
          </p:nvGrpSpPr>
          <p:grpSpPr bwMode="auto">
            <a:xfrm>
              <a:off x="3138" y="3274"/>
              <a:ext cx="594" cy="93"/>
              <a:chOff x="2305" y="2145"/>
              <a:chExt cx="594" cy="93"/>
            </a:xfrm>
          </p:grpSpPr>
          <p:sp>
            <p:nvSpPr>
              <p:cNvPr id="6369" name="Rectangle 2273"/>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70" name="Freeform 2274"/>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71" name="Freeform 2275"/>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72" name="Freeform 2276"/>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373" name="Group 2277"/>
            <p:cNvGrpSpPr>
              <a:grpSpLocks/>
            </p:cNvGrpSpPr>
            <p:nvPr/>
          </p:nvGrpSpPr>
          <p:grpSpPr bwMode="auto">
            <a:xfrm>
              <a:off x="3135" y="3574"/>
              <a:ext cx="594" cy="93"/>
              <a:chOff x="2305" y="2145"/>
              <a:chExt cx="594" cy="93"/>
            </a:xfrm>
          </p:grpSpPr>
          <p:sp>
            <p:nvSpPr>
              <p:cNvPr id="6374" name="Rectangle 2278"/>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75" name="Freeform 2279"/>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76" name="Freeform 2280"/>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77" name="Freeform 2281"/>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378" name="Group 2282"/>
            <p:cNvGrpSpPr>
              <a:grpSpLocks/>
            </p:cNvGrpSpPr>
            <p:nvPr/>
          </p:nvGrpSpPr>
          <p:grpSpPr bwMode="auto">
            <a:xfrm>
              <a:off x="3138" y="3374"/>
              <a:ext cx="594" cy="93"/>
              <a:chOff x="2305" y="2145"/>
              <a:chExt cx="594" cy="93"/>
            </a:xfrm>
          </p:grpSpPr>
          <p:sp>
            <p:nvSpPr>
              <p:cNvPr id="6379" name="Rectangle 2283"/>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80" name="Freeform 2284"/>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81" name="Freeform 2285"/>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82" name="Freeform 2286"/>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383" name="Group 2287"/>
            <p:cNvGrpSpPr>
              <a:grpSpLocks/>
            </p:cNvGrpSpPr>
            <p:nvPr/>
          </p:nvGrpSpPr>
          <p:grpSpPr bwMode="auto">
            <a:xfrm>
              <a:off x="3135" y="3674"/>
              <a:ext cx="594" cy="93"/>
              <a:chOff x="2305" y="2145"/>
              <a:chExt cx="594" cy="93"/>
            </a:xfrm>
          </p:grpSpPr>
          <p:sp>
            <p:nvSpPr>
              <p:cNvPr id="6384" name="Rectangle 2288"/>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85" name="Freeform 2289"/>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86" name="Freeform 2290"/>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87" name="Freeform 2291"/>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388" name="Group 2292"/>
            <p:cNvGrpSpPr>
              <a:grpSpLocks/>
            </p:cNvGrpSpPr>
            <p:nvPr/>
          </p:nvGrpSpPr>
          <p:grpSpPr bwMode="auto">
            <a:xfrm>
              <a:off x="3138" y="3474"/>
              <a:ext cx="594" cy="93"/>
              <a:chOff x="2305" y="2145"/>
              <a:chExt cx="594" cy="93"/>
            </a:xfrm>
          </p:grpSpPr>
          <p:sp>
            <p:nvSpPr>
              <p:cNvPr id="6389" name="Rectangle 2293"/>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90" name="Freeform 2294"/>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91" name="Freeform 2295"/>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92" name="Freeform 2296"/>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393" name="Group 2297"/>
            <p:cNvGrpSpPr>
              <a:grpSpLocks/>
            </p:cNvGrpSpPr>
            <p:nvPr/>
          </p:nvGrpSpPr>
          <p:grpSpPr bwMode="auto">
            <a:xfrm>
              <a:off x="3135" y="3774"/>
              <a:ext cx="594" cy="93"/>
              <a:chOff x="2305" y="2145"/>
              <a:chExt cx="594" cy="93"/>
            </a:xfrm>
          </p:grpSpPr>
          <p:sp>
            <p:nvSpPr>
              <p:cNvPr id="6394" name="Rectangle 2298"/>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95" name="Freeform 2299"/>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96" name="Freeform 2300"/>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97" name="Freeform 2301"/>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398" name="Text Box 2302"/>
            <p:cNvSpPr txBox="1">
              <a:spLocks noChangeArrowheads="1"/>
            </p:cNvSpPr>
            <p:nvPr/>
          </p:nvSpPr>
          <p:spPr bwMode="auto">
            <a:xfrm>
              <a:off x="3562" y="3840"/>
              <a:ext cx="37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Taffy 3</a:t>
              </a:r>
            </a:p>
          </p:txBody>
        </p:sp>
        <p:grpSp>
          <p:nvGrpSpPr>
            <p:cNvPr id="6399" name="Group 2303"/>
            <p:cNvGrpSpPr>
              <a:grpSpLocks/>
            </p:cNvGrpSpPr>
            <p:nvPr/>
          </p:nvGrpSpPr>
          <p:grpSpPr bwMode="auto">
            <a:xfrm>
              <a:off x="3762" y="3266"/>
              <a:ext cx="594" cy="93"/>
              <a:chOff x="2305" y="2145"/>
              <a:chExt cx="594" cy="93"/>
            </a:xfrm>
          </p:grpSpPr>
          <p:sp>
            <p:nvSpPr>
              <p:cNvPr id="6400" name="Rectangle 2304"/>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01" name="Freeform 2305"/>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02" name="Freeform 2306"/>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03" name="Freeform 2307"/>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404" name="Group 2308"/>
            <p:cNvGrpSpPr>
              <a:grpSpLocks/>
            </p:cNvGrpSpPr>
            <p:nvPr/>
          </p:nvGrpSpPr>
          <p:grpSpPr bwMode="auto">
            <a:xfrm>
              <a:off x="3759" y="3566"/>
              <a:ext cx="594" cy="93"/>
              <a:chOff x="2305" y="2145"/>
              <a:chExt cx="594" cy="93"/>
            </a:xfrm>
          </p:grpSpPr>
          <p:sp>
            <p:nvSpPr>
              <p:cNvPr id="6405" name="Rectangle 2309"/>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06" name="Freeform 2310"/>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07" name="Freeform 2311"/>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08" name="Freeform 2312"/>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409" name="Group 2313"/>
            <p:cNvGrpSpPr>
              <a:grpSpLocks/>
            </p:cNvGrpSpPr>
            <p:nvPr/>
          </p:nvGrpSpPr>
          <p:grpSpPr bwMode="auto">
            <a:xfrm>
              <a:off x="3762" y="3366"/>
              <a:ext cx="594" cy="93"/>
              <a:chOff x="2305" y="2145"/>
              <a:chExt cx="594" cy="93"/>
            </a:xfrm>
          </p:grpSpPr>
          <p:sp>
            <p:nvSpPr>
              <p:cNvPr id="6410" name="Rectangle 2314"/>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11" name="Freeform 2315"/>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12" name="Freeform 2316"/>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13" name="Freeform 2317"/>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414" name="Group 2318"/>
            <p:cNvGrpSpPr>
              <a:grpSpLocks/>
            </p:cNvGrpSpPr>
            <p:nvPr/>
          </p:nvGrpSpPr>
          <p:grpSpPr bwMode="auto">
            <a:xfrm>
              <a:off x="3759" y="3666"/>
              <a:ext cx="594" cy="93"/>
              <a:chOff x="2305" y="2145"/>
              <a:chExt cx="594" cy="93"/>
            </a:xfrm>
          </p:grpSpPr>
          <p:sp>
            <p:nvSpPr>
              <p:cNvPr id="6415" name="Rectangle 2319"/>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16" name="Freeform 2320"/>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17" name="Freeform 2321"/>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18" name="Freeform 2322"/>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419" name="Group 2323"/>
            <p:cNvGrpSpPr>
              <a:grpSpLocks/>
            </p:cNvGrpSpPr>
            <p:nvPr/>
          </p:nvGrpSpPr>
          <p:grpSpPr bwMode="auto">
            <a:xfrm>
              <a:off x="3762" y="3466"/>
              <a:ext cx="594" cy="93"/>
              <a:chOff x="2305" y="2145"/>
              <a:chExt cx="594" cy="93"/>
            </a:xfrm>
          </p:grpSpPr>
          <p:sp>
            <p:nvSpPr>
              <p:cNvPr id="6420" name="Rectangle 2324"/>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21" name="Freeform 2325"/>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22" name="Freeform 2326"/>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23" name="Freeform 2327"/>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424" name="Group 2328"/>
            <p:cNvGrpSpPr>
              <a:grpSpLocks/>
            </p:cNvGrpSpPr>
            <p:nvPr/>
          </p:nvGrpSpPr>
          <p:grpSpPr bwMode="auto">
            <a:xfrm>
              <a:off x="3759" y="3766"/>
              <a:ext cx="594" cy="93"/>
              <a:chOff x="2305" y="2145"/>
              <a:chExt cx="594" cy="93"/>
            </a:xfrm>
          </p:grpSpPr>
          <p:sp>
            <p:nvSpPr>
              <p:cNvPr id="6425" name="Rectangle 2329"/>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26" name="Freeform 2330"/>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27" name="Freeform 2331"/>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28" name="Freeform 2332"/>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429" name="Group 2333"/>
            <p:cNvGrpSpPr>
              <a:grpSpLocks/>
            </p:cNvGrpSpPr>
            <p:nvPr/>
          </p:nvGrpSpPr>
          <p:grpSpPr bwMode="auto">
            <a:xfrm>
              <a:off x="3170" y="3970"/>
              <a:ext cx="594" cy="93"/>
              <a:chOff x="2305" y="2145"/>
              <a:chExt cx="594" cy="93"/>
            </a:xfrm>
          </p:grpSpPr>
          <p:sp>
            <p:nvSpPr>
              <p:cNvPr id="6430" name="Rectangle 2334"/>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31" name="Freeform 2335"/>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32" name="Freeform 2336"/>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33" name="Freeform 2337"/>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434" name="Group 2338"/>
            <p:cNvGrpSpPr>
              <a:grpSpLocks/>
            </p:cNvGrpSpPr>
            <p:nvPr/>
          </p:nvGrpSpPr>
          <p:grpSpPr bwMode="auto">
            <a:xfrm>
              <a:off x="3783" y="3970"/>
              <a:ext cx="594" cy="93"/>
              <a:chOff x="2305" y="2145"/>
              <a:chExt cx="594" cy="93"/>
            </a:xfrm>
          </p:grpSpPr>
          <p:sp>
            <p:nvSpPr>
              <p:cNvPr id="6435" name="Rectangle 2339"/>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36" name="Freeform 2340"/>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37" name="Freeform 2341"/>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38" name="Freeform 2342"/>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439" name="Group 2343"/>
            <p:cNvGrpSpPr>
              <a:grpSpLocks/>
            </p:cNvGrpSpPr>
            <p:nvPr/>
          </p:nvGrpSpPr>
          <p:grpSpPr bwMode="auto">
            <a:xfrm>
              <a:off x="3170" y="4072"/>
              <a:ext cx="594" cy="93"/>
              <a:chOff x="2305" y="2145"/>
              <a:chExt cx="594" cy="93"/>
            </a:xfrm>
          </p:grpSpPr>
          <p:sp>
            <p:nvSpPr>
              <p:cNvPr id="6440" name="Rectangle 2344"/>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41" name="Freeform 2345"/>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42" name="Freeform 2346"/>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43" name="Freeform 2347"/>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444" name="Group 2348"/>
            <p:cNvGrpSpPr>
              <a:grpSpLocks/>
            </p:cNvGrpSpPr>
            <p:nvPr/>
          </p:nvGrpSpPr>
          <p:grpSpPr bwMode="auto">
            <a:xfrm>
              <a:off x="3783" y="4072"/>
              <a:ext cx="594" cy="93"/>
              <a:chOff x="2305" y="2145"/>
              <a:chExt cx="594" cy="93"/>
            </a:xfrm>
          </p:grpSpPr>
          <p:sp>
            <p:nvSpPr>
              <p:cNvPr id="6445" name="Rectangle 2349"/>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46" name="Freeform 2350"/>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47" name="Freeform 2351"/>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48" name="Freeform 2352"/>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449" name="Group 2353"/>
            <p:cNvGrpSpPr>
              <a:grpSpLocks/>
            </p:cNvGrpSpPr>
            <p:nvPr/>
          </p:nvGrpSpPr>
          <p:grpSpPr bwMode="auto">
            <a:xfrm>
              <a:off x="3170" y="4174"/>
              <a:ext cx="594" cy="93"/>
              <a:chOff x="2305" y="2145"/>
              <a:chExt cx="594" cy="93"/>
            </a:xfrm>
          </p:grpSpPr>
          <p:sp>
            <p:nvSpPr>
              <p:cNvPr id="6450" name="Rectangle 2354"/>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1" name="Freeform 2355"/>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2" name="Freeform 2356"/>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3" name="Freeform 2357"/>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454" name="Group 2358"/>
            <p:cNvGrpSpPr>
              <a:grpSpLocks/>
            </p:cNvGrpSpPr>
            <p:nvPr/>
          </p:nvGrpSpPr>
          <p:grpSpPr bwMode="auto">
            <a:xfrm>
              <a:off x="3783" y="4174"/>
              <a:ext cx="594" cy="93"/>
              <a:chOff x="2305" y="2145"/>
              <a:chExt cx="594" cy="93"/>
            </a:xfrm>
          </p:grpSpPr>
          <p:sp>
            <p:nvSpPr>
              <p:cNvPr id="6455" name="Rectangle 2359"/>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6" name="Freeform 2360"/>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7" name="Freeform 2361"/>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8" name="Freeform 2362"/>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459" name="Text Box 2363"/>
            <p:cNvSpPr txBox="1">
              <a:spLocks noChangeArrowheads="1"/>
            </p:cNvSpPr>
            <p:nvPr/>
          </p:nvSpPr>
          <p:spPr bwMode="auto">
            <a:xfrm>
              <a:off x="3250" y="3136"/>
              <a:ext cx="37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Taffy 1</a:t>
              </a:r>
            </a:p>
          </p:txBody>
        </p:sp>
        <p:sp>
          <p:nvSpPr>
            <p:cNvPr id="6460" name="Text Box 2364"/>
            <p:cNvSpPr txBox="1">
              <a:spLocks noChangeArrowheads="1"/>
            </p:cNvSpPr>
            <p:nvPr/>
          </p:nvSpPr>
          <p:spPr bwMode="auto">
            <a:xfrm>
              <a:off x="3882" y="3136"/>
              <a:ext cx="37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Taffy 2</a:t>
              </a:r>
            </a:p>
          </p:txBody>
        </p:sp>
      </p:grpSp>
      <p:sp>
        <p:nvSpPr>
          <p:cNvPr id="6463" name="Freeform 2367"/>
          <p:cNvSpPr>
            <a:spLocks/>
          </p:cNvSpPr>
          <p:nvPr/>
        </p:nvSpPr>
        <p:spPr bwMode="auto">
          <a:xfrm>
            <a:off x="5283200" y="3962400"/>
            <a:ext cx="2278063" cy="2887663"/>
          </a:xfrm>
          <a:custGeom>
            <a:avLst/>
            <a:gdLst>
              <a:gd name="T0" fmla="*/ 1435 w 1435"/>
              <a:gd name="T1" fmla="*/ 1819 h 1819"/>
              <a:gd name="T2" fmla="*/ 1435 w 1435"/>
              <a:gd name="T3" fmla="*/ 1536 h 1819"/>
              <a:gd name="T4" fmla="*/ 1161 w 1435"/>
              <a:gd name="T5" fmla="*/ 576 h 1819"/>
              <a:gd name="T6" fmla="*/ 0 w 1435"/>
              <a:gd name="T7" fmla="*/ 0 h 1819"/>
            </a:gdLst>
            <a:ahLst/>
            <a:cxnLst>
              <a:cxn ang="0">
                <a:pos x="T0" y="T1"/>
              </a:cxn>
              <a:cxn ang="0">
                <a:pos x="T2" y="T3"/>
              </a:cxn>
              <a:cxn ang="0">
                <a:pos x="T4" y="T5"/>
              </a:cxn>
              <a:cxn ang="0">
                <a:pos x="T6" y="T7"/>
              </a:cxn>
            </a:cxnLst>
            <a:rect l="0" t="0" r="r" b="b"/>
            <a:pathLst>
              <a:path w="1435" h="1819">
                <a:moveTo>
                  <a:pt x="1435" y="1819"/>
                </a:moveTo>
                <a:lnTo>
                  <a:pt x="1435" y="1536"/>
                </a:lnTo>
                <a:cubicBezTo>
                  <a:pt x="1389" y="1329"/>
                  <a:pt x="1400" y="832"/>
                  <a:pt x="1161" y="576"/>
                </a:cubicBezTo>
                <a:cubicBezTo>
                  <a:pt x="922" y="320"/>
                  <a:pt x="242" y="120"/>
                  <a:pt x="0" y="0"/>
                </a:cubicBezTo>
              </a:path>
            </a:pathLst>
          </a:custGeom>
          <a:noFill/>
          <a:ln w="1016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449" name="Group 377"/>
          <p:cNvGrpSpPr>
            <a:grpSpLocks/>
          </p:cNvGrpSpPr>
          <p:nvPr/>
        </p:nvGrpSpPr>
        <p:grpSpPr bwMode="auto">
          <a:xfrm>
            <a:off x="5940425" y="3192463"/>
            <a:ext cx="1190625" cy="1387475"/>
            <a:chOff x="3502" y="1587"/>
            <a:chExt cx="750" cy="874"/>
          </a:xfrm>
        </p:grpSpPr>
        <p:sp>
          <p:nvSpPr>
            <p:cNvPr id="3445" name="Rectangle 373"/>
            <p:cNvSpPr>
              <a:spLocks noChangeArrowheads="1"/>
            </p:cNvSpPr>
            <p:nvPr/>
          </p:nvSpPr>
          <p:spPr bwMode="auto">
            <a:xfrm>
              <a:off x="3502" y="1619"/>
              <a:ext cx="750" cy="842"/>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360" name="Picture 288" descr="1STCAV"/>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38" y="1952"/>
              <a:ext cx="131" cy="159"/>
            </a:xfrm>
            <a:prstGeom prst="rect">
              <a:avLst/>
            </a:prstGeom>
            <a:noFill/>
            <a:extLst>
              <a:ext uri="{909E8E84-426E-40DD-AFC4-6F175D3DCCD1}">
                <a14:hiddenFill xmlns:a14="http://schemas.microsoft.com/office/drawing/2010/main">
                  <a:solidFill>
                    <a:srgbClr val="FFFFFF"/>
                  </a:solidFill>
                </a14:hiddenFill>
              </a:ext>
            </a:extLst>
          </p:spPr>
        </p:pic>
        <p:pic>
          <p:nvPicPr>
            <p:cNvPr id="3361" name="Picture 289"/>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64" y="1971"/>
              <a:ext cx="61" cy="122"/>
            </a:xfrm>
            <a:prstGeom prst="rect">
              <a:avLst/>
            </a:prstGeom>
            <a:noFill/>
            <a:extLst>
              <a:ext uri="{909E8E84-426E-40DD-AFC4-6F175D3DCCD1}">
                <a14:hiddenFill xmlns:a14="http://schemas.microsoft.com/office/drawing/2010/main">
                  <a:solidFill>
                    <a:srgbClr val="FFFFFF"/>
                  </a:solidFill>
                </a14:hiddenFill>
              </a:ext>
            </a:extLst>
          </p:spPr>
        </p:pic>
        <p:grpSp>
          <p:nvGrpSpPr>
            <p:cNvPr id="3362" name="Group 290"/>
            <p:cNvGrpSpPr>
              <a:grpSpLocks/>
            </p:cNvGrpSpPr>
            <p:nvPr/>
          </p:nvGrpSpPr>
          <p:grpSpPr bwMode="auto">
            <a:xfrm>
              <a:off x="3623" y="2278"/>
              <a:ext cx="135" cy="143"/>
              <a:chOff x="3714" y="1854"/>
              <a:chExt cx="133" cy="132"/>
            </a:xfrm>
          </p:grpSpPr>
          <p:sp>
            <p:nvSpPr>
              <p:cNvPr id="3363" name="AutoShape 291"/>
              <p:cNvSpPr>
                <a:spLocks noChangeAspect="1" noChangeArrowheads="1" noTextEdit="1"/>
              </p:cNvSpPr>
              <p:nvPr/>
            </p:nvSpPr>
            <p:spPr bwMode="auto">
              <a:xfrm>
                <a:off x="3714" y="1854"/>
                <a:ext cx="133"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364" name="Freeform 292"/>
              <p:cNvSpPr>
                <a:spLocks/>
              </p:cNvSpPr>
              <p:nvPr/>
            </p:nvSpPr>
            <p:spPr bwMode="auto">
              <a:xfrm>
                <a:off x="3725" y="1864"/>
                <a:ext cx="111" cy="112"/>
              </a:xfrm>
              <a:custGeom>
                <a:avLst/>
                <a:gdLst>
                  <a:gd name="T0" fmla="*/ 973 w 1945"/>
                  <a:gd name="T1" fmla="*/ 1945 h 1945"/>
                  <a:gd name="T2" fmla="*/ 1130 w 1945"/>
                  <a:gd name="T3" fmla="*/ 1932 h 1945"/>
                  <a:gd name="T4" fmla="*/ 1280 w 1945"/>
                  <a:gd name="T5" fmla="*/ 1896 h 1945"/>
                  <a:gd name="T6" fmla="*/ 1419 w 1945"/>
                  <a:gd name="T7" fmla="*/ 1836 h 1945"/>
                  <a:gd name="T8" fmla="*/ 1547 w 1945"/>
                  <a:gd name="T9" fmla="*/ 1758 h 1945"/>
                  <a:gd name="T10" fmla="*/ 1661 w 1945"/>
                  <a:gd name="T11" fmla="*/ 1661 h 1945"/>
                  <a:gd name="T12" fmla="*/ 1758 w 1945"/>
                  <a:gd name="T13" fmla="*/ 1547 h 1945"/>
                  <a:gd name="T14" fmla="*/ 1836 w 1945"/>
                  <a:gd name="T15" fmla="*/ 1419 h 1945"/>
                  <a:gd name="T16" fmla="*/ 1896 w 1945"/>
                  <a:gd name="T17" fmla="*/ 1280 h 1945"/>
                  <a:gd name="T18" fmla="*/ 1932 w 1945"/>
                  <a:gd name="T19" fmla="*/ 1130 h 1945"/>
                  <a:gd name="T20" fmla="*/ 1945 w 1945"/>
                  <a:gd name="T21" fmla="*/ 972 h 1945"/>
                  <a:gd name="T22" fmla="*/ 1945 w 1945"/>
                  <a:gd name="T23" fmla="*/ 972 h 1945"/>
                  <a:gd name="T24" fmla="*/ 1932 w 1945"/>
                  <a:gd name="T25" fmla="*/ 815 h 1945"/>
                  <a:gd name="T26" fmla="*/ 1896 w 1945"/>
                  <a:gd name="T27" fmla="*/ 665 h 1945"/>
                  <a:gd name="T28" fmla="*/ 1836 w 1945"/>
                  <a:gd name="T29" fmla="*/ 525 h 1945"/>
                  <a:gd name="T30" fmla="*/ 1758 w 1945"/>
                  <a:gd name="T31" fmla="*/ 398 h 1945"/>
                  <a:gd name="T32" fmla="*/ 1661 w 1945"/>
                  <a:gd name="T33" fmla="*/ 284 h 1945"/>
                  <a:gd name="T34" fmla="*/ 1547 w 1945"/>
                  <a:gd name="T35" fmla="*/ 187 h 1945"/>
                  <a:gd name="T36" fmla="*/ 1419 w 1945"/>
                  <a:gd name="T37" fmla="*/ 109 h 1945"/>
                  <a:gd name="T38" fmla="*/ 1280 w 1945"/>
                  <a:gd name="T39" fmla="*/ 49 h 1945"/>
                  <a:gd name="T40" fmla="*/ 1130 w 1945"/>
                  <a:gd name="T41" fmla="*/ 13 h 1945"/>
                  <a:gd name="T42" fmla="*/ 972 w 1945"/>
                  <a:gd name="T43" fmla="*/ 0 h 1945"/>
                  <a:gd name="T44" fmla="*/ 972 w 1945"/>
                  <a:gd name="T45" fmla="*/ 0 h 1945"/>
                  <a:gd name="T46" fmla="*/ 815 w 1945"/>
                  <a:gd name="T47" fmla="*/ 13 h 1945"/>
                  <a:gd name="T48" fmla="*/ 665 w 1945"/>
                  <a:gd name="T49" fmla="*/ 49 h 1945"/>
                  <a:gd name="T50" fmla="*/ 525 w 1945"/>
                  <a:gd name="T51" fmla="*/ 109 h 1945"/>
                  <a:gd name="T52" fmla="*/ 398 w 1945"/>
                  <a:gd name="T53" fmla="*/ 187 h 1945"/>
                  <a:gd name="T54" fmla="*/ 284 w 1945"/>
                  <a:gd name="T55" fmla="*/ 284 h 1945"/>
                  <a:gd name="T56" fmla="*/ 187 w 1945"/>
                  <a:gd name="T57" fmla="*/ 398 h 1945"/>
                  <a:gd name="T58" fmla="*/ 109 w 1945"/>
                  <a:gd name="T59" fmla="*/ 525 h 1945"/>
                  <a:gd name="T60" fmla="*/ 49 w 1945"/>
                  <a:gd name="T61" fmla="*/ 665 h 1945"/>
                  <a:gd name="T62" fmla="*/ 13 w 1945"/>
                  <a:gd name="T63" fmla="*/ 815 h 1945"/>
                  <a:gd name="T64" fmla="*/ 0 w 1945"/>
                  <a:gd name="T65" fmla="*/ 973 h 1945"/>
                  <a:gd name="T66" fmla="*/ 0 w 1945"/>
                  <a:gd name="T67" fmla="*/ 973 h 1945"/>
                  <a:gd name="T68" fmla="*/ 13 w 1945"/>
                  <a:gd name="T69" fmla="*/ 1130 h 1945"/>
                  <a:gd name="T70" fmla="*/ 49 w 1945"/>
                  <a:gd name="T71" fmla="*/ 1280 h 1945"/>
                  <a:gd name="T72" fmla="*/ 109 w 1945"/>
                  <a:gd name="T73" fmla="*/ 1419 h 1945"/>
                  <a:gd name="T74" fmla="*/ 187 w 1945"/>
                  <a:gd name="T75" fmla="*/ 1547 h 1945"/>
                  <a:gd name="T76" fmla="*/ 284 w 1945"/>
                  <a:gd name="T77" fmla="*/ 1661 h 1945"/>
                  <a:gd name="T78" fmla="*/ 398 w 1945"/>
                  <a:gd name="T79" fmla="*/ 1758 h 1945"/>
                  <a:gd name="T80" fmla="*/ 525 w 1945"/>
                  <a:gd name="T81" fmla="*/ 1836 h 1945"/>
                  <a:gd name="T82" fmla="*/ 665 w 1945"/>
                  <a:gd name="T83" fmla="*/ 1896 h 1945"/>
                  <a:gd name="T84" fmla="*/ 815 w 1945"/>
                  <a:gd name="T85" fmla="*/ 1932 h 1945"/>
                  <a:gd name="T86" fmla="*/ 973 w 1945"/>
                  <a:gd name="T87" fmla="*/ 1945 h 1945"/>
                  <a:gd name="T88" fmla="*/ 973 w 1945"/>
                  <a:gd name="T89" fmla="*/ 1945 h 1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45" h="1945">
                    <a:moveTo>
                      <a:pt x="973" y="1945"/>
                    </a:moveTo>
                    <a:lnTo>
                      <a:pt x="1130" y="1932"/>
                    </a:lnTo>
                    <a:lnTo>
                      <a:pt x="1280" y="1896"/>
                    </a:lnTo>
                    <a:lnTo>
                      <a:pt x="1419" y="1836"/>
                    </a:lnTo>
                    <a:lnTo>
                      <a:pt x="1547" y="1758"/>
                    </a:lnTo>
                    <a:lnTo>
                      <a:pt x="1661" y="1661"/>
                    </a:lnTo>
                    <a:lnTo>
                      <a:pt x="1758" y="1547"/>
                    </a:lnTo>
                    <a:lnTo>
                      <a:pt x="1836" y="1419"/>
                    </a:lnTo>
                    <a:lnTo>
                      <a:pt x="1896" y="1280"/>
                    </a:lnTo>
                    <a:lnTo>
                      <a:pt x="1932" y="1130"/>
                    </a:lnTo>
                    <a:lnTo>
                      <a:pt x="1945" y="972"/>
                    </a:lnTo>
                    <a:lnTo>
                      <a:pt x="1945" y="972"/>
                    </a:lnTo>
                    <a:lnTo>
                      <a:pt x="1932" y="815"/>
                    </a:lnTo>
                    <a:lnTo>
                      <a:pt x="1896" y="665"/>
                    </a:lnTo>
                    <a:lnTo>
                      <a:pt x="1836" y="525"/>
                    </a:lnTo>
                    <a:lnTo>
                      <a:pt x="1758" y="398"/>
                    </a:lnTo>
                    <a:lnTo>
                      <a:pt x="1661" y="284"/>
                    </a:lnTo>
                    <a:lnTo>
                      <a:pt x="1547" y="187"/>
                    </a:lnTo>
                    <a:lnTo>
                      <a:pt x="1419" y="109"/>
                    </a:lnTo>
                    <a:lnTo>
                      <a:pt x="1280" y="49"/>
                    </a:lnTo>
                    <a:lnTo>
                      <a:pt x="1130" y="13"/>
                    </a:lnTo>
                    <a:lnTo>
                      <a:pt x="972" y="0"/>
                    </a:lnTo>
                    <a:lnTo>
                      <a:pt x="972" y="0"/>
                    </a:lnTo>
                    <a:lnTo>
                      <a:pt x="815" y="13"/>
                    </a:lnTo>
                    <a:lnTo>
                      <a:pt x="665" y="49"/>
                    </a:lnTo>
                    <a:lnTo>
                      <a:pt x="525" y="109"/>
                    </a:lnTo>
                    <a:lnTo>
                      <a:pt x="398" y="187"/>
                    </a:lnTo>
                    <a:lnTo>
                      <a:pt x="284" y="284"/>
                    </a:lnTo>
                    <a:lnTo>
                      <a:pt x="187" y="398"/>
                    </a:lnTo>
                    <a:lnTo>
                      <a:pt x="109" y="525"/>
                    </a:lnTo>
                    <a:lnTo>
                      <a:pt x="49" y="665"/>
                    </a:lnTo>
                    <a:lnTo>
                      <a:pt x="13" y="815"/>
                    </a:lnTo>
                    <a:lnTo>
                      <a:pt x="0" y="973"/>
                    </a:lnTo>
                    <a:lnTo>
                      <a:pt x="0" y="973"/>
                    </a:lnTo>
                    <a:lnTo>
                      <a:pt x="13" y="1130"/>
                    </a:lnTo>
                    <a:lnTo>
                      <a:pt x="49" y="1280"/>
                    </a:lnTo>
                    <a:lnTo>
                      <a:pt x="109" y="1419"/>
                    </a:lnTo>
                    <a:lnTo>
                      <a:pt x="187" y="1547"/>
                    </a:lnTo>
                    <a:lnTo>
                      <a:pt x="284" y="1661"/>
                    </a:lnTo>
                    <a:lnTo>
                      <a:pt x="398" y="1758"/>
                    </a:lnTo>
                    <a:lnTo>
                      <a:pt x="525" y="1836"/>
                    </a:lnTo>
                    <a:lnTo>
                      <a:pt x="665" y="1896"/>
                    </a:lnTo>
                    <a:lnTo>
                      <a:pt x="815" y="1932"/>
                    </a:lnTo>
                    <a:lnTo>
                      <a:pt x="973" y="1945"/>
                    </a:lnTo>
                    <a:lnTo>
                      <a:pt x="973" y="1945"/>
                    </a:lnTo>
                    <a:close/>
                  </a:path>
                </a:pathLst>
              </a:custGeom>
              <a:solidFill>
                <a:srgbClr val="D800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65" name="Freeform 293"/>
              <p:cNvSpPr>
                <a:spLocks/>
              </p:cNvSpPr>
              <p:nvPr/>
            </p:nvSpPr>
            <p:spPr bwMode="auto">
              <a:xfrm>
                <a:off x="3725" y="1864"/>
                <a:ext cx="111" cy="112"/>
              </a:xfrm>
              <a:custGeom>
                <a:avLst/>
                <a:gdLst>
                  <a:gd name="T0" fmla="*/ 973 w 1945"/>
                  <a:gd name="T1" fmla="*/ 1945 h 1945"/>
                  <a:gd name="T2" fmla="*/ 1130 w 1945"/>
                  <a:gd name="T3" fmla="*/ 1932 h 1945"/>
                  <a:gd name="T4" fmla="*/ 1280 w 1945"/>
                  <a:gd name="T5" fmla="*/ 1896 h 1945"/>
                  <a:gd name="T6" fmla="*/ 1419 w 1945"/>
                  <a:gd name="T7" fmla="*/ 1836 h 1945"/>
                  <a:gd name="T8" fmla="*/ 1547 w 1945"/>
                  <a:gd name="T9" fmla="*/ 1758 h 1945"/>
                  <a:gd name="T10" fmla="*/ 1661 w 1945"/>
                  <a:gd name="T11" fmla="*/ 1661 h 1945"/>
                  <a:gd name="T12" fmla="*/ 1758 w 1945"/>
                  <a:gd name="T13" fmla="*/ 1547 h 1945"/>
                  <a:gd name="T14" fmla="*/ 1836 w 1945"/>
                  <a:gd name="T15" fmla="*/ 1419 h 1945"/>
                  <a:gd name="T16" fmla="*/ 1896 w 1945"/>
                  <a:gd name="T17" fmla="*/ 1280 h 1945"/>
                  <a:gd name="T18" fmla="*/ 1932 w 1945"/>
                  <a:gd name="T19" fmla="*/ 1130 h 1945"/>
                  <a:gd name="T20" fmla="*/ 1945 w 1945"/>
                  <a:gd name="T21" fmla="*/ 972 h 1945"/>
                  <a:gd name="T22" fmla="*/ 1945 w 1945"/>
                  <a:gd name="T23" fmla="*/ 972 h 1945"/>
                  <a:gd name="T24" fmla="*/ 1932 w 1945"/>
                  <a:gd name="T25" fmla="*/ 815 h 1945"/>
                  <a:gd name="T26" fmla="*/ 1896 w 1945"/>
                  <a:gd name="T27" fmla="*/ 665 h 1945"/>
                  <a:gd name="T28" fmla="*/ 1836 w 1945"/>
                  <a:gd name="T29" fmla="*/ 525 h 1945"/>
                  <a:gd name="T30" fmla="*/ 1758 w 1945"/>
                  <a:gd name="T31" fmla="*/ 398 h 1945"/>
                  <a:gd name="T32" fmla="*/ 1661 w 1945"/>
                  <a:gd name="T33" fmla="*/ 284 h 1945"/>
                  <a:gd name="T34" fmla="*/ 1547 w 1945"/>
                  <a:gd name="T35" fmla="*/ 187 h 1945"/>
                  <a:gd name="T36" fmla="*/ 1419 w 1945"/>
                  <a:gd name="T37" fmla="*/ 109 h 1945"/>
                  <a:gd name="T38" fmla="*/ 1280 w 1945"/>
                  <a:gd name="T39" fmla="*/ 49 h 1945"/>
                  <a:gd name="T40" fmla="*/ 1130 w 1945"/>
                  <a:gd name="T41" fmla="*/ 13 h 1945"/>
                  <a:gd name="T42" fmla="*/ 972 w 1945"/>
                  <a:gd name="T43" fmla="*/ 0 h 1945"/>
                  <a:gd name="T44" fmla="*/ 972 w 1945"/>
                  <a:gd name="T45" fmla="*/ 0 h 1945"/>
                  <a:gd name="T46" fmla="*/ 815 w 1945"/>
                  <a:gd name="T47" fmla="*/ 13 h 1945"/>
                  <a:gd name="T48" fmla="*/ 665 w 1945"/>
                  <a:gd name="T49" fmla="*/ 49 h 1945"/>
                  <a:gd name="T50" fmla="*/ 525 w 1945"/>
                  <a:gd name="T51" fmla="*/ 109 h 1945"/>
                  <a:gd name="T52" fmla="*/ 398 w 1945"/>
                  <a:gd name="T53" fmla="*/ 187 h 1945"/>
                  <a:gd name="T54" fmla="*/ 284 w 1945"/>
                  <a:gd name="T55" fmla="*/ 284 h 1945"/>
                  <a:gd name="T56" fmla="*/ 187 w 1945"/>
                  <a:gd name="T57" fmla="*/ 398 h 1945"/>
                  <a:gd name="T58" fmla="*/ 109 w 1945"/>
                  <a:gd name="T59" fmla="*/ 525 h 1945"/>
                  <a:gd name="T60" fmla="*/ 49 w 1945"/>
                  <a:gd name="T61" fmla="*/ 665 h 1945"/>
                  <a:gd name="T62" fmla="*/ 13 w 1945"/>
                  <a:gd name="T63" fmla="*/ 815 h 1945"/>
                  <a:gd name="T64" fmla="*/ 0 w 1945"/>
                  <a:gd name="T65" fmla="*/ 973 h 1945"/>
                  <a:gd name="T66" fmla="*/ 0 w 1945"/>
                  <a:gd name="T67" fmla="*/ 973 h 1945"/>
                  <a:gd name="T68" fmla="*/ 13 w 1945"/>
                  <a:gd name="T69" fmla="*/ 1130 h 1945"/>
                  <a:gd name="T70" fmla="*/ 49 w 1945"/>
                  <a:gd name="T71" fmla="*/ 1280 h 1945"/>
                  <a:gd name="T72" fmla="*/ 109 w 1945"/>
                  <a:gd name="T73" fmla="*/ 1419 h 1945"/>
                  <a:gd name="T74" fmla="*/ 187 w 1945"/>
                  <a:gd name="T75" fmla="*/ 1547 h 1945"/>
                  <a:gd name="T76" fmla="*/ 284 w 1945"/>
                  <a:gd name="T77" fmla="*/ 1661 h 1945"/>
                  <a:gd name="T78" fmla="*/ 398 w 1945"/>
                  <a:gd name="T79" fmla="*/ 1758 h 1945"/>
                  <a:gd name="T80" fmla="*/ 525 w 1945"/>
                  <a:gd name="T81" fmla="*/ 1836 h 1945"/>
                  <a:gd name="T82" fmla="*/ 665 w 1945"/>
                  <a:gd name="T83" fmla="*/ 1896 h 1945"/>
                  <a:gd name="T84" fmla="*/ 815 w 1945"/>
                  <a:gd name="T85" fmla="*/ 1932 h 1945"/>
                  <a:gd name="T86" fmla="*/ 973 w 1945"/>
                  <a:gd name="T87" fmla="*/ 1945 h 1945"/>
                  <a:gd name="T88" fmla="*/ 973 w 1945"/>
                  <a:gd name="T89" fmla="*/ 1945 h 1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45" h="1945">
                    <a:moveTo>
                      <a:pt x="973" y="1945"/>
                    </a:moveTo>
                    <a:lnTo>
                      <a:pt x="1130" y="1932"/>
                    </a:lnTo>
                    <a:lnTo>
                      <a:pt x="1280" y="1896"/>
                    </a:lnTo>
                    <a:lnTo>
                      <a:pt x="1419" y="1836"/>
                    </a:lnTo>
                    <a:lnTo>
                      <a:pt x="1547" y="1758"/>
                    </a:lnTo>
                    <a:lnTo>
                      <a:pt x="1661" y="1661"/>
                    </a:lnTo>
                    <a:lnTo>
                      <a:pt x="1758" y="1547"/>
                    </a:lnTo>
                    <a:lnTo>
                      <a:pt x="1836" y="1419"/>
                    </a:lnTo>
                    <a:lnTo>
                      <a:pt x="1896" y="1280"/>
                    </a:lnTo>
                    <a:lnTo>
                      <a:pt x="1932" y="1130"/>
                    </a:lnTo>
                    <a:lnTo>
                      <a:pt x="1945" y="972"/>
                    </a:lnTo>
                    <a:lnTo>
                      <a:pt x="1945" y="972"/>
                    </a:lnTo>
                    <a:lnTo>
                      <a:pt x="1932" y="815"/>
                    </a:lnTo>
                    <a:lnTo>
                      <a:pt x="1896" y="665"/>
                    </a:lnTo>
                    <a:lnTo>
                      <a:pt x="1836" y="525"/>
                    </a:lnTo>
                    <a:lnTo>
                      <a:pt x="1758" y="398"/>
                    </a:lnTo>
                    <a:lnTo>
                      <a:pt x="1661" y="284"/>
                    </a:lnTo>
                    <a:lnTo>
                      <a:pt x="1547" y="187"/>
                    </a:lnTo>
                    <a:lnTo>
                      <a:pt x="1419" y="109"/>
                    </a:lnTo>
                    <a:lnTo>
                      <a:pt x="1280" y="49"/>
                    </a:lnTo>
                    <a:lnTo>
                      <a:pt x="1130" y="13"/>
                    </a:lnTo>
                    <a:lnTo>
                      <a:pt x="972" y="0"/>
                    </a:lnTo>
                    <a:lnTo>
                      <a:pt x="972" y="0"/>
                    </a:lnTo>
                    <a:lnTo>
                      <a:pt x="815" y="13"/>
                    </a:lnTo>
                    <a:lnTo>
                      <a:pt x="665" y="49"/>
                    </a:lnTo>
                    <a:lnTo>
                      <a:pt x="525" y="109"/>
                    </a:lnTo>
                    <a:lnTo>
                      <a:pt x="398" y="187"/>
                    </a:lnTo>
                    <a:lnTo>
                      <a:pt x="284" y="284"/>
                    </a:lnTo>
                    <a:lnTo>
                      <a:pt x="187" y="398"/>
                    </a:lnTo>
                    <a:lnTo>
                      <a:pt x="109" y="525"/>
                    </a:lnTo>
                    <a:lnTo>
                      <a:pt x="49" y="665"/>
                    </a:lnTo>
                    <a:lnTo>
                      <a:pt x="13" y="815"/>
                    </a:lnTo>
                    <a:lnTo>
                      <a:pt x="0" y="973"/>
                    </a:lnTo>
                    <a:lnTo>
                      <a:pt x="0" y="973"/>
                    </a:lnTo>
                    <a:lnTo>
                      <a:pt x="13" y="1130"/>
                    </a:lnTo>
                    <a:lnTo>
                      <a:pt x="49" y="1280"/>
                    </a:lnTo>
                    <a:lnTo>
                      <a:pt x="109" y="1419"/>
                    </a:lnTo>
                    <a:lnTo>
                      <a:pt x="187" y="1547"/>
                    </a:lnTo>
                    <a:lnTo>
                      <a:pt x="284" y="1661"/>
                    </a:lnTo>
                    <a:lnTo>
                      <a:pt x="398" y="1758"/>
                    </a:lnTo>
                    <a:lnTo>
                      <a:pt x="525" y="1836"/>
                    </a:lnTo>
                    <a:lnTo>
                      <a:pt x="665" y="1896"/>
                    </a:lnTo>
                    <a:lnTo>
                      <a:pt x="815" y="1932"/>
                    </a:lnTo>
                    <a:lnTo>
                      <a:pt x="973" y="1945"/>
                    </a:lnTo>
                    <a:lnTo>
                      <a:pt x="973" y="1945"/>
                    </a:lnTo>
                  </a:path>
                </a:pathLst>
              </a:custGeom>
              <a:noFill/>
              <a:ln w="12700">
                <a:solidFill>
                  <a:srgbClr val="004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366" name="Freeform 294"/>
              <p:cNvSpPr>
                <a:spLocks/>
              </p:cNvSpPr>
              <p:nvPr/>
            </p:nvSpPr>
            <p:spPr bwMode="auto">
              <a:xfrm>
                <a:off x="3757" y="1876"/>
                <a:ext cx="47" cy="89"/>
              </a:xfrm>
              <a:custGeom>
                <a:avLst/>
                <a:gdLst>
                  <a:gd name="T0" fmla="*/ 0 w 822"/>
                  <a:gd name="T1" fmla="*/ 1557 h 1557"/>
                  <a:gd name="T2" fmla="*/ 822 w 822"/>
                  <a:gd name="T3" fmla="*/ 1557 h 1557"/>
                  <a:gd name="T4" fmla="*/ 0 w 822"/>
                  <a:gd name="T5" fmla="*/ 0 h 1557"/>
                  <a:gd name="T6" fmla="*/ 822 w 822"/>
                  <a:gd name="T7" fmla="*/ 0 h 1557"/>
                  <a:gd name="T8" fmla="*/ 0 w 822"/>
                  <a:gd name="T9" fmla="*/ 1557 h 1557"/>
                  <a:gd name="T10" fmla="*/ 0 w 822"/>
                  <a:gd name="T11" fmla="*/ 1557 h 1557"/>
                </a:gdLst>
                <a:ahLst/>
                <a:cxnLst>
                  <a:cxn ang="0">
                    <a:pos x="T0" y="T1"/>
                  </a:cxn>
                  <a:cxn ang="0">
                    <a:pos x="T2" y="T3"/>
                  </a:cxn>
                  <a:cxn ang="0">
                    <a:pos x="T4" y="T5"/>
                  </a:cxn>
                  <a:cxn ang="0">
                    <a:pos x="T6" y="T7"/>
                  </a:cxn>
                  <a:cxn ang="0">
                    <a:pos x="T8" y="T9"/>
                  </a:cxn>
                  <a:cxn ang="0">
                    <a:pos x="T10" y="T11"/>
                  </a:cxn>
                </a:cxnLst>
                <a:rect l="0" t="0" r="r" b="b"/>
                <a:pathLst>
                  <a:path w="822" h="1557">
                    <a:moveTo>
                      <a:pt x="0" y="1557"/>
                    </a:moveTo>
                    <a:lnTo>
                      <a:pt x="822" y="1557"/>
                    </a:lnTo>
                    <a:lnTo>
                      <a:pt x="0" y="0"/>
                    </a:lnTo>
                    <a:lnTo>
                      <a:pt x="822" y="0"/>
                    </a:lnTo>
                    <a:lnTo>
                      <a:pt x="0" y="1557"/>
                    </a:lnTo>
                    <a:lnTo>
                      <a:pt x="0" y="155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3367" name="Group 295"/>
            <p:cNvGrpSpPr>
              <a:grpSpLocks/>
            </p:cNvGrpSpPr>
            <p:nvPr/>
          </p:nvGrpSpPr>
          <p:grpSpPr bwMode="auto">
            <a:xfrm>
              <a:off x="3608" y="1967"/>
              <a:ext cx="144" cy="134"/>
              <a:chOff x="319" y="2966"/>
              <a:chExt cx="90" cy="84"/>
            </a:xfrm>
          </p:grpSpPr>
          <p:sp>
            <p:nvSpPr>
              <p:cNvPr id="3368" name="AutoShape 296"/>
              <p:cNvSpPr>
                <a:spLocks noChangeAspect="1" noChangeArrowheads="1" noTextEdit="1"/>
              </p:cNvSpPr>
              <p:nvPr/>
            </p:nvSpPr>
            <p:spPr bwMode="auto">
              <a:xfrm>
                <a:off x="319" y="2966"/>
                <a:ext cx="90" cy="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369" name="Freeform 297"/>
              <p:cNvSpPr>
                <a:spLocks/>
              </p:cNvSpPr>
              <p:nvPr/>
            </p:nvSpPr>
            <p:spPr bwMode="auto">
              <a:xfrm>
                <a:off x="320" y="2966"/>
                <a:ext cx="88" cy="84"/>
              </a:xfrm>
              <a:custGeom>
                <a:avLst/>
                <a:gdLst>
                  <a:gd name="T0" fmla="*/ 394 w 787"/>
                  <a:gd name="T1" fmla="*/ 755 h 755"/>
                  <a:gd name="T2" fmla="*/ 457 w 787"/>
                  <a:gd name="T3" fmla="*/ 751 h 755"/>
                  <a:gd name="T4" fmla="*/ 518 w 787"/>
                  <a:gd name="T5" fmla="*/ 737 h 755"/>
                  <a:gd name="T6" fmla="*/ 574 w 787"/>
                  <a:gd name="T7" fmla="*/ 713 h 755"/>
                  <a:gd name="T8" fmla="*/ 626 w 787"/>
                  <a:gd name="T9" fmla="*/ 683 h 755"/>
                  <a:gd name="T10" fmla="*/ 672 w 787"/>
                  <a:gd name="T11" fmla="*/ 645 h 755"/>
                  <a:gd name="T12" fmla="*/ 711 w 787"/>
                  <a:gd name="T13" fmla="*/ 600 h 755"/>
                  <a:gd name="T14" fmla="*/ 743 w 787"/>
                  <a:gd name="T15" fmla="*/ 551 h 755"/>
                  <a:gd name="T16" fmla="*/ 768 w 787"/>
                  <a:gd name="T17" fmla="*/ 497 h 755"/>
                  <a:gd name="T18" fmla="*/ 782 w 787"/>
                  <a:gd name="T19" fmla="*/ 438 h 755"/>
                  <a:gd name="T20" fmla="*/ 787 w 787"/>
                  <a:gd name="T21" fmla="*/ 378 h 755"/>
                  <a:gd name="T22" fmla="*/ 787 w 787"/>
                  <a:gd name="T23" fmla="*/ 378 h 755"/>
                  <a:gd name="T24" fmla="*/ 782 w 787"/>
                  <a:gd name="T25" fmla="*/ 316 h 755"/>
                  <a:gd name="T26" fmla="*/ 768 w 787"/>
                  <a:gd name="T27" fmla="*/ 258 h 755"/>
                  <a:gd name="T28" fmla="*/ 743 w 787"/>
                  <a:gd name="T29" fmla="*/ 204 h 755"/>
                  <a:gd name="T30" fmla="*/ 711 w 787"/>
                  <a:gd name="T31" fmla="*/ 154 h 755"/>
                  <a:gd name="T32" fmla="*/ 672 w 787"/>
                  <a:gd name="T33" fmla="*/ 110 h 755"/>
                  <a:gd name="T34" fmla="*/ 626 w 787"/>
                  <a:gd name="T35" fmla="*/ 72 h 755"/>
                  <a:gd name="T36" fmla="*/ 574 w 787"/>
                  <a:gd name="T37" fmla="*/ 42 h 755"/>
                  <a:gd name="T38" fmla="*/ 518 w 787"/>
                  <a:gd name="T39" fmla="*/ 18 h 755"/>
                  <a:gd name="T40" fmla="*/ 457 w 787"/>
                  <a:gd name="T41" fmla="*/ 4 h 755"/>
                  <a:gd name="T42" fmla="*/ 394 w 787"/>
                  <a:gd name="T43" fmla="*/ 0 h 755"/>
                  <a:gd name="T44" fmla="*/ 394 w 787"/>
                  <a:gd name="T45" fmla="*/ 0 h 755"/>
                  <a:gd name="T46" fmla="*/ 330 w 787"/>
                  <a:gd name="T47" fmla="*/ 4 h 755"/>
                  <a:gd name="T48" fmla="*/ 269 w 787"/>
                  <a:gd name="T49" fmla="*/ 18 h 755"/>
                  <a:gd name="T50" fmla="*/ 213 w 787"/>
                  <a:gd name="T51" fmla="*/ 42 h 755"/>
                  <a:gd name="T52" fmla="*/ 161 w 787"/>
                  <a:gd name="T53" fmla="*/ 72 h 755"/>
                  <a:gd name="T54" fmla="*/ 115 w 787"/>
                  <a:gd name="T55" fmla="*/ 110 h 755"/>
                  <a:gd name="T56" fmla="*/ 76 w 787"/>
                  <a:gd name="T57" fmla="*/ 154 h 755"/>
                  <a:gd name="T58" fmla="*/ 44 w 787"/>
                  <a:gd name="T59" fmla="*/ 204 h 755"/>
                  <a:gd name="T60" fmla="*/ 19 w 787"/>
                  <a:gd name="T61" fmla="*/ 258 h 755"/>
                  <a:gd name="T62" fmla="*/ 5 w 787"/>
                  <a:gd name="T63" fmla="*/ 316 h 755"/>
                  <a:gd name="T64" fmla="*/ 0 w 787"/>
                  <a:gd name="T65" fmla="*/ 378 h 755"/>
                  <a:gd name="T66" fmla="*/ 0 w 787"/>
                  <a:gd name="T67" fmla="*/ 378 h 755"/>
                  <a:gd name="T68" fmla="*/ 5 w 787"/>
                  <a:gd name="T69" fmla="*/ 438 h 755"/>
                  <a:gd name="T70" fmla="*/ 19 w 787"/>
                  <a:gd name="T71" fmla="*/ 497 h 755"/>
                  <a:gd name="T72" fmla="*/ 44 w 787"/>
                  <a:gd name="T73" fmla="*/ 551 h 755"/>
                  <a:gd name="T74" fmla="*/ 76 w 787"/>
                  <a:gd name="T75" fmla="*/ 600 h 755"/>
                  <a:gd name="T76" fmla="*/ 115 w 787"/>
                  <a:gd name="T77" fmla="*/ 645 h 755"/>
                  <a:gd name="T78" fmla="*/ 161 w 787"/>
                  <a:gd name="T79" fmla="*/ 683 h 755"/>
                  <a:gd name="T80" fmla="*/ 213 w 787"/>
                  <a:gd name="T81" fmla="*/ 713 h 755"/>
                  <a:gd name="T82" fmla="*/ 269 w 787"/>
                  <a:gd name="T83" fmla="*/ 737 h 755"/>
                  <a:gd name="T84" fmla="*/ 330 w 787"/>
                  <a:gd name="T85" fmla="*/ 751 h 755"/>
                  <a:gd name="T86" fmla="*/ 394 w 787"/>
                  <a:gd name="T87" fmla="*/ 755 h 755"/>
                  <a:gd name="T88" fmla="*/ 394 w 787"/>
                  <a:gd name="T89" fmla="*/ 755 h 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87" h="755">
                    <a:moveTo>
                      <a:pt x="394" y="755"/>
                    </a:moveTo>
                    <a:lnTo>
                      <a:pt x="457" y="751"/>
                    </a:lnTo>
                    <a:lnTo>
                      <a:pt x="518" y="737"/>
                    </a:lnTo>
                    <a:lnTo>
                      <a:pt x="574" y="713"/>
                    </a:lnTo>
                    <a:lnTo>
                      <a:pt x="626" y="683"/>
                    </a:lnTo>
                    <a:lnTo>
                      <a:pt x="672" y="645"/>
                    </a:lnTo>
                    <a:lnTo>
                      <a:pt x="711" y="600"/>
                    </a:lnTo>
                    <a:lnTo>
                      <a:pt x="743" y="551"/>
                    </a:lnTo>
                    <a:lnTo>
                      <a:pt x="768" y="497"/>
                    </a:lnTo>
                    <a:lnTo>
                      <a:pt x="782" y="438"/>
                    </a:lnTo>
                    <a:lnTo>
                      <a:pt x="787" y="378"/>
                    </a:lnTo>
                    <a:lnTo>
                      <a:pt x="787" y="378"/>
                    </a:lnTo>
                    <a:lnTo>
                      <a:pt x="782" y="316"/>
                    </a:lnTo>
                    <a:lnTo>
                      <a:pt x="768" y="258"/>
                    </a:lnTo>
                    <a:lnTo>
                      <a:pt x="743" y="204"/>
                    </a:lnTo>
                    <a:lnTo>
                      <a:pt x="711" y="154"/>
                    </a:lnTo>
                    <a:lnTo>
                      <a:pt x="672" y="110"/>
                    </a:lnTo>
                    <a:lnTo>
                      <a:pt x="626" y="72"/>
                    </a:lnTo>
                    <a:lnTo>
                      <a:pt x="574" y="42"/>
                    </a:lnTo>
                    <a:lnTo>
                      <a:pt x="518" y="18"/>
                    </a:lnTo>
                    <a:lnTo>
                      <a:pt x="457" y="4"/>
                    </a:lnTo>
                    <a:lnTo>
                      <a:pt x="394" y="0"/>
                    </a:lnTo>
                    <a:lnTo>
                      <a:pt x="394" y="0"/>
                    </a:lnTo>
                    <a:lnTo>
                      <a:pt x="330" y="4"/>
                    </a:lnTo>
                    <a:lnTo>
                      <a:pt x="269" y="18"/>
                    </a:lnTo>
                    <a:lnTo>
                      <a:pt x="213" y="42"/>
                    </a:lnTo>
                    <a:lnTo>
                      <a:pt x="161" y="72"/>
                    </a:lnTo>
                    <a:lnTo>
                      <a:pt x="115" y="110"/>
                    </a:lnTo>
                    <a:lnTo>
                      <a:pt x="76" y="154"/>
                    </a:lnTo>
                    <a:lnTo>
                      <a:pt x="44" y="204"/>
                    </a:lnTo>
                    <a:lnTo>
                      <a:pt x="19" y="258"/>
                    </a:lnTo>
                    <a:lnTo>
                      <a:pt x="5" y="316"/>
                    </a:lnTo>
                    <a:lnTo>
                      <a:pt x="0" y="378"/>
                    </a:lnTo>
                    <a:lnTo>
                      <a:pt x="0" y="378"/>
                    </a:lnTo>
                    <a:lnTo>
                      <a:pt x="5" y="438"/>
                    </a:lnTo>
                    <a:lnTo>
                      <a:pt x="19" y="497"/>
                    </a:lnTo>
                    <a:lnTo>
                      <a:pt x="44" y="551"/>
                    </a:lnTo>
                    <a:lnTo>
                      <a:pt x="76" y="600"/>
                    </a:lnTo>
                    <a:lnTo>
                      <a:pt x="115" y="645"/>
                    </a:lnTo>
                    <a:lnTo>
                      <a:pt x="161" y="683"/>
                    </a:lnTo>
                    <a:lnTo>
                      <a:pt x="213" y="713"/>
                    </a:lnTo>
                    <a:lnTo>
                      <a:pt x="269" y="737"/>
                    </a:lnTo>
                    <a:lnTo>
                      <a:pt x="330" y="751"/>
                    </a:lnTo>
                    <a:lnTo>
                      <a:pt x="394" y="755"/>
                    </a:lnTo>
                    <a:lnTo>
                      <a:pt x="394" y="7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0" name="Freeform 298"/>
              <p:cNvSpPr>
                <a:spLocks/>
              </p:cNvSpPr>
              <p:nvPr/>
            </p:nvSpPr>
            <p:spPr bwMode="auto">
              <a:xfrm>
                <a:off x="326" y="2971"/>
                <a:ext cx="77" cy="74"/>
              </a:xfrm>
              <a:custGeom>
                <a:avLst/>
                <a:gdLst>
                  <a:gd name="T0" fmla="*/ 347 w 695"/>
                  <a:gd name="T1" fmla="*/ 668 h 668"/>
                  <a:gd name="T2" fmla="*/ 404 w 695"/>
                  <a:gd name="T3" fmla="*/ 663 h 668"/>
                  <a:gd name="T4" fmla="*/ 458 w 695"/>
                  <a:gd name="T5" fmla="*/ 650 h 668"/>
                  <a:gd name="T6" fmla="*/ 507 w 695"/>
                  <a:gd name="T7" fmla="*/ 630 h 668"/>
                  <a:gd name="T8" fmla="*/ 552 w 695"/>
                  <a:gd name="T9" fmla="*/ 603 h 668"/>
                  <a:gd name="T10" fmla="*/ 593 w 695"/>
                  <a:gd name="T11" fmla="*/ 569 h 668"/>
                  <a:gd name="T12" fmla="*/ 628 w 695"/>
                  <a:gd name="T13" fmla="*/ 530 h 668"/>
                  <a:gd name="T14" fmla="*/ 656 w 695"/>
                  <a:gd name="T15" fmla="*/ 487 h 668"/>
                  <a:gd name="T16" fmla="*/ 677 w 695"/>
                  <a:gd name="T17" fmla="*/ 440 h 668"/>
                  <a:gd name="T18" fmla="*/ 691 w 695"/>
                  <a:gd name="T19" fmla="*/ 388 h 668"/>
                  <a:gd name="T20" fmla="*/ 695 w 695"/>
                  <a:gd name="T21" fmla="*/ 334 h 668"/>
                  <a:gd name="T22" fmla="*/ 695 w 695"/>
                  <a:gd name="T23" fmla="*/ 334 h 668"/>
                  <a:gd name="T24" fmla="*/ 691 w 695"/>
                  <a:gd name="T25" fmla="*/ 280 h 668"/>
                  <a:gd name="T26" fmla="*/ 677 w 695"/>
                  <a:gd name="T27" fmla="*/ 229 h 668"/>
                  <a:gd name="T28" fmla="*/ 656 w 695"/>
                  <a:gd name="T29" fmla="*/ 180 h 668"/>
                  <a:gd name="T30" fmla="*/ 628 w 695"/>
                  <a:gd name="T31" fmla="*/ 137 h 668"/>
                  <a:gd name="T32" fmla="*/ 593 w 695"/>
                  <a:gd name="T33" fmla="*/ 98 h 668"/>
                  <a:gd name="T34" fmla="*/ 552 w 695"/>
                  <a:gd name="T35" fmla="*/ 65 h 668"/>
                  <a:gd name="T36" fmla="*/ 507 w 695"/>
                  <a:gd name="T37" fmla="*/ 38 h 668"/>
                  <a:gd name="T38" fmla="*/ 458 w 695"/>
                  <a:gd name="T39" fmla="*/ 17 h 668"/>
                  <a:gd name="T40" fmla="*/ 404 w 695"/>
                  <a:gd name="T41" fmla="*/ 4 h 668"/>
                  <a:gd name="T42" fmla="*/ 347 w 695"/>
                  <a:gd name="T43" fmla="*/ 0 h 668"/>
                  <a:gd name="T44" fmla="*/ 347 w 695"/>
                  <a:gd name="T45" fmla="*/ 0 h 668"/>
                  <a:gd name="T46" fmla="*/ 291 w 695"/>
                  <a:gd name="T47" fmla="*/ 4 h 668"/>
                  <a:gd name="T48" fmla="*/ 238 w 695"/>
                  <a:gd name="T49" fmla="*/ 17 h 668"/>
                  <a:gd name="T50" fmla="*/ 188 w 695"/>
                  <a:gd name="T51" fmla="*/ 38 h 668"/>
                  <a:gd name="T52" fmla="*/ 143 w 695"/>
                  <a:gd name="T53" fmla="*/ 65 h 668"/>
                  <a:gd name="T54" fmla="*/ 102 w 695"/>
                  <a:gd name="T55" fmla="*/ 98 h 668"/>
                  <a:gd name="T56" fmla="*/ 67 w 695"/>
                  <a:gd name="T57" fmla="*/ 137 h 668"/>
                  <a:gd name="T58" fmla="*/ 39 w 695"/>
                  <a:gd name="T59" fmla="*/ 180 h 668"/>
                  <a:gd name="T60" fmla="*/ 18 w 695"/>
                  <a:gd name="T61" fmla="*/ 229 h 668"/>
                  <a:gd name="T62" fmla="*/ 4 w 695"/>
                  <a:gd name="T63" fmla="*/ 280 h 668"/>
                  <a:gd name="T64" fmla="*/ 0 w 695"/>
                  <a:gd name="T65" fmla="*/ 334 h 668"/>
                  <a:gd name="T66" fmla="*/ 0 w 695"/>
                  <a:gd name="T67" fmla="*/ 334 h 668"/>
                  <a:gd name="T68" fmla="*/ 4 w 695"/>
                  <a:gd name="T69" fmla="*/ 388 h 668"/>
                  <a:gd name="T70" fmla="*/ 18 w 695"/>
                  <a:gd name="T71" fmla="*/ 440 h 668"/>
                  <a:gd name="T72" fmla="*/ 39 w 695"/>
                  <a:gd name="T73" fmla="*/ 487 h 668"/>
                  <a:gd name="T74" fmla="*/ 67 w 695"/>
                  <a:gd name="T75" fmla="*/ 530 h 668"/>
                  <a:gd name="T76" fmla="*/ 102 w 695"/>
                  <a:gd name="T77" fmla="*/ 569 h 668"/>
                  <a:gd name="T78" fmla="*/ 143 w 695"/>
                  <a:gd name="T79" fmla="*/ 603 h 668"/>
                  <a:gd name="T80" fmla="*/ 188 w 695"/>
                  <a:gd name="T81" fmla="*/ 630 h 668"/>
                  <a:gd name="T82" fmla="*/ 238 w 695"/>
                  <a:gd name="T83" fmla="*/ 650 h 668"/>
                  <a:gd name="T84" fmla="*/ 291 w 695"/>
                  <a:gd name="T85" fmla="*/ 663 h 668"/>
                  <a:gd name="T86" fmla="*/ 347 w 695"/>
                  <a:gd name="T87" fmla="*/ 668 h 668"/>
                  <a:gd name="T88" fmla="*/ 347 w 695"/>
                  <a:gd name="T89" fmla="*/ 668 h 6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95" h="668">
                    <a:moveTo>
                      <a:pt x="347" y="668"/>
                    </a:moveTo>
                    <a:lnTo>
                      <a:pt x="404" y="663"/>
                    </a:lnTo>
                    <a:lnTo>
                      <a:pt x="458" y="650"/>
                    </a:lnTo>
                    <a:lnTo>
                      <a:pt x="507" y="630"/>
                    </a:lnTo>
                    <a:lnTo>
                      <a:pt x="552" y="603"/>
                    </a:lnTo>
                    <a:lnTo>
                      <a:pt x="593" y="569"/>
                    </a:lnTo>
                    <a:lnTo>
                      <a:pt x="628" y="530"/>
                    </a:lnTo>
                    <a:lnTo>
                      <a:pt x="656" y="487"/>
                    </a:lnTo>
                    <a:lnTo>
                      <a:pt x="677" y="440"/>
                    </a:lnTo>
                    <a:lnTo>
                      <a:pt x="691" y="388"/>
                    </a:lnTo>
                    <a:lnTo>
                      <a:pt x="695" y="334"/>
                    </a:lnTo>
                    <a:lnTo>
                      <a:pt x="695" y="334"/>
                    </a:lnTo>
                    <a:lnTo>
                      <a:pt x="691" y="280"/>
                    </a:lnTo>
                    <a:lnTo>
                      <a:pt x="677" y="229"/>
                    </a:lnTo>
                    <a:lnTo>
                      <a:pt x="656" y="180"/>
                    </a:lnTo>
                    <a:lnTo>
                      <a:pt x="628" y="137"/>
                    </a:lnTo>
                    <a:lnTo>
                      <a:pt x="593" y="98"/>
                    </a:lnTo>
                    <a:lnTo>
                      <a:pt x="552" y="65"/>
                    </a:lnTo>
                    <a:lnTo>
                      <a:pt x="507" y="38"/>
                    </a:lnTo>
                    <a:lnTo>
                      <a:pt x="458" y="17"/>
                    </a:lnTo>
                    <a:lnTo>
                      <a:pt x="404" y="4"/>
                    </a:lnTo>
                    <a:lnTo>
                      <a:pt x="347" y="0"/>
                    </a:lnTo>
                    <a:lnTo>
                      <a:pt x="347" y="0"/>
                    </a:lnTo>
                    <a:lnTo>
                      <a:pt x="291" y="4"/>
                    </a:lnTo>
                    <a:lnTo>
                      <a:pt x="238" y="17"/>
                    </a:lnTo>
                    <a:lnTo>
                      <a:pt x="188" y="38"/>
                    </a:lnTo>
                    <a:lnTo>
                      <a:pt x="143" y="65"/>
                    </a:lnTo>
                    <a:lnTo>
                      <a:pt x="102" y="98"/>
                    </a:lnTo>
                    <a:lnTo>
                      <a:pt x="67" y="137"/>
                    </a:lnTo>
                    <a:lnTo>
                      <a:pt x="39" y="180"/>
                    </a:lnTo>
                    <a:lnTo>
                      <a:pt x="18" y="229"/>
                    </a:lnTo>
                    <a:lnTo>
                      <a:pt x="4" y="280"/>
                    </a:lnTo>
                    <a:lnTo>
                      <a:pt x="0" y="334"/>
                    </a:lnTo>
                    <a:lnTo>
                      <a:pt x="0" y="334"/>
                    </a:lnTo>
                    <a:lnTo>
                      <a:pt x="4" y="388"/>
                    </a:lnTo>
                    <a:lnTo>
                      <a:pt x="18" y="440"/>
                    </a:lnTo>
                    <a:lnTo>
                      <a:pt x="39" y="487"/>
                    </a:lnTo>
                    <a:lnTo>
                      <a:pt x="67" y="530"/>
                    </a:lnTo>
                    <a:lnTo>
                      <a:pt x="102" y="569"/>
                    </a:lnTo>
                    <a:lnTo>
                      <a:pt x="143" y="603"/>
                    </a:lnTo>
                    <a:lnTo>
                      <a:pt x="188" y="630"/>
                    </a:lnTo>
                    <a:lnTo>
                      <a:pt x="238" y="650"/>
                    </a:lnTo>
                    <a:lnTo>
                      <a:pt x="291" y="663"/>
                    </a:lnTo>
                    <a:lnTo>
                      <a:pt x="347" y="668"/>
                    </a:lnTo>
                    <a:lnTo>
                      <a:pt x="347" y="668"/>
                    </a:lnTo>
                    <a:close/>
                  </a:path>
                </a:pathLst>
              </a:custGeom>
              <a:solidFill>
                <a:srgbClr val="CB59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1" name="Freeform 299"/>
              <p:cNvSpPr>
                <a:spLocks/>
              </p:cNvSpPr>
              <p:nvPr/>
            </p:nvSpPr>
            <p:spPr bwMode="auto">
              <a:xfrm>
                <a:off x="340" y="2974"/>
                <a:ext cx="50" cy="68"/>
              </a:xfrm>
              <a:custGeom>
                <a:avLst/>
                <a:gdLst>
                  <a:gd name="T0" fmla="*/ 281 w 443"/>
                  <a:gd name="T1" fmla="*/ 117 h 611"/>
                  <a:gd name="T2" fmla="*/ 317 w 443"/>
                  <a:gd name="T3" fmla="*/ 93 h 611"/>
                  <a:gd name="T4" fmla="*/ 358 w 443"/>
                  <a:gd name="T5" fmla="*/ 81 h 611"/>
                  <a:gd name="T6" fmla="*/ 385 w 443"/>
                  <a:gd name="T7" fmla="*/ 84 h 611"/>
                  <a:gd name="T8" fmla="*/ 436 w 443"/>
                  <a:gd name="T9" fmla="*/ 122 h 611"/>
                  <a:gd name="T10" fmla="*/ 439 w 443"/>
                  <a:gd name="T11" fmla="*/ 161 h 611"/>
                  <a:gd name="T12" fmla="*/ 419 w 443"/>
                  <a:gd name="T13" fmla="*/ 209 h 611"/>
                  <a:gd name="T14" fmla="*/ 408 w 443"/>
                  <a:gd name="T15" fmla="*/ 239 h 611"/>
                  <a:gd name="T16" fmla="*/ 408 w 443"/>
                  <a:gd name="T17" fmla="*/ 265 h 611"/>
                  <a:gd name="T18" fmla="*/ 413 w 443"/>
                  <a:gd name="T19" fmla="*/ 291 h 611"/>
                  <a:gd name="T20" fmla="*/ 416 w 443"/>
                  <a:gd name="T21" fmla="*/ 319 h 611"/>
                  <a:gd name="T22" fmla="*/ 405 w 443"/>
                  <a:gd name="T23" fmla="*/ 346 h 611"/>
                  <a:gd name="T24" fmla="*/ 369 w 443"/>
                  <a:gd name="T25" fmla="*/ 395 h 611"/>
                  <a:gd name="T26" fmla="*/ 355 w 443"/>
                  <a:gd name="T27" fmla="*/ 426 h 611"/>
                  <a:gd name="T28" fmla="*/ 360 w 443"/>
                  <a:gd name="T29" fmla="*/ 473 h 611"/>
                  <a:gd name="T30" fmla="*/ 349 w 443"/>
                  <a:gd name="T31" fmla="*/ 496 h 611"/>
                  <a:gd name="T32" fmla="*/ 329 w 443"/>
                  <a:gd name="T33" fmla="*/ 519 h 611"/>
                  <a:gd name="T34" fmla="*/ 313 w 443"/>
                  <a:gd name="T35" fmla="*/ 527 h 611"/>
                  <a:gd name="T36" fmla="*/ 294 w 443"/>
                  <a:gd name="T37" fmla="*/ 527 h 611"/>
                  <a:gd name="T38" fmla="*/ 279 w 443"/>
                  <a:gd name="T39" fmla="*/ 541 h 611"/>
                  <a:gd name="T40" fmla="*/ 263 w 443"/>
                  <a:gd name="T41" fmla="*/ 575 h 611"/>
                  <a:gd name="T42" fmla="*/ 250 w 443"/>
                  <a:gd name="T43" fmla="*/ 588 h 611"/>
                  <a:gd name="T44" fmla="*/ 233 w 443"/>
                  <a:gd name="T45" fmla="*/ 602 h 611"/>
                  <a:gd name="T46" fmla="*/ 223 w 443"/>
                  <a:gd name="T47" fmla="*/ 607 h 611"/>
                  <a:gd name="T48" fmla="*/ 203 w 443"/>
                  <a:gd name="T49" fmla="*/ 610 h 611"/>
                  <a:gd name="T50" fmla="*/ 186 w 443"/>
                  <a:gd name="T51" fmla="*/ 603 h 611"/>
                  <a:gd name="T52" fmla="*/ 171 w 443"/>
                  <a:gd name="T53" fmla="*/ 573 h 611"/>
                  <a:gd name="T54" fmla="*/ 152 w 443"/>
                  <a:gd name="T55" fmla="*/ 556 h 611"/>
                  <a:gd name="T56" fmla="*/ 117 w 443"/>
                  <a:gd name="T57" fmla="*/ 530 h 611"/>
                  <a:gd name="T58" fmla="*/ 105 w 443"/>
                  <a:gd name="T59" fmla="*/ 505 h 611"/>
                  <a:gd name="T60" fmla="*/ 99 w 443"/>
                  <a:gd name="T61" fmla="*/ 456 h 611"/>
                  <a:gd name="T62" fmla="*/ 81 w 443"/>
                  <a:gd name="T63" fmla="*/ 428 h 611"/>
                  <a:gd name="T64" fmla="*/ 48 w 443"/>
                  <a:gd name="T65" fmla="*/ 399 h 611"/>
                  <a:gd name="T66" fmla="*/ 36 w 443"/>
                  <a:gd name="T67" fmla="*/ 378 h 611"/>
                  <a:gd name="T68" fmla="*/ 27 w 443"/>
                  <a:gd name="T69" fmla="*/ 354 h 611"/>
                  <a:gd name="T70" fmla="*/ 30 w 443"/>
                  <a:gd name="T71" fmla="*/ 334 h 611"/>
                  <a:gd name="T72" fmla="*/ 26 w 443"/>
                  <a:gd name="T73" fmla="*/ 292 h 611"/>
                  <a:gd name="T74" fmla="*/ 31 w 443"/>
                  <a:gd name="T75" fmla="*/ 271 h 611"/>
                  <a:gd name="T76" fmla="*/ 24 w 443"/>
                  <a:gd name="T77" fmla="*/ 253 h 611"/>
                  <a:gd name="T78" fmla="*/ 14 w 443"/>
                  <a:gd name="T79" fmla="*/ 232 h 611"/>
                  <a:gd name="T80" fmla="*/ 0 w 443"/>
                  <a:gd name="T81" fmla="*/ 199 h 611"/>
                  <a:gd name="T82" fmla="*/ 9 w 443"/>
                  <a:gd name="T83" fmla="*/ 173 h 611"/>
                  <a:gd name="T84" fmla="*/ 29 w 443"/>
                  <a:gd name="T85" fmla="*/ 142 h 611"/>
                  <a:gd name="T86" fmla="*/ 52 w 443"/>
                  <a:gd name="T87" fmla="*/ 115 h 611"/>
                  <a:gd name="T88" fmla="*/ 79 w 443"/>
                  <a:gd name="T89" fmla="*/ 82 h 611"/>
                  <a:gd name="T90" fmla="*/ 112 w 443"/>
                  <a:gd name="T91" fmla="*/ 67 h 611"/>
                  <a:gd name="T92" fmla="*/ 152 w 443"/>
                  <a:gd name="T93" fmla="*/ 79 h 611"/>
                  <a:gd name="T94" fmla="*/ 182 w 443"/>
                  <a:gd name="T95" fmla="*/ 106 h 611"/>
                  <a:gd name="T96" fmla="*/ 225 w 443"/>
                  <a:gd name="T97" fmla="*/ 134 h 611"/>
                  <a:gd name="T98" fmla="*/ 227 w 443"/>
                  <a:gd name="T99" fmla="*/ 95 h 611"/>
                  <a:gd name="T100" fmla="*/ 212 w 443"/>
                  <a:gd name="T101" fmla="*/ 47 h 611"/>
                  <a:gd name="T102" fmla="*/ 192 w 443"/>
                  <a:gd name="T103" fmla="*/ 15 h 611"/>
                  <a:gd name="T104" fmla="*/ 245 w 443"/>
                  <a:gd name="T105" fmla="*/ 0 h 611"/>
                  <a:gd name="T106" fmla="*/ 258 w 443"/>
                  <a:gd name="T107" fmla="*/ 36 h 611"/>
                  <a:gd name="T108" fmla="*/ 266 w 443"/>
                  <a:gd name="T109" fmla="*/ 90 h 611"/>
                  <a:gd name="T110" fmla="*/ 265 w 443"/>
                  <a:gd name="T111" fmla="*/ 129 h 611"/>
                  <a:gd name="T112" fmla="*/ 264 w 443"/>
                  <a:gd name="T113" fmla="*/ 137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3" h="611">
                    <a:moveTo>
                      <a:pt x="264" y="137"/>
                    </a:moveTo>
                    <a:lnTo>
                      <a:pt x="272" y="128"/>
                    </a:lnTo>
                    <a:lnTo>
                      <a:pt x="281" y="117"/>
                    </a:lnTo>
                    <a:lnTo>
                      <a:pt x="292" y="108"/>
                    </a:lnTo>
                    <a:lnTo>
                      <a:pt x="304" y="100"/>
                    </a:lnTo>
                    <a:lnTo>
                      <a:pt x="317" y="93"/>
                    </a:lnTo>
                    <a:lnTo>
                      <a:pt x="330" y="88"/>
                    </a:lnTo>
                    <a:lnTo>
                      <a:pt x="345" y="83"/>
                    </a:lnTo>
                    <a:lnTo>
                      <a:pt x="358" y="81"/>
                    </a:lnTo>
                    <a:lnTo>
                      <a:pt x="373" y="82"/>
                    </a:lnTo>
                    <a:lnTo>
                      <a:pt x="385" y="84"/>
                    </a:lnTo>
                    <a:lnTo>
                      <a:pt x="385" y="84"/>
                    </a:lnTo>
                    <a:lnTo>
                      <a:pt x="405" y="93"/>
                    </a:lnTo>
                    <a:lnTo>
                      <a:pt x="422" y="106"/>
                    </a:lnTo>
                    <a:lnTo>
                      <a:pt x="436" y="122"/>
                    </a:lnTo>
                    <a:lnTo>
                      <a:pt x="443" y="141"/>
                    </a:lnTo>
                    <a:lnTo>
                      <a:pt x="439" y="161"/>
                    </a:lnTo>
                    <a:lnTo>
                      <a:pt x="439" y="161"/>
                    </a:lnTo>
                    <a:lnTo>
                      <a:pt x="434" y="176"/>
                    </a:lnTo>
                    <a:lnTo>
                      <a:pt x="426" y="192"/>
                    </a:lnTo>
                    <a:lnTo>
                      <a:pt x="419" y="209"/>
                    </a:lnTo>
                    <a:lnTo>
                      <a:pt x="413" y="224"/>
                    </a:lnTo>
                    <a:lnTo>
                      <a:pt x="408" y="239"/>
                    </a:lnTo>
                    <a:lnTo>
                      <a:pt x="408" y="239"/>
                    </a:lnTo>
                    <a:lnTo>
                      <a:pt x="407" y="248"/>
                    </a:lnTo>
                    <a:lnTo>
                      <a:pt x="407" y="256"/>
                    </a:lnTo>
                    <a:lnTo>
                      <a:pt x="408" y="265"/>
                    </a:lnTo>
                    <a:lnTo>
                      <a:pt x="409" y="273"/>
                    </a:lnTo>
                    <a:lnTo>
                      <a:pt x="411" y="282"/>
                    </a:lnTo>
                    <a:lnTo>
                      <a:pt x="413" y="291"/>
                    </a:lnTo>
                    <a:lnTo>
                      <a:pt x="416" y="299"/>
                    </a:lnTo>
                    <a:lnTo>
                      <a:pt x="416" y="309"/>
                    </a:lnTo>
                    <a:lnTo>
                      <a:pt x="416" y="319"/>
                    </a:lnTo>
                    <a:lnTo>
                      <a:pt x="412" y="330"/>
                    </a:lnTo>
                    <a:lnTo>
                      <a:pt x="412" y="330"/>
                    </a:lnTo>
                    <a:lnTo>
                      <a:pt x="405" y="346"/>
                    </a:lnTo>
                    <a:lnTo>
                      <a:pt x="394" y="363"/>
                    </a:lnTo>
                    <a:lnTo>
                      <a:pt x="382" y="379"/>
                    </a:lnTo>
                    <a:lnTo>
                      <a:pt x="369" y="395"/>
                    </a:lnTo>
                    <a:lnTo>
                      <a:pt x="358" y="411"/>
                    </a:lnTo>
                    <a:lnTo>
                      <a:pt x="358" y="411"/>
                    </a:lnTo>
                    <a:lnTo>
                      <a:pt x="355" y="426"/>
                    </a:lnTo>
                    <a:lnTo>
                      <a:pt x="356" y="441"/>
                    </a:lnTo>
                    <a:lnTo>
                      <a:pt x="359" y="458"/>
                    </a:lnTo>
                    <a:lnTo>
                      <a:pt x="360" y="473"/>
                    </a:lnTo>
                    <a:lnTo>
                      <a:pt x="354" y="488"/>
                    </a:lnTo>
                    <a:lnTo>
                      <a:pt x="354" y="488"/>
                    </a:lnTo>
                    <a:lnTo>
                      <a:pt x="349" y="496"/>
                    </a:lnTo>
                    <a:lnTo>
                      <a:pt x="342" y="503"/>
                    </a:lnTo>
                    <a:lnTo>
                      <a:pt x="336" y="512"/>
                    </a:lnTo>
                    <a:lnTo>
                      <a:pt x="329" y="519"/>
                    </a:lnTo>
                    <a:lnTo>
                      <a:pt x="322" y="523"/>
                    </a:lnTo>
                    <a:lnTo>
                      <a:pt x="322" y="523"/>
                    </a:lnTo>
                    <a:lnTo>
                      <a:pt x="313" y="527"/>
                    </a:lnTo>
                    <a:lnTo>
                      <a:pt x="306" y="527"/>
                    </a:lnTo>
                    <a:lnTo>
                      <a:pt x="300" y="526"/>
                    </a:lnTo>
                    <a:lnTo>
                      <a:pt x="294" y="527"/>
                    </a:lnTo>
                    <a:lnTo>
                      <a:pt x="286" y="532"/>
                    </a:lnTo>
                    <a:lnTo>
                      <a:pt x="286" y="532"/>
                    </a:lnTo>
                    <a:lnTo>
                      <a:pt x="279" y="541"/>
                    </a:lnTo>
                    <a:lnTo>
                      <a:pt x="274" y="552"/>
                    </a:lnTo>
                    <a:lnTo>
                      <a:pt x="268" y="564"/>
                    </a:lnTo>
                    <a:lnTo>
                      <a:pt x="263" y="575"/>
                    </a:lnTo>
                    <a:lnTo>
                      <a:pt x="255" y="583"/>
                    </a:lnTo>
                    <a:lnTo>
                      <a:pt x="255" y="583"/>
                    </a:lnTo>
                    <a:lnTo>
                      <a:pt x="250" y="588"/>
                    </a:lnTo>
                    <a:lnTo>
                      <a:pt x="245" y="593"/>
                    </a:lnTo>
                    <a:lnTo>
                      <a:pt x="239" y="597"/>
                    </a:lnTo>
                    <a:lnTo>
                      <a:pt x="233" y="602"/>
                    </a:lnTo>
                    <a:lnTo>
                      <a:pt x="229" y="605"/>
                    </a:lnTo>
                    <a:lnTo>
                      <a:pt x="229" y="605"/>
                    </a:lnTo>
                    <a:lnTo>
                      <a:pt x="223" y="607"/>
                    </a:lnTo>
                    <a:lnTo>
                      <a:pt x="218" y="609"/>
                    </a:lnTo>
                    <a:lnTo>
                      <a:pt x="211" y="611"/>
                    </a:lnTo>
                    <a:lnTo>
                      <a:pt x="203" y="610"/>
                    </a:lnTo>
                    <a:lnTo>
                      <a:pt x="196" y="609"/>
                    </a:lnTo>
                    <a:lnTo>
                      <a:pt x="196" y="609"/>
                    </a:lnTo>
                    <a:lnTo>
                      <a:pt x="186" y="603"/>
                    </a:lnTo>
                    <a:lnTo>
                      <a:pt x="179" y="593"/>
                    </a:lnTo>
                    <a:lnTo>
                      <a:pt x="176" y="582"/>
                    </a:lnTo>
                    <a:lnTo>
                      <a:pt x="171" y="573"/>
                    </a:lnTo>
                    <a:lnTo>
                      <a:pt x="165" y="564"/>
                    </a:lnTo>
                    <a:lnTo>
                      <a:pt x="165" y="564"/>
                    </a:lnTo>
                    <a:lnTo>
                      <a:pt x="152" y="556"/>
                    </a:lnTo>
                    <a:lnTo>
                      <a:pt x="140" y="548"/>
                    </a:lnTo>
                    <a:lnTo>
                      <a:pt x="128" y="540"/>
                    </a:lnTo>
                    <a:lnTo>
                      <a:pt x="117" y="530"/>
                    </a:lnTo>
                    <a:lnTo>
                      <a:pt x="110" y="520"/>
                    </a:lnTo>
                    <a:lnTo>
                      <a:pt x="110" y="520"/>
                    </a:lnTo>
                    <a:lnTo>
                      <a:pt x="105" y="505"/>
                    </a:lnTo>
                    <a:lnTo>
                      <a:pt x="103" y="488"/>
                    </a:lnTo>
                    <a:lnTo>
                      <a:pt x="103" y="472"/>
                    </a:lnTo>
                    <a:lnTo>
                      <a:pt x="99" y="456"/>
                    </a:lnTo>
                    <a:lnTo>
                      <a:pt x="93" y="441"/>
                    </a:lnTo>
                    <a:lnTo>
                      <a:pt x="93" y="441"/>
                    </a:lnTo>
                    <a:lnTo>
                      <a:pt x="81" y="428"/>
                    </a:lnTo>
                    <a:lnTo>
                      <a:pt x="69" y="418"/>
                    </a:lnTo>
                    <a:lnTo>
                      <a:pt x="58" y="410"/>
                    </a:lnTo>
                    <a:lnTo>
                      <a:pt x="48" y="399"/>
                    </a:lnTo>
                    <a:lnTo>
                      <a:pt x="40" y="385"/>
                    </a:lnTo>
                    <a:lnTo>
                      <a:pt x="40" y="385"/>
                    </a:lnTo>
                    <a:lnTo>
                      <a:pt x="36" y="378"/>
                    </a:lnTo>
                    <a:lnTo>
                      <a:pt x="32" y="371"/>
                    </a:lnTo>
                    <a:lnTo>
                      <a:pt x="29" y="362"/>
                    </a:lnTo>
                    <a:lnTo>
                      <a:pt x="27" y="354"/>
                    </a:lnTo>
                    <a:lnTo>
                      <a:pt x="27" y="347"/>
                    </a:lnTo>
                    <a:lnTo>
                      <a:pt x="27" y="347"/>
                    </a:lnTo>
                    <a:lnTo>
                      <a:pt x="30" y="334"/>
                    </a:lnTo>
                    <a:lnTo>
                      <a:pt x="29" y="320"/>
                    </a:lnTo>
                    <a:lnTo>
                      <a:pt x="26" y="306"/>
                    </a:lnTo>
                    <a:lnTo>
                      <a:pt x="26" y="292"/>
                    </a:lnTo>
                    <a:lnTo>
                      <a:pt x="29" y="279"/>
                    </a:lnTo>
                    <a:lnTo>
                      <a:pt x="29" y="279"/>
                    </a:lnTo>
                    <a:lnTo>
                      <a:pt x="31" y="271"/>
                    </a:lnTo>
                    <a:lnTo>
                      <a:pt x="30" y="265"/>
                    </a:lnTo>
                    <a:lnTo>
                      <a:pt x="27" y="258"/>
                    </a:lnTo>
                    <a:lnTo>
                      <a:pt x="24" y="253"/>
                    </a:lnTo>
                    <a:lnTo>
                      <a:pt x="21" y="245"/>
                    </a:lnTo>
                    <a:lnTo>
                      <a:pt x="21" y="245"/>
                    </a:lnTo>
                    <a:lnTo>
                      <a:pt x="14" y="232"/>
                    </a:lnTo>
                    <a:lnTo>
                      <a:pt x="8" y="222"/>
                    </a:lnTo>
                    <a:lnTo>
                      <a:pt x="3" y="211"/>
                    </a:lnTo>
                    <a:lnTo>
                      <a:pt x="0" y="199"/>
                    </a:lnTo>
                    <a:lnTo>
                      <a:pt x="3" y="186"/>
                    </a:lnTo>
                    <a:lnTo>
                      <a:pt x="3" y="186"/>
                    </a:lnTo>
                    <a:lnTo>
                      <a:pt x="9" y="173"/>
                    </a:lnTo>
                    <a:lnTo>
                      <a:pt x="15" y="161"/>
                    </a:lnTo>
                    <a:lnTo>
                      <a:pt x="22" y="151"/>
                    </a:lnTo>
                    <a:lnTo>
                      <a:pt x="29" y="142"/>
                    </a:lnTo>
                    <a:lnTo>
                      <a:pt x="35" y="132"/>
                    </a:lnTo>
                    <a:lnTo>
                      <a:pt x="43" y="123"/>
                    </a:lnTo>
                    <a:lnTo>
                      <a:pt x="52" y="115"/>
                    </a:lnTo>
                    <a:lnTo>
                      <a:pt x="60" y="105"/>
                    </a:lnTo>
                    <a:lnTo>
                      <a:pt x="70" y="94"/>
                    </a:lnTo>
                    <a:lnTo>
                      <a:pt x="79" y="82"/>
                    </a:lnTo>
                    <a:lnTo>
                      <a:pt x="79" y="82"/>
                    </a:lnTo>
                    <a:lnTo>
                      <a:pt x="95" y="71"/>
                    </a:lnTo>
                    <a:lnTo>
                      <a:pt x="112" y="67"/>
                    </a:lnTo>
                    <a:lnTo>
                      <a:pt x="130" y="68"/>
                    </a:lnTo>
                    <a:lnTo>
                      <a:pt x="143" y="73"/>
                    </a:lnTo>
                    <a:lnTo>
                      <a:pt x="152" y="79"/>
                    </a:lnTo>
                    <a:lnTo>
                      <a:pt x="152" y="79"/>
                    </a:lnTo>
                    <a:lnTo>
                      <a:pt x="167" y="95"/>
                    </a:lnTo>
                    <a:lnTo>
                      <a:pt x="182" y="106"/>
                    </a:lnTo>
                    <a:lnTo>
                      <a:pt x="196" y="115"/>
                    </a:lnTo>
                    <a:lnTo>
                      <a:pt x="211" y="123"/>
                    </a:lnTo>
                    <a:lnTo>
                      <a:pt x="225" y="134"/>
                    </a:lnTo>
                    <a:lnTo>
                      <a:pt x="225" y="134"/>
                    </a:lnTo>
                    <a:lnTo>
                      <a:pt x="228" y="115"/>
                    </a:lnTo>
                    <a:lnTo>
                      <a:pt x="227" y="95"/>
                    </a:lnTo>
                    <a:lnTo>
                      <a:pt x="223" y="78"/>
                    </a:lnTo>
                    <a:lnTo>
                      <a:pt x="219" y="61"/>
                    </a:lnTo>
                    <a:lnTo>
                      <a:pt x="212" y="47"/>
                    </a:lnTo>
                    <a:lnTo>
                      <a:pt x="204" y="34"/>
                    </a:lnTo>
                    <a:lnTo>
                      <a:pt x="197" y="23"/>
                    </a:lnTo>
                    <a:lnTo>
                      <a:pt x="192" y="15"/>
                    </a:lnTo>
                    <a:lnTo>
                      <a:pt x="188" y="10"/>
                    </a:lnTo>
                    <a:lnTo>
                      <a:pt x="186" y="8"/>
                    </a:lnTo>
                    <a:lnTo>
                      <a:pt x="245" y="0"/>
                    </a:lnTo>
                    <a:lnTo>
                      <a:pt x="245" y="0"/>
                    </a:lnTo>
                    <a:lnTo>
                      <a:pt x="252" y="19"/>
                    </a:lnTo>
                    <a:lnTo>
                      <a:pt x="258" y="36"/>
                    </a:lnTo>
                    <a:lnTo>
                      <a:pt x="263" y="55"/>
                    </a:lnTo>
                    <a:lnTo>
                      <a:pt x="265" y="73"/>
                    </a:lnTo>
                    <a:lnTo>
                      <a:pt x="266" y="90"/>
                    </a:lnTo>
                    <a:lnTo>
                      <a:pt x="266" y="106"/>
                    </a:lnTo>
                    <a:lnTo>
                      <a:pt x="265" y="119"/>
                    </a:lnTo>
                    <a:lnTo>
                      <a:pt x="265" y="129"/>
                    </a:lnTo>
                    <a:lnTo>
                      <a:pt x="264" y="135"/>
                    </a:lnTo>
                    <a:lnTo>
                      <a:pt x="264" y="137"/>
                    </a:lnTo>
                    <a:lnTo>
                      <a:pt x="264" y="137"/>
                    </a:lnTo>
                    <a:close/>
                  </a:path>
                </a:pathLst>
              </a:custGeom>
              <a:solidFill>
                <a:srgbClr val="26F2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2" name="Freeform 300"/>
              <p:cNvSpPr>
                <a:spLocks/>
              </p:cNvSpPr>
              <p:nvPr/>
            </p:nvSpPr>
            <p:spPr bwMode="auto">
              <a:xfrm>
                <a:off x="340" y="2974"/>
                <a:ext cx="50" cy="68"/>
              </a:xfrm>
              <a:custGeom>
                <a:avLst/>
                <a:gdLst>
                  <a:gd name="T0" fmla="*/ 281 w 443"/>
                  <a:gd name="T1" fmla="*/ 117 h 611"/>
                  <a:gd name="T2" fmla="*/ 317 w 443"/>
                  <a:gd name="T3" fmla="*/ 93 h 611"/>
                  <a:gd name="T4" fmla="*/ 358 w 443"/>
                  <a:gd name="T5" fmla="*/ 81 h 611"/>
                  <a:gd name="T6" fmla="*/ 385 w 443"/>
                  <a:gd name="T7" fmla="*/ 84 h 611"/>
                  <a:gd name="T8" fmla="*/ 436 w 443"/>
                  <a:gd name="T9" fmla="*/ 122 h 611"/>
                  <a:gd name="T10" fmla="*/ 439 w 443"/>
                  <a:gd name="T11" fmla="*/ 161 h 611"/>
                  <a:gd name="T12" fmla="*/ 419 w 443"/>
                  <a:gd name="T13" fmla="*/ 209 h 611"/>
                  <a:gd name="T14" fmla="*/ 408 w 443"/>
                  <a:gd name="T15" fmla="*/ 239 h 611"/>
                  <a:gd name="T16" fmla="*/ 408 w 443"/>
                  <a:gd name="T17" fmla="*/ 265 h 611"/>
                  <a:gd name="T18" fmla="*/ 413 w 443"/>
                  <a:gd name="T19" fmla="*/ 291 h 611"/>
                  <a:gd name="T20" fmla="*/ 416 w 443"/>
                  <a:gd name="T21" fmla="*/ 319 h 611"/>
                  <a:gd name="T22" fmla="*/ 405 w 443"/>
                  <a:gd name="T23" fmla="*/ 346 h 611"/>
                  <a:gd name="T24" fmla="*/ 369 w 443"/>
                  <a:gd name="T25" fmla="*/ 395 h 611"/>
                  <a:gd name="T26" fmla="*/ 355 w 443"/>
                  <a:gd name="T27" fmla="*/ 426 h 611"/>
                  <a:gd name="T28" fmla="*/ 360 w 443"/>
                  <a:gd name="T29" fmla="*/ 473 h 611"/>
                  <a:gd name="T30" fmla="*/ 349 w 443"/>
                  <a:gd name="T31" fmla="*/ 496 h 611"/>
                  <a:gd name="T32" fmla="*/ 329 w 443"/>
                  <a:gd name="T33" fmla="*/ 519 h 611"/>
                  <a:gd name="T34" fmla="*/ 313 w 443"/>
                  <a:gd name="T35" fmla="*/ 527 h 611"/>
                  <a:gd name="T36" fmla="*/ 294 w 443"/>
                  <a:gd name="T37" fmla="*/ 527 h 611"/>
                  <a:gd name="T38" fmla="*/ 279 w 443"/>
                  <a:gd name="T39" fmla="*/ 541 h 611"/>
                  <a:gd name="T40" fmla="*/ 263 w 443"/>
                  <a:gd name="T41" fmla="*/ 575 h 611"/>
                  <a:gd name="T42" fmla="*/ 250 w 443"/>
                  <a:gd name="T43" fmla="*/ 588 h 611"/>
                  <a:gd name="T44" fmla="*/ 233 w 443"/>
                  <a:gd name="T45" fmla="*/ 602 h 611"/>
                  <a:gd name="T46" fmla="*/ 223 w 443"/>
                  <a:gd name="T47" fmla="*/ 607 h 611"/>
                  <a:gd name="T48" fmla="*/ 203 w 443"/>
                  <a:gd name="T49" fmla="*/ 610 h 611"/>
                  <a:gd name="T50" fmla="*/ 186 w 443"/>
                  <a:gd name="T51" fmla="*/ 603 h 611"/>
                  <a:gd name="T52" fmla="*/ 171 w 443"/>
                  <a:gd name="T53" fmla="*/ 573 h 611"/>
                  <a:gd name="T54" fmla="*/ 152 w 443"/>
                  <a:gd name="T55" fmla="*/ 556 h 611"/>
                  <a:gd name="T56" fmla="*/ 117 w 443"/>
                  <a:gd name="T57" fmla="*/ 530 h 611"/>
                  <a:gd name="T58" fmla="*/ 105 w 443"/>
                  <a:gd name="T59" fmla="*/ 505 h 611"/>
                  <a:gd name="T60" fmla="*/ 99 w 443"/>
                  <a:gd name="T61" fmla="*/ 456 h 611"/>
                  <a:gd name="T62" fmla="*/ 81 w 443"/>
                  <a:gd name="T63" fmla="*/ 428 h 611"/>
                  <a:gd name="T64" fmla="*/ 48 w 443"/>
                  <a:gd name="T65" fmla="*/ 399 h 611"/>
                  <a:gd name="T66" fmla="*/ 36 w 443"/>
                  <a:gd name="T67" fmla="*/ 378 h 611"/>
                  <a:gd name="T68" fmla="*/ 27 w 443"/>
                  <a:gd name="T69" fmla="*/ 354 h 611"/>
                  <a:gd name="T70" fmla="*/ 30 w 443"/>
                  <a:gd name="T71" fmla="*/ 334 h 611"/>
                  <a:gd name="T72" fmla="*/ 26 w 443"/>
                  <a:gd name="T73" fmla="*/ 292 h 611"/>
                  <a:gd name="T74" fmla="*/ 31 w 443"/>
                  <a:gd name="T75" fmla="*/ 271 h 611"/>
                  <a:gd name="T76" fmla="*/ 24 w 443"/>
                  <a:gd name="T77" fmla="*/ 253 h 611"/>
                  <a:gd name="T78" fmla="*/ 14 w 443"/>
                  <a:gd name="T79" fmla="*/ 232 h 611"/>
                  <a:gd name="T80" fmla="*/ 0 w 443"/>
                  <a:gd name="T81" fmla="*/ 199 h 611"/>
                  <a:gd name="T82" fmla="*/ 9 w 443"/>
                  <a:gd name="T83" fmla="*/ 173 h 611"/>
                  <a:gd name="T84" fmla="*/ 29 w 443"/>
                  <a:gd name="T85" fmla="*/ 142 h 611"/>
                  <a:gd name="T86" fmla="*/ 52 w 443"/>
                  <a:gd name="T87" fmla="*/ 115 h 611"/>
                  <a:gd name="T88" fmla="*/ 79 w 443"/>
                  <a:gd name="T89" fmla="*/ 82 h 611"/>
                  <a:gd name="T90" fmla="*/ 112 w 443"/>
                  <a:gd name="T91" fmla="*/ 67 h 611"/>
                  <a:gd name="T92" fmla="*/ 152 w 443"/>
                  <a:gd name="T93" fmla="*/ 79 h 611"/>
                  <a:gd name="T94" fmla="*/ 182 w 443"/>
                  <a:gd name="T95" fmla="*/ 106 h 611"/>
                  <a:gd name="T96" fmla="*/ 225 w 443"/>
                  <a:gd name="T97" fmla="*/ 134 h 611"/>
                  <a:gd name="T98" fmla="*/ 227 w 443"/>
                  <a:gd name="T99" fmla="*/ 95 h 611"/>
                  <a:gd name="T100" fmla="*/ 212 w 443"/>
                  <a:gd name="T101" fmla="*/ 47 h 611"/>
                  <a:gd name="T102" fmla="*/ 192 w 443"/>
                  <a:gd name="T103" fmla="*/ 15 h 611"/>
                  <a:gd name="T104" fmla="*/ 245 w 443"/>
                  <a:gd name="T105" fmla="*/ 0 h 611"/>
                  <a:gd name="T106" fmla="*/ 258 w 443"/>
                  <a:gd name="T107" fmla="*/ 36 h 611"/>
                  <a:gd name="T108" fmla="*/ 266 w 443"/>
                  <a:gd name="T109" fmla="*/ 90 h 611"/>
                  <a:gd name="T110" fmla="*/ 265 w 443"/>
                  <a:gd name="T111" fmla="*/ 129 h 611"/>
                  <a:gd name="T112" fmla="*/ 264 w 443"/>
                  <a:gd name="T113" fmla="*/ 137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3" h="611">
                    <a:moveTo>
                      <a:pt x="264" y="137"/>
                    </a:moveTo>
                    <a:lnTo>
                      <a:pt x="272" y="128"/>
                    </a:lnTo>
                    <a:lnTo>
                      <a:pt x="281" y="117"/>
                    </a:lnTo>
                    <a:lnTo>
                      <a:pt x="292" y="108"/>
                    </a:lnTo>
                    <a:lnTo>
                      <a:pt x="304" y="100"/>
                    </a:lnTo>
                    <a:lnTo>
                      <a:pt x="317" y="93"/>
                    </a:lnTo>
                    <a:lnTo>
                      <a:pt x="330" y="88"/>
                    </a:lnTo>
                    <a:lnTo>
                      <a:pt x="345" y="83"/>
                    </a:lnTo>
                    <a:lnTo>
                      <a:pt x="358" y="81"/>
                    </a:lnTo>
                    <a:lnTo>
                      <a:pt x="373" y="82"/>
                    </a:lnTo>
                    <a:lnTo>
                      <a:pt x="385" y="84"/>
                    </a:lnTo>
                    <a:lnTo>
                      <a:pt x="385" y="84"/>
                    </a:lnTo>
                    <a:lnTo>
                      <a:pt x="405" y="93"/>
                    </a:lnTo>
                    <a:lnTo>
                      <a:pt x="422" y="106"/>
                    </a:lnTo>
                    <a:lnTo>
                      <a:pt x="436" y="122"/>
                    </a:lnTo>
                    <a:lnTo>
                      <a:pt x="443" y="141"/>
                    </a:lnTo>
                    <a:lnTo>
                      <a:pt x="439" y="161"/>
                    </a:lnTo>
                    <a:lnTo>
                      <a:pt x="439" y="161"/>
                    </a:lnTo>
                    <a:lnTo>
                      <a:pt x="434" y="176"/>
                    </a:lnTo>
                    <a:lnTo>
                      <a:pt x="426" y="192"/>
                    </a:lnTo>
                    <a:lnTo>
                      <a:pt x="419" y="209"/>
                    </a:lnTo>
                    <a:lnTo>
                      <a:pt x="413" y="224"/>
                    </a:lnTo>
                    <a:lnTo>
                      <a:pt x="408" y="239"/>
                    </a:lnTo>
                    <a:lnTo>
                      <a:pt x="408" y="239"/>
                    </a:lnTo>
                    <a:lnTo>
                      <a:pt x="407" y="248"/>
                    </a:lnTo>
                    <a:lnTo>
                      <a:pt x="407" y="256"/>
                    </a:lnTo>
                    <a:lnTo>
                      <a:pt x="408" y="265"/>
                    </a:lnTo>
                    <a:lnTo>
                      <a:pt x="409" y="273"/>
                    </a:lnTo>
                    <a:lnTo>
                      <a:pt x="411" y="282"/>
                    </a:lnTo>
                    <a:lnTo>
                      <a:pt x="413" y="291"/>
                    </a:lnTo>
                    <a:lnTo>
                      <a:pt x="416" y="299"/>
                    </a:lnTo>
                    <a:lnTo>
                      <a:pt x="416" y="309"/>
                    </a:lnTo>
                    <a:lnTo>
                      <a:pt x="416" y="319"/>
                    </a:lnTo>
                    <a:lnTo>
                      <a:pt x="412" y="330"/>
                    </a:lnTo>
                    <a:lnTo>
                      <a:pt x="412" y="330"/>
                    </a:lnTo>
                    <a:lnTo>
                      <a:pt x="405" y="346"/>
                    </a:lnTo>
                    <a:lnTo>
                      <a:pt x="394" y="363"/>
                    </a:lnTo>
                    <a:lnTo>
                      <a:pt x="382" y="379"/>
                    </a:lnTo>
                    <a:lnTo>
                      <a:pt x="369" y="395"/>
                    </a:lnTo>
                    <a:lnTo>
                      <a:pt x="358" y="411"/>
                    </a:lnTo>
                    <a:lnTo>
                      <a:pt x="358" y="411"/>
                    </a:lnTo>
                    <a:lnTo>
                      <a:pt x="355" y="426"/>
                    </a:lnTo>
                    <a:lnTo>
                      <a:pt x="356" y="441"/>
                    </a:lnTo>
                    <a:lnTo>
                      <a:pt x="359" y="458"/>
                    </a:lnTo>
                    <a:lnTo>
                      <a:pt x="360" y="473"/>
                    </a:lnTo>
                    <a:lnTo>
                      <a:pt x="354" y="488"/>
                    </a:lnTo>
                    <a:lnTo>
                      <a:pt x="354" y="488"/>
                    </a:lnTo>
                    <a:lnTo>
                      <a:pt x="349" y="496"/>
                    </a:lnTo>
                    <a:lnTo>
                      <a:pt x="342" y="503"/>
                    </a:lnTo>
                    <a:lnTo>
                      <a:pt x="336" y="512"/>
                    </a:lnTo>
                    <a:lnTo>
                      <a:pt x="329" y="519"/>
                    </a:lnTo>
                    <a:lnTo>
                      <a:pt x="322" y="523"/>
                    </a:lnTo>
                    <a:lnTo>
                      <a:pt x="322" y="523"/>
                    </a:lnTo>
                    <a:lnTo>
                      <a:pt x="313" y="527"/>
                    </a:lnTo>
                    <a:lnTo>
                      <a:pt x="306" y="527"/>
                    </a:lnTo>
                    <a:lnTo>
                      <a:pt x="300" y="526"/>
                    </a:lnTo>
                    <a:lnTo>
                      <a:pt x="294" y="527"/>
                    </a:lnTo>
                    <a:lnTo>
                      <a:pt x="286" y="532"/>
                    </a:lnTo>
                    <a:lnTo>
                      <a:pt x="286" y="532"/>
                    </a:lnTo>
                    <a:lnTo>
                      <a:pt x="279" y="541"/>
                    </a:lnTo>
                    <a:lnTo>
                      <a:pt x="274" y="552"/>
                    </a:lnTo>
                    <a:lnTo>
                      <a:pt x="268" y="564"/>
                    </a:lnTo>
                    <a:lnTo>
                      <a:pt x="263" y="575"/>
                    </a:lnTo>
                    <a:lnTo>
                      <a:pt x="255" y="583"/>
                    </a:lnTo>
                    <a:lnTo>
                      <a:pt x="255" y="583"/>
                    </a:lnTo>
                    <a:lnTo>
                      <a:pt x="250" y="588"/>
                    </a:lnTo>
                    <a:lnTo>
                      <a:pt x="245" y="593"/>
                    </a:lnTo>
                    <a:lnTo>
                      <a:pt x="239" y="597"/>
                    </a:lnTo>
                    <a:lnTo>
                      <a:pt x="233" y="602"/>
                    </a:lnTo>
                    <a:lnTo>
                      <a:pt x="229" y="605"/>
                    </a:lnTo>
                    <a:lnTo>
                      <a:pt x="229" y="605"/>
                    </a:lnTo>
                    <a:lnTo>
                      <a:pt x="223" y="607"/>
                    </a:lnTo>
                    <a:lnTo>
                      <a:pt x="218" y="609"/>
                    </a:lnTo>
                    <a:lnTo>
                      <a:pt x="211" y="611"/>
                    </a:lnTo>
                    <a:lnTo>
                      <a:pt x="203" y="610"/>
                    </a:lnTo>
                    <a:lnTo>
                      <a:pt x="196" y="609"/>
                    </a:lnTo>
                    <a:lnTo>
                      <a:pt x="196" y="609"/>
                    </a:lnTo>
                    <a:lnTo>
                      <a:pt x="186" y="603"/>
                    </a:lnTo>
                    <a:lnTo>
                      <a:pt x="179" y="593"/>
                    </a:lnTo>
                    <a:lnTo>
                      <a:pt x="176" y="582"/>
                    </a:lnTo>
                    <a:lnTo>
                      <a:pt x="171" y="573"/>
                    </a:lnTo>
                    <a:lnTo>
                      <a:pt x="165" y="564"/>
                    </a:lnTo>
                    <a:lnTo>
                      <a:pt x="165" y="564"/>
                    </a:lnTo>
                    <a:lnTo>
                      <a:pt x="152" y="556"/>
                    </a:lnTo>
                    <a:lnTo>
                      <a:pt x="140" y="548"/>
                    </a:lnTo>
                    <a:lnTo>
                      <a:pt x="128" y="540"/>
                    </a:lnTo>
                    <a:lnTo>
                      <a:pt x="117" y="530"/>
                    </a:lnTo>
                    <a:lnTo>
                      <a:pt x="110" y="520"/>
                    </a:lnTo>
                    <a:lnTo>
                      <a:pt x="110" y="520"/>
                    </a:lnTo>
                    <a:lnTo>
                      <a:pt x="105" y="505"/>
                    </a:lnTo>
                    <a:lnTo>
                      <a:pt x="103" y="488"/>
                    </a:lnTo>
                    <a:lnTo>
                      <a:pt x="103" y="472"/>
                    </a:lnTo>
                    <a:lnTo>
                      <a:pt x="99" y="456"/>
                    </a:lnTo>
                    <a:lnTo>
                      <a:pt x="93" y="441"/>
                    </a:lnTo>
                    <a:lnTo>
                      <a:pt x="93" y="441"/>
                    </a:lnTo>
                    <a:lnTo>
                      <a:pt x="81" y="428"/>
                    </a:lnTo>
                    <a:lnTo>
                      <a:pt x="69" y="418"/>
                    </a:lnTo>
                    <a:lnTo>
                      <a:pt x="58" y="410"/>
                    </a:lnTo>
                    <a:lnTo>
                      <a:pt x="48" y="399"/>
                    </a:lnTo>
                    <a:lnTo>
                      <a:pt x="40" y="385"/>
                    </a:lnTo>
                    <a:lnTo>
                      <a:pt x="40" y="385"/>
                    </a:lnTo>
                    <a:lnTo>
                      <a:pt x="36" y="378"/>
                    </a:lnTo>
                    <a:lnTo>
                      <a:pt x="32" y="371"/>
                    </a:lnTo>
                    <a:lnTo>
                      <a:pt x="29" y="362"/>
                    </a:lnTo>
                    <a:lnTo>
                      <a:pt x="27" y="354"/>
                    </a:lnTo>
                    <a:lnTo>
                      <a:pt x="27" y="347"/>
                    </a:lnTo>
                    <a:lnTo>
                      <a:pt x="27" y="347"/>
                    </a:lnTo>
                    <a:lnTo>
                      <a:pt x="30" y="334"/>
                    </a:lnTo>
                    <a:lnTo>
                      <a:pt x="29" y="320"/>
                    </a:lnTo>
                    <a:lnTo>
                      <a:pt x="26" y="306"/>
                    </a:lnTo>
                    <a:lnTo>
                      <a:pt x="26" y="292"/>
                    </a:lnTo>
                    <a:lnTo>
                      <a:pt x="29" y="279"/>
                    </a:lnTo>
                    <a:lnTo>
                      <a:pt x="29" y="279"/>
                    </a:lnTo>
                    <a:lnTo>
                      <a:pt x="31" y="271"/>
                    </a:lnTo>
                    <a:lnTo>
                      <a:pt x="30" y="265"/>
                    </a:lnTo>
                    <a:lnTo>
                      <a:pt x="27" y="258"/>
                    </a:lnTo>
                    <a:lnTo>
                      <a:pt x="24" y="253"/>
                    </a:lnTo>
                    <a:lnTo>
                      <a:pt x="21" y="245"/>
                    </a:lnTo>
                    <a:lnTo>
                      <a:pt x="21" y="245"/>
                    </a:lnTo>
                    <a:lnTo>
                      <a:pt x="14" y="232"/>
                    </a:lnTo>
                    <a:lnTo>
                      <a:pt x="8" y="222"/>
                    </a:lnTo>
                    <a:lnTo>
                      <a:pt x="3" y="211"/>
                    </a:lnTo>
                    <a:lnTo>
                      <a:pt x="0" y="199"/>
                    </a:lnTo>
                    <a:lnTo>
                      <a:pt x="3" y="186"/>
                    </a:lnTo>
                    <a:lnTo>
                      <a:pt x="3" y="186"/>
                    </a:lnTo>
                    <a:lnTo>
                      <a:pt x="9" y="173"/>
                    </a:lnTo>
                    <a:lnTo>
                      <a:pt x="15" y="161"/>
                    </a:lnTo>
                    <a:lnTo>
                      <a:pt x="22" y="151"/>
                    </a:lnTo>
                    <a:lnTo>
                      <a:pt x="29" y="142"/>
                    </a:lnTo>
                    <a:lnTo>
                      <a:pt x="35" y="132"/>
                    </a:lnTo>
                    <a:lnTo>
                      <a:pt x="43" y="123"/>
                    </a:lnTo>
                    <a:lnTo>
                      <a:pt x="52" y="115"/>
                    </a:lnTo>
                    <a:lnTo>
                      <a:pt x="60" y="105"/>
                    </a:lnTo>
                    <a:lnTo>
                      <a:pt x="70" y="94"/>
                    </a:lnTo>
                    <a:lnTo>
                      <a:pt x="79" y="82"/>
                    </a:lnTo>
                    <a:lnTo>
                      <a:pt x="79" y="82"/>
                    </a:lnTo>
                    <a:lnTo>
                      <a:pt x="95" y="71"/>
                    </a:lnTo>
                    <a:lnTo>
                      <a:pt x="112" y="67"/>
                    </a:lnTo>
                    <a:lnTo>
                      <a:pt x="130" y="68"/>
                    </a:lnTo>
                    <a:lnTo>
                      <a:pt x="143" y="73"/>
                    </a:lnTo>
                    <a:lnTo>
                      <a:pt x="152" y="79"/>
                    </a:lnTo>
                    <a:lnTo>
                      <a:pt x="152" y="79"/>
                    </a:lnTo>
                    <a:lnTo>
                      <a:pt x="167" y="95"/>
                    </a:lnTo>
                    <a:lnTo>
                      <a:pt x="182" y="106"/>
                    </a:lnTo>
                    <a:lnTo>
                      <a:pt x="196" y="115"/>
                    </a:lnTo>
                    <a:lnTo>
                      <a:pt x="211" y="123"/>
                    </a:lnTo>
                    <a:lnTo>
                      <a:pt x="225" y="134"/>
                    </a:lnTo>
                    <a:lnTo>
                      <a:pt x="225" y="134"/>
                    </a:lnTo>
                    <a:lnTo>
                      <a:pt x="228" y="115"/>
                    </a:lnTo>
                    <a:lnTo>
                      <a:pt x="227" y="95"/>
                    </a:lnTo>
                    <a:lnTo>
                      <a:pt x="223" y="78"/>
                    </a:lnTo>
                    <a:lnTo>
                      <a:pt x="219" y="61"/>
                    </a:lnTo>
                    <a:lnTo>
                      <a:pt x="212" y="47"/>
                    </a:lnTo>
                    <a:lnTo>
                      <a:pt x="204" y="34"/>
                    </a:lnTo>
                    <a:lnTo>
                      <a:pt x="197" y="23"/>
                    </a:lnTo>
                    <a:lnTo>
                      <a:pt x="192" y="15"/>
                    </a:lnTo>
                    <a:lnTo>
                      <a:pt x="188" y="10"/>
                    </a:lnTo>
                    <a:lnTo>
                      <a:pt x="186" y="8"/>
                    </a:lnTo>
                    <a:lnTo>
                      <a:pt x="245" y="0"/>
                    </a:lnTo>
                    <a:lnTo>
                      <a:pt x="245" y="0"/>
                    </a:lnTo>
                    <a:lnTo>
                      <a:pt x="252" y="19"/>
                    </a:lnTo>
                    <a:lnTo>
                      <a:pt x="258" y="36"/>
                    </a:lnTo>
                    <a:lnTo>
                      <a:pt x="263" y="55"/>
                    </a:lnTo>
                    <a:lnTo>
                      <a:pt x="265" y="73"/>
                    </a:lnTo>
                    <a:lnTo>
                      <a:pt x="266" y="90"/>
                    </a:lnTo>
                    <a:lnTo>
                      <a:pt x="266" y="106"/>
                    </a:lnTo>
                    <a:lnTo>
                      <a:pt x="265" y="119"/>
                    </a:lnTo>
                    <a:lnTo>
                      <a:pt x="265" y="129"/>
                    </a:lnTo>
                    <a:lnTo>
                      <a:pt x="264" y="135"/>
                    </a:lnTo>
                    <a:lnTo>
                      <a:pt x="264" y="137"/>
                    </a:lnTo>
                    <a:lnTo>
                      <a:pt x="264" y="137"/>
                    </a:lnTo>
                  </a:path>
                </a:pathLst>
              </a:custGeom>
              <a:noFill/>
              <a:ln w="3175">
                <a:solidFill>
                  <a:srgbClr val="FFF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373" name="Group 301"/>
            <p:cNvGrpSpPr>
              <a:grpSpLocks/>
            </p:cNvGrpSpPr>
            <p:nvPr/>
          </p:nvGrpSpPr>
          <p:grpSpPr bwMode="auto">
            <a:xfrm>
              <a:off x="4021" y="2264"/>
              <a:ext cx="133" cy="174"/>
              <a:chOff x="180" y="4020"/>
              <a:chExt cx="78" cy="102"/>
            </a:xfrm>
          </p:grpSpPr>
          <p:sp>
            <p:nvSpPr>
              <p:cNvPr id="3374" name="AutoShape 302"/>
              <p:cNvSpPr>
                <a:spLocks noChangeAspect="1" noChangeArrowheads="1" noTextEdit="1"/>
              </p:cNvSpPr>
              <p:nvPr/>
            </p:nvSpPr>
            <p:spPr bwMode="auto">
              <a:xfrm>
                <a:off x="180" y="4020"/>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375" name="Freeform 303"/>
              <p:cNvSpPr>
                <a:spLocks/>
              </p:cNvSpPr>
              <p:nvPr/>
            </p:nvSpPr>
            <p:spPr bwMode="auto">
              <a:xfrm>
                <a:off x="189" y="4029"/>
                <a:ext cx="60" cy="84"/>
              </a:xfrm>
              <a:custGeom>
                <a:avLst/>
                <a:gdLst>
                  <a:gd name="T0" fmla="*/ 2605 w 2605"/>
                  <a:gd name="T1" fmla="*/ 3796 h 3796"/>
                  <a:gd name="T2" fmla="*/ 0 w 2605"/>
                  <a:gd name="T3" fmla="*/ 3796 h 3796"/>
                  <a:gd name="T4" fmla="*/ 629 w 2605"/>
                  <a:gd name="T5" fmla="*/ 0 h 3796"/>
                  <a:gd name="T6" fmla="*/ 1977 w 2605"/>
                  <a:gd name="T7" fmla="*/ 0 h 3796"/>
                  <a:gd name="T8" fmla="*/ 2605 w 2605"/>
                  <a:gd name="T9" fmla="*/ 3796 h 3796"/>
                  <a:gd name="T10" fmla="*/ 2605 w 2605"/>
                  <a:gd name="T11" fmla="*/ 3796 h 3796"/>
                </a:gdLst>
                <a:ahLst/>
                <a:cxnLst>
                  <a:cxn ang="0">
                    <a:pos x="T0" y="T1"/>
                  </a:cxn>
                  <a:cxn ang="0">
                    <a:pos x="T2" y="T3"/>
                  </a:cxn>
                  <a:cxn ang="0">
                    <a:pos x="T4" y="T5"/>
                  </a:cxn>
                  <a:cxn ang="0">
                    <a:pos x="T6" y="T7"/>
                  </a:cxn>
                  <a:cxn ang="0">
                    <a:pos x="T8" y="T9"/>
                  </a:cxn>
                  <a:cxn ang="0">
                    <a:pos x="T10" y="T11"/>
                  </a:cxn>
                </a:cxnLst>
                <a:rect l="0" t="0" r="r" b="b"/>
                <a:pathLst>
                  <a:path w="2605" h="3796">
                    <a:moveTo>
                      <a:pt x="2605" y="3796"/>
                    </a:moveTo>
                    <a:lnTo>
                      <a:pt x="0" y="3796"/>
                    </a:lnTo>
                    <a:lnTo>
                      <a:pt x="629" y="0"/>
                    </a:lnTo>
                    <a:lnTo>
                      <a:pt x="1977" y="0"/>
                    </a:lnTo>
                    <a:lnTo>
                      <a:pt x="2605" y="3796"/>
                    </a:lnTo>
                    <a:lnTo>
                      <a:pt x="2605" y="3796"/>
                    </a:lnTo>
                    <a:close/>
                  </a:path>
                </a:pathLst>
              </a:custGeom>
              <a:solidFill>
                <a:srgbClr val="0000C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6" name="Freeform 304"/>
              <p:cNvSpPr>
                <a:spLocks/>
              </p:cNvSpPr>
              <p:nvPr/>
            </p:nvSpPr>
            <p:spPr bwMode="auto">
              <a:xfrm>
                <a:off x="189" y="4029"/>
                <a:ext cx="60" cy="84"/>
              </a:xfrm>
              <a:custGeom>
                <a:avLst/>
                <a:gdLst>
                  <a:gd name="T0" fmla="*/ 2605 w 2605"/>
                  <a:gd name="T1" fmla="*/ 3796 h 3796"/>
                  <a:gd name="T2" fmla="*/ 0 w 2605"/>
                  <a:gd name="T3" fmla="*/ 3796 h 3796"/>
                  <a:gd name="T4" fmla="*/ 629 w 2605"/>
                  <a:gd name="T5" fmla="*/ 0 h 3796"/>
                  <a:gd name="T6" fmla="*/ 1977 w 2605"/>
                  <a:gd name="T7" fmla="*/ 0 h 3796"/>
                  <a:gd name="T8" fmla="*/ 2605 w 2605"/>
                  <a:gd name="T9" fmla="*/ 3796 h 3796"/>
                  <a:gd name="T10" fmla="*/ 2605 w 2605"/>
                  <a:gd name="T11" fmla="*/ 3796 h 3796"/>
                </a:gdLst>
                <a:ahLst/>
                <a:cxnLst>
                  <a:cxn ang="0">
                    <a:pos x="T0" y="T1"/>
                  </a:cxn>
                  <a:cxn ang="0">
                    <a:pos x="T2" y="T3"/>
                  </a:cxn>
                  <a:cxn ang="0">
                    <a:pos x="T4" y="T5"/>
                  </a:cxn>
                  <a:cxn ang="0">
                    <a:pos x="T6" y="T7"/>
                  </a:cxn>
                  <a:cxn ang="0">
                    <a:pos x="T8" y="T9"/>
                  </a:cxn>
                  <a:cxn ang="0">
                    <a:pos x="T10" y="T11"/>
                  </a:cxn>
                </a:cxnLst>
                <a:rect l="0" t="0" r="r" b="b"/>
                <a:pathLst>
                  <a:path w="2605" h="3796">
                    <a:moveTo>
                      <a:pt x="2605" y="3796"/>
                    </a:moveTo>
                    <a:lnTo>
                      <a:pt x="0" y="3796"/>
                    </a:lnTo>
                    <a:lnTo>
                      <a:pt x="629" y="0"/>
                    </a:lnTo>
                    <a:lnTo>
                      <a:pt x="1977" y="0"/>
                    </a:lnTo>
                    <a:lnTo>
                      <a:pt x="2605" y="3796"/>
                    </a:lnTo>
                    <a:lnTo>
                      <a:pt x="2605" y="3796"/>
                    </a:lnTo>
                  </a:path>
                </a:pathLst>
              </a:custGeom>
              <a:noFill/>
              <a:ln w="6350">
                <a:solidFill>
                  <a:srgbClr val="0000CB"/>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377" name="Freeform 305"/>
              <p:cNvSpPr>
                <a:spLocks/>
              </p:cNvSpPr>
              <p:nvPr/>
            </p:nvSpPr>
            <p:spPr bwMode="auto">
              <a:xfrm>
                <a:off x="189" y="4029"/>
                <a:ext cx="60" cy="84"/>
              </a:xfrm>
              <a:custGeom>
                <a:avLst/>
                <a:gdLst>
                  <a:gd name="T0" fmla="*/ 2605 w 2605"/>
                  <a:gd name="T1" fmla="*/ 3796 h 3796"/>
                  <a:gd name="T2" fmla="*/ 0 w 2605"/>
                  <a:gd name="T3" fmla="*/ 3796 h 3796"/>
                  <a:gd name="T4" fmla="*/ 629 w 2605"/>
                  <a:gd name="T5" fmla="*/ 0 h 3796"/>
                  <a:gd name="T6" fmla="*/ 1977 w 2605"/>
                  <a:gd name="T7" fmla="*/ 0 h 3796"/>
                  <a:gd name="T8" fmla="*/ 2605 w 2605"/>
                  <a:gd name="T9" fmla="*/ 3796 h 3796"/>
                  <a:gd name="T10" fmla="*/ 2605 w 2605"/>
                  <a:gd name="T11" fmla="*/ 3796 h 3796"/>
                </a:gdLst>
                <a:ahLst/>
                <a:cxnLst>
                  <a:cxn ang="0">
                    <a:pos x="T0" y="T1"/>
                  </a:cxn>
                  <a:cxn ang="0">
                    <a:pos x="T2" y="T3"/>
                  </a:cxn>
                  <a:cxn ang="0">
                    <a:pos x="T4" y="T5"/>
                  </a:cxn>
                  <a:cxn ang="0">
                    <a:pos x="T6" y="T7"/>
                  </a:cxn>
                  <a:cxn ang="0">
                    <a:pos x="T8" y="T9"/>
                  </a:cxn>
                  <a:cxn ang="0">
                    <a:pos x="T10" y="T11"/>
                  </a:cxn>
                </a:cxnLst>
                <a:rect l="0" t="0" r="r" b="b"/>
                <a:pathLst>
                  <a:path w="2605" h="3796">
                    <a:moveTo>
                      <a:pt x="2605" y="3796"/>
                    </a:moveTo>
                    <a:lnTo>
                      <a:pt x="0" y="3796"/>
                    </a:lnTo>
                    <a:lnTo>
                      <a:pt x="629" y="0"/>
                    </a:lnTo>
                    <a:lnTo>
                      <a:pt x="1977" y="0"/>
                    </a:lnTo>
                    <a:lnTo>
                      <a:pt x="2605" y="3796"/>
                    </a:lnTo>
                    <a:lnTo>
                      <a:pt x="2605" y="3796"/>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378" name="Freeform 306"/>
              <p:cNvSpPr>
                <a:spLocks/>
              </p:cNvSpPr>
              <p:nvPr/>
            </p:nvSpPr>
            <p:spPr bwMode="auto">
              <a:xfrm>
                <a:off x="210" y="4068"/>
                <a:ext cx="20" cy="41"/>
              </a:xfrm>
              <a:custGeom>
                <a:avLst/>
                <a:gdLst>
                  <a:gd name="T0" fmla="*/ 342 w 853"/>
                  <a:gd name="T1" fmla="*/ 1539 h 1866"/>
                  <a:gd name="T2" fmla="*/ 344 w 853"/>
                  <a:gd name="T3" fmla="*/ 1399 h 1866"/>
                  <a:gd name="T4" fmla="*/ 419 w 853"/>
                  <a:gd name="T5" fmla="*/ 1116 h 1866"/>
                  <a:gd name="T6" fmla="*/ 428 w 853"/>
                  <a:gd name="T7" fmla="*/ 1111 h 1866"/>
                  <a:gd name="T8" fmla="*/ 512 w 853"/>
                  <a:gd name="T9" fmla="*/ 1056 h 1866"/>
                  <a:gd name="T10" fmla="*/ 583 w 853"/>
                  <a:gd name="T11" fmla="*/ 1018 h 1866"/>
                  <a:gd name="T12" fmla="*/ 631 w 853"/>
                  <a:gd name="T13" fmla="*/ 975 h 1866"/>
                  <a:gd name="T14" fmla="*/ 663 w 853"/>
                  <a:gd name="T15" fmla="*/ 875 h 1866"/>
                  <a:gd name="T16" fmla="*/ 599 w 853"/>
                  <a:gd name="T17" fmla="*/ 747 h 1866"/>
                  <a:gd name="T18" fmla="*/ 576 w 853"/>
                  <a:gd name="T19" fmla="*/ 797 h 1866"/>
                  <a:gd name="T20" fmla="*/ 576 w 853"/>
                  <a:gd name="T21" fmla="*/ 918 h 1866"/>
                  <a:gd name="T22" fmla="*/ 499 w 853"/>
                  <a:gd name="T23" fmla="*/ 1020 h 1866"/>
                  <a:gd name="T24" fmla="*/ 437 w 853"/>
                  <a:gd name="T25" fmla="*/ 972 h 1866"/>
                  <a:gd name="T26" fmla="*/ 440 w 853"/>
                  <a:gd name="T27" fmla="*/ 943 h 1866"/>
                  <a:gd name="T28" fmla="*/ 443 w 853"/>
                  <a:gd name="T29" fmla="*/ 837 h 1866"/>
                  <a:gd name="T30" fmla="*/ 431 w 853"/>
                  <a:gd name="T31" fmla="*/ 699 h 1866"/>
                  <a:gd name="T32" fmla="*/ 443 w 853"/>
                  <a:gd name="T33" fmla="*/ 620 h 1866"/>
                  <a:gd name="T34" fmla="*/ 417 w 853"/>
                  <a:gd name="T35" fmla="*/ 538 h 1866"/>
                  <a:gd name="T36" fmla="*/ 384 w 853"/>
                  <a:gd name="T37" fmla="*/ 619 h 1866"/>
                  <a:gd name="T38" fmla="*/ 349 w 853"/>
                  <a:gd name="T39" fmla="*/ 642 h 1866"/>
                  <a:gd name="T40" fmla="*/ 349 w 853"/>
                  <a:gd name="T41" fmla="*/ 643 h 1866"/>
                  <a:gd name="T42" fmla="*/ 372 w 853"/>
                  <a:gd name="T43" fmla="*/ 597 h 1866"/>
                  <a:gd name="T44" fmla="*/ 422 w 853"/>
                  <a:gd name="T45" fmla="*/ 466 h 1866"/>
                  <a:gd name="T46" fmla="*/ 461 w 853"/>
                  <a:gd name="T47" fmla="*/ 323 h 1866"/>
                  <a:gd name="T48" fmla="*/ 509 w 853"/>
                  <a:gd name="T49" fmla="*/ 181 h 1866"/>
                  <a:gd name="T50" fmla="*/ 475 w 853"/>
                  <a:gd name="T51" fmla="*/ 77 h 1866"/>
                  <a:gd name="T52" fmla="*/ 430 w 853"/>
                  <a:gd name="T53" fmla="*/ 12 h 1866"/>
                  <a:gd name="T54" fmla="*/ 387 w 853"/>
                  <a:gd name="T55" fmla="*/ 145 h 1866"/>
                  <a:gd name="T56" fmla="*/ 341 w 853"/>
                  <a:gd name="T57" fmla="*/ 249 h 1866"/>
                  <a:gd name="T58" fmla="*/ 287 w 853"/>
                  <a:gd name="T59" fmla="*/ 388 h 1866"/>
                  <a:gd name="T60" fmla="*/ 242 w 853"/>
                  <a:gd name="T61" fmla="*/ 509 h 1866"/>
                  <a:gd name="T62" fmla="*/ 227 w 853"/>
                  <a:gd name="T63" fmla="*/ 620 h 1866"/>
                  <a:gd name="T64" fmla="*/ 122 w 853"/>
                  <a:gd name="T65" fmla="*/ 703 h 1866"/>
                  <a:gd name="T66" fmla="*/ 124 w 853"/>
                  <a:gd name="T67" fmla="*/ 805 h 1866"/>
                  <a:gd name="T68" fmla="*/ 142 w 853"/>
                  <a:gd name="T69" fmla="*/ 1023 h 1866"/>
                  <a:gd name="T70" fmla="*/ 135 w 853"/>
                  <a:gd name="T71" fmla="*/ 1207 h 1866"/>
                  <a:gd name="T72" fmla="*/ 151 w 853"/>
                  <a:gd name="T73" fmla="*/ 1342 h 1866"/>
                  <a:gd name="T74" fmla="*/ 143 w 853"/>
                  <a:gd name="T75" fmla="*/ 1543 h 1866"/>
                  <a:gd name="T76" fmla="*/ 110 w 853"/>
                  <a:gd name="T77" fmla="*/ 1653 h 1866"/>
                  <a:gd name="T78" fmla="*/ 82 w 853"/>
                  <a:gd name="T79" fmla="*/ 1755 h 1866"/>
                  <a:gd name="T80" fmla="*/ 0 w 853"/>
                  <a:gd name="T81" fmla="*/ 1832 h 1866"/>
                  <a:gd name="T82" fmla="*/ 223 w 853"/>
                  <a:gd name="T83" fmla="*/ 1849 h 1866"/>
                  <a:gd name="T84" fmla="*/ 383 w 853"/>
                  <a:gd name="T85" fmla="*/ 1851 h 1866"/>
                  <a:gd name="T86" fmla="*/ 646 w 853"/>
                  <a:gd name="T87" fmla="*/ 1860 h 1866"/>
                  <a:gd name="T88" fmla="*/ 814 w 853"/>
                  <a:gd name="T89" fmla="*/ 1840 h 1866"/>
                  <a:gd name="T90" fmla="*/ 844 w 853"/>
                  <a:gd name="T91" fmla="*/ 1823 h 1866"/>
                  <a:gd name="T92" fmla="*/ 851 w 853"/>
                  <a:gd name="T93" fmla="*/ 1807 h 1866"/>
                  <a:gd name="T94" fmla="*/ 801 w 853"/>
                  <a:gd name="T95" fmla="*/ 1726 h 1866"/>
                  <a:gd name="T96" fmla="*/ 743 w 853"/>
                  <a:gd name="T97" fmla="*/ 1667 h 1866"/>
                  <a:gd name="T98" fmla="*/ 744 w 853"/>
                  <a:gd name="T99" fmla="*/ 1676 h 1866"/>
                  <a:gd name="T100" fmla="*/ 727 w 853"/>
                  <a:gd name="T101" fmla="*/ 1675 h 1866"/>
                  <a:gd name="T102" fmla="*/ 714 w 853"/>
                  <a:gd name="T103" fmla="*/ 1577 h 1866"/>
                  <a:gd name="T104" fmla="*/ 710 w 853"/>
                  <a:gd name="T105" fmla="*/ 1527 h 1866"/>
                  <a:gd name="T106" fmla="*/ 707 w 853"/>
                  <a:gd name="T107" fmla="*/ 1415 h 1866"/>
                  <a:gd name="T108" fmla="*/ 688 w 853"/>
                  <a:gd name="T109" fmla="*/ 1295 h 1866"/>
                  <a:gd name="T110" fmla="*/ 689 w 853"/>
                  <a:gd name="T111" fmla="*/ 1193 h 1866"/>
                  <a:gd name="T112" fmla="*/ 686 w 853"/>
                  <a:gd name="T113" fmla="*/ 1134 h 1866"/>
                  <a:gd name="T114" fmla="*/ 740 w 853"/>
                  <a:gd name="T115" fmla="*/ 995 h 1866"/>
                  <a:gd name="T116" fmla="*/ 697 w 853"/>
                  <a:gd name="T117" fmla="*/ 955 h 1866"/>
                  <a:gd name="T118" fmla="*/ 612 w 853"/>
                  <a:gd name="T119" fmla="*/ 935 h 1866"/>
                  <a:gd name="T120" fmla="*/ 589 w 853"/>
                  <a:gd name="T121" fmla="*/ 940 h 1866"/>
                  <a:gd name="T122" fmla="*/ 436 w 853"/>
                  <a:gd name="T123" fmla="*/ 1003 h 1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3" h="1866">
                    <a:moveTo>
                      <a:pt x="337" y="1623"/>
                    </a:moveTo>
                    <a:lnTo>
                      <a:pt x="336" y="1624"/>
                    </a:lnTo>
                    <a:lnTo>
                      <a:pt x="336" y="1624"/>
                    </a:lnTo>
                    <a:lnTo>
                      <a:pt x="335" y="1625"/>
                    </a:lnTo>
                    <a:lnTo>
                      <a:pt x="335" y="1625"/>
                    </a:lnTo>
                    <a:lnTo>
                      <a:pt x="334" y="1626"/>
                    </a:lnTo>
                    <a:lnTo>
                      <a:pt x="334" y="1626"/>
                    </a:lnTo>
                    <a:lnTo>
                      <a:pt x="336" y="1611"/>
                    </a:lnTo>
                    <a:lnTo>
                      <a:pt x="338" y="1597"/>
                    </a:lnTo>
                    <a:lnTo>
                      <a:pt x="339" y="1582"/>
                    </a:lnTo>
                    <a:lnTo>
                      <a:pt x="340" y="1568"/>
                    </a:lnTo>
                    <a:lnTo>
                      <a:pt x="341" y="1553"/>
                    </a:lnTo>
                    <a:lnTo>
                      <a:pt x="342" y="1539"/>
                    </a:lnTo>
                    <a:lnTo>
                      <a:pt x="343" y="1524"/>
                    </a:lnTo>
                    <a:lnTo>
                      <a:pt x="343" y="1510"/>
                    </a:lnTo>
                    <a:lnTo>
                      <a:pt x="343" y="1495"/>
                    </a:lnTo>
                    <a:lnTo>
                      <a:pt x="342" y="1481"/>
                    </a:lnTo>
                    <a:lnTo>
                      <a:pt x="342" y="1481"/>
                    </a:lnTo>
                    <a:lnTo>
                      <a:pt x="342" y="1471"/>
                    </a:lnTo>
                    <a:lnTo>
                      <a:pt x="342" y="1461"/>
                    </a:lnTo>
                    <a:lnTo>
                      <a:pt x="342" y="1451"/>
                    </a:lnTo>
                    <a:lnTo>
                      <a:pt x="342" y="1440"/>
                    </a:lnTo>
                    <a:lnTo>
                      <a:pt x="343" y="1430"/>
                    </a:lnTo>
                    <a:lnTo>
                      <a:pt x="343" y="1420"/>
                    </a:lnTo>
                    <a:lnTo>
                      <a:pt x="344" y="1410"/>
                    </a:lnTo>
                    <a:lnTo>
                      <a:pt x="344" y="1399"/>
                    </a:lnTo>
                    <a:lnTo>
                      <a:pt x="345" y="1389"/>
                    </a:lnTo>
                    <a:lnTo>
                      <a:pt x="345" y="1380"/>
                    </a:lnTo>
                    <a:lnTo>
                      <a:pt x="345" y="1380"/>
                    </a:lnTo>
                    <a:lnTo>
                      <a:pt x="346" y="1350"/>
                    </a:lnTo>
                    <a:lnTo>
                      <a:pt x="345" y="1317"/>
                    </a:lnTo>
                    <a:lnTo>
                      <a:pt x="345" y="1283"/>
                    </a:lnTo>
                    <a:lnTo>
                      <a:pt x="346" y="1248"/>
                    </a:lnTo>
                    <a:lnTo>
                      <a:pt x="348" y="1214"/>
                    </a:lnTo>
                    <a:lnTo>
                      <a:pt x="353" y="1183"/>
                    </a:lnTo>
                    <a:lnTo>
                      <a:pt x="363" y="1156"/>
                    </a:lnTo>
                    <a:lnTo>
                      <a:pt x="376" y="1135"/>
                    </a:lnTo>
                    <a:lnTo>
                      <a:pt x="394" y="1121"/>
                    </a:lnTo>
                    <a:lnTo>
                      <a:pt x="419" y="1116"/>
                    </a:lnTo>
                    <a:lnTo>
                      <a:pt x="419" y="1116"/>
                    </a:lnTo>
                    <a:lnTo>
                      <a:pt x="418" y="1116"/>
                    </a:lnTo>
                    <a:lnTo>
                      <a:pt x="418" y="1116"/>
                    </a:lnTo>
                    <a:lnTo>
                      <a:pt x="417" y="1116"/>
                    </a:lnTo>
                    <a:lnTo>
                      <a:pt x="417" y="1116"/>
                    </a:lnTo>
                    <a:lnTo>
                      <a:pt x="416" y="1116"/>
                    </a:lnTo>
                    <a:lnTo>
                      <a:pt x="416" y="1116"/>
                    </a:lnTo>
                    <a:lnTo>
                      <a:pt x="419" y="1116"/>
                    </a:lnTo>
                    <a:lnTo>
                      <a:pt x="422" y="1116"/>
                    </a:lnTo>
                    <a:lnTo>
                      <a:pt x="424" y="1115"/>
                    </a:lnTo>
                    <a:lnTo>
                      <a:pt x="427" y="1113"/>
                    </a:lnTo>
                    <a:lnTo>
                      <a:pt x="428" y="1111"/>
                    </a:lnTo>
                    <a:lnTo>
                      <a:pt x="428" y="1111"/>
                    </a:lnTo>
                    <a:lnTo>
                      <a:pt x="434" y="1103"/>
                    </a:lnTo>
                    <a:lnTo>
                      <a:pt x="439" y="1095"/>
                    </a:lnTo>
                    <a:lnTo>
                      <a:pt x="444" y="1087"/>
                    </a:lnTo>
                    <a:lnTo>
                      <a:pt x="449" y="1080"/>
                    </a:lnTo>
                    <a:lnTo>
                      <a:pt x="458" y="1075"/>
                    </a:lnTo>
                    <a:lnTo>
                      <a:pt x="458" y="1075"/>
                    </a:lnTo>
                    <a:lnTo>
                      <a:pt x="468" y="1071"/>
                    </a:lnTo>
                    <a:lnTo>
                      <a:pt x="478" y="1068"/>
                    </a:lnTo>
                    <a:lnTo>
                      <a:pt x="489" y="1066"/>
                    </a:lnTo>
                    <a:lnTo>
                      <a:pt x="499" y="1063"/>
                    </a:lnTo>
                    <a:lnTo>
                      <a:pt x="510" y="1058"/>
                    </a:lnTo>
                    <a:lnTo>
                      <a:pt x="510" y="1058"/>
                    </a:lnTo>
                    <a:lnTo>
                      <a:pt x="512" y="1056"/>
                    </a:lnTo>
                    <a:lnTo>
                      <a:pt x="513" y="1054"/>
                    </a:lnTo>
                    <a:lnTo>
                      <a:pt x="513" y="1051"/>
                    </a:lnTo>
                    <a:lnTo>
                      <a:pt x="514" y="1049"/>
                    </a:lnTo>
                    <a:lnTo>
                      <a:pt x="516" y="1047"/>
                    </a:lnTo>
                    <a:lnTo>
                      <a:pt x="516" y="1047"/>
                    </a:lnTo>
                    <a:lnTo>
                      <a:pt x="524" y="1041"/>
                    </a:lnTo>
                    <a:lnTo>
                      <a:pt x="532" y="1037"/>
                    </a:lnTo>
                    <a:lnTo>
                      <a:pt x="540" y="1033"/>
                    </a:lnTo>
                    <a:lnTo>
                      <a:pt x="548" y="1030"/>
                    </a:lnTo>
                    <a:lnTo>
                      <a:pt x="558" y="1027"/>
                    </a:lnTo>
                    <a:lnTo>
                      <a:pt x="566" y="1024"/>
                    </a:lnTo>
                    <a:lnTo>
                      <a:pt x="575" y="1021"/>
                    </a:lnTo>
                    <a:lnTo>
                      <a:pt x="583" y="1018"/>
                    </a:lnTo>
                    <a:lnTo>
                      <a:pt x="591" y="1013"/>
                    </a:lnTo>
                    <a:lnTo>
                      <a:pt x="600" y="1008"/>
                    </a:lnTo>
                    <a:lnTo>
                      <a:pt x="600" y="1008"/>
                    </a:lnTo>
                    <a:lnTo>
                      <a:pt x="607" y="1002"/>
                    </a:lnTo>
                    <a:lnTo>
                      <a:pt x="614" y="995"/>
                    </a:lnTo>
                    <a:lnTo>
                      <a:pt x="620" y="988"/>
                    </a:lnTo>
                    <a:lnTo>
                      <a:pt x="625" y="980"/>
                    </a:lnTo>
                    <a:lnTo>
                      <a:pt x="628" y="971"/>
                    </a:lnTo>
                    <a:lnTo>
                      <a:pt x="628" y="971"/>
                    </a:lnTo>
                    <a:lnTo>
                      <a:pt x="627" y="973"/>
                    </a:lnTo>
                    <a:lnTo>
                      <a:pt x="628" y="974"/>
                    </a:lnTo>
                    <a:lnTo>
                      <a:pt x="630" y="974"/>
                    </a:lnTo>
                    <a:lnTo>
                      <a:pt x="631" y="975"/>
                    </a:lnTo>
                    <a:lnTo>
                      <a:pt x="630" y="976"/>
                    </a:lnTo>
                    <a:lnTo>
                      <a:pt x="630" y="976"/>
                    </a:lnTo>
                    <a:lnTo>
                      <a:pt x="630" y="973"/>
                    </a:lnTo>
                    <a:lnTo>
                      <a:pt x="630" y="970"/>
                    </a:lnTo>
                    <a:lnTo>
                      <a:pt x="630" y="967"/>
                    </a:lnTo>
                    <a:lnTo>
                      <a:pt x="631" y="964"/>
                    </a:lnTo>
                    <a:lnTo>
                      <a:pt x="633" y="961"/>
                    </a:lnTo>
                    <a:lnTo>
                      <a:pt x="633" y="961"/>
                    </a:lnTo>
                    <a:lnTo>
                      <a:pt x="643" y="945"/>
                    </a:lnTo>
                    <a:lnTo>
                      <a:pt x="652" y="928"/>
                    </a:lnTo>
                    <a:lnTo>
                      <a:pt x="658" y="911"/>
                    </a:lnTo>
                    <a:lnTo>
                      <a:pt x="662" y="893"/>
                    </a:lnTo>
                    <a:lnTo>
                      <a:pt x="663" y="875"/>
                    </a:lnTo>
                    <a:lnTo>
                      <a:pt x="663" y="857"/>
                    </a:lnTo>
                    <a:lnTo>
                      <a:pt x="660" y="840"/>
                    </a:lnTo>
                    <a:lnTo>
                      <a:pt x="655" y="823"/>
                    </a:lnTo>
                    <a:lnTo>
                      <a:pt x="648" y="807"/>
                    </a:lnTo>
                    <a:lnTo>
                      <a:pt x="638" y="793"/>
                    </a:lnTo>
                    <a:lnTo>
                      <a:pt x="638" y="793"/>
                    </a:lnTo>
                    <a:lnTo>
                      <a:pt x="631" y="784"/>
                    </a:lnTo>
                    <a:lnTo>
                      <a:pt x="624" y="775"/>
                    </a:lnTo>
                    <a:lnTo>
                      <a:pt x="616" y="767"/>
                    </a:lnTo>
                    <a:lnTo>
                      <a:pt x="609" y="758"/>
                    </a:lnTo>
                    <a:lnTo>
                      <a:pt x="601" y="749"/>
                    </a:lnTo>
                    <a:lnTo>
                      <a:pt x="601" y="749"/>
                    </a:lnTo>
                    <a:lnTo>
                      <a:pt x="599" y="747"/>
                    </a:lnTo>
                    <a:lnTo>
                      <a:pt x="594" y="744"/>
                    </a:lnTo>
                    <a:lnTo>
                      <a:pt x="590" y="742"/>
                    </a:lnTo>
                    <a:lnTo>
                      <a:pt x="586" y="742"/>
                    </a:lnTo>
                    <a:lnTo>
                      <a:pt x="583" y="744"/>
                    </a:lnTo>
                    <a:lnTo>
                      <a:pt x="583" y="744"/>
                    </a:lnTo>
                    <a:lnTo>
                      <a:pt x="578" y="750"/>
                    </a:lnTo>
                    <a:lnTo>
                      <a:pt x="574" y="756"/>
                    </a:lnTo>
                    <a:lnTo>
                      <a:pt x="571" y="763"/>
                    </a:lnTo>
                    <a:lnTo>
                      <a:pt x="569" y="770"/>
                    </a:lnTo>
                    <a:lnTo>
                      <a:pt x="570" y="777"/>
                    </a:lnTo>
                    <a:lnTo>
                      <a:pt x="570" y="777"/>
                    </a:lnTo>
                    <a:lnTo>
                      <a:pt x="573" y="787"/>
                    </a:lnTo>
                    <a:lnTo>
                      <a:pt x="576" y="797"/>
                    </a:lnTo>
                    <a:lnTo>
                      <a:pt x="577" y="807"/>
                    </a:lnTo>
                    <a:lnTo>
                      <a:pt x="578" y="817"/>
                    </a:lnTo>
                    <a:lnTo>
                      <a:pt x="579" y="827"/>
                    </a:lnTo>
                    <a:lnTo>
                      <a:pt x="579" y="837"/>
                    </a:lnTo>
                    <a:lnTo>
                      <a:pt x="578" y="847"/>
                    </a:lnTo>
                    <a:lnTo>
                      <a:pt x="577" y="857"/>
                    </a:lnTo>
                    <a:lnTo>
                      <a:pt x="576" y="868"/>
                    </a:lnTo>
                    <a:lnTo>
                      <a:pt x="575" y="878"/>
                    </a:lnTo>
                    <a:lnTo>
                      <a:pt x="575" y="878"/>
                    </a:lnTo>
                    <a:lnTo>
                      <a:pt x="574" y="888"/>
                    </a:lnTo>
                    <a:lnTo>
                      <a:pt x="574" y="898"/>
                    </a:lnTo>
                    <a:lnTo>
                      <a:pt x="575" y="908"/>
                    </a:lnTo>
                    <a:lnTo>
                      <a:pt x="576" y="918"/>
                    </a:lnTo>
                    <a:lnTo>
                      <a:pt x="576" y="928"/>
                    </a:lnTo>
                    <a:lnTo>
                      <a:pt x="576" y="928"/>
                    </a:lnTo>
                    <a:lnTo>
                      <a:pt x="575" y="941"/>
                    </a:lnTo>
                    <a:lnTo>
                      <a:pt x="573" y="954"/>
                    </a:lnTo>
                    <a:lnTo>
                      <a:pt x="568" y="966"/>
                    </a:lnTo>
                    <a:lnTo>
                      <a:pt x="561" y="976"/>
                    </a:lnTo>
                    <a:lnTo>
                      <a:pt x="551" y="986"/>
                    </a:lnTo>
                    <a:lnTo>
                      <a:pt x="551" y="986"/>
                    </a:lnTo>
                    <a:lnTo>
                      <a:pt x="540" y="993"/>
                    </a:lnTo>
                    <a:lnTo>
                      <a:pt x="530" y="1000"/>
                    </a:lnTo>
                    <a:lnTo>
                      <a:pt x="520" y="1007"/>
                    </a:lnTo>
                    <a:lnTo>
                      <a:pt x="510" y="1014"/>
                    </a:lnTo>
                    <a:lnTo>
                      <a:pt x="499" y="1020"/>
                    </a:lnTo>
                    <a:lnTo>
                      <a:pt x="488" y="1026"/>
                    </a:lnTo>
                    <a:lnTo>
                      <a:pt x="477" y="1030"/>
                    </a:lnTo>
                    <a:lnTo>
                      <a:pt x="466" y="1034"/>
                    </a:lnTo>
                    <a:lnTo>
                      <a:pt x="454" y="1036"/>
                    </a:lnTo>
                    <a:lnTo>
                      <a:pt x="441" y="1036"/>
                    </a:lnTo>
                    <a:lnTo>
                      <a:pt x="441" y="1036"/>
                    </a:lnTo>
                    <a:lnTo>
                      <a:pt x="440" y="1027"/>
                    </a:lnTo>
                    <a:lnTo>
                      <a:pt x="439" y="1018"/>
                    </a:lnTo>
                    <a:lnTo>
                      <a:pt x="438" y="1009"/>
                    </a:lnTo>
                    <a:lnTo>
                      <a:pt x="438" y="999"/>
                    </a:lnTo>
                    <a:lnTo>
                      <a:pt x="437" y="990"/>
                    </a:lnTo>
                    <a:lnTo>
                      <a:pt x="437" y="981"/>
                    </a:lnTo>
                    <a:lnTo>
                      <a:pt x="437" y="972"/>
                    </a:lnTo>
                    <a:lnTo>
                      <a:pt x="436" y="962"/>
                    </a:lnTo>
                    <a:lnTo>
                      <a:pt x="436" y="953"/>
                    </a:lnTo>
                    <a:lnTo>
                      <a:pt x="436" y="943"/>
                    </a:lnTo>
                    <a:lnTo>
                      <a:pt x="436" y="943"/>
                    </a:lnTo>
                    <a:lnTo>
                      <a:pt x="437" y="943"/>
                    </a:lnTo>
                    <a:lnTo>
                      <a:pt x="439" y="943"/>
                    </a:lnTo>
                    <a:lnTo>
                      <a:pt x="439" y="943"/>
                    </a:lnTo>
                    <a:lnTo>
                      <a:pt x="440" y="943"/>
                    </a:lnTo>
                    <a:lnTo>
                      <a:pt x="439" y="943"/>
                    </a:lnTo>
                    <a:lnTo>
                      <a:pt x="439" y="943"/>
                    </a:lnTo>
                    <a:lnTo>
                      <a:pt x="439" y="943"/>
                    </a:lnTo>
                    <a:lnTo>
                      <a:pt x="440" y="943"/>
                    </a:lnTo>
                    <a:lnTo>
                      <a:pt x="440" y="943"/>
                    </a:lnTo>
                    <a:lnTo>
                      <a:pt x="441" y="943"/>
                    </a:lnTo>
                    <a:lnTo>
                      <a:pt x="441" y="943"/>
                    </a:lnTo>
                    <a:lnTo>
                      <a:pt x="441" y="943"/>
                    </a:lnTo>
                    <a:lnTo>
                      <a:pt x="441" y="935"/>
                    </a:lnTo>
                    <a:lnTo>
                      <a:pt x="440" y="926"/>
                    </a:lnTo>
                    <a:lnTo>
                      <a:pt x="439" y="918"/>
                    </a:lnTo>
                    <a:lnTo>
                      <a:pt x="438" y="911"/>
                    </a:lnTo>
                    <a:lnTo>
                      <a:pt x="439" y="903"/>
                    </a:lnTo>
                    <a:lnTo>
                      <a:pt x="439" y="903"/>
                    </a:lnTo>
                    <a:lnTo>
                      <a:pt x="440" y="886"/>
                    </a:lnTo>
                    <a:lnTo>
                      <a:pt x="441" y="870"/>
                    </a:lnTo>
                    <a:lnTo>
                      <a:pt x="442" y="853"/>
                    </a:lnTo>
                    <a:lnTo>
                      <a:pt x="443" y="837"/>
                    </a:lnTo>
                    <a:lnTo>
                      <a:pt x="444" y="820"/>
                    </a:lnTo>
                    <a:lnTo>
                      <a:pt x="444" y="804"/>
                    </a:lnTo>
                    <a:lnTo>
                      <a:pt x="444" y="787"/>
                    </a:lnTo>
                    <a:lnTo>
                      <a:pt x="443" y="771"/>
                    </a:lnTo>
                    <a:lnTo>
                      <a:pt x="443" y="754"/>
                    </a:lnTo>
                    <a:lnTo>
                      <a:pt x="443" y="738"/>
                    </a:lnTo>
                    <a:lnTo>
                      <a:pt x="443" y="738"/>
                    </a:lnTo>
                    <a:lnTo>
                      <a:pt x="441" y="730"/>
                    </a:lnTo>
                    <a:lnTo>
                      <a:pt x="439" y="723"/>
                    </a:lnTo>
                    <a:lnTo>
                      <a:pt x="435" y="715"/>
                    </a:lnTo>
                    <a:lnTo>
                      <a:pt x="433" y="707"/>
                    </a:lnTo>
                    <a:lnTo>
                      <a:pt x="431" y="699"/>
                    </a:lnTo>
                    <a:lnTo>
                      <a:pt x="431" y="699"/>
                    </a:lnTo>
                    <a:lnTo>
                      <a:pt x="431" y="701"/>
                    </a:lnTo>
                    <a:lnTo>
                      <a:pt x="431" y="702"/>
                    </a:lnTo>
                    <a:lnTo>
                      <a:pt x="432" y="703"/>
                    </a:lnTo>
                    <a:lnTo>
                      <a:pt x="433" y="703"/>
                    </a:lnTo>
                    <a:lnTo>
                      <a:pt x="434" y="704"/>
                    </a:lnTo>
                    <a:lnTo>
                      <a:pt x="434" y="704"/>
                    </a:lnTo>
                    <a:lnTo>
                      <a:pt x="436" y="692"/>
                    </a:lnTo>
                    <a:lnTo>
                      <a:pt x="438" y="680"/>
                    </a:lnTo>
                    <a:lnTo>
                      <a:pt x="439" y="668"/>
                    </a:lnTo>
                    <a:lnTo>
                      <a:pt x="440" y="656"/>
                    </a:lnTo>
                    <a:lnTo>
                      <a:pt x="441" y="644"/>
                    </a:lnTo>
                    <a:lnTo>
                      <a:pt x="442" y="632"/>
                    </a:lnTo>
                    <a:lnTo>
                      <a:pt x="443" y="620"/>
                    </a:lnTo>
                    <a:lnTo>
                      <a:pt x="444" y="608"/>
                    </a:lnTo>
                    <a:lnTo>
                      <a:pt x="446" y="596"/>
                    </a:lnTo>
                    <a:lnTo>
                      <a:pt x="449" y="584"/>
                    </a:lnTo>
                    <a:lnTo>
                      <a:pt x="449" y="584"/>
                    </a:lnTo>
                    <a:lnTo>
                      <a:pt x="452" y="567"/>
                    </a:lnTo>
                    <a:lnTo>
                      <a:pt x="451" y="549"/>
                    </a:lnTo>
                    <a:lnTo>
                      <a:pt x="446" y="532"/>
                    </a:lnTo>
                    <a:lnTo>
                      <a:pt x="436" y="518"/>
                    </a:lnTo>
                    <a:lnTo>
                      <a:pt x="421" y="509"/>
                    </a:lnTo>
                    <a:lnTo>
                      <a:pt x="421" y="509"/>
                    </a:lnTo>
                    <a:lnTo>
                      <a:pt x="420" y="519"/>
                    </a:lnTo>
                    <a:lnTo>
                      <a:pt x="419" y="528"/>
                    </a:lnTo>
                    <a:lnTo>
                      <a:pt x="417" y="538"/>
                    </a:lnTo>
                    <a:lnTo>
                      <a:pt x="416" y="547"/>
                    </a:lnTo>
                    <a:lnTo>
                      <a:pt x="413" y="556"/>
                    </a:lnTo>
                    <a:lnTo>
                      <a:pt x="411" y="565"/>
                    </a:lnTo>
                    <a:lnTo>
                      <a:pt x="407" y="574"/>
                    </a:lnTo>
                    <a:lnTo>
                      <a:pt x="402" y="583"/>
                    </a:lnTo>
                    <a:lnTo>
                      <a:pt x="397" y="592"/>
                    </a:lnTo>
                    <a:lnTo>
                      <a:pt x="391" y="600"/>
                    </a:lnTo>
                    <a:lnTo>
                      <a:pt x="391" y="600"/>
                    </a:lnTo>
                    <a:lnTo>
                      <a:pt x="390" y="603"/>
                    </a:lnTo>
                    <a:lnTo>
                      <a:pt x="388" y="607"/>
                    </a:lnTo>
                    <a:lnTo>
                      <a:pt x="387" y="611"/>
                    </a:lnTo>
                    <a:lnTo>
                      <a:pt x="386" y="615"/>
                    </a:lnTo>
                    <a:lnTo>
                      <a:pt x="384" y="619"/>
                    </a:lnTo>
                    <a:lnTo>
                      <a:pt x="384" y="619"/>
                    </a:lnTo>
                    <a:lnTo>
                      <a:pt x="380" y="625"/>
                    </a:lnTo>
                    <a:lnTo>
                      <a:pt x="374" y="630"/>
                    </a:lnTo>
                    <a:lnTo>
                      <a:pt x="368" y="634"/>
                    </a:lnTo>
                    <a:lnTo>
                      <a:pt x="361" y="638"/>
                    </a:lnTo>
                    <a:lnTo>
                      <a:pt x="354" y="644"/>
                    </a:lnTo>
                    <a:lnTo>
                      <a:pt x="354" y="644"/>
                    </a:lnTo>
                    <a:lnTo>
                      <a:pt x="353" y="644"/>
                    </a:lnTo>
                    <a:lnTo>
                      <a:pt x="353" y="643"/>
                    </a:lnTo>
                    <a:lnTo>
                      <a:pt x="351" y="643"/>
                    </a:lnTo>
                    <a:lnTo>
                      <a:pt x="350" y="642"/>
                    </a:lnTo>
                    <a:lnTo>
                      <a:pt x="349" y="642"/>
                    </a:lnTo>
                    <a:lnTo>
                      <a:pt x="349" y="642"/>
                    </a:lnTo>
                    <a:lnTo>
                      <a:pt x="351" y="640"/>
                    </a:lnTo>
                    <a:lnTo>
                      <a:pt x="350" y="639"/>
                    </a:lnTo>
                    <a:lnTo>
                      <a:pt x="349" y="637"/>
                    </a:lnTo>
                    <a:lnTo>
                      <a:pt x="348" y="636"/>
                    </a:lnTo>
                    <a:lnTo>
                      <a:pt x="349" y="634"/>
                    </a:lnTo>
                    <a:lnTo>
                      <a:pt x="349" y="634"/>
                    </a:lnTo>
                    <a:lnTo>
                      <a:pt x="349" y="636"/>
                    </a:lnTo>
                    <a:lnTo>
                      <a:pt x="349" y="638"/>
                    </a:lnTo>
                    <a:lnTo>
                      <a:pt x="349" y="639"/>
                    </a:lnTo>
                    <a:lnTo>
                      <a:pt x="348" y="641"/>
                    </a:lnTo>
                    <a:lnTo>
                      <a:pt x="347" y="642"/>
                    </a:lnTo>
                    <a:lnTo>
                      <a:pt x="347" y="642"/>
                    </a:lnTo>
                    <a:lnTo>
                      <a:pt x="349" y="643"/>
                    </a:lnTo>
                    <a:lnTo>
                      <a:pt x="351" y="645"/>
                    </a:lnTo>
                    <a:lnTo>
                      <a:pt x="353" y="646"/>
                    </a:lnTo>
                    <a:lnTo>
                      <a:pt x="355" y="648"/>
                    </a:lnTo>
                    <a:lnTo>
                      <a:pt x="357" y="649"/>
                    </a:lnTo>
                    <a:lnTo>
                      <a:pt x="357" y="649"/>
                    </a:lnTo>
                    <a:lnTo>
                      <a:pt x="356" y="642"/>
                    </a:lnTo>
                    <a:lnTo>
                      <a:pt x="357" y="635"/>
                    </a:lnTo>
                    <a:lnTo>
                      <a:pt x="359" y="628"/>
                    </a:lnTo>
                    <a:lnTo>
                      <a:pt x="362" y="621"/>
                    </a:lnTo>
                    <a:lnTo>
                      <a:pt x="364" y="615"/>
                    </a:lnTo>
                    <a:lnTo>
                      <a:pt x="364" y="615"/>
                    </a:lnTo>
                    <a:lnTo>
                      <a:pt x="368" y="606"/>
                    </a:lnTo>
                    <a:lnTo>
                      <a:pt x="372" y="597"/>
                    </a:lnTo>
                    <a:lnTo>
                      <a:pt x="376" y="588"/>
                    </a:lnTo>
                    <a:lnTo>
                      <a:pt x="379" y="579"/>
                    </a:lnTo>
                    <a:lnTo>
                      <a:pt x="384" y="570"/>
                    </a:lnTo>
                    <a:lnTo>
                      <a:pt x="388" y="561"/>
                    </a:lnTo>
                    <a:lnTo>
                      <a:pt x="392" y="552"/>
                    </a:lnTo>
                    <a:lnTo>
                      <a:pt x="396" y="543"/>
                    </a:lnTo>
                    <a:lnTo>
                      <a:pt x="401" y="534"/>
                    </a:lnTo>
                    <a:lnTo>
                      <a:pt x="405" y="526"/>
                    </a:lnTo>
                    <a:lnTo>
                      <a:pt x="405" y="526"/>
                    </a:lnTo>
                    <a:lnTo>
                      <a:pt x="412" y="512"/>
                    </a:lnTo>
                    <a:lnTo>
                      <a:pt x="415" y="497"/>
                    </a:lnTo>
                    <a:lnTo>
                      <a:pt x="418" y="481"/>
                    </a:lnTo>
                    <a:lnTo>
                      <a:pt x="422" y="466"/>
                    </a:lnTo>
                    <a:lnTo>
                      <a:pt x="428" y="452"/>
                    </a:lnTo>
                    <a:lnTo>
                      <a:pt x="428" y="452"/>
                    </a:lnTo>
                    <a:lnTo>
                      <a:pt x="434" y="440"/>
                    </a:lnTo>
                    <a:lnTo>
                      <a:pt x="439" y="428"/>
                    </a:lnTo>
                    <a:lnTo>
                      <a:pt x="443" y="415"/>
                    </a:lnTo>
                    <a:lnTo>
                      <a:pt x="447" y="402"/>
                    </a:lnTo>
                    <a:lnTo>
                      <a:pt x="449" y="389"/>
                    </a:lnTo>
                    <a:lnTo>
                      <a:pt x="452" y="376"/>
                    </a:lnTo>
                    <a:lnTo>
                      <a:pt x="455" y="363"/>
                    </a:lnTo>
                    <a:lnTo>
                      <a:pt x="457" y="350"/>
                    </a:lnTo>
                    <a:lnTo>
                      <a:pt x="459" y="337"/>
                    </a:lnTo>
                    <a:lnTo>
                      <a:pt x="461" y="323"/>
                    </a:lnTo>
                    <a:lnTo>
                      <a:pt x="461" y="323"/>
                    </a:lnTo>
                    <a:lnTo>
                      <a:pt x="464" y="309"/>
                    </a:lnTo>
                    <a:lnTo>
                      <a:pt x="468" y="296"/>
                    </a:lnTo>
                    <a:lnTo>
                      <a:pt x="472" y="283"/>
                    </a:lnTo>
                    <a:lnTo>
                      <a:pt x="477" y="270"/>
                    </a:lnTo>
                    <a:lnTo>
                      <a:pt x="483" y="256"/>
                    </a:lnTo>
                    <a:lnTo>
                      <a:pt x="488" y="243"/>
                    </a:lnTo>
                    <a:lnTo>
                      <a:pt x="494" y="230"/>
                    </a:lnTo>
                    <a:lnTo>
                      <a:pt x="499" y="217"/>
                    </a:lnTo>
                    <a:lnTo>
                      <a:pt x="504" y="204"/>
                    </a:lnTo>
                    <a:lnTo>
                      <a:pt x="508" y="190"/>
                    </a:lnTo>
                    <a:lnTo>
                      <a:pt x="508" y="190"/>
                    </a:lnTo>
                    <a:lnTo>
                      <a:pt x="509" y="186"/>
                    </a:lnTo>
                    <a:lnTo>
                      <a:pt x="509" y="181"/>
                    </a:lnTo>
                    <a:lnTo>
                      <a:pt x="509" y="177"/>
                    </a:lnTo>
                    <a:lnTo>
                      <a:pt x="509" y="174"/>
                    </a:lnTo>
                    <a:lnTo>
                      <a:pt x="507" y="170"/>
                    </a:lnTo>
                    <a:lnTo>
                      <a:pt x="507" y="170"/>
                    </a:lnTo>
                    <a:lnTo>
                      <a:pt x="497" y="158"/>
                    </a:lnTo>
                    <a:lnTo>
                      <a:pt x="484" y="148"/>
                    </a:lnTo>
                    <a:lnTo>
                      <a:pt x="472" y="139"/>
                    </a:lnTo>
                    <a:lnTo>
                      <a:pt x="465" y="127"/>
                    </a:lnTo>
                    <a:lnTo>
                      <a:pt x="464" y="113"/>
                    </a:lnTo>
                    <a:lnTo>
                      <a:pt x="464" y="113"/>
                    </a:lnTo>
                    <a:lnTo>
                      <a:pt x="467" y="101"/>
                    </a:lnTo>
                    <a:lnTo>
                      <a:pt x="471" y="89"/>
                    </a:lnTo>
                    <a:lnTo>
                      <a:pt x="475" y="77"/>
                    </a:lnTo>
                    <a:lnTo>
                      <a:pt x="478" y="64"/>
                    </a:lnTo>
                    <a:lnTo>
                      <a:pt x="480" y="52"/>
                    </a:lnTo>
                    <a:lnTo>
                      <a:pt x="480" y="40"/>
                    </a:lnTo>
                    <a:lnTo>
                      <a:pt x="478" y="28"/>
                    </a:lnTo>
                    <a:lnTo>
                      <a:pt x="474" y="17"/>
                    </a:lnTo>
                    <a:lnTo>
                      <a:pt x="466" y="9"/>
                    </a:lnTo>
                    <a:lnTo>
                      <a:pt x="455" y="2"/>
                    </a:lnTo>
                    <a:lnTo>
                      <a:pt x="455" y="2"/>
                    </a:lnTo>
                    <a:lnTo>
                      <a:pt x="448" y="0"/>
                    </a:lnTo>
                    <a:lnTo>
                      <a:pt x="442" y="1"/>
                    </a:lnTo>
                    <a:lnTo>
                      <a:pt x="437" y="4"/>
                    </a:lnTo>
                    <a:lnTo>
                      <a:pt x="433" y="8"/>
                    </a:lnTo>
                    <a:lnTo>
                      <a:pt x="430" y="12"/>
                    </a:lnTo>
                    <a:lnTo>
                      <a:pt x="430" y="12"/>
                    </a:lnTo>
                    <a:lnTo>
                      <a:pt x="424" y="26"/>
                    </a:lnTo>
                    <a:lnTo>
                      <a:pt x="418" y="41"/>
                    </a:lnTo>
                    <a:lnTo>
                      <a:pt x="412" y="55"/>
                    </a:lnTo>
                    <a:lnTo>
                      <a:pt x="405" y="70"/>
                    </a:lnTo>
                    <a:lnTo>
                      <a:pt x="401" y="85"/>
                    </a:lnTo>
                    <a:lnTo>
                      <a:pt x="401" y="85"/>
                    </a:lnTo>
                    <a:lnTo>
                      <a:pt x="398" y="97"/>
                    </a:lnTo>
                    <a:lnTo>
                      <a:pt x="397" y="109"/>
                    </a:lnTo>
                    <a:lnTo>
                      <a:pt x="395" y="121"/>
                    </a:lnTo>
                    <a:lnTo>
                      <a:pt x="392" y="133"/>
                    </a:lnTo>
                    <a:lnTo>
                      <a:pt x="387" y="145"/>
                    </a:lnTo>
                    <a:lnTo>
                      <a:pt x="387" y="145"/>
                    </a:lnTo>
                    <a:lnTo>
                      <a:pt x="383" y="153"/>
                    </a:lnTo>
                    <a:lnTo>
                      <a:pt x="380" y="161"/>
                    </a:lnTo>
                    <a:lnTo>
                      <a:pt x="376" y="169"/>
                    </a:lnTo>
                    <a:lnTo>
                      <a:pt x="372" y="177"/>
                    </a:lnTo>
                    <a:lnTo>
                      <a:pt x="368" y="185"/>
                    </a:lnTo>
                    <a:lnTo>
                      <a:pt x="365" y="193"/>
                    </a:lnTo>
                    <a:lnTo>
                      <a:pt x="361" y="201"/>
                    </a:lnTo>
                    <a:lnTo>
                      <a:pt x="357" y="209"/>
                    </a:lnTo>
                    <a:lnTo>
                      <a:pt x="353" y="217"/>
                    </a:lnTo>
                    <a:lnTo>
                      <a:pt x="350" y="225"/>
                    </a:lnTo>
                    <a:lnTo>
                      <a:pt x="350" y="225"/>
                    </a:lnTo>
                    <a:lnTo>
                      <a:pt x="345" y="237"/>
                    </a:lnTo>
                    <a:lnTo>
                      <a:pt x="341" y="249"/>
                    </a:lnTo>
                    <a:lnTo>
                      <a:pt x="338" y="262"/>
                    </a:lnTo>
                    <a:lnTo>
                      <a:pt x="334" y="274"/>
                    </a:lnTo>
                    <a:lnTo>
                      <a:pt x="331" y="286"/>
                    </a:lnTo>
                    <a:lnTo>
                      <a:pt x="327" y="298"/>
                    </a:lnTo>
                    <a:lnTo>
                      <a:pt x="322" y="310"/>
                    </a:lnTo>
                    <a:lnTo>
                      <a:pt x="317" y="322"/>
                    </a:lnTo>
                    <a:lnTo>
                      <a:pt x="311" y="333"/>
                    </a:lnTo>
                    <a:lnTo>
                      <a:pt x="303" y="345"/>
                    </a:lnTo>
                    <a:lnTo>
                      <a:pt x="303" y="345"/>
                    </a:lnTo>
                    <a:lnTo>
                      <a:pt x="297" y="355"/>
                    </a:lnTo>
                    <a:lnTo>
                      <a:pt x="293" y="365"/>
                    </a:lnTo>
                    <a:lnTo>
                      <a:pt x="290" y="377"/>
                    </a:lnTo>
                    <a:lnTo>
                      <a:pt x="287" y="388"/>
                    </a:lnTo>
                    <a:lnTo>
                      <a:pt x="284" y="400"/>
                    </a:lnTo>
                    <a:lnTo>
                      <a:pt x="284" y="400"/>
                    </a:lnTo>
                    <a:lnTo>
                      <a:pt x="280" y="415"/>
                    </a:lnTo>
                    <a:lnTo>
                      <a:pt x="274" y="429"/>
                    </a:lnTo>
                    <a:lnTo>
                      <a:pt x="267" y="442"/>
                    </a:lnTo>
                    <a:lnTo>
                      <a:pt x="260" y="455"/>
                    </a:lnTo>
                    <a:lnTo>
                      <a:pt x="254" y="469"/>
                    </a:lnTo>
                    <a:lnTo>
                      <a:pt x="254" y="469"/>
                    </a:lnTo>
                    <a:lnTo>
                      <a:pt x="251" y="477"/>
                    </a:lnTo>
                    <a:lnTo>
                      <a:pt x="248" y="484"/>
                    </a:lnTo>
                    <a:lnTo>
                      <a:pt x="246" y="493"/>
                    </a:lnTo>
                    <a:lnTo>
                      <a:pt x="244" y="501"/>
                    </a:lnTo>
                    <a:lnTo>
                      <a:pt x="242" y="509"/>
                    </a:lnTo>
                    <a:lnTo>
                      <a:pt x="241" y="517"/>
                    </a:lnTo>
                    <a:lnTo>
                      <a:pt x="239" y="525"/>
                    </a:lnTo>
                    <a:lnTo>
                      <a:pt x="237" y="533"/>
                    </a:lnTo>
                    <a:lnTo>
                      <a:pt x="236" y="541"/>
                    </a:lnTo>
                    <a:lnTo>
                      <a:pt x="234" y="550"/>
                    </a:lnTo>
                    <a:lnTo>
                      <a:pt x="234" y="550"/>
                    </a:lnTo>
                    <a:lnTo>
                      <a:pt x="232" y="562"/>
                    </a:lnTo>
                    <a:lnTo>
                      <a:pt x="232" y="574"/>
                    </a:lnTo>
                    <a:lnTo>
                      <a:pt x="231" y="587"/>
                    </a:lnTo>
                    <a:lnTo>
                      <a:pt x="231" y="599"/>
                    </a:lnTo>
                    <a:lnTo>
                      <a:pt x="229" y="612"/>
                    </a:lnTo>
                    <a:lnTo>
                      <a:pt x="229" y="612"/>
                    </a:lnTo>
                    <a:lnTo>
                      <a:pt x="227" y="620"/>
                    </a:lnTo>
                    <a:lnTo>
                      <a:pt x="224" y="629"/>
                    </a:lnTo>
                    <a:lnTo>
                      <a:pt x="221" y="638"/>
                    </a:lnTo>
                    <a:lnTo>
                      <a:pt x="218" y="646"/>
                    </a:lnTo>
                    <a:lnTo>
                      <a:pt x="213" y="654"/>
                    </a:lnTo>
                    <a:lnTo>
                      <a:pt x="213" y="654"/>
                    </a:lnTo>
                    <a:lnTo>
                      <a:pt x="203" y="669"/>
                    </a:lnTo>
                    <a:lnTo>
                      <a:pt x="190" y="683"/>
                    </a:lnTo>
                    <a:lnTo>
                      <a:pt x="176" y="693"/>
                    </a:lnTo>
                    <a:lnTo>
                      <a:pt x="159" y="701"/>
                    </a:lnTo>
                    <a:lnTo>
                      <a:pt x="143" y="705"/>
                    </a:lnTo>
                    <a:lnTo>
                      <a:pt x="143" y="705"/>
                    </a:lnTo>
                    <a:lnTo>
                      <a:pt x="133" y="704"/>
                    </a:lnTo>
                    <a:lnTo>
                      <a:pt x="122" y="703"/>
                    </a:lnTo>
                    <a:lnTo>
                      <a:pt x="111" y="703"/>
                    </a:lnTo>
                    <a:lnTo>
                      <a:pt x="103" y="706"/>
                    </a:lnTo>
                    <a:lnTo>
                      <a:pt x="98" y="715"/>
                    </a:lnTo>
                    <a:lnTo>
                      <a:pt x="98" y="715"/>
                    </a:lnTo>
                    <a:lnTo>
                      <a:pt x="98" y="725"/>
                    </a:lnTo>
                    <a:lnTo>
                      <a:pt x="102" y="733"/>
                    </a:lnTo>
                    <a:lnTo>
                      <a:pt x="107" y="740"/>
                    </a:lnTo>
                    <a:lnTo>
                      <a:pt x="112" y="747"/>
                    </a:lnTo>
                    <a:lnTo>
                      <a:pt x="116" y="754"/>
                    </a:lnTo>
                    <a:lnTo>
                      <a:pt x="116" y="754"/>
                    </a:lnTo>
                    <a:lnTo>
                      <a:pt x="119" y="771"/>
                    </a:lnTo>
                    <a:lnTo>
                      <a:pt x="123" y="788"/>
                    </a:lnTo>
                    <a:lnTo>
                      <a:pt x="124" y="805"/>
                    </a:lnTo>
                    <a:lnTo>
                      <a:pt x="124" y="822"/>
                    </a:lnTo>
                    <a:lnTo>
                      <a:pt x="123" y="839"/>
                    </a:lnTo>
                    <a:lnTo>
                      <a:pt x="123" y="856"/>
                    </a:lnTo>
                    <a:lnTo>
                      <a:pt x="122" y="873"/>
                    </a:lnTo>
                    <a:lnTo>
                      <a:pt x="123" y="890"/>
                    </a:lnTo>
                    <a:lnTo>
                      <a:pt x="124" y="908"/>
                    </a:lnTo>
                    <a:lnTo>
                      <a:pt x="127" y="925"/>
                    </a:lnTo>
                    <a:lnTo>
                      <a:pt x="127" y="925"/>
                    </a:lnTo>
                    <a:lnTo>
                      <a:pt x="131" y="945"/>
                    </a:lnTo>
                    <a:lnTo>
                      <a:pt x="134" y="965"/>
                    </a:lnTo>
                    <a:lnTo>
                      <a:pt x="138" y="984"/>
                    </a:lnTo>
                    <a:lnTo>
                      <a:pt x="140" y="1004"/>
                    </a:lnTo>
                    <a:lnTo>
                      <a:pt x="142" y="1023"/>
                    </a:lnTo>
                    <a:lnTo>
                      <a:pt x="144" y="1042"/>
                    </a:lnTo>
                    <a:lnTo>
                      <a:pt x="145" y="1061"/>
                    </a:lnTo>
                    <a:lnTo>
                      <a:pt x="145" y="1080"/>
                    </a:lnTo>
                    <a:lnTo>
                      <a:pt x="145" y="1099"/>
                    </a:lnTo>
                    <a:lnTo>
                      <a:pt x="143" y="1119"/>
                    </a:lnTo>
                    <a:lnTo>
                      <a:pt x="143" y="1119"/>
                    </a:lnTo>
                    <a:lnTo>
                      <a:pt x="142" y="1131"/>
                    </a:lnTo>
                    <a:lnTo>
                      <a:pt x="141" y="1144"/>
                    </a:lnTo>
                    <a:lnTo>
                      <a:pt x="139" y="1156"/>
                    </a:lnTo>
                    <a:lnTo>
                      <a:pt x="138" y="1169"/>
                    </a:lnTo>
                    <a:lnTo>
                      <a:pt x="136" y="1182"/>
                    </a:lnTo>
                    <a:lnTo>
                      <a:pt x="135" y="1194"/>
                    </a:lnTo>
                    <a:lnTo>
                      <a:pt x="135" y="1207"/>
                    </a:lnTo>
                    <a:lnTo>
                      <a:pt x="135" y="1219"/>
                    </a:lnTo>
                    <a:lnTo>
                      <a:pt x="135" y="1232"/>
                    </a:lnTo>
                    <a:lnTo>
                      <a:pt x="136" y="1245"/>
                    </a:lnTo>
                    <a:lnTo>
                      <a:pt x="136" y="1245"/>
                    </a:lnTo>
                    <a:lnTo>
                      <a:pt x="138" y="1256"/>
                    </a:lnTo>
                    <a:lnTo>
                      <a:pt x="140" y="1266"/>
                    </a:lnTo>
                    <a:lnTo>
                      <a:pt x="141" y="1277"/>
                    </a:lnTo>
                    <a:lnTo>
                      <a:pt x="143" y="1288"/>
                    </a:lnTo>
                    <a:lnTo>
                      <a:pt x="145" y="1299"/>
                    </a:lnTo>
                    <a:lnTo>
                      <a:pt x="147" y="1309"/>
                    </a:lnTo>
                    <a:lnTo>
                      <a:pt x="148" y="1320"/>
                    </a:lnTo>
                    <a:lnTo>
                      <a:pt x="150" y="1331"/>
                    </a:lnTo>
                    <a:lnTo>
                      <a:pt x="151" y="1342"/>
                    </a:lnTo>
                    <a:lnTo>
                      <a:pt x="151" y="1352"/>
                    </a:lnTo>
                    <a:lnTo>
                      <a:pt x="151" y="1352"/>
                    </a:lnTo>
                    <a:lnTo>
                      <a:pt x="152" y="1371"/>
                    </a:lnTo>
                    <a:lnTo>
                      <a:pt x="153" y="1390"/>
                    </a:lnTo>
                    <a:lnTo>
                      <a:pt x="153" y="1410"/>
                    </a:lnTo>
                    <a:lnTo>
                      <a:pt x="153" y="1429"/>
                    </a:lnTo>
                    <a:lnTo>
                      <a:pt x="153" y="1448"/>
                    </a:lnTo>
                    <a:lnTo>
                      <a:pt x="152" y="1468"/>
                    </a:lnTo>
                    <a:lnTo>
                      <a:pt x="151" y="1486"/>
                    </a:lnTo>
                    <a:lnTo>
                      <a:pt x="149" y="1505"/>
                    </a:lnTo>
                    <a:lnTo>
                      <a:pt x="146" y="1524"/>
                    </a:lnTo>
                    <a:lnTo>
                      <a:pt x="143" y="1543"/>
                    </a:lnTo>
                    <a:lnTo>
                      <a:pt x="143" y="1543"/>
                    </a:lnTo>
                    <a:lnTo>
                      <a:pt x="141" y="1553"/>
                    </a:lnTo>
                    <a:lnTo>
                      <a:pt x="139" y="1562"/>
                    </a:lnTo>
                    <a:lnTo>
                      <a:pt x="137" y="1571"/>
                    </a:lnTo>
                    <a:lnTo>
                      <a:pt x="135" y="1580"/>
                    </a:lnTo>
                    <a:lnTo>
                      <a:pt x="133" y="1589"/>
                    </a:lnTo>
                    <a:lnTo>
                      <a:pt x="130" y="1598"/>
                    </a:lnTo>
                    <a:lnTo>
                      <a:pt x="128" y="1607"/>
                    </a:lnTo>
                    <a:lnTo>
                      <a:pt x="125" y="1616"/>
                    </a:lnTo>
                    <a:lnTo>
                      <a:pt x="122" y="1624"/>
                    </a:lnTo>
                    <a:lnTo>
                      <a:pt x="118" y="1633"/>
                    </a:lnTo>
                    <a:lnTo>
                      <a:pt x="118" y="1633"/>
                    </a:lnTo>
                    <a:lnTo>
                      <a:pt x="114" y="1643"/>
                    </a:lnTo>
                    <a:lnTo>
                      <a:pt x="110" y="1653"/>
                    </a:lnTo>
                    <a:lnTo>
                      <a:pt x="105" y="1662"/>
                    </a:lnTo>
                    <a:lnTo>
                      <a:pt x="100" y="1671"/>
                    </a:lnTo>
                    <a:lnTo>
                      <a:pt x="96" y="1680"/>
                    </a:lnTo>
                    <a:lnTo>
                      <a:pt x="91" y="1689"/>
                    </a:lnTo>
                    <a:lnTo>
                      <a:pt x="87" y="1698"/>
                    </a:lnTo>
                    <a:lnTo>
                      <a:pt x="82" y="1708"/>
                    </a:lnTo>
                    <a:lnTo>
                      <a:pt x="79" y="1717"/>
                    </a:lnTo>
                    <a:lnTo>
                      <a:pt x="75" y="1727"/>
                    </a:lnTo>
                    <a:lnTo>
                      <a:pt x="75" y="1727"/>
                    </a:lnTo>
                    <a:lnTo>
                      <a:pt x="75" y="1734"/>
                    </a:lnTo>
                    <a:lnTo>
                      <a:pt x="77" y="1741"/>
                    </a:lnTo>
                    <a:lnTo>
                      <a:pt x="80" y="1748"/>
                    </a:lnTo>
                    <a:lnTo>
                      <a:pt x="82" y="1755"/>
                    </a:lnTo>
                    <a:lnTo>
                      <a:pt x="81" y="1761"/>
                    </a:lnTo>
                    <a:lnTo>
                      <a:pt x="81" y="1761"/>
                    </a:lnTo>
                    <a:lnTo>
                      <a:pt x="78" y="1765"/>
                    </a:lnTo>
                    <a:lnTo>
                      <a:pt x="76" y="1768"/>
                    </a:lnTo>
                    <a:lnTo>
                      <a:pt x="73" y="1772"/>
                    </a:lnTo>
                    <a:lnTo>
                      <a:pt x="68" y="1775"/>
                    </a:lnTo>
                    <a:lnTo>
                      <a:pt x="65" y="1779"/>
                    </a:lnTo>
                    <a:lnTo>
                      <a:pt x="65" y="1779"/>
                    </a:lnTo>
                    <a:lnTo>
                      <a:pt x="51" y="1790"/>
                    </a:lnTo>
                    <a:lnTo>
                      <a:pt x="35" y="1798"/>
                    </a:lnTo>
                    <a:lnTo>
                      <a:pt x="18" y="1806"/>
                    </a:lnTo>
                    <a:lnTo>
                      <a:pt x="6" y="1816"/>
                    </a:lnTo>
                    <a:lnTo>
                      <a:pt x="0" y="1832"/>
                    </a:lnTo>
                    <a:lnTo>
                      <a:pt x="0" y="1832"/>
                    </a:lnTo>
                    <a:lnTo>
                      <a:pt x="2" y="1842"/>
                    </a:lnTo>
                    <a:lnTo>
                      <a:pt x="11" y="1846"/>
                    </a:lnTo>
                    <a:lnTo>
                      <a:pt x="23" y="1846"/>
                    </a:lnTo>
                    <a:lnTo>
                      <a:pt x="37" y="1844"/>
                    </a:lnTo>
                    <a:lnTo>
                      <a:pt x="48" y="1843"/>
                    </a:lnTo>
                    <a:lnTo>
                      <a:pt x="48" y="1843"/>
                    </a:lnTo>
                    <a:lnTo>
                      <a:pt x="78" y="1842"/>
                    </a:lnTo>
                    <a:lnTo>
                      <a:pt x="106" y="1842"/>
                    </a:lnTo>
                    <a:lnTo>
                      <a:pt x="136" y="1844"/>
                    </a:lnTo>
                    <a:lnTo>
                      <a:pt x="164" y="1845"/>
                    </a:lnTo>
                    <a:lnTo>
                      <a:pt x="194" y="1847"/>
                    </a:lnTo>
                    <a:lnTo>
                      <a:pt x="223" y="1849"/>
                    </a:lnTo>
                    <a:lnTo>
                      <a:pt x="252" y="1850"/>
                    </a:lnTo>
                    <a:lnTo>
                      <a:pt x="281" y="1851"/>
                    </a:lnTo>
                    <a:lnTo>
                      <a:pt x="311" y="1850"/>
                    </a:lnTo>
                    <a:lnTo>
                      <a:pt x="339" y="1847"/>
                    </a:lnTo>
                    <a:lnTo>
                      <a:pt x="339" y="1847"/>
                    </a:lnTo>
                    <a:lnTo>
                      <a:pt x="340" y="1847"/>
                    </a:lnTo>
                    <a:lnTo>
                      <a:pt x="340" y="1847"/>
                    </a:lnTo>
                    <a:lnTo>
                      <a:pt x="339" y="1847"/>
                    </a:lnTo>
                    <a:lnTo>
                      <a:pt x="338" y="1847"/>
                    </a:lnTo>
                    <a:lnTo>
                      <a:pt x="337" y="1847"/>
                    </a:lnTo>
                    <a:lnTo>
                      <a:pt x="337" y="1847"/>
                    </a:lnTo>
                    <a:lnTo>
                      <a:pt x="360" y="1849"/>
                    </a:lnTo>
                    <a:lnTo>
                      <a:pt x="383" y="1851"/>
                    </a:lnTo>
                    <a:lnTo>
                      <a:pt x="405" y="1853"/>
                    </a:lnTo>
                    <a:lnTo>
                      <a:pt x="429" y="1855"/>
                    </a:lnTo>
                    <a:lnTo>
                      <a:pt x="451" y="1857"/>
                    </a:lnTo>
                    <a:lnTo>
                      <a:pt x="475" y="1859"/>
                    </a:lnTo>
                    <a:lnTo>
                      <a:pt x="497" y="1861"/>
                    </a:lnTo>
                    <a:lnTo>
                      <a:pt x="521" y="1863"/>
                    </a:lnTo>
                    <a:lnTo>
                      <a:pt x="543" y="1864"/>
                    </a:lnTo>
                    <a:lnTo>
                      <a:pt x="567" y="1866"/>
                    </a:lnTo>
                    <a:lnTo>
                      <a:pt x="567" y="1866"/>
                    </a:lnTo>
                    <a:lnTo>
                      <a:pt x="586" y="1866"/>
                    </a:lnTo>
                    <a:lnTo>
                      <a:pt x="607" y="1864"/>
                    </a:lnTo>
                    <a:lnTo>
                      <a:pt x="626" y="1863"/>
                    </a:lnTo>
                    <a:lnTo>
                      <a:pt x="646" y="1860"/>
                    </a:lnTo>
                    <a:lnTo>
                      <a:pt x="665" y="1857"/>
                    </a:lnTo>
                    <a:lnTo>
                      <a:pt x="684" y="1854"/>
                    </a:lnTo>
                    <a:lnTo>
                      <a:pt x="705" y="1851"/>
                    </a:lnTo>
                    <a:lnTo>
                      <a:pt x="724" y="1848"/>
                    </a:lnTo>
                    <a:lnTo>
                      <a:pt x="744" y="1845"/>
                    </a:lnTo>
                    <a:lnTo>
                      <a:pt x="764" y="1842"/>
                    </a:lnTo>
                    <a:lnTo>
                      <a:pt x="764" y="1842"/>
                    </a:lnTo>
                    <a:lnTo>
                      <a:pt x="772" y="1841"/>
                    </a:lnTo>
                    <a:lnTo>
                      <a:pt x="780" y="1841"/>
                    </a:lnTo>
                    <a:lnTo>
                      <a:pt x="789" y="1841"/>
                    </a:lnTo>
                    <a:lnTo>
                      <a:pt x="797" y="1841"/>
                    </a:lnTo>
                    <a:lnTo>
                      <a:pt x="805" y="1841"/>
                    </a:lnTo>
                    <a:lnTo>
                      <a:pt x="814" y="1840"/>
                    </a:lnTo>
                    <a:lnTo>
                      <a:pt x="822" y="1840"/>
                    </a:lnTo>
                    <a:lnTo>
                      <a:pt x="830" y="1840"/>
                    </a:lnTo>
                    <a:lnTo>
                      <a:pt x="839" y="1839"/>
                    </a:lnTo>
                    <a:lnTo>
                      <a:pt x="848" y="1838"/>
                    </a:lnTo>
                    <a:lnTo>
                      <a:pt x="848" y="1838"/>
                    </a:lnTo>
                    <a:lnTo>
                      <a:pt x="849" y="1838"/>
                    </a:lnTo>
                    <a:lnTo>
                      <a:pt x="851" y="1837"/>
                    </a:lnTo>
                    <a:lnTo>
                      <a:pt x="852" y="1836"/>
                    </a:lnTo>
                    <a:lnTo>
                      <a:pt x="853" y="1834"/>
                    </a:lnTo>
                    <a:lnTo>
                      <a:pt x="852" y="1832"/>
                    </a:lnTo>
                    <a:lnTo>
                      <a:pt x="852" y="1832"/>
                    </a:lnTo>
                    <a:lnTo>
                      <a:pt x="848" y="1827"/>
                    </a:lnTo>
                    <a:lnTo>
                      <a:pt x="844" y="1823"/>
                    </a:lnTo>
                    <a:lnTo>
                      <a:pt x="841" y="1818"/>
                    </a:lnTo>
                    <a:lnTo>
                      <a:pt x="839" y="1813"/>
                    </a:lnTo>
                    <a:lnTo>
                      <a:pt x="838" y="1807"/>
                    </a:lnTo>
                    <a:lnTo>
                      <a:pt x="838" y="1807"/>
                    </a:lnTo>
                    <a:lnTo>
                      <a:pt x="840" y="1809"/>
                    </a:lnTo>
                    <a:lnTo>
                      <a:pt x="842" y="1811"/>
                    </a:lnTo>
                    <a:lnTo>
                      <a:pt x="845" y="1812"/>
                    </a:lnTo>
                    <a:lnTo>
                      <a:pt x="847" y="1812"/>
                    </a:lnTo>
                    <a:lnTo>
                      <a:pt x="850" y="1811"/>
                    </a:lnTo>
                    <a:lnTo>
                      <a:pt x="850" y="1811"/>
                    </a:lnTo>
                    <a:lnTo>
                      <a:pt x="850" y="1810"/>
                    </a:lnTo>
                    <a:lnTo>
                      <a:pt x="851" y="1809"/>
                    </a:lnTo>
                    <a:lnTo>
                      <a:pt x="851" y="1807"/>
                    </a:lnTo>
                    <a:lnTo>
                      <a:pt x="850" y="1806"/>
                    </a:lnTo>
                    <a:lnTo>
                      <a:pt x="850" y="1805"/>
                    </a:lnTo>
                    <a:lnTo>
                      <a:pt x="850" y="1805"/>
                    </a:lnTo>
                    <a:lnTo>
                      <a:pt x="841" y="1800"/>
                    </a:lnTo>
                    <a:lnTo>
                      <a:pt x="833" y="1794"/>
                    </a:lnTo>
                    <a:lnTo>
                      <a:pt x="827" y="1787"/>
                    </a:lnTo>
                    <a:lnTo>
                      <a:pt x="823" y="1779"/>
                    </a:lnTo>
                    <a:lnTo>
                      <a:pt x="818" y="1770"/>
                    </a:lnTo>
                    <a:lnTo>
                      <a:pt x="815" y="1761"/>
                    </a:lnTo>
                    <a:lnTo>
                      <a:pt x="812" y="1752"/>
                    </a:lnTo>
                    <a:lnTo>
                      <a:pt x="808" y="1743"/>
                    </a:lnTo>
                    <a:lnTo>
                      <a:pt x="805" y="1734"/>
                    </a:lnTo>
                    <a:lnTo>
                      <a:pt x="801" y="1726"/>
                    </a:lnTo>
                    <a:lnTo>
                      <a:pt x="801" y="1726"/>
                    </a:lnTo>
                    <a:lnTo>
                      <a:pt x="797" y="1720"/>
                    </a:lnTo>
                    <a:lnTo>
                      <a:pt x="790" y="1715"/>
                    </a:lnTo>
                    <a:lnTo>
                      <a:pt x="782" y="1709"/>
                    </a:lnTo>
                    <a:lnTo>
                      <a:pt x="775" y="1703"/>
                    </a:lnTo>
                    <a:lnTo>
                      <a:pt x="769" y="1696"/>
                    </a:lnTo>
                    <a:lnTo>
                      <a:pt x="769" y="1696"/>
                    </a:lnTo>
                    <a:lnTo>
                      <a:pt x="765" y="1689"/>
                    </a:lnTo>
                    <a:lnTo>
                      <a:pt x="761" y="1682"/>
                    </a:lnTo>
                    <a:lnTo>
                      <a:pt x="757" y="1675"/>
                    </a:lnTo>
                    <a:lnTo>
                      <a:pt x="751" y="1670"/>
                    </a:lnTo>
                    <a:lnTo>
                      <a:pt x="743" y="1667"/>
                    </a:lnTo>
                    <a:lnTo>
                      <a:pt x="743" y="1667"/>
                    </a:lnTo>
                    <a:lnTo>
                      <a:pt x="744" y="1666"/>
                    </a:lnTo>
                    <a:lnTo>
                      <a:pt x="744" y="1666"/>
                    </a:lnTo>
                    <a:lnTo>
                      <a:pt x="745" y="1665"/>
                    </a:lnTo>
                    <a:lnTo>
                      <a:pt x="745" y="1665"/>
                    </a:lnTo>
                    <a:lnTo>
                      <a:pt x="746" y="1664"/>
                    </a:lnTo>
                    <a:lnTo>
                      <a:pt x="746" y="1664"/>
                    </a:lnTo>
                    <a:lnTo>
                      <a:pt x="746" y="1666"/>
                    </a:lnTo>
                    <a:lnTo>
                      <a:pt x="745" y="1668"/>
                    </a:lnTo>
                    <a:lnTo>
                      <a:pt x="744" y="1670"/>
                    </a:lnTo>
                    <a:lnTo>
                      <a:pt x="745" y="1671"/>
                    </a:lnTo>
                    <a:lnTo>
                      <a:pt x="748" y="1672"/>
                    </a:lnTo>
                    <a:lnTo>
                      <a:pt x="748" y="1672"/>
                    </a:lnTo>
                    <a:lnTo>
                      <a:pt x="744" y="1676"/>
                    </a:lnTo>
                    <a:lnTo>
                      <a:pt x="741" y="1681"/>
                    </a:lnTo>
                    <a:lnTo>
                      <a:pt x="737" y="1686"/>
                    </a:lnTo>
                    <a:lnTo>
                      <a:pt x="733" y="1689"/>
                    </a:lnTo>
                    <a:lnTo>
                      <a:pt x="727" y="1689"/>
                    </a:lnTo>
                    <a:lnTo>
                      <a:pt x="727" y="1689"/>
                    </a:lnTo>
                    <a:lnTo>
                      <a:pt x="731" y="1688"/>
                    </a:lnTo>
                    <a:lnTo>
                      <a:pt x="734" y="1685"/>
                    </a:lnTo>
                    <a:lnTo>
                      <a:pt x="735" y="1682"/>
                    </a:lnTo>
                    <a:lnTo>
                      <a:pt x="736" y="1678"/>
                    </a:lnTo>
                    <a:lnTo>
                      <a:pt x="737" y="1674"/>
                    </a:lnTo>
                    <a:lnTo>
                      <a:pt x="737" y="1674"/>
                    </a:lnTo>
                    <a:lnTo>
                      <a:pt x="730" y="1675"/>
                    </a:lnTo>
                    <a:lnTo>
                      <a:pt x="727" y="1675"/>
                    </a:lnTo>
                    <a:lnTo>
                      <a:pt x="727" y="1676"/>
                    </a:lnTo>
                    <a:lnTo>
                      <a:pt x="730" y="1676"/>
                    </a:lnTo>
                    <a:lnTo>
                      <a:pt x="737" y="1677"/>
                    </a:lnTo>
                    <a:lnTo>
                      <a:pt x="737" y="1677"/>
                    </a:lnTo>
                    <a:lnTo>
                      <a:pt x="734" y="1664"/>
                    </a:lnTo>
                    <a:lnTo>
                      <a:pt x="729" y="1651"/>
                    </a:lnTo>
                    <a:lnTo>
                      <a:pt x="723" y="1640"/>
                    </a:lnTo>
                    <a:lnTo>
                      <a:pt x="717" y="1627"/>
                    </a:lnTo>
                    <a:lnTo>
                      <a:pt x="712" y="1615"/>
                    </a:lnTo>
                    <a:lnTo>
                      <a:pt x="712" y="1615"/>
                    </a:lnTo>
                    <a:lnTo>
                      <a:pt x="710" y="1603"/>
                    </a:lnTo>
                    <a:lnTo>
                      <a:pt x="711" y="1590"/>
                    </a:lnTo>
                    <a:lnTo>
                      <a:pt x="714" y="1577"/>
                    </a:lnTo>
                    <a:lnTo>
                      <a:pt x="717" y="1564"/>
                    </a:lnTo>
                    <a:lnTo>
                      <a:pt x="716" y="1551"/>
                    </a:lnTo>
                    <a:lnTo>
                      <a:pt x="716" y="1551"/>
                    </a:lnTo>
                    <a:lnTo>
                      <a:pt x="715" y="1551"/>
                    </a:lnTo>
                    <a:lnTo>
                      <a:pt x="712" y="1552"/>
                    </a:lnTo>
                    <a:lnTo>
                      <a:pt x="709" y="1553"/>
                    </a:lnTo>
                    <a:lnTo>
                      <a:pt x="706" y="1553"/>
                    </a:lnTo>
                    <a:lnTo>
                      <a:pt x="702" y="1553"/>
                    </a:lnTo>
                    <a:lnTo>
                      <a:pt x="702" y="1553"/>
                    </a:lnTo>
                    <a:lnTo>
                      <a:pt x="706" y="1547"/>
                    </a:lnTo>
                    <a:lnTo>
                      <a:pt x="709" y="1541"/>
                    </a:lnTo>
                    <a:lnTo>
                      <a:pt x="710" y="1534"/>
                    </a:lnTo>
                    <a:lnTo>
                      <a:pt x="710" y="1527"/>
                    </a:lnTo>
                    <a:lnTo>
                      <a:pt x="711" y="1521"/>
                    </a:lnTo>
                    <a:lnTo>
                      <a:pt x="711" y="1521"/>
                    </a:lnTo>
                    <a:lnTo>
                      <a:pt x="711" y="1509"/>
                    </a:lnTo>
                    <a:lnTo>
                      <a:pt x="710" y="1498"/>
                    </a:lnTo>
                    <a:lnTo>
                      <a:pt x="709" y="1486"/>
                    </a:lnTo>
                    <a:lnTo>
                      <a:pt x="707" y="1475"/>
                    </a:lnTo>
                    <a:lnTo>
                      <a:pt x="706" y="1463"/>
                    </a:lnTo>
                    <a:lnTo>
                      <a:pt x="706" y="1463"/>
                    </a:lnTo>
                    <a:lnTo>
                      <a:pt x="705" y="1453"/>
                    </a:lnTo>
                    <a:lnTo>
                      <a:pt x="705" y="1444"/>
                    </a:lnTo>
                    <a:lnTo>
                      <a:pt x="705" y="1434"/>
                    </a:lnTo>
                    <a:lnTo>
                      <a:pt x="706" y="1424"/>
                    </a:lnTo>
                    <a:lnTo>
                      <a:pt x="707" y="1415"/>
                    </a:lnTo>
                    <a:lnTo>
                      <a:pt x="707" y="1404"/>
                    </a:lnTo>
                    <a:lnTo>
                      <a:pt x="708" y="1394"/>
                    </a:lnTo>
                    <a:lnTo>
                      <a:pt x="708" y="1385"/>
                    </a:lnTo>
                    <a:lnTo>
                      <a:pt x="707" y="1375"/>
                    </a:lnTo>
                    <a:lnTo>
                      <a:pt x="706" y="1365"/>
                    </a:lnTo>
                    <a:lnTo>
                      <a:pt x="706" y="1365"/>
                    </a:lnTo>
                    <a:lnTo>
                      <a:pt x="704" y="1355"/>
                    </a:lnTo>
                    <a:lnTo>
                      <a:pt x="701" y="1345"/>
                    </a:lnTo>
                    <a:lnTo>
                      <a:pt x="699" y="1335"/>
                    </a:lnTo>
                    <a:lnTo>
                      <a:pt x="696" y="1325"/>
                    </a:lnTo>
                    <a:lnTo>
                      <a:pt x="693" y="1315"/>
                    </a:lnTo>
                    <a:lnTo>
                      <a:pt x="690" y="1305"/>
                    </a:lnTo>
                    <a:lnTo>
                      <a:pt x="688" y="1295"/>
                    </a:lnTo>
                    <a:lnTo>
                      <a:pt x="686" y="1285"/>
                    </a:lnTo>
                    <a:lnTo>
                      <a:pt x="684" y="1275"/>
                    </a:lnTo>
                    <a:lnTo>
                      <a:pt x="682" y="1265"/>
                    </a:lnTo>
                    <a:lnTo>
                      <a:pt x="682" y="1265"/>
                    </a:lnTo>
                    <a:lnTo>
                      <a:pt x="681" y="1251"/>
                    </a:lnTo>
                    <a:lnTo>
                      <a:pt x="680" y="1238"/>
                    </a:lnTo>
                    <a:lnTo>
                      <a:pt x="680" y="1224"/>
                    </a:lnTo>
                    <a:lnTo>
                      <a:pt x="681" y="1211"/>
                    </a:lnTo>
                    <a:lnTo>
                      <a:pt x="684" y="1197"/>
                    </a:lnTo>
                    <a:lnTo>
                      <a:pt x="684" y="1197"/>
                    </a:lnTo>
                    <a:lnTo>
                      <a:pt x="685" y="1195"/>
                    </a:lnTo>
                    <a:lnTo>
                      <a:pt x="687" y="1194"/>
                    </a:lnTo>
                    <a:lnTo>
                      <a:pt x="689" y="1193"/>
                    </a:lnTo>
                    <a:lnTo>
                      <a:pt x="691" y="1193"/>
                    </a:lnTo>
                    <a:lnTo>
                      <a:pt x="695" y="1192"/>
                    </a:lnTo>
                    <a:lnTo>
                      <a:pt x="695" y="1192"/>
                    </a:lnTo>
                    <a:lnTo>
                      <a:pt x="693" y="1193"/>
                    </a:lnTo>
                    <a:lnTo>
                      <a:pt x="690" y="1193"/>
                    </a:lnTo>
                    <a:lnTo>
                      <a:pt x="689" y="1193"/>
                    </a:lnTo>
                    <a:lnTo>
                      <a:pt x="688" y="1193"/>
                    </a:lnTo>
                    <a:lnTo>
                      <a:pt x="687" y="1192"/>
                    </a:lnTo>
                    <a:lnTo>
                      <a:pt x="687" y="1192"/>
                    </a:lnTo>
                    <a:lnTo>
                      <a:pt x="685" y="1176"/>
                    </a:lnTo>
                    <a:lnTo>
                      <a:pt x="684" y="1162"/>
                    </a:lnTo>
                    <a:lnTo>
                      <a:pt x="685" y="1148"/>
                    </a:lnTo>
                    <a:lnTo>
                      <a:pt x="686" y="1134"/>
                    </a:lnTo>
                    <a:lnTo>
                      <a:pt x="688" y="1120"/>
                    </a:lnTo>
                    <a:lnTo>
                      <a:pt x="690" y="1106"/>
                    </a:lnTo>
                    <a:lnTo>
                      <a:pt x="694" y="1092"/>
                    </a:lnTo>
                    <a:lnTo>
                      <a:pt x="698" y="1078"/>
                    </a:lnTo>
                    <a:lnTo>
                      <a:pt x="701" y="1063"/>
                    </a:lnTo>
                    <a:lnTo>
                      <a:pt x="704" y="1049"/>
                    </a:lnTo>
                    <a:lnTo>
                      <a:pt x="704" y="1049"/>
                    </a:lnTo>
                    <a:lnTo>
                      <a:pt x="711" y="1037"/>
                    </a:lnTo>
                    <a:lnTo>
                      <a:pt x="721" y="1027"/>
                    </a:lnTo>
                    <a:lnTo>
                      <a:pt x="731" y="1017"/>
                    </a:lnTo>
                    <a:lnTo>
                      <a:pt x="740" y="1007"/>
                    </a:lnTo>
                    <a:lnTo>
                      <a:pt x="740" y="995"/>
                    </a:lnTo>
                    <a:lnTo>
                      <a:pt x="740" y="995"/>
                    </a:lnTo>
                    <a:lnTo>
                      <a:pt x="735" y="985"/>
                    </a:lnTo>
                    <a:lnTo>
                      <a:pt x="729" y="976"/>
                    </a:lnTo>
                    <a:lnTo>
                      <a:pt x="721" y="968"/>
                    </a:lnTo>
                    <a:lnTo>
                      <a:pt x="712" y="961"/>
                    </a:lnTo>
                    <a:lnTo>
                      <a:pt x="702" y="954"/>
                    </a:lnTo>
                    <a:lnTo>
                      <a:pt x="702" y="954"/>
                    </a:lnTo>
                    <a:lnTo>
                      <a:pt x="701" y="954"/>
                    </a:lnTo>
                    <a:lnTo>
                      <a:pt x="700" y="953"/>
                    </a:lnTo>
                    <a:lnTo>
                      <a:pt x="698" y="953"/>
                    </a:lnTo>
                    <a:lnTo>
                      <a:pt x="697" y="954"/>
                    </a:lnTo>
                    <a:lnTo>
                      <a:pt x="697" y="956"/>
                    </a:lnTo>
                    <a:lnTo>
                      <a:pt x="697" y="956"/>
                    </a:lnTo>
                    <a:lnTo>
                      <a:pt x="697" y="955"/>
                    </a:lnTo>
                    <a:lnTo>
                      <a:pt x="696" y="953"/>
                    </a:lnTo>
                    <a:lnTo>
                      <a:pt x="695" y="951"/>
                    </a:lnTo>
                    <a:lnTo>
                      <a:pt x="694" y="950"/>
                    </a:lnTo>
                    <a:lnTo>
                      <a:pt x="691" y="950"/>
                    </a:lnTo>
                    <a:lnTo>
                      <a:pt x="691" y="950"/>
                    </a:lnTo>
                    <a:lnTo>
                      <a:pt x="681" y="949"/>
                    </a:lnTo>
                    <a:lnTo>
                      <a:pt x="671" y="946"/>
                    </a:lnTo>
                    <a:lnTo>
                      <a:pt x="662" y="944"/>
                    </a:lnTo>
                    <a:lnTo>
                      <a:pt x="652" y="941"/>
                    </a:lnTo>
                    <a:lnTo>
                      <a:pt x="641" y="939"/>
                    </a:lnTo>
                    <a:lnTo>
                      <a:pt x="632" y="937"/>
                    </a:lnTo>
                    <a:lnTo>
                      <a:pt x="622" y="935"/>
                    </a:lnTo>
                    <a:lnTo>
                      <a:pt x="612" y="935"/>
                    </a:lnTo>
                    <a:lnTo>
                      <a:pt x="603" y="935"/>
                    </a:lnTo>
                    <a:lnTo>
                      <a:pt x="592" y="938"/>
                    </a:lnTo>
                    <a:lnTo>
                      <a:pt x="592" y="938"/>
                    </a:lnTo>
                    <a:lnTo>
                      <a:pt x="592" y="938"/>
                    </a:lnTo>
                    <a:lnTo>
                      <a:pt x="593" y="939"/>
                    </a:lnTo>
                    <a:lnTo>
                      <a:pt x="593" y="939"/>
                    </a:lnTo>
                    <a:lnTo>
                      <a:pt x="594" y="940"/>
                    </a:lnTo>
                    <a:lnTo>
                      <a:pt x="594" y="940"/>
                    </a:lnTo>
                    <a:lnTo>
                      <a:pt x="594" y="940"/>
                    </a:lnTo>
                    <a:lnTo>
                      <a:pt x="594" y="940"/>
                    </a:lnTo>
                    <a:lnTo>
                      <a:pt x="592" y="940"/>
                    </a:lnTo>
                    <a:lnTo>
                      <a:pt x="591" y="940"/>
                    </a:lnTo>
                    <a:lnTo>
                      <a:pt x="589" y="940"/>
                    </a:lnTo>
                    <a:lnTo>
                      <a:pt x="587" y="941"/>
                    </a:lnTo>
                    <a:lnTo>
                      <a:pt x="587" y="941"/>
                    </a:lnTo>
                    <a:lnTo>
                      <a:pt x="575" y="952"/>
                    </a:lnTo>
                    <a:lnTo>
                      <a:pt x="563" y="962"/>
                    </a:lnTo>
                    <a:lnTo>
                      <a:pt x="550" y="971"/>
                    </a:lnTo>
                    <a:lnTo>
                      <a:pt x="536" y="978"/>
                    </a:lnTo>
                    <a:lnTo>
                      <a:pt x="521" y="983"/>
                    </a:lnTo>
                    <a:lnTo>
                      <a:pt x="521" y="983"/>
                    </a:lnTo>
                    <a:lnTo>
                      <a:pt x="503" y="986"/>
                    </a:lnTo>
                    <a:lnTo>
                      <a:pt x="485" y="990"/>
                    </a:lnTo>
                    <a:lnTo>
                      <a:pt x="469" y="994"/>
                    </a:lnTo>
                    <a:lnTo>
                      <a:pt x="452" y="998"/>
                    </a:lnTo>
                    <a:lnTo>
                      <a:pt x="436" y="1003"/>
                    </a:lnTo>
                    <a:lnTo>
                      <a:pt x="420" y="1009"/>
                    </a:lnTo>
                    <a:lnTo>
                      <a:pt x="404" y="1015"/>
                    </a:lnTo>
                    <a:lnTo>
                      <a:pt x="389" y="1023"/>
                    </a:lnTo>
                    <a:lnTo>
                      <a:pt x="373" y="1031"/>
                    </a:lnTo>
                    <a:lnTo>
                      <a:pt x="359" y="1040"/>
                    </a:lnTo>
                    <a:lnTo>
                      <a:pt x="359" y="1040"/>
                    </a:lnTo>
                    <a:lnTo>
                      <a:pt x="351" y="1044"/>
                    </a:lnTo>
                    <a:lnTo>
                      <a:pt x="344" y="1050"/>
                    </a:lnTo>
                    <a:lnTo>
                      <a:pt x="339" y="1056"/>
                    </a:lnTo>
                    <a:lnTo>
                      <a:pt x="335" y="1063"/>
                    </a:lnTo>
                    <a:lnTo>
                      <a:pt x="334" y="1071"/>
                    </a:lnTo>
                    <a:lnTo>
                      <a:pt x="337" y="1623"/>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9" name="Freeform 307"/>
              <p:cNvSpPr>
                <a:spLocks/>
              </p:cNvSpPr>
              <p:nvPr/>
            </p:nvSpPr>
            <p:spPr bwMode="auto">
              <a:xfrm>
                <a:off x="221" y="4058"/>
                <a:ext cx="10" cy="31"/>
              </a:xfrm>
              <a:custGeom>
                <a:avLst/>
                <a:gdLst>
                  <a:gd name="T0" fmla="*/ 125 w 428"/>
                  <a:gd name="T1" fmla="*/ 8 h 1431"/>
                  <a:gd name="T2" fmla="*/ 143 w 428"/>
                  <a:gd name="T3" fmla="*/ 54 h 1431"/>
                  <a:gd name="T4" fmla="*/ 170 w 428"/>
                  <a:gd name="T5" fmla="*/ 119 h 1431"/>
                  <a:gd name="T6" fmla="*/ 184 w 428"/>
                  <a:gd name="T7" fmla="*/ 153 h 1431"/>
                  <a:gd name="T8" fmla="*/ 197 w 428"/>
                  <a:gd name="T9" fmla="*/ 164 h 1431"/>
                  <a:gd name="T10" fmla="*/ 218 w 428"/>
                  <a:gd name="T11" fmla="*/ 159 h 1431"/>
                  <a:gd name="T12" fmla="*/ 225 w 428"/>
                  <a:gd name="T13" fmla="*/ 162 h 1431"/>
                  <a:gd name="T14" fmla="*/ 241 w 428"/>
                  <a:gd name="T15" fmla="*/ 198 h 1431"/>
                  <a:gd name="T16" fmla="*/ 248 w 428"/>
                  <a:gd name="T17" fmla="*/ 246 h 1431"/>
                  <a:gd name="T18" fmla="*/ 251 w 428"/>
                  <a:gd name="T19" fmla="*/ 255 h 1431"/>
                  <a:gd name="T20" fmla="*/ 251 w 428"/>
                  <a:gd name="T21" fmla="*/ 253 h 1431"/>
                  <a:gd name="T22" fmla="*/ 248 w 428"/>
                  <a:gd name="T23" fmla="*/ 252 h 1431"/>
                  <a:gd name="T24" fmla="*/ 246 w 428"/>
                  <a:gd name="T25" fmla="*/ 253 h 1431"/>
                  <a:gd name="T26" fmla="*/ 243 w 428"/>
                  <a:gd name="T27" fmla="*/ 249 h 1431"/>
                  <a:gd name="T28" fmla="*/ 239 w 428"/>
                  <a:gd name="T29" fmla="*/ 249 h 1431"/>
                  <a:gd name="T30" fmla="*/ 238 w 428"/>
                  <a:gd name="T31" fmla="*/ 246 h 1431"/>
                  <a:gd name="T32" fmla="*/ 239 w 428"/>
                  <a:gd name="T33" fmla="*/ 259 h 1431"/>
                  <a:gd name="T34" fmla="*/ 258 w 428"/>
                  <a:gd name="T35" fmla="*/ 276 h 1431"/>
                  <a:gd name="T36" fmla="*/ 279 w 428"/>
                  <a:gd name="T37" fmla="*/ 297 h 1431"/>
                  <a:gd name="T38" fmla="*/ 287 w 428"/>
                  <a:gd name="T39" fmla="*/ 343 h 1431"/>
                  <a:gd name="T40" fmla="*/ 310 w 428"/>
                  <a:gd name="T41" fmla="*/ 383 h 1431"/>
                  <a:gd name="T42" fmla="*/ 362 w 428"/>
                  <a:gd name="T43" fmla="*/ 419 h 1431"/>
                  <a:gd name="T44" fmla="*/ 382 w 428"/>
                  <a:gd name="T45" fmla="*/ 458 h 1431"/>
                  <a:gd name="T46" fmla="*/ 394 w 428"/>
                  <a:gd name="T47" fmla="*/ 479 h 1431"/>
                  <a:gd name="T48" fmla="*/ 403 w 428"/>
                  <a:gd name="T49" fmla="*/ 488 h 1431"/>
                  <a:gd name="T50" fmla="*/ 418 w 428"/>
                  <a:gd name="T51" fmla="*/ 512 h 1431"/>
                  <a:gd name="T52" fmla="*/ 427 w 428"/>
                  <a:gd name="T53" fmla="*/ 561 h 1431"/>
                  <a:gd name="T54" fmla="*/ 414 w 428"/>
                  <a:gd name="T55" fmla="*/ 610 h 1431"/>
                  <a:gd name="T56" fmla="*/ 381 w 428"/>
                  <a:gd name="T57" fmla="*/ 656 h 1431"/>
                  <a:gd name="T58" fmla="*/ 339 w 428"/>
                  <a:gd name="T59" fmla="*/ 688 h 1431"/>
                  <a:gd name="T60" fmla="*/ 321 w 428"/>
                  <a:gd name="T61" fmla="*/ 732 h 1431"/>
                  <a:gd name="T62" fmla="*/ 316 w 428"/>
                  <a:gd name="T63" fmla="*/ 763 h 1431"/>
                  <a:gd name="T64" fmla="*/ 287 w 428"/>
                  <a:gd name="T65" fmla="*/ 828 h 1431"/>
                  <a:gd name="T66" fmla="*/ 262 w 428"/>
                  <a:gd name="T67" fmla="*/ 865 h 1431"/>
                  <a:gd name="T68" fmla="*/ 260 w 428"/>
                  <a:gd name="T69" fmla="*/ 898 h 1431"/>
                  <a:gd name="T70" fmla="*/ 271 w 428"/>
                  <a:gd name="T71" fmla="*/ 992 h 1431"/>
                  <a:gd name="T72" fmla="*/ 284 w 428"/>
                  <a:gd name="T73" fmla="*/ 1029 h 1431"/>
                  <a:gd name="T74" fmla="*/ 301 w 428"/>
                  <a:gd name="T75" fmla="*/ 1082 h 1431"/>
                  <a:gd name="T76" fmla="*/ 303 w 428"/>
                  <a:gd name="T77" fmla="*/ 1149 h 1431"/>
                  <a:gd name="T78" fmla="*/ 306 w 428"/>
                  <a:gd name="T79" fmla="*/ 1250 h 1431"/>
                  <a:gd name="T80" fmla="*/ 289 w 428"/>
                  <a:gd name="T81" fmla="*/ 1334 h 1431"/>
                  <a:gd name="T82" fmla="*/ 255 w 428"/>
                  <a:gd name="T83" fmla="*/ 1416 h 1431"/>
                  <a:gd name="T84" fmla="*/ 240 w 428"/>
                  <a:gd name="T85" fmla="*/ 1429 h 1431"/>
                  <a:gd name="T86" fmla="*/ 197 w 428"/>
                  <a:gd name="T87" fmla="*/ 1383 h 1431"/>
                  <a:gd name="T88" fmla="*/ 165 w 428"/>
                  <a:gd name="T89" fmla="*/ 1313 h 1431"/>
                  <a:gd name="T90" fmla="*/ 111 w 428"/>
                  <a:gd name="T91" fmla="*/ 909 h 1431"/>
                  <a:gd name="T92" fmla="*/ 82 w 428"/>
                  <a:gd name="T93" fmla="*/ 657 h 1431"/>
                  <a:gd name="T94" fmla="*/ 35 w 428"/>
                  <a:gd name="T95" fmla="*/ 611 h 1431"/>
                  <a:gd name="T96" fmla="*/ 2 w 428"/>
                  <a:gd name="T97" fmla="*/ 575 h 1431"/>
                  <a:gd name="T98" fmla="*/ 9 w 428"/>
                  <a:gd name="T99" fmla="*/ 548 h 1431"/>
                  <a:gd name="T100" fmla="*/ 23 w 428"/>
                  <a:gd name="T101" fmla="*/ 530 h 1431"/>
                  <a:gd name="T102" fmla="*/ 28 w 428"/>
                  <a:gd name="T103" fmla="*/ 509 h 1431"/>
                  <a:gd name="T104" fmla="*/ 67 w 428"/>
                  <a:gd name="T105" fmla="*/ 431 h 1431"/>
                  <a:gd name="T106" fmla="*/ 97 w 428"/>
                  <a:gd name="T107" fmla="*/ 350 h 1431"/>
                  <a:gd name="T108" fmla="*/ 101 w 428"/>
                  <a:gd name="T109" fmla="*/ 289 h 1431"/>
                  <a:gd name="T110" fmla="*/ 98 w 428"/>
                  <a:gd name="T111" fmla="*/ 214 h 1431"/>
                  <a:gd name="T112" fmla="*/ 96 w 428"/>
                  <a:gd name="T113" fmla="*/ 173 h 1431"/>
                  <a:gd name="T114" fmla="*/ 85 w 428"/>
                  <a:gd name="T115" fmla="*/ 129 h 1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8" h="1431">
                    <a:moveTo>
                      <a:pt x="100" y="0"/>
                    </a:moveTo>
                    <a:lnTo>
                      <a:pt x="108" y="0"/>
                    </a:lnTo>
                    <a:lnTo>
                      <a:pt x="114" y="1"/>
                    </a:lnTo>
                    <a:lnTo>
                      <a:pt x="120" y="4"/>
                    </a:lnTo>
                    <a:lnTo>
                      <a:pt x="125" y="8"/>
                    </a:lnTo>
                    <a:lnTo>
                      <a:pt x="128" y="13"/>
                    </a:lnTo>
                    <a:lnTo>
                      <a:pt x="128" y="13"/>
                    </a:lnTo>
                    <a:lnTo>
                      <a:pt x="132" y="27"/>
                    </a:lnTo>
                    <a:lnTo>
                      <a:pt x="137" y="41"/>
                    </a:lnTo>
                    <a:lnTo>
                      <a:pt x="143" y="54"/>
                    </a:lnTo>
                    <a:lnTo>
                      <a:pt x="148" y="67"/>
                    </a:lnTo>
                    <a:lnTo>
                      <a:pt x="153" y="80"/>
                    </a:lnTo>
                    <a:lnTo>
                      <a:pt x="160" y="93"/>
                    </a:lnTo>
                    <a:lnTo>
                      <a:pt x="165" y="106"/>
                    </a:lnTo>
                    <a:lnTo>
                      <a:pt x="170" y="119"/>
                    </a:lnTo>
                    <a:lnTo>
                      <a:pt x="175" y="133"/>
                    </a:lnTo>
                    <a:lnTo>
                      <a:pt x="180" y="146"/>
                    </a:lnTo>
                    <a:lnTo>
                      <a:pt x="180" y="146"/>
                    </a:lnTo>
                    <a:lnTo>
                      <a:pt x="182" y="150"/>
                    </a:lnTo>
                    <a:lnTo>
                      <a:pt x="184" y="153"/>
                    </a:lnTo>
                    <a:lnTo>
                      <a:pt x="186" y="156"/>
                    </a:lnTo>
                    <a:lnTo>
                      <a:pt x="189" y="159"/>
                    </a:lnTo>
                    <a:lnTo>
                      <a:pt x="192" y="161"/>
                    </a:lnTo>
                    <a:lnTo>
                      <a:pt x="192" y="161"/>
                    </a:lnTo>
                    <a:lnTo>
                      <a:pt x="197" y="164"/>
                    </a:lnTo>
                    <a:lnTo>
                      <a:pt x="202" y="164"/>
                    </a:lnTo>
                    <a:lnTo>
                      <a:pt x="208" y="162"/>
                    </a:lnTo>
                    <a:lnTo>
                      <a:pt x="213" y="160"/>
                    </a:lnTo>
                    <a:lnTo>
                      <a:pt x="218" y="159"/>
                    </a:lnTo>
                    <a:lnTo>
                      <a:pt x="218" y="159"/>
                    </a:lnTo>
                    <a:lnTo>
                      <a:pt x="219" y="162"/>
                    </a:lnTo>
                    <a:lnTo>
                      <a:pt x="220" y="163"/>
                    </a:lnTo>
                    <a:lnTo>
                      <a:pt x="222" y="162"/>
                    </a:lnTo>
                    <a:lnTo>
                      <a:pt x="224" y="162"/>
                    </a:lnTo>
                    <a:lnTo>
                      <a:pt x="225" y="162"/>
                    </a:lnTo>
                    <a:lnTo>
                      <a:pt x="225" y="162"/>
                    </a:lnTo>
                    <a:lnTo>
                      <a:pt x="230" y="170"/>
                    </a:lnTo>
                    <a:lnTo>
                      <a:pt x="235" y="180"/>
                    </a:lnTo>
                    <a:lnTo>
                      <a:pt x="238" y="189"/>
                    </a:lnTo>
                    <a:lnTo>
                      <a:pt x="241" y="198"/>
                    </a:lnTo>
                    <a:lnTo>
                      <a:pt x="244" y="208"/>
                    </a:lnTo>
                    <a:lnTo>
                      <a:pt x="245" y="217"/>
                    </a:lnTo>
                    <a:lnTo>
                      <a:pt x="247" y="227"/>
                    </a:lnTo>
                    <a:lnTo>
                      <a:pt x="248" y="237"/>
                    </a:lnTo>
                    <a:lnTo>
                      <a:pt x="248" y="246"/>
                    </a:lnTo>
                    <a:lnTo>
                      <a:pt x="248" y="256"/>
                    </a:lnTo>
                    <a:lnTo>
                      <a:pt x="248" y="256"/>
                    </a:lnTo>
                    <a:lnTo>
                      <a:pt x="249" y="256"/>
                    </a:lnTo>
                    <a:lnTo>
                      <a:pt x="249" y="255"/>
                    </a:lnTo>
                    <a:lnTo>
                      <a:pt x="251" y="255"/>
                    </a:lnTo>
                    <a:lnTo>
                      <a:pt x="251" y="254"/>
                    </a:lnTo>
                    <a:lnTo>
                      <a:pt x="251" y="254"/>
                    </a:lnTo>
                    <a:lnTo>
                      <a:pt x="251" y="254"/>
                    </a:lnTo>
                    <a:lnTo>
                      <a:pt x="251" y="253"/>
                    </a:lnTo>
                    <a:lnTo>
                      <a:pt x="251" y="253"/>
                    </a:lnTo>
                    <a:lnTo>
                      <a:pt x="249" y="252"/>
                    </a:lnTo>
                    <a:lnTo>
                      <a:pt x="249" y="252"/>
                    </a:lnTo>
                    <a:lnTo>
                      <a:pt x="248" y="252"/>
                    </a:lnTo>
                    <a:lnTo>
                      <a:pt x="248" y="252"/>
                    </a:lnTo>
                    <a:lnTo>
                      <a:pt x="248" y="252"/>
                    </a:lnTo>
                    <a:lnTo>
                      <a:pt x="247" y="252"/>
                    </a:lnTo>
                    <a:lnTo>
                      <a:pt x="247" y="253"/>
                    </a:lnTo>
                    <a:lnTo>
                      <a:pt x="246" y="253"/>
                    </a:lnTo>
                    <a:lnTo>
                      <a:pt x="246" y="253"/>
                    </a:lnTo>
                    <a:lnTo>
                      <a:pt x="246" y="253"/>
                    </a:lnTo>
                    <a:lnTo>
                      <a:pt x="245" y="253"/>
                    </a:lnTo>
                    <a:lnTo>
                      <a:pt x="244" y="252"/>
                    </a:lnTo>
                    <a:lnTo>
                      <a:pt x="243" y="251"/>
                    </a:lnTo>
                    <a:lnTo>
                      <a:pt x="243" y="250"/>
                    </a:lnTo>
                    <a:lnTo>
                      <a:pt x="243" y="249"/>
                    </a:lnTo>
                    <a:lnTo>
                      <a:pt x="243" y="249"/>
                    </a:lnTo>
                    <a:lnTo>
                      <a:pt x="242" y="251"/>
                    </a:lnTo>
                    <a:lnTo>
                      <a:pt x="241" y="251"/>
                    </a:lnTo>
                    <a:lnTo>
                      <a:pt x="240" y="250"/>
                    </a:lnTo>
                    <a:lnTo>
                      <a:pt x="239" y="249"/>
                    </a:lnTo>
                    <a:lnTo>
                      <a:pt x="238" y="249"/>
                    </a:lnTo>
                    <a:lnTo>
                      <a:pt x="238" y="249"/>
                    </a:lnTo>
                    <a:lnTo>
                      <a:pt x="238" y="248"/>
                    </a:lnTo>
                    <a:lnTo>
                      <a:pt x="238" y="247"/>
                    </a:lnTo>
                    <a:lnTo>
                      <a:pt x="238" y="246"/>
                    </a:lnTo>
                    <a:lnTo>
                      <a:pt x="238" y="245"/>
                    </a:lnTo>
                    <a:lnTo>
                      <a:pt x="238" y="244"/>
                    </a:lnTo>
                    <a:lnTo>
                      <a:pt x="238" y="244"/>
                    </a:lnTo>
                    <a:lnTo>
                      <a:pt x="238" y="251"/>
                    </a:lnTo>
                    <a:lnTo>
                      <a:pt x="239" y="259"/>
                    </a:lnTo>
                    <a:lnTo>
                      <a:pt x="241" y="267"/>
                    </a:lnTo>
                    <a:lnTo>
                      <a:pt x="244" y="272"/>
                    </a:lnTo>
                    <a:lnTo>
                      <a:pt x="248" y="274"/>
                    </a:lnTo>
                    <a:lnTo>
                      <a:pt x="248" y="274"/>
                    </a:lnTo>
                    <a:lnTo>
                      <a:pt x="258" y="276"/>
                    </a:lnTo>
                    <a:lnTo>
                      <a:pt x="266" y="279"/>
                    </a:lnTo>
                    <a:lnTo>
                      <a:pt x="273" y="285"/>
                    </a:lnTo>
                    <a:lnTo>
                      <a:pt x="278" y="291"/>
                    </a:lnTo>
                    <a:lnTo>
                      <a:pt x="279" y="297"/>
                    </a:lnTo>
                    <a:lnTo>
                      <a:pt x="279" y="297"/>
                    </a:lnTo>
                    <a:lnTo>
                      <a:pt x="280" y="307"/>
                    </a:lnTo>
                    <a:lnTo>
                      <a:pt x="281" y="316"/>
                    </a:lnTo>
                    <a:lnTo>
                      <a:pt x="282" y="326"/>
                    </a:lnTo>
                    <a:lnTo>
                      <a:pt x="284" y="334"/>
                    </a:lnTo>
                    <a:lnTo>
                      <a:pt x="287" y="343"/>
                    </a:lnTo>
                    <a:lnTo>
                      <a:pt x="291" y="351"/>
                    </a:lnTo>
                    <a:lnTo>
                      <a:pt x="295" y="359"/>
                    </a:lnTo>
                    <a:lnTo>
                      <a:pt x="300" y="367"/>
                    </a:lnTo>
                    <a:lnTo>
                      <a:pt x="305" y="375"/>
                    </a:lnTo>
                    <a:lnTo>
                      <a:pt x="310" y="383"/>
                    </a:lnTo>
                    <a:lnTo>
                      <a:pt x="310" y="383"/>
                    </a:lnTo>
                    <a:lnTo>
                      <a:pt x="321" y="394"/>
                    </a:lnTo>
                    <a:lnTo>
                      <a:pt x="334" y="402"/>
                    </a:lnTo>
                    <a:lnTo>
                      <a:pt x="349" y="410"/>
                    </a:lnTo>
                    <a:lnTo>
                      <a:pt x="362" y="419"/>
                    </a:lnTo>
                    <a:lnTo>
                      <a:pt x="372" y="431"/>
                    </a:lnTo>
                    <a:lnTo>
                      <a:pt x="372" y="431"/>
                    </a:lnTo>
                    <a:lnTo>
                      <a:pt x="376" y="439"/>
                    </a:lnTo>
                    <a:lnTo>
                      <a:pt x="379" y="449"/>
                    </a:lnTo>
                    <a:lnTo>
                      <a:pt x="382" y="458"/>
                    </a:lnTo>
                    <a:lnTo>
                      <a:pt x="385" y="468"/>
                    </a:lnTo>
                    <a:lnTo>
                      <a:pt x="389" y="477"/>
                    </a:lnTo>
                    <a:lnTo>
                      <a:pt x="389" y="477"/>
                    </a:lnTo>
                    <a:lnTo>
                      <a:pt x="391" y="478"/>
                    </a:lnTo>
                    <a:lnTo>
                      <a:pt x="394" y="479"/>
                    </a:lnTo>
                    <a:lnTo>
                      <a:pt x="396" y="480"/>
                    </a:lnTo>
                    <a:lnTo>
                      <a:pt x="398" y="481"/>
                    </a:lnTo>
                    <a:lnTo>
                      <a:pt x="399" y="483"/>
                    </a:lnTo>
                    <a:lnTo>
                      <a:pt x="399" y="483"/>
                    </a:lnTo>
                    <a:lnTo>
                      <a:pt x="403" y="488"/>
                    </a:lnTo>
                    <a:lnTo>
                      <a:pt x="407" y="495"/>
                    </a:lnTo>
                    <a:lnTo>
                      <a:pt x="411" y="501"/>
                    </a:lnTo>
                    <a:lnTo>
                      <a:pt x="415" y="506"/>
                    </a:lnTo>
                    <a:lnTo>
                      <a:pt x="418" y="512"/>
                    </a:lnTo>
                    <a:lnTo>
                      <a:pt x="418" y="512"/>
                    </a:lnTo>
                    <a:lnTo>
                      <a:pt x="422" y="521"/>
                    </a:lnTo>
                    <a:lnTo>
                      <a:pt x="425" y="531"/>
                    </a:lnTo>
                    <a:lnTo>
                      <a:pt x="427" y="540"/>
                    </a:lnTo>
                    <a:lnTo>
                      <a:pt x="428" y="551"/>
                    </a:lnTo>
                    <a:lnTo>
                      <a:pt x="427" y="561"/>
                    </a:lnTo>
                    <a:lnTo>
                      <a:pt x="426" y="571"/>
                    </a:lnTo>
                    <a:lnTo>
                      <a:pt x="424" y="581"/>
                    </a:lnTo>
                    <a:lnTo>
                      <a:pt x="421" y="591"/>
                    </a:lnTo>
                    <a:lnTo>
                      <a:pt x="418" y="601"/>
                    </a:lnTo>
                    <a:lnTo>
                      <a:pt x="414" y="610"/>
                    </a:lnTo>
                    <a:lnTo>
                      <a:pt x="414" y="610"/>
                    </a:lnTo>
                    <a:lnTo>
                      <a:pt x="408" y="623"/>
                    </a:lnTo>
                    <a:lnTo>
                      <a:pt x="400" y="635"/>
                    </a:lnTo>
                    <a:lnTo>
                      <a:pt x="391" y="646"/>
                    </a:lnTo>
                    <a:lnTo>
                      <a:pt x="381" y="656"/>
                    </a:lnTo>
                    <a:lnTo>
                      <a:pt x="370" y="664"/>
                    </a:lnTo>
                    <a:lnTo>
                      <a:pt x="370" y="664"/>
                    </a:lnTo>
                    <a:lnTo>
                      <a:pt x="360" y="672"/>
                    </a:lnTo>
                    <a:lnTo>
                      <a:pt x="350" y="680"/>
                    </a:lnTo>
                    <a:lnTo>
                      <a:pt x="339" y="688"/>
                    </a:lnTo>
                    <a:lnTo>
                      <a:pt x="330" y="695"/>
                    </a:lnTo>
                    <a:lnTo>
                      <a:pt x="320" y="703"/>
                    </a:lnTo>
                    <a:lnTo>
                      <a:pt x="320" y="703"/>
                    </a:lnTo>
                    <a:lnTo>
                      <a:pt x="316" y="715"/>
                    </a:lnTo>
                    <a:lnTo>
                      <a:pt x="321" y="732"/>
                    </a:lnTo>
                    <a:lnTo>
                      <a:pt x="328" y="746"/>
                    </a:lnTo>
                    <a:lnTo>
                      <a:pt x="331" y="757"/>
                    </a:lnTo>
                    <a:lnTo>
                      <a:pt x="323" y="761"/>
                    </a:lnTo>
                    <a:lnTo>
                      <a:pt x="323" y="761"/>
                    </a:lnTo>
                    <a:lnTo>
                      <a:pt x="316" y="763"/>
                    </a:lnTo>
                    <a:lnTo>
                      <a:pt x="310" y="771"/>
                    </a:lnTo>
                    <a:lnTo>
                      <a:pt x="304" y="782"/>
                    </a:lnTo>
                    <a:lnTo>
                      <a:pt x="297" y="797"/>
                    </a:lnTo>
                    <a:lnTo>
                      <a:pt x="292" y="813"/>
                    </a:lnTo>
                    <a:lnTo>
                      <a:pt x="287" y="828"/>
                    </a:lnTo>
                    <a:lnTo>
                      <a:pt x="281" y="843"/>
                    </a:lnTo>
                    <a:lnTo>
                      <a:pt x="275" y="855"/>
                    </a:lnTo>
                    <a:lnTo>
                      <a:pt x="269" y="862"/>
                    </a:lnTo>
                    <a:lnTo>
                      <a:pt x="262" y="865"/>
                    </a:lnTo>
                    <a:lnTo>
                      <a:pt x="262" y="865"/>
                    </a:lnTo>
                    <a:lnTo>
                      <a:pt x="261" y="866"/>
                    </a:lnTo>
                    <a:lnTo>
                      <a:pt x="260" y="870"/>
                    </a:lnTo>
                    <a:lnTo>
                      <a:pt x="260" y="877"/>
                    </a:lnTo>
                    <a:lnTo>
                      <a:pt x="260" y="886"/>
                    </a:lnTo>
                    <a:lnTo>
                      <a:pt x="260" y="898"/>
                    </a:lnTo>
                    <a:lnTo>
                      <a:pt x="261" y="912"/>
                    </a:lnTo>
                    <a:lnTo>
                      <a:pt x="263" y="929"/>
                    </a:lnTo>
                    <a:lnTo>
                      <a:pt x="265" y="947"/>
                    </a:lnTo>
                    <a:lnTo>
                      <a:pt x="268" y="969"/>
                    </a:lnTo>
                    <a:lnTo>
                      <a:pt x="271" y="992"/>
                    </a:lnTo>
                    <a:lnTo>
                      <a:pt x="271" y="992"/>
                    </a:lnTo>
                    <a:lnTo>
                      <a:pt x="273" y="1001"/>
                    </a:lnTo>
                    <a:lnTo>
                      <a:pt x="276" y="1010"/>
                    </a:lnTo>
                    <a:lnTo>
                      <a:pt x="279" y="1020"/>
                    </a:lnTo>
                    <a:lnTo>
                      <a:pt x="284" y="1029"/>
                    </a:lnTo>
                    <a:lnTo>
                      <a:pt x="288" y="1039"/>
                    </a:lnTo>
                    <a:lnTo>
                      <a:pt x="292" y="1049"/>
                    </a:lnTo>
                    <a:lnTo>
                      <a:pt x="295" y="1060"/>
                    </a:lnTo>
                    <a:lnTo>
                      <a:pt x="299" y="1071"/>
                    </a:lnTo>
                    <a:lnTo>
                      <a:pt x="301" y="1082"/>
                    </a:lnTo>
                    <a:lnTo>
                      <a:pt x="302" y="1094"/>
                    </a:lnTo>
                    <a:lnTo>
                      <a:pt x="302" y="1094"/>
                    </a:lnTo>
                    <a:lnTo>
                      <a:pt x="302" y="1112"/>
                    </a:lnTo>
                    <a:lnTo>
                      <a:pt x="302" y="1130"/>
                    </a:lnTo>
                    <a:lnTo>
                      <a:pt x="303" y="1149"/>
                    </a:lnTo>
                    <a:lnTo>
                      <a:pt x="304" y="1169"/>
                    </a:lnTo>
                    <a:lnTo>
                      <a:pt x="305" y="1190"/>
                    </a:lnTo>
                    <a:lnTo>
                      <a:pt x="306" y="1210"/>
                    </a:lnTo>
                    <a:lnTo>
                      <a:pt x="306" y="1230"/>
                    </a:lnTo>
                    <a:lnTo>
                      <a:pt x="306" y="1250"/>
                    </a:lnTo>
                    <a:lnTo>
                      <a:pt x="304" y="1269"/>
                    </a:lnTo>
                    <a:lnTo>
                      <a:pt x="302" y="1288"/>
                    </a:lnTo>
                    <a:lnTo>
                      <a:pt x="302" y="1288"/>
                    </a:lnTo>
                    <a:lnTo>
                      <a:pt x="295" y="1312"/>
                    </a:lnTo>
                    <a:lnTo>
                      <a:pt x="289" y="1334"/>
                    </a:lnTo>
                    <a:lnTo>
                      <a:pt x="282" y="1355"/>
                    </a:lnTo>
                    <a:lnTo>
                      <a:pt x="275" y="1374"/>
                    </a:lnTo>
                    <a:lnTo>
                      <a:pt x="268" y="1390"/>
                    </a:lnTo>
                    <a:lnTo>
                      <a:pt x="261" y="1404"/>
                    </a:lnTo>
                    <a:lnTo>
                      <a:pt x="255" y="1416"/>
                    </a:lnTo>
                    <a:lnTo>
                      <a:pt x="249" y="1424"/>
                    </a:lnTo>
                    <a:lnTo>
                      <a:pt x="245" y="1429"/>
                    </a:lnTo>
                    <a:lnTo>
                      <a:pt x="243" y="1431"/>
                    </a:lnTo>
                    <a:lnTo>
                      <a:pt x="243" y="1431"/>
                    </a:lnTo>
                    <a:lnTo>
                      <a:pt x="240" y="1429"/>
                    </a:lnTo>
                    <a:lnTo>
                      <a:pt x="235" y="1425"/>
                    </a:lnTo>
                    <a:lnTo>
                      <a:pt x="227" y="1418"/>
                    </a:lnTo>
                    <a:lnTo>
                      <a:pt x="218" y="1409"/>
                    </a:lnTo>
                    <a:lnTo>
                      <a:pt x="208" y="1396"/>
                    </a:lnTo>
                    <a:lnTo>
                      <a:pt x="197" y="1383"/>
                    </a:lnTo>
                    <a:lnTo>
                      <a:pt x="187" y="1367"/>
                    </a:lnTo>
                    <a:lnTo>
                      <a:pt x="178" y="1351"/>
                    </a:lnTo>
                    <a:lnTo>
                      <a:pt x="171" y="1332"/>
                    </a:lnTo>
                    <a:lnTo>
                      <a:pt x="165" y="1313"/>
                    </a:lnTo>
                    <a:lnTo>
                      <a:pt x="165" y="1313"/>
                    </a:lnTo>
                    <a:lnTo>
                      <a:pt x="151" y="1243"/>
                    </a:lnTo>
                    <a:lnTo>
                      <a:pt x="140" y="1164"/>
                    </a:lnTo>
                    <a:lnTo>
                      <a:pt x="129" y="1079"/>
                    </a:lnTo>
                    <a:lnTo>
                      <a:pt x="119" y="993"/>
                    </a:lnTo>
                    <a:lnTo>
                      <a:pt x="111" y="909"/>
                    </a:lnTo>
                    <a:lnTo>
                      <a:pt x="102" y="831"/>
                    </a:lnTo>
                    <a:lnTo>
                      <a:pt x="95" y="763"/>
                    </a:lnTo>
                    <a:lnTo>
                      <a:pt x="90" y="708"/>
                    </a:lnTo>
                    <a:lnTo>
                      <a:pt x="85" y="672"/>
                    </a:lnTo>
                    <a:lnTo>
                      <a:pt x="82" y="657"/>
                    </a:lnTo>
                    <a:lnTo>
                      <a:pt x="82" y="657"/>
                    </a:lnTo>
                    <a:lnTo>
                      <a:pt x="70" y="645"/>
                    </a:lnTo>
                    <a:lnTo>
                      <a:pt x="58" y="633"/>
                    </a:lnTo>
                    <a:lnTo>
                      <a:pt x="47" y="622"/>
                    </a:lnTo>
                    <a:lnTo>
                      <a:pt x="35" y="611"/>
                    </a:lnTo>
                    <a:lnTo>
                      <a:pt x="23" y="599"/>
                    </a:lnTo>
                    <a:lnTo>
                      <a:pt x="23" y="599"/>
                    </a:lnTo>
                    <a:lnTo>
                      <a:pt x="15" y="592"/>
                    </a:lnTo>
                    <a:lnTo>
                      <a:pt x="7" y="584"/>
                    </a:lnTo>
                    <a:lnTo>
                      <a:pt x="2" y="575"/>
                    </a:lnTo>
                    <a:lnTo>
                      <a:pt x="0" y="566"/>
                    </a:lnTo>
                    <a:lnTo>
                      <a:pt x="3" y="557"/>
                    </a:lnTo>
                    <a:lnTo>
                      <a:pt x="3" y="557"/>
                    </a:lnTo>
                    <a:lnTo>
                      <a:pt x="5" y="552"/>
                    </a:lnTo>
                    <a:lnTo>
                      <a:pt x="9" y="548"/>
                    </a:lnTo>
                    <a:lnTo>
                      <a:pt x="13" y="544"/>
                    </a:lnTo>
                    <a:lnTo>
                      <a:pt x="17" y="539"/>
                    </a:lnTo>
                    <a:lnTo>
                      <a:pt x="20" y="535"/>
                    </a:lnTo>
                    <a:lnTo>
                      <a:pt x="20" y="535"/>
                    </a:lnTo>
                    <a:lnTo>
                      <a:pt x="23" y="530"/>
                    </a:lnTo>
                    <a:lnTo>
                      <a:pt x="24" y="525"/>
                    </a:lnTo>
                    <a:lnTo>
                      <a:pt x="25" y="519"/>
                    </a:lnTo>
                    <a:lnTo>
                      <a:pt x="26" y="514"/>
                    </a:lnTo>
                    <a:lnTo>
                      <a:pt x="28" y="509"/>
                    </a:lnTo>
                    <a:lnTo>
                      <a:pt x="28" y="509"/>
                    </a:lnTo>
                    <a:lnTo>
                      <a:pt x="35" y="493"/>
                    </a:lnTo>
                    <a:lnTo>
                      <a:pt x="42" y="476"/>
                    </a:lnTo>
                    <a:lnTo>
                      <a:pt x="50" y="461"/>
                    </a:lnTo>
                    <a:lnTo>
                      <a:pt x="58" y="446"/>
                    </a:lnTo>
                    <a:lnTo>
                      <a:pt x="67" y="431"/>
                    </a:lnTo>
                    <a:lnTo>
                      <a:pt x="74" y="415"/>
                    </a:lnTo>
                    <a:lnTo>
                      <a:pt x="81" y="400"/>
                    </a:lnTo>
                    <a:lnTo>
                      <a:pt x="87" y="384"/>
                    </a:lnTo>
                    <a:lnTo>
                      <a:pt x="93" y="367"/>
                    </a:lnTo>
                    <a:lnTo>
                      <a:pt x="97" y="350"/>
                    </a:lnTo>
                    <a:lnTo>
                      <a:pt x="97" y="350"/>
                    </a:lnTo>
                    <a:lnTo>
                      <a:pt x="99" y="334"/>
                    </a:lnTo>
                    <a:lnTo>
                      <a:pt x="101" y="319"/>
                    </a:lnTo>
                    <a:lnTo>
                      <a:pt x="101" y="304"/>
                    </a:lnTo>
                    <a:lnTo>
                      <a:pt x="101" y="289"/>
                    </a:lnTo>
                    <a:lnTo>
                      <a:pt x="101" y="274"/>
                    </a:lnTo>
                    <a:lnTo>
                      <a:pt x="100" y="258"/>
                    </a:lnTo>
                    <a:lnTo>
                      <a:pt x="99" y="244"/>
                    </a:lnTo>
                    <a:lnTo>
                      <a:pt x="98" y="229"/>
                    </a:lnTo>
                    <a:lnTo>
                      <a:pt x="98" y="214"/>
                    </a:lnTo>
                    <a:lnTo>
                      <a:pt x="98" y="199"/>
                    </a:lnTo>
                    <a:lnTo>
                      <a:pt x="98" y="199"/>
                    </a:lnTo>
                    <a:lnTo>
                      <a:pt x="98" y="190"/>
                    </a:lnTo>
                    <a:lnTo>
                      <a:pt x="97" y="181"/>
                    </a:lnTo>
                    <a:lnTo>
                      <a:pt x="96" y="173"/>
                    </a:lnTo>
                    <a:lnTo>
                      <a:pt x="94" y="164"/>
                    </a:lnTo>
                    <a:lnTo>
                      <a:pt x="91" y="155"/>
                    </a:lnTo>
                    <a:lnTo>
                      <a:pt x="89" y="147"/>
                    </a:lnTo>
                    <a:lnTo>
                      <a:pt x="87" y="138"/>
                    </a:lnTo>
                    <a:lnTo>
                      <a:pt x="85" y="129"/>
                    </a:lnTo>
                    <a:lnTo>
                      <a:pt x="84" y="120"/>
                    </a:lnTo>
                    <a:lnTo>
                      <a:pt x="83" y="111"/>
                    </a:lnTo>
                    <a:lnTo>
                      <a:pt x="100" y="0"/>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80" name="Freeform 308"/>
              <p:cNvSpPr>
                <a:spLocks/>
              </p:cNvSpPr>
              <p:nvPr/>
            </p:nvSpPr>
            <p:spPr bwMode="auto">
              <a:xfrm>
                <a:off x="212" y="4057"/>
                <a:ext cx="12" cy="11"/>
              </a:xfrm>
              <a:custGeom>
                <a:avLst/>
                <a:gdLst>
                  <a:gd name="T0" fmla="*/ 454 w 495"/>
                  <a:gd name="T1" fmla="*/ 17 h 503"/>
                  <a:gd name="T2" fmla="*/ 489 w 495"/>
                  <a:gd name="T3" fmla="*/ 31 h 503"/>
                  <a:gd name="T4" fmla="*/ 494 w 495"/>
                  <a:gd name="T5" fmla="*/ 35 h 503"/>
                  <a:gd name="T6" fmla="*/ 493 w 495"/>
                  <a:gd name="T7" fmla="*/ 45 h 503"/>
                  <a:gd name="T8" fmla="*/ 478 w 495"/>
                  <a:gd name="T9" fmla="*/ 72 h 503"/>
                  <a:gd name="T10" fmla="*/ 454 w 495"/>
                  <a:gd name="T11" fmla="*/ 113 h 503"/>
                  <a:gd name="T12" fmla="*/ 428 w 495"/>
                  <a:gd name="T13" fmla="*/ 152 h 503"/>
                  <a:gd name="T14" fmla="*/ 410 w 495"/>
                  <a:gd name="T15" fmla="*/ 179 h 503"/>
                  <a:gd name="T16" fmla="*/ 374 w 495"/>
                  <a:gd name="T17" fmla="*/ 223 h 503"/>
                  <a:gd name="T18" fmla="*/ 338 w 495"/>
                  <a:gd name="T19" fmla="*/ 265 h 503"/>
                  <a:gd name="T20" fmla="*/ 304 w 495"/>
                  <a:gd name="T21" fmla="*/ 310 h 503"/>
                  <a:gd name="T22" fmla="*/ 286 w 495"/>
                  <a:gd name="T23" fmla="*/ 336 h 503"/>
                  <a:gd name="T24" fmla="*/ 255 w 495"/>
                  <a:gd name="T25" fmla="*/ 357 h 503"/>
                  <a:gd name="T26" fmla="*/ 228 w 495"/>
                  <a:gd name="T27" fmla="*/ 363 h 503"/>
                  <a:gd name="T28" fmla="*/ 184 w 495"/>
                  <a:gd name="T29" fmla="*/ 380 h 503"/>
                  <a:gd name="T30" fmla="*/ 157 w 495"/>
                  <a:gd name="T31" fmla="*/ 389 h 503"/>
                  <a:gd name="T32" fmla="*/ 126 w 495"/>
                  <a:gd name="T33" fmla="*/ 405 h 503"/>
                  <a:gd name="T34" fmla="*/ 96 w 495"/>
                  <a:gd name="T35" fmla="*/ 427 h 503"/>
                  <a:gd name="T36" fmla="*/ 65 w 495"/>
                  <a:gd name="T37" fmla="*/ 448 h 503"/>
                  <a:gd name="T38" fmla="*/ 50 w 495"/>
                  <a:gd name="T39" fmla="*/ 469 h 503"/>
                  <a:gd name="T40" fmla="*/ 29 w 495"/>
                  <a:gd name="T41" fmla="*/ 501 h 503"/>
                  <a:gd name="T42" fmla="*/ 17 w 495"/>
                  <a:gd name="T43" fmla="*/ 496 h 503"/>
                  <a:gd name="T44" fmla="*/ 8 w 495"/>
                  <a:gd name="T45" fmla="*/ 453 h 503"/>
                  <a:gd name="T46" fmla="*/ 23 w 495"/>
                  <a:gd name="T47" fmla="*/ 421 h 503"/>
                  <a:gd name="T48" fmla="*/ 31 w 495"/>
                  <a:gd name="T49" fmla="*/ 386 h 503"/>
                  <a:gd name="T50" fmla="*/ 19 w 495"/>
                  <a:gd name="T51" fmla="*/ 355 h 503"/>
                  <a:gd name="T52" fmla="*/ 4 w 495"/>
                  <a:gd name="T53" fmla="*/ 331 h 503"/>
                  <a:gd name="T54" fmla="*/ 1 w 495"/>
                  <a:gd name="T55" fmla="*/ 308 h 503"/>
                  <a:gd name="T56" fmla="*/ 7 w 495"/>
                  <a:gd name="T57" fmla="*/ 294 h 503"/>
                  <a:gd name="T58" fmla="*/ 29 w 495"/>
                  <a:gd name="T59" fmla="*/ 266 h 503"/>
                  <a:gd name="T60" fmla="*/ 36 w 495"/>
                  <a:gd name="T61" fmla="*/ 231 h 503"/>
                  <a:gd name="T62" fmla="*/ 41 w 495"/>
                  <a:gd name="T63" fmla="*/ 196 h 503"/>
                  <a:gd name="T64" fmla="*/ 52 w 495"/>
                  <a:gd name="T65" fmla="*/ 188 h 503"/>
                  <a:gd name="T66" fmla="*/ 66 w 495"/>
                  <a:gd name="T67" fmla="*/ 176 h 503"/>
                  <a:gd name="T68" fmla="*/ 69 w 495"/>
                  <a:gd name="T69" fmla="*/ 171 h 503"/>
                  <a:gd name="T70" fmla="*/ 66 w 495"/>
                  <a:gd name="T71" fmla="*/ 171 h 503"/>
                  <a:gd name="T72" fmla="*/ 77 w 495"/>
                  <a:gd name="T73" fmla="*/ 175 h 503"/>
                  <a:gd name="T74" fmla="*/ 109 w 495"/>
                  <a:gd name="T75" fmla="*/ 170 h 503"/>
                  <a:gd name="T76" fmla="*/ 137 w 495"/>
                  <a:gd name="T77" fmla="*/ 182 h 503"/>
                  <a:gd name="T78" fmla="*/ 153 w 495"/>
                  <a:gd name="T79" fmla="*/ 271 h 503"/>
                  <a:gd name="T80" fmla="*/ 156 w 495"/>
                  <a:gd name="T81" fmla="*/ 271 h 503"/>
                  <a:gd name="T82" fmla="*/ 161 w 495"/>
                  <a:gd name="T83" fmla="*/ 272 h 503"/>
                  <a:gd name="T84" fmla="*/ 162 w 495"/>
                  <a:gd name="T85" fmla="*/ 296 h 503"/>
                  <a:gd name="T86" fmla="*/ 122 w 495"/>
                  <a:gd name="T87" fmla="*/ 306 h 503"/>
                  <a:gd name="T88" fmla="*/ 136 w 495"/>
                  <a:gd name="T89" fmla="*/ 300 h 503"/>
                  <a:gd name="T90" fmla="*/ 156 w 495"/>
                  <a:gd name="T91" fmla="*/ 294 h 503"/>
                  <a:gd name="T92" fmla="*/ 177 w 495"/>
                  <a:gd name="T93" fmla="*/ 284 h 503"/>
                  <a:gd name="T94" fmla="*/ 205 w 495"/>
                  <a:gd name="T95" fmla="*/ 266 h 503"/>
                  <a:gd name="T96" fmla="*/ 231 w 495"/>
                  <a:gd name="T97" fmla="*/ 245 h 503"/>
                  <a:gd name="T98" fmla="*/ 245 w 495"/>
                  <a:gd name="T99" fmla="*/ 228 h 503"/>
                  <a:gd name="T100" fmla="*/ 290 w 495"/>
                  <a:gd name="T101" fmla="*/ 165 h 503"/>
                  <a:gd name="T102" fmla="*/ 338 w 495"/>
                  <a:gd name="T103" fmla="*/ 106 h 503"/>
                  <a:gd name="T104" fmla="*/ 391 w 495"/>
                  <a:gd name="T105" fmla="*/ 50 h 503"/>
                  <a:gd name="T106" fmla="*/ 417 w 495"/>
                  <a:gd name="T107" fmla="*/ 28 h 503"/>
                  <a:gd name="T108" fmla="*/ 443 w 495"/>
                  <a:gd name="T109" fmla="*/ 17 h 503"/>
                  <a:gd name="T110" fmla="*/ 453 w 495"/>
                  <a:gd name="T111" fmla="*/ 17 h 503"/>
                  <a:gd name="T112" fmla="*/ 453 w 495"/>
                  <a:gd name="T113" fmla="*/ 23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95" h="503">
                    <a:moveTo>
                      <a:pt x="438" y="0"/>
                    </a:moveTo>
                    <a:lnTo>
                      <a:pt x="445" y="10"/>
                    </a:lnTo>
                    <a:lnTo>
                      <a:pt x="454" y="17"/>
                    </a:lnTo>
                    <a:lnTo>
                      <a:pt x="465" y="23"/>
                    </a:lnTo>
                    <a:lnTo>
                      <a:pt x="477" y="27"/>
                    </a:lnTo>
                    <a:lnTo>
                      <a:pt x="489" y="31"/>
                    </a:lnTo>
                    <a:lnTo>
                      <a:pt x="489" y="31"/>
                    </a:lnTo>
                    <a:lnTo>
                      <a:pt x="492" y="32"/>
                    </a:lnTo>
                    <a:lnTo>
                      <a:pt x="494" y="35"/>
                    </a:lnTo>
                    <a:lnTo>
                      <a:pt x="495" y="38"/>
                    </a:lnTo>
                    <a:lnTo>
                      <a:pt x="495" y="41"/>
                    </a:lnTo>
                    <a:lnTo>
                      <a:pt x="493" y="45"/>
                    </a:lnTo>
                    <a:lnTo>
                      <a:pt x="493" y="45"/>
                    </a:lnTo>
                    <a:lnTo>
                      <a:pt x="486" y="59"/>
                    </a:lnTo>
                    <a:lnTo>
                      <a:pt x="478" y="72"/>
                    </a:lnTo>
                    <a:lnTo>
                      <a:pt x="471" y="87"/>
                    </a:lnTo>
                    <a:lnTo>
                      <a:pt x="463" y="100"/>
                    </a:lnTo>
                    <a:lnTo>
                      <a:pt x="454" y="113"/>
                    </a:lnTo>
                    <a:lnTo>
                      <a:pt x="445" y="126"/>
                    </a:lnTo>
                    <a:lnTo>
                      <a:pt x="437" y="139"/>
                    </a:lnTo>
                    <a:lnTo>
                      <a:pt x="428" y="152"/>
                    </a:lnTo>
                    <a:lnTo>
                      <a:pt x="419" y="165"/>
                    </a:lnTo>
                    <a:lnTo>
                      <a:pt x="410" y="179"/>
                    </a:lnTo>
                    <a:lnTo>
                      <a:pt x="410" y="179"/>
                    </a:lnTo>
                    <a:lnTo>
                      <a:pt x="397" y="194"/>
                    </a:lnTo>
                    <a:lnTo>
                      <a:pt x="386" y="209"/>
                    </a:lnTo>
                    <a:lnTo>
                      <a:pt x="374" y="223"/>
                    </a:lnTo>
                    <a:lnTo>
                      <a:pt x="362" y="237"/>
                    </a:lnTo>
                    <a:lnTo>
                      <a:pt x="350" y="251"/>
                    </a:lnTo>
                    <a:lnTo>
                      <a:pt x="338" y="265"/>
                    </a:lnTo>
                    <a:lnTo>
                      <a:pt x="327" y="279"/>
                    </a:lnTo>
                    <a:lnTo>
                      <a:pt x="315" y="294"/>
                    </a:lnTo>
                    <a:lnTo>
                      <a:pt x="304" y="310"/>
                    </a:lnTo>
                    <a:lnTo>
                      <a:pt x="294" y="326"/>
                    </a:lnTo>
                    <a:lnTo>
                      <a:pt x="294" y="326"/>
                    </a:lnTo>
                    <a:lnTo>
                      <a:pt x="286" y="336"/>
                    </a:lnTo>
                    <a:lnTo>
                      <a:pt x="278" y="345"/>
                    </a:lnTo>
                    <a:lnTo>
                      <a:pt x="267" y="352"/>
                    </a:lnTo>
                    <a:lnTo>
                      <a:pt x="255" y="357"/>
                    </a:lnTo>
                    <a:lnTo>
                      <a:pt x="244" y="360"/>
                    </a:lnTo>
                    <a:lnTo>
                      <a:pt x="244" y="360"/>
                    </a:lnTo>
                    <a:lnTo>
                      <a:pt x="228" y="363"/>
                    </a:lnTo>
                    <a:lnTo>
                      <a:pt x="212" y="368"/>
                    </a:lnTo>
                    <a:lnTo>
                      <a:pt x="198" y="374"/>
                    </a:lnTo>
                    <a:lnTo>
                      <a:pt x="184" y="380"/>
                    </a:lnTo>
                    <a:lnTo>
                      <a:pt x="168" y="385"/>
                    </a:lnTo>
                    <a:lnTo>
                      <a:pt x="168" y="385"/>
                    </a:lnTo>
                    <a:lnTo>
                      <a:pt x="157" y="389"/>
                    </a:lnTo>
                    <a:lnTo>
                      <a:pt x="146" y="394"/>
                    </a:lnTo>
                    <a:lnTo>
                      <a:pt x="136" y="399"/>
                    </a:lnTo>
                    <a:lnTo>
                      <a:pt x="126" y="405"/>
                    </a:lnTo>
                    <a:lnTo>
                      <a:pt x="116" y="412"/>
                    </a:lnTo>
                    <a:lnTo>
                      <a:pt x="106" y="419"/>
                    </a:lnTo>
                    <a:lnTo>
                      <a:pt x="96" y="427"/>
                    </a:lnTo>
                    <a:lnTo>
                      <a:pt x="87" y="434"/>
                    </a:lnTo>
                    <a:lnTo>
                      <a:pt x="77" y="441"/>
                    </a:lnTo>
                    <a:lnTo>
                      <a:pt x="65" y="448"/>
                    </a:lnTo>
                    <a:lnTo>
                      <a:pt x="65" y="448"/>
                    </a:lnTo>
                    <a:lnTo>
                      <a:pt x="56" y="457"/>
                    </a:lnTo>
                    <a:lnTo>
                      <a:pt x="50" y="469"/>
                    </a:lnTo>
                    <a:lnTo>
                      <a:pt x="45" y="481"/>
                    </a:lnTo>
                    <a:lnTo>
                      <a:pt x="39" y="492"/>
                    </a:lnTo>
                    <a:lnTo>
                      <a:pt x="29" y="501"/>
                    </a:lnTo>
                    <a:lnTo>
                      <a:pt x="29" y="501"/>
                    </a:lnTo>
                    <a:lnTo>
                      <a:pt x="19" y="503"/>
                    </a:lnTo>
                    <a:lnTo>
                      <a:pt x="17" y="496"/>
                    </a:lnTo>
                    <a:lnTo>
                      <a:pt x="18" y="483"/>
                    </a:lnTo>
                    <a:lnTo>
                      <a:pt x="16" y="467"/>
                    </a:lnTo>
                    <a:lnTo>
                      <a:pt x="8" y="453"/>
                    </a:lnTo>
                    <a:lnTo>
                      <a:pt x="8" y="453"/>
                    </a:lnTo>
                    <a:lnTo>
                      <a:pt x="17" y="436"/>
                    </a:lnTo>
                    <a:lnTo>
                      <a:pt x="23" y="421"/>
                    </a:lnTo>
                    <a:lnTo>
                      <a:pt x="29" y="408"/>
                    </a:lnTo>
                    <a:lnTo>
                      <a:pt x="31" y="396"/>
                    </a:lnTo>
                    <a:lnTo>
                      <a:pt x="31" y="386"/>
                    </a:lnTo>
                    <a:lnTo>
                      <a:pt x="29" y="376"/>
                    </a:lnTo>
                    <a:lnTo>
                      <a:pt x="25" y="366"/>
                    </a:lnTo>
                    <a:lnTo>
                      <a:pt x="19" y="355"/>
                    </a:lnTo>
                    <a:lnTo>
                      <a:pt x="12" y="344"/>
                    </a:lnTo>
                    <a:lnTo>
                      <a:pt x="4" y="331"/>
                    </a:lnTo>
                    <a:lnTo>
                      <a:pt x="4" y="331"/>
                    </a:lnTo>
                    <a:lnTo>
                      <a:pt x="1" y="325"/>
                    </a:lnTo>
                    <a:lnTo>
                      <a:pt x="0" y="316"/>
                    </a:lnTo>
                    <a:lnTo>
                      <a:pt x="1" y="308"/>
                    </a:lnTo>
                    <a:lnTo>
                      <a:pt x="3" y="299"/>
                    </a:lnTo>
                    <a:lnTo>
                      <a:pt x="7" y="294"/>
                    </a:lnTo>
                    <a:lnTo>
                      <a:pt x="7" y="294"/>
                    </a:lnTo>
                    <a:lnTo>
                      <a:pt x="16" y="285"/>
                    </a:lnTo>
                    <a:lnTo>
                      <a:pt x="23" y="276"/>
                    </a:lnTo>
                    <a:lnTo>
                      <a:pt x="29" y="266"/>
                    </a:lnTo>
                    <a:lnTo>
                      <a:pt x="32" y="255"/>
                    </a:lnTo>
                    <a:lnTo>
                      <a:pt x="34" y="243"/>
                    </a:lnTo>
                    <a:lnTo>
                      <a:pt x="36" y="231"/>
                    </a:lnTo>
                    <a:lnTo>
                      <a:pt x="37" y="219"/>
                    </a:lnTo>
                    <a:lnTo>
                      <a:pt x="39" y="208"/>
                    </a:lnTo>
                    <a:lnTo>
                      <a:pt x="41" y="196"/>
                    </a:lnTo>
                    <a:lnTo>
                      <a:pt x="45" y="186"/>
                    </a:lnTo>
                    <a:lnTo>
                      <a:pt x="45" y="186"/>
                    </a:lnTo>
                    <a:lnTo>
                      <a:pt x="52" y="188"/>
                    </a:lnTo>
                    <a:lnTo>
                      <a:pt x="58" y="186"/>
                    </a:lnTo>
                    <a:lnTo>
                      <a:pt x="62" y="181"/>
                    </a:lnTo>
                    <a:lnTo>
                      <a:pt x="66" y="176"/>
                    </a:lnTo>
                    <a:lnTo>
                      <a:pt x="70" y="171"/>
                    </a:lnTo>
                    <a:lnTo>
                      <a:pt x="70" y="171"/>
                    </a:lnTo>
                    <a:lnTo>
                      <a:pt x="69" y="171"/>
                    </a:lnTo>
                    <a:lnTo>
                      <a:pt x="68" y="171"/>
                    </a:lnTo>
                    <a:lnTo>
                      <a:pt x="67" y="171"/>
                    </a:lnTo>
                    <a:lnTo>
                      <a:pt x="66" y="171"/>
                    </a:lnTo>
                    <a:lnTo>
                      <a:pt x="65" y="171"/>
                    </a:lnTo>
                    <a:lnTo>
                      <a:pt x="65" y="171"/>
                    </a:lnTo>
                    <a:lnTo>
                      <a:pt x="77" y="175"/>
                    </a:lnTo>
                    <a:lnTo>
                      <a:pt x="88" y="175"/>
                    </a:lnTo>
                    <a:lnTo>
                      <a:pt x="99" y="172"/>
                    </a:lnTo>
                    <a:lnTo>
                      <a:pt x="109" y="170"/>
                    </a:lnTo>
                    <a:lnTo>
                      <a:pt x="119" y="169"/>
                    </a:lnTo>
                    <a:lnTo>
                      <a:pt x="129" y="172"/>
                    </a:lnTo>
                    <a:lnTo>
                      <a:pt x="137" y="182"/>
                    </a:lnTo>
                    <a:lnTo>
                      <a:pt x="144" y="200"/>
                    </a:lnTo>
                    <a:lnTo>
                      <a:pt x="149" y="229"/>
                    </a:lnTo>
                    <a:lnTo>
                      <a:pt x="153" y="271"/>
                    </a:lnTo>
                    <a:lnTo>
                      <a:pt x="153" y="271"/>
                    </a:lnTo>
                    <a:lnTo>
                      <a:pt x="154" y="271"/>
                    </a:lnTo>
                    <a:lnTo>
                      <a:pt x="156" y="271"/>
                    </a:lnTo>
                    <a:lnTo>
                      <a:pt x="158" y="271"/>
                    </a:lnTo>
                    <a:lnTo>
                      <a:pt x="160" y="271"/>
                    </a:lnTo>
                    <a:lnTo>
                      <a:pt x="161" y="272"/>
                    </a:lnTo>
                    <a:lnTo>
                      <a:pt x="161" y="272"/>
                    </a:lnTo>
                    <a:lnTo>
                      <a:pt x="167" y="285"/>
                    </a:lnTo>
                    <a:lnTo>
                      <a:pt x="162" y="296"/>
                    </a:lnTo>
                    <a:lnTo>
                      <a:pt x="150" y="303"/>
                    </a:lnTo>
                    <a:lnTo>
                      <a:pt x="135" y="306"/>
                    </a:lnTo>
                    <a:lnTo>
                      <a:pt x="122" y="306"/>
                    </a:lnTo>
                    <a:lnTo>
                      <a:pt x="122" y="306"/>
                    </a:lnTo>
                    <a:lnTo>
                      <a:pt x="129" y="302"/>
                    </a:lnTo>
                    <a:lnTo>
                      <a:pt x="136" y="300"/>
                    </a:lnTo>
                    <a:lnTo>
                      <a:pt x="143" y="298"/>
                    </a:lnTo>
                    <a:lnTo>
                      <a:pt x="150" y="296"/>
                    </a:lnTo>
                    <a:lnTo>
                      <a:pt x="156" y="294"/>
                    </a:lnTo>
                    <a:lnTo>
                      <a:pt x="156" y="294"/>
                    </a:lnTo>
                    <a:lnTo>
                      <a:pt x="166" y="289"/>
                    </a:lnTo>
                    <a:lnTo>
                      <a:pt x="177" y="284"/>
                    </a:lnTo>
                    <a:lnTo>
                      <a:pt x="187" y="278"/>
                    </a:lnTo>
                    <a:lnTo>
                      <a:pt x="196" y="272"/>
                    </a:lnTo>
                    <a:lnTo>
                      <a:pt x="205" y="266"/>
                    </a:lnTo>
                    <a:lnTo>
                      <a:pt x="214" y="260"/>
                    </a:lnTo>
                    <a:lnTo>
                      <a:pt x="224" y="253"/>
                    </a:lnTo>
                    <a:lnTo>
                      <a:pt x="231" y="245"/>
                    </a:lnTo>
                    <a:lnTo>
                      <a:pt x="239" y="237"/>
                    </a:lnTo>
                    <a:lnTo>
                      <a:pt x="245" y="228"/>
                    </a:lnTo>
                    <a:lnTo>
                      <a:pt x="245" y="228"/>
                    </a:lnTo>
                    <a:lnTo>
                      <a:pt x="260" y="207"/>
                    </a:lnTo>
                    <a:lnTo>
                      <a:pt x="275" y="185"/>
                    </a:lnTo>
                    <a:lnTo>
                      <a:pt x="290" y="165"/>
                    </a:lnTo>
                    <a:lnTo>
                      <a:pt x="305" y="145"/>
                    </a:lnTo>
                    <a:lnTo>
                      <a:pt x="322" y="125"/>
                    </a:lnTo>
                    <a:lnTo>
                      <a:pt x="338" y="106"/>
                    </a:lnTo>
                    <a:lnTo>
                      <a:pt x="355" y="87"/>
                    </a:lnTo>
                    <a:lnTo>
                      <a:pt x="373" y="68"/>
                    </a:lnTo>
                    <a:lnTo>
                      <a:pt x="391" y="50"/>
                    </a:lnTo>
                    <a:lnTo>
                      <a:pt x="411" y="33"/>
                    </a:lnTo>
                    <a:lnTo>
                      <a:pt x="411" y="33"/>
                    </a:lnTo>
                    <a:lnTo>
                      <a:pt x="417" y="28"/>
                    </a:lnTo>
                    <a:lnTo>
                      <a:pt x="425" y="24"/>
                    </a:lnTo>
                    <a:lnTo>
                      <a:pt x="434" y="20"/>
                    </a:lnTo>
                    <a:lnTo>
                      <a:pt x="443" y="17"/>
                    </a:lnTo>
                    <a:lnTo>
                      <a:pt x="453" y="15"/>
                    </a:lnTo>
                    <a:lnTo>
                      <a:pt x="453" y="15"/>
                    </a:lnTo>
                    <a:lnTo>
                      <a:pt x="453" y="17"/>
                    </a:lnTo>
                    <a:lnTo>
                      <a:pt x="453" y="19"/>
                    </a:lnTo>
                    <a:lnTo>
                      <a:pt x="453" y="21"/>
                    </a:lnTo>
                    <a:lnTo>
                      <a:pt x="453" y="23"/>
                    </a:lnTo>
                    <a:lnTo>
                      <a:pt x="453" y="25"/>
                    </a:lnTo>
                    <a:lnTo>
                      <a:pt x="438" y="0"/>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81" name="Freeform 309"/>
              <p:cNvSpPr>
                <a:spLocks/>
              </p:cNvSpPr>
              <p:nvPr/>
            </p:nvSpPr>
            <p:spPr bwMode="auto">
              <a:xfrm>
                <a:off x="217" y="4048"/>
                <a:ext cx="6" cy="10"/>
              </a:xfrm>
              <a:custGeom>
                <a:avLst/>
                <a:gdLst>
                  <a:gd name="T0" fmla="*/ 27 w 302"/>
                  <a:gd name="T1" fmla="*/ 299 h 415"/>
                  <a:gd name="T2" fmla="*/ 16 w 302"/>
                  <a:gd name="T3" fmla="*/ 273 h 415"/>
                  <a:gd name="T4" fmla="*/ 6 w 302"/>
                  <a:gd name="T5" fmla="*/ 247 h 415"/>
                  <a:gd name="T6" fmla="*/ 2 w 302"/>
                  <a:gd name="T7" fmla="*/ 223 h 415"/>
                  <a:gd name="T8" fmla="*/ 0 w 302"/>
                  <a:gd name="T9" fmla="*/ 172 h 415"/>
                  <a:gd name="T10" fmla="*/ 6 w 302"/>
                  <a:gd name="T11" fmla="*/ 123 h 415"/>
                  <a:gd name="T12" fmla="*/ 24 w 302"/>
                  <a:gd name="T13" fmla="*/ 79 h 415"/>
                  <a:gd name="T14" fmla="*/ 58 w 302"/>
                  <a:gd name="T15" fmla="*/ 43 h 415"/>
                  <a:gd name="T16" fmla="*/ 80 w 302"/>
                  <a:gd name="T17" fmla="*/ 29 h 415"/>
                  <a:gd name="T18" fmla="*/ 107 w 302"/>
                  <a:gd name="T19" fmla="*/ 17 h 415"/>
                  <a:gd name="T20" fmla="*/ 136 w 302"/>
                  <a:gd name="T21" fmla="*/ 7 h 415"/>
                  <a:gd name="T22" fmla="*/ 164 w 302"/>
                  <a:gd name="T23" fmla="*/ 1 h 415"/>
                  <a:gd name="T24" fmla="*/ 193 w 302"/>
                  <a:gd name="T25" fmla="*/ 0 h 415"/>
                  <a:gd name="T26" fmla="*/ 221 w 302"/>
                  <a:gd name="T27" fmla="*/ 5 h 415"/>
                  <a:gd name="T28" fmla="*/ 232 w 302"/>
                  <a:gd name="T29" fmla="*/ 10 h 415"/>
                  <a:gd name="T30" fmla="*/ 249 w 302"/>
                  <a:gd name="T31" fmla="*/ 25 h 415"/>
                  <a:gd name="T32" fmla="*/ 260 w 302"/>
                  <a:gd name="T33" fmla="*/ 44 h 415"/>
                  <a:gd name="T34" fmla="*/ 269 w 302"/>
                  <a:gd name="T35" fmla="*/ 66 h 415"/>
                  <a:gd name="T36" fmla="*/ 280 w 302"/>
                  <a:gd name="T37" fmla="*/ 89 h 415"/>
                  <a:gd name="T38" fmla="*/ 286 w 302"/>
                  <a:gd name="T39" fmla="*/ 99 h 415"/>
                  <a:gd name="T40" fmla="*/ 297 w 302"/>
                  <a:gd name="T41" fmla="*/ 121 h 415"/>
                  <a:gd name="T42" fmla="*/ 302 w 302"/>
                  <a:gd name="T43" fmla="*/ 144 h 415"/>
                  <a:gd name="T44" fmla="*/ 302 w 302"/>
                  <a:gd name="T45" fmla="*/ 168 h 415"/>
                  <a:gd name="T46" fmla="*/ 296 w 302"/>
                  <a:gd name="T47" fmla="*/ 193 h 415"/>
                  <a:gd name="T48" fmla="*/ 285 w 302"/>
                  <a:gd name="T49" fmla="*/ 217 h 415"/>
                  <a:gd name="T50" fmla="*/ 276 w 302"/>
                  <a:gd name="T51" fmla="*/ 234 h 415"/>
                  <a:gd name="T52" fmla="*/ 260 w 302"/>
                  <a:gd name="T53" fmla="*/ 270 h 415"/>
                  <a:gd name="T54" fmla="*/ 250 w 302"/>
                  <a:gd name="T55" fmla="*/ 307 h 415"/>
                  <a:gd name="T56" fmla="*/ 240 w 302"/>
                  <a:gd name="T57" fmla="*/ 345 h 415"/>
                  <a:gd name="T58" fmla="*/ 228 w 302"/>
                  <a:gd name="T59" fmla="*/ 382 h 415"/>
                  <a:gd name="T60" fmla="*/ 220 w 302"/>
                  <a:gd name="T61" fmla="*/ 400 h 415"/>
                  <a:gd name="T62" fmla="*/ 212 w 302"/>
                  <a:gd name="T63" fmla="*/ 409 h 415"/>
                  <a:gd name="T64" fmla="*/ 197 w 302"/>
                  <a:gd name="T65" fmla="*/ 414 h 415"/>
                  <a:gd name="T66" fmla="*/ 180 w 302"/>
                  <a:gd name="T67" fmla="*/ 415 h 415"/>
                  <a:gd name="T68" fmla="*/ 160 w 302"/>
                  <a:gd name="T69" fmla="*/ 411 h 415"/>
                  <a:gd name="T70" fmla="*/ 142 w 302"/>
                  <a:gd name="T71" fmla="*/ 402 h 415"/>
                  <a:gd name="T72" fmla="*/ 141 w 302"/>
                  <a:gd name="T73" fmla="*/ 401 h 415"/>
                  <a:gd name="T74" fmla="*/ 141 w 302"/>
                  <a:gd name="T75" fmla="*/ 397 h 415"/>
                  <a:gd name="T76" fmla="*/ 141 w 302"/>
                  <a:gd name="T77" fmla="*/ 393 h 415"/>
                  <a:gd name="T78" fmla="*/ 135 w 302"/>
                  <a:gd name="T79" fmla="*/ 395 h 415"/>
                  <a:gd name="T80" fmla="*/ 125 w 302"/>
                  <a:gd name="T81" fmla="*/ 386 h 415"/>
                  <a:gd name="T82" fmla="*/ 115 w 302"/>
                  <a:gd name="T83" fmla="*/ 383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02" h="415">
                    <a:moveTo>
                      <a:pt x="28" y="313"/>
                    </a:moveTo>
                    <a:lnTo>
                      <a:pt x="27" y="299"/>
                    </a:lnTo>
                    <a:lnTo>
                      <a:pt x="22" y="285"/>
                    </a:lnTo>
                    <a:lnTo>
                      <a:pt x="16" y="273"/>
                    </a:lnTo>
                    <a:lnTo>
                      <a:pt x="10" y="260"/>
                    </a:lnTo>
                    <a:lnTo>
                      <a:pt x="6" y="247"/>
                    </a:lnTo>
                    <a:lnTo>
                      <a:pt x="6" y="247"/>
                    </a:lnTo>
                    <a:lnTo>
                      <a:pt x="2" y="223"/>
                    </a:lnTo>
                    <a:lnTo>
                      <a:pt x="0" y="197"/>
                    </a:lnTo>
                    <a:lnTo>
                      <a:pt x="0" y="172"/>
                    </a:lnTo>
                    <a:lnTo>
                      <a:pt x="2" y="147"/>
                    </a:lnTo>
                    <a:lnTo>
                      <a:pt x="6" y="123"/>
                    </a:lnTo>
                    <a:lnTo>
                      <a:pt x="14" y="100"/>
                    </a:lnTo>
                    <a:lnTo>
                      <a:pt x="24" y="79"/>
                    </a:lnTo>
                    <a:lnTo>
                      <a:pt x="39" y="59"/>
                    </a:lnTo>
                    <a:lnTo>
                      <a:pt x="58" y="43"/>
                    </a:lnTo>
                    <a:lnTo>
                      <a:pt x="80" y="29"/>
                    </a:lnTo>
                    <a:lnTo>
                      <a:pt x="80" y="29"/>
                    </a:lnTo>
                    <a:lnTo>
                      <a:pt x="94" y="23"/>
                    </a:lnTo>
                    <a:lnTo>
                      <a:pt x="107" y="17"/>
                    </a:lnTo>
                    <a:lnTo>
                      <a:pt x="121" y="12"/>
                    </a:lnTo>
                    <a:lnTo>
                      <a:pt x="136" y="7"/>
                    </a:lnTo>
                    <a:lnTo>
                      <a:pt x="150" y="4"/>
                    </a:lnTo>
                    <a:lnTo>
                      <a:pt x="164" y="1"/>
                    </a:lnTo>
                    <a:lnTo>
                      <a:pt x="178" y="0"/>
                    </a:lnTo>
                    <a:lnTo>
                      <a:pt x="193" y="0"/>
                    </a:lnTo>
                    <a:lnTo>
                      <a:pt x="207" y="2"/>
                    </a:lnTo>
                    <a:lnTo>
                      <a:pt x="221" y="5"/>
                    </a:lnTo>
                    <a:lnTo>
                      <a:pt x="221" y="5"/>
                    </a:lnTo>
                    <a:lnTo>
                      <a:pt x="232" y="10"/>
                    </a:lnTo>
                    <a:lnTo>
                      <a:pt x="241" y="17"/>
                    </a:lnTo>
                    <a:lnTo>
                      <a:pt x="249" y="25"/>
                    </a:lnTo>
                    <a:lnTo>
                      <a:pt x="255" y="34"/>
                    </a:lnTo>
                    <a:lnTo>
                      <a:pt x="260" y="44"/>
                    </a:lnTo>
                    <a:lnTo>
                      <a:pt x="265" y="55"/>
                    </a:lnTo>
                    <a:lnTo>
                      <a:pt x="269" y="66"/>
                    </a:lnTo>
                    <a:lnTo>
                      <a:pt x="274" y="78"/>
                    </a:lnTo>
                    <a:lnTo>
                      <a:pt x="280" y="89"/>
                    </a:lnTo>
                    <a:lnTo>
                      <a:pt x="286" y="99"/>
                    </a:lnTo>
                    <a:lnTo>
                      <a:pt x="286" y="99"/>
                    </a:lnTo>
                    <a:lnTo>
                      <a:pt x="292" y="109"/>
                    </a:lnTo>
                    <a:lnTo>
                      <a:pt x="297" y="121"/>
                    </a:lnTo>
                    <a:lnTo>
                      <a:pt x="300" y="132"/>
                    </a:lnTo>
                    <a:lnTo>
                      <a:pt x="302" y="144"/>
                    </a:lnTo>
                    <a:lnTo>
                      <a:pt x="302" y="156"/>
                    </a:lnTo>
                    <a:lnTo>
                      <a:pt x="302" y="168"/>
                    </a:lnTo>
                    <a:lnTo>
                      <a:pt x="299" y="180"/>
                    </a:lnTo>
                    <a:lnTo>
                      <a:pt x="296" y="193"/>
                    </a:lnTo>
                    <a:lnTo>
                      <a:pt x="291" y="204"/>
                    </a:lnTo>
                    <a:lnTo>
                      <a:pt x="285" y="217"/>
                    </a:lnTo>
                    <a:lnTo>
                      <a:pt x="285" y="217"/>
                    </a:lnTo>
                    <a:lnTo>
                      <a:pt x="276" y="234"/>
                    </a:lnTo>
                    <a:lnTo>
                      <a:pt x="267" y="251"/>
                    </a:lnTo>
                    <a:lnTo>
                      <a:pt x="260" y="270"/>
                    </a:lnTo>
                    <a:lnTo>
                      <a:pt x="255" y="288"/>
                    </a:lnTo>
                    <a:lnTo>
                      <a:pt x="250" y="307"/>
                    </a:lnTo>
                    <a:lnTo>
                      <a:pt x="245" y="326"/>
                    </a:lnTo>
                    <a:lnTo>
                      <a:pt x="240" y="345"/>
                    </a:lnTo>
                    <a:lnTo>
                      <a:pt x="235" y="364"/>
                    </a:lnTo>
                    <a:lnTo>
                      <a:pt x="228" y="382"/>
                    </a:lnTo>
                    <a:lnTo>
                      <a:pt x="220" y="400"/>
                    </a:lnTo>
                    <a:lnTo>
                      <a:pt x="220" y="400"/>
                    </a:lnTo>
                    <a:lnTo>
                      <a:pt x="217" y="405"/>
                    </a:lnTo>
                    <a:lnTo>
                      <a:pt x="212" y="409"/>
                    </a:lnTo>
                    <a:lnTo>
                      <a:pt x="205" y="412"/>
                    </a:lnTo>
                    <a:lnTo>
                      <a:pt x="197" y="414"/>
                    </a:lnTo>
                    <a:lnTo>
                      <a:pt x="189" y="415"/>
                    </a:lnTo>
                    <a:lnTo>
                      <a:pt x="180" y="415"/>
                    </a:lnTo>
                    <a:lnTo>
                      <a:pt x="169" y="413"/>
                    </a:lnTo>
                    <a:lnTo>
                      <a:pt x="160" y="411"/>
                    </a:lnTo>
                    <a:lnTo>
                      <a:pt x="150" y="407"/>
                    </a:lnTo>
                    <a:lnTo>
                      <a:pt x="142" y="402"/>
                    </a:lnTo>
                    <a:lnTo>
                      <a:pt x="142" y="402"/>
                    </a:lnTo>
                    <a:lnTo>
                      <a:pt x="141" y="401"/>
                    </a:lnTo>
                    <a:lnTo>
                      <a:pt x="141" y="399"/>
                    </a:lnTo>
                    <a:lnTo>
                      <a:pt x="141" y="397"/>
                    </a:lnTo>
                    <a:lnTo>
                      <a:pt x="141" y="395"/>
                    </a:lnTo>
                    <a:lnTo>
                      <a:pt x="141" y="393"/>
                    </a:lnTo>
                    <a:lnTo>
                      <a:pt x="141" y="393"/>
                    </a:lnTo>
                    <a:lnTo>
                      <a:pt x="135" y="395"/>
                    </a:lnTo>
                    <a:lnTo>
                      <a:pt x="129" y="391"/>
                    </a:lnTo>
                    <a:lnTo>
                      <a:pt x="125" y="386"/>
                    </a:lnTo>
                    <a:lnTo>
                      <a:pt x="121" y="382"/>
                    </a:lnTo>
                    <a:lnTo>
                      <a:pt x="115" y="383"/>
                    </a:lnTo>
                    <a:lnTo>
                      <a:pt x="28" y="313"/>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82" name="Freeform 310"/>
              <p:cNvSpPr>
                <a:spLocks/>
              </p:cNvSpPr>
              <p:nvPr/>
            </p:nvSpPr>
            <p:spPr bwMode="auto">
              <a:xfrm>
                <a:off x="211" y="4054"/>
                <a:ext cx="6" cy="5"/>
              </a:xfrm>
              <a:custGeom>
                <a:avLst/>
                <a:gdLst>
                  <a:gd name="T0" fmla="*/ 108 w 239"/>
                  <a:gd name="T1" fmla="*/ 1 h 254"/>
                  <a:gd name="T2" fmla="*/ 99 w 239"/>
                  <a:gd name="T3" fmla="*/ 0 h 254"/>
                  <a:gd name="T4" fmla="*/ 93 w 239"/>
                  <a:gd name="T5" fmla="*/ 2 h 254"/>
                  <a:gd name="T6" fmla="*/ 86 w 239"/>
                  <a:gd name="T7" fmla="*/ 12 h 254"/>
                  <a:gd name="T8" fmla="*/ 71 w 239"/>
                  <a:gd name="T9" fmla="*/ 33 h 254"/>
                  <a:gd name="T10" fmla="*/ 58 w 239"/>
                  <a:gd name="T11" fmla="*/ 53 h 254"/>
                  <a:gd name="T12" fmla="*/ 45 w 239"/>
                  <a:gd name="T13" fmla="*/ 74 h 254"/>
                  <a:gd name="T14" fmla="*/ 30 w 239"/>
                  <a:gd name="T15" fmla="*/ 94 h 254"/>
                  <a:gd name="T16" fmla="*/ 23 w 239"/>
                  <a:gd name="T17" fmla="*/ 103 h 254"/>
                  <a:gd name="T18" fmla="*/ 18 w 239"/>
                  <a:gd name="T19" fmla="*/ 112 h 254"/>
                  <a:gd name="T20" fmla="*/ 15 w 239"/>
                  <a:gd name="T21" fmla="*/ 125 h 254"/>
                  <a:gd name="T22" fmla="*/ 13 w 239"/>
                  <a:gd name="T23" fmla="*/ 131 h 254"/>
                  <a:gd name="T24" fmla="*/ 11 w 239"/>
                  <a:gd name="T25" fmla="*/ 138 h 254"/>
                  <a:gd name="T26" fmla="*/ 5 w 239"/>
                  <a:gd name="T27" fmla="*/ 145 h 254"/>
                  <a:gd name="T28" fmla="*/ 0 w 239"/>
                  <a:gd name="T29" fmla="*/ 146 h 254"/>
                  <a:gd name="T30" fmla="*/ 13 w 239"/>
                  <a:gd name="T31" fmla="*/ 191 h 254"/>
                  <a:gd name="T32" fmla="*/ 42 w 239"/>
                  <a:gd name="T33" fmla="*/ 222 h 254"/>
                  <a:gd name="T34" fmla="*/ 66 w 239"/>
                  <a:gd name="T35" fmla="*/ 222 h 254"/>
                  <a:gd name="T36" fmla="*/ 59 w 239"/>
                  <a:gd name="T37" fmla="*/ 240 h 254"/>
                  <a:gd name="T38" fmla="*/ 62 w 239"/>
                  <a:gd name="T39" fmla="*/ 253 h 254"/>
                  <a:gd name="T40" fmla="*/ 71 w 239"/>
                  <a:gd name="T41" fmla="*/ 254 h 254"/>
                  <a:gd name="T42" fmla="*/ 94 w 239"/>
                  <a:gd name="T43" fmla="*/ 246 h 254"/>
                  <a:gd name="T44" fmla="*/ 117 w 239"/>
                  <a:gd name="T45" fmla="*/ 234 h 254"/>
                  <a:gd name="T46" fmla="*/ 128 w 239"/>
                  <a:gd name="T47" fmla="*/ 230 h 254"/>
                  <a:gd name="T48" fmla="*/ 161 w 239"/>
                  <a:gd name="T49" fmla="*/ 219 h 254"/>
                  <a:gd name="T50" fmla="*/ 194 w 239"/>
                  <a:gd name="T51" fmla="*/ 204 h 254"/>
                  <a:gd name="T52" fmla="*/ 221 w 239"/>
                  <a:gd name="T53" fmla="*/ 182 h 254"/>
                  <a:gd name="T54" fmla="*/ 237 w 239"/>
                  <a:gd name="T55" fmla="*/ 155 h 254"/>
                  <a:gd name="T56" fmla="*/ 237 w 239"/>
                  <a:gd name="T57" fmla="*/ 122 h 254"/>
                  <a:gd name="T58" fmla="*/ 229 w 239"/>
                  <a:gd name="T59" fmla="*/ 107 h 254"/>
                  <a:gd name="T60" fmla="*/ 200 w 239"/>
                  <a:gd name="T61" fmla="*/ 91 h 254"/>
                  <a:gd name="T62" fmla="*/ 163 w 239"/>
                  <a:gd name="T63" fmla="*/ 91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39" h="254">
                    <a:moveTo>
                      <a:pt x="112" y="1"/>
                    </a:moveTo>
                    <a:lnTo>
                      <a:pt x="108" y="1"/>
                    </a:lnTo>
                    <a:lnTo>
                      <a:pt x="103" y="0"/>
                    </a:lnTo>
                    <a:lnTo>
                      <a:pt x="99" y="0"/>
                    </a:lnTo>
                    <a:lnTo>
                      <a:pt x="96" y="1"/>
                    </a:lnTo>
                    <a:lnTo>
                      <a:pt x="93" y="2"/>
                    </a:lnTo>
                    <a:lnTo>
                      <a:pt x="93" y="2"/>
                    </a:lnTo>
                    <a:lnTo>
                      <a:pt x="86" y="12"/>
                    </a:lnTo>
                    <a:lnTo>
                      <a:pt x="78" y="22"/>
                    </a:lnTo>
                    <a:lnTo>
                      <a:pt x="71" y="33"/>
                    </a:lnTo>
                    <a:lnTo>
                      <a:pt x="65" y="43"/>
                    </a:lnTo>
                    <a:lnTo>
                      <a:pt x="58" y="53"/>
                    </a:lnTo>
                    <a:lnTo>
                      <a:pt x="52" y="64"/>
                    </a:lnTo>
                    <a:lnTo>
                      <a:pt x="45" y="74"/>
                    </a:lnTo>
                    <a:lnTo>
                      <a:pt x="39" y="84"/>
                    </a:lnTo>
                    <a:lnTo>
                      <a:pt x="30" y="94"/>
                    </a:lnTo>
                    <a:lnTo>
                      <a:pt x="23" y="103"/>
                    </a:lnTo>
                    <a:lnTo>
                      <a:pt x="23" y="103"/>
                    </a:lnTo>
                    <a:lnTo>
                      <a:pt x="20" y="107"/>
                    </a:lnTo>
                    <a:lnTo>
                      <a:pt x="18" y="112"/>
                    </a:lnTo>
                    <a:lnTo>
                      <a:pt x="17" y="118"/>
                    </a:lnTo>
                    <a:lnTo>
                      <a:pt x="15" y="125"/>
                    </a:lnTo>
                    <a:lnTo>
                      <a:pt x="13" y="131"/>
                    </a:lnTo>
                    <a:lnTo>
                      <a:pt x="13" y="131"/>
                    </a:lnTo>
                    <a:lnTo>
                      <a:pt x="12" y="134"/>
                    </a:lnTo>
                    <a:lnTo>
                      <a:pt x="11" y="138"/>
                    </a:lnTo>
                    <a:lnTo>
                      <a:pt x="8" y="142"/>
                    </a:lnTo>
                    <a:lnTo>
                      <a:pt x="5" y="145"/>
                    </a:lnTo>
                    <a:lnTo>
                      <a:pt x="0" y="146"/>
                    </a:lnTo>
                    <a:lnTo>
                      <a:pt x="0" y="146"/>
                    </a:lnTo>
                    <a:lnTo>
                      <a:pt x="6" y="168"/>
                    </a:lnTo>
                    <a:lnTo>
                      <a:pt x="13" y="191"/>
                    </a:lnTo>
                    <a:lnTo>
                      <a:pt x="25" y="211"/>
                    </a:lnTo>
                    <a:lnTo>
                      <a:pt x="42" y="222"/>
                    </a:lnTo>
                    <a:lnTo>
                      <a:pt x="66" y="222"/>
                    </a:lnTo>
                    <a:lnTo>
                      <a:pt x="66" y="222"/>
                    </a:lnTo>
                    <a:lnTo>
                      <a:pt x="61" y="231"/>
                    </a:lnTo>
                    <a:lnTo>
                      <a:pt x="59" y="240"/>
                    </a:lnTo>
                    <a:lnTo>
                      <a:pt x="59" y="248"/>
                    </a:lnTo>
                    <a:lnTo>
                      <a:pt x="62" y="253"/>
                    </a:lnTo>
                    <a:lnTo>
                      <a:pt x="71" y="254"/>
                    </a:lnTo>
                    <a:lnTo>
                      <a:pt x="71" y="254"/>
                    </a:lnTo>
                    <a:lnTo>
                      <a:pt x="82" y="251"/>
                    </a:lnTo>
                    <a:lnTo>
                      <a:pt x="94" y="246"/>
                    </a:lnTo>
                    <a:lnTo>
                      <a:pt x="105" y="240"/>
                    </a:lnTo>
                    <a:lnTo>
                      <a:pt x="117" y="234"/>
                    </a:lnTo>
                    <a:lnTo>
                      <a:pt x="128" y="230"/>
                    </a:lnTo>
                    <a:lnTo>
                      <a:pt x="128" y="230"/>
                    </a:lnTo>
                    <a:lnTo>
                      <a:pt x="145" y="225"/>
                    </a:lnTo>
                    <a:lnTo>
                      <a:pt x="161" y="219"/>
                    </a:lnTo>
                    <a:lnTo>
                      <a:pt x="179" y="212"/>
                    </a:lnTo>
                    <a:lnTo>
                      <a:pt x="194" y="204"/>
                    </a:lnTo>
                    <a:lnTo>
                      <a:pt x="208" y="193"/>
                    </a:lnTo>
                    <a:lnTo>
                      <a:pt x="221" y="182"/>
                    </a:lnTo>
                    <a:lnTo>
                      <a:pt x="231" y="169"/>
                    </a:lnTo>
                    <a:lnTo>
                      <a:pt x="237" y="155"/>
                    </a:lnTo>
                    <a:lnTo>
                      <a:pt x="239" y="139"/>
                    </a:lnTo>
                    <a:lnTo>
                      <a:pt x="237" y="122"/>
                    </a:lnTo>
                    <a:lnTo>
                      <a:pt x="237" y="122"/>
                    </a:lnTo>
                    <a:lnTo>
                      <a:pt x="229" y="107"/>
                    </a:lnTo>
                    <a:lnTo>
                      <a:pt x="216" y="96"/>
                    </a:lnTo>
                    <a:lnTo>
                      <a:pt x="200" y="91"/>
                    </a:lnTo>
                    <a:lnTo>
                      <a:pt x="183" y="89"/>
                    </a:lnTo>
                    <a:lnTo>
                      <a:pt x="163" y="91"/>
                    </a:lnTo>
                    <a:lnTo>
                      <a:pt x="112" y="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83" name="Freeform 311"/>
              <p:cNvSpPr>
                <a:spLocks/>
              </p:cNvSpPr>
              <p:nvPr/>
            </p:nvSpPr>
            <p:spPr bwMode="auto">
              <a:xfrm>
                <a:off x="208" y="4035"/>
                <a:ext cx="2" cy="9"/>
              </a:xfrm>
              <a:custGeom>
                <a:avLst/>
                <a:gdLst>
                  <a:gd name="T0" fmla="*/ 0 w 117"/>
                  <a:gd name="T1" fmla="*/ 8 h 399"/>
                  <a:gd name="T2" fmla="*/ 0 w 117"/>
                  <a:gd name="T3" fmla="*/ 24 h 399"/>
                  <a:gd name="T4" fmla="*/ 0 w 117"/>
                  <a:gd name="T5" fmla="*/ 40 h 399"/>
                  <a:gd name="T6" fmla="*/ 0 w 117"/>
                  <a:gd name="T7" fmla="*/ 56 h 399"/>
                  <a:gd name="T8" fmla="*/ 2 w 117"/>
                  <a:gd name="T9" fmla="*/ 72 h 399"/>
                  <a:gd name="T10" fmla="*/ 3 w 117"/>
                  <a:gd name="T11" fmla="*/ 80 h 399"/>
                  <a:gd name="T12" fmla="*/ 10 w 117"/>
                  <a:gd name="T13" fmla="*/ 96 h 399"/>
                  <a:gd name="T14" fmla="*/ 23 w 117"/>
                  <a:gd name="T15" fmla="*/ 111 h 399"/>
                  <a:gd name="T16" fmla="*/ 29 w 117"/>
                  <a:gd name="T17" fmla="*/ 118 h 399"/>
                  <a:gd name="T18" fmla="*/ 41 w 117"/>
                  <a:gd name="T19" fmla="*/ 146 h 399"/>
                  <a:gd name="T20" fmla="*/ 43 w 117"/>
                  <a:gd name="T21" fmla="*/ 173 h 399"/>
                  <a:gd name="T22" fmla="*/ 41 w 117"/>
                  <a:gd name="T23" fmla="*/ 200 h 399"/>
                  <a:gd name="T24" fmla="*/ 40 w 117"/>
                  <a:gd name="T25" fmla="*/ 226 h 399"/>
                  <a:gd name="T26" fmla="*/ 46 w 117"/>
                  <a:gd name="T27" fmla="*/ 251 h 399"/>
                  <a:gd name="T28" fmla="*/ 39 w 117"/>
                  <a:gd name="T29" fmla="*/ 251 h 399"/>
                  <a:gd name="T30" fmla="*/ 25 w 117"/>
                  <a:gd name="T31" fmla="*/ 251 h 399"/>
                  <a:gd name="T32" fmla="*/ 11 w 117"/>
                  <a:gd name="T33" fmla="*/ 251 h 399"/>
                  <a:gd name="T34" fmla="*/ 13 w 117"/>
                  <a:gd name="T35" fmla="*/ 269 h 399"/>
                  <a:gd name="T36" fmla="*/ 16 w 117"/>
                  <a:gd name="T37" fmla="*/ 307 h 399"/>
                  <a:gd name="T38" fmla="*/ 24 w 117"/>
                  <a:gd name="T39" fmla="*/ 345 h 399"/>
                  <a:gd name="T40" fmla="*/ 40 w 117"/>
                  <a:gd name="T41" fmla="*/ 377 h 399"/>
                  <a:gd name="T42" fmla="*/ 69 w 117"/>
                  <a:gd name="T43" fmla="*/ 396 h 399"/>
                  <a:gd name="T44" fmla="*/ 88 w 117"/>
                  <a:gd name="T45" fmla="*/ 399 h 399"/>
                  <a:gd name="T46" fmla="*/ 102 w 117"/>
                  <a:gd name="T47" fmla="*/ 389 h 399"/>
                  <a:gd name="T48" fmla="*/ 105 w 117"/>
                  <a:gd name="T49" fmla="*/ 367 h 399"/>
                  <a:gd name="T50" fmla="*/ 106 w 117"/>
                  <a:gd name="T51" fmla="*/ 355 h 399"/>
                  <a:gd name="T52" fmla="*/ 107 w 117"/>
                  <a:gd name="T53" fmla="*/ 339 h 399"/>
                  <a:gd name="T54" fmla="*/ 106 w 117"/>
                  <a:gd name="T55" fmla="*/ 324 h 399"/>
                  <a:gd name="T56" fmla="*/ 103 w 117"/>
                  <a:gd name="T57" fmla="*/ 308 h 399"/>
                  <a:gd name="T58" fmla="*/ 99 w 117"/>
                  <a:gd name="T59" fmla="*/ 292 h 399"/>
                  <a:gd name="T60" fmla="*/ 94 w 117"/>
                  <a:gd name="T61" fmla="*/ 277 h 399"/>
                  <a:gd name="T62" fmla="*/ 91 w 117"/>
                  <a:gd name="T63" fmla="*/ 268 h 399"/>
                  <a:gd name="T64" fmla="*/ 83 w 117"/>
                  <a:gd name="T65" fmla="*/ 251 h 399"/>
                  <a:gd name="T66" fmla="*/ 73 w 117"/>
                  <a:gd name="T67" fmla="*/ 236 h 399"/>
                  <a:gd name="T68" fmla="*/ 65 w 117"/>
                  <a:gd name="T69" fmla="*/ 219 h 399"/>
                  <a:gd name="T70" fmla="*/ 61 w 117"/>
                  <a:gd name="T71" fmla="*/ 201 h 399"/>
                  <a:gd name="T72" fmla="*/ 62 w 117"/>
                  <a:gd name="T73" fmla="*/ 191 h 399"/>
                  <a:gd name="T74" fmla="*/ 67 w 117"/>
                  <a:gd name="T75" fmla="*/ 166 h 399"/>
                  <a:gd name="T76" fmla="*/ 77 w 117"/>
                  <a:gd name="T77" fmla="*/ 144 h 399"/>
                  <a:gd name="T78" fmla="*/ 88 w 117"/>
                  <a:gd name="T79" fmla="*/ 123 h 399"/>
                  <a:gd name="T80" fmla="*/ 103 w 117"/>
                  <a:gd name="T81" fmla="*/ 103 h 399"/>
                  <a:gd name="T82" fmla="*/ 117 w 117"/>
                  <a:gd name="T83" fmla="*/ 84 h 399"/>
                  <a:gd name="T84" fmla="*/ 112 w 117"/>
                  <a:gd name="T85" fmla="*/ 76 h 399"/>
                  <a:gd name="T86" fmla="*/ 113 w 117"/>
                  <a:gd name="T87" fmla="*/ 52 h 399"/>
                  <a:gd name="T88" fmla="*/ 103 w 117"/>
                  <a:gd name="T89" fmla="*/ 30 h 399"/>
                  <a:gd name="T90" fmla="*/ 88 w 117"/>
                  <a:gd name="T91" fmla="*/ 23 h 399"/>
                  <a:gd name="T92" fmla="*/ 57 w 117"/>
                  <a:gd name="T93" fmla="*/ 13 h 399"/>
                  <a:gd name="T94" fmla="*/ 26 w 117"/>
                  <a:gd name="T95" fmla="*/ 20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7" h="399">
                    <a:moveTo>
                      <a:pt x="0" y="0"/>
                    </a:moveTo>
                    <a:lnTo>
                      <a:pt x="0" y="8"/>
                    </a:lnTo>
                    <a:lnTo>
                      <a:pt x="0" y="16"/>
                    </a:lnTo>
                    <a:lnTo>
                      <a:pt x="0" y="24"/>
                    </a:lnTo>
                    <a:lnTo>
                      <a:pt x="0" y="32"/>
                    </a:lnTo>
                    <a:lnTo>
                      <a:pt x="0" y="40"/>
                    </a:lnTo>
                    <a:lnTo>
                      <a:pt x="0" y="48"/>
                    </a:lnTo>
                    <a:lnTo>
                      <a:pt x="0" y="56"/>
                    </a:lnTo>
                    <a:lnTo>
                      <a:pt x="0" y="64"/>
                    </a:lnTo>
                    <a:lnTo>
                      <a:pt x="2" y="72"/>
                    </a:lnTo>
                    <a:lnTo>
                      <a:pt x="3" y="80"/>
                    </a:lnTo>
                    <a:lnTo>
                      <a:pt x="3" y="80"/>
                    </a:lnTo>
                    <a:lnTo>
                      <a:pt x="6" y="88"/>
                    </a:lnTo>
                    <a:lnTo>
                      <a:pt x="10" y="96"/>
                    </a:lnTo>
                    <a:lnTo>
                      <a:pt x="16" y="103"/>
                    </a:lnTo>
                    <a:lnTo>
                      <a:pt x="23" y="111"/>
                    </a:lnTo>
                    <a:lnTo>
                      <a:pt x="29" y="118"/>
                    </a:lnTo>
                    <a:lnTo>
                      <a:pt x="29" y="118"/>
                    </a:lnTo>
                    <a:lnTo>
                      <a:pt x="37" y="133"/>
                    </a:lnTo>
                    <a:lnTo>
                      <a:pt x="41" y="146"/>
                    </a:lnTo>
                    <a:lnTo>
                      <a:pt x="43" y="160"/>
                    </a:lnTo>
                    <a:lnTo>
                      <a:pt x="43" y="173"/>
                    </a:lnTo>
                    <a:lnTo>
                      <a:pt x="42" y="187"/>
                    </a:lnTo>
                    <a:lnTo>
                      <a:pt x="41" y="200"/>
                    </a:lnTo>
                    <a:lnTo>
                      <a:pt x="40" y="213"/>
                    </a:lnTo>
                    <a:lnTo>
                      <a:pt x="40" y="226"/>
                    </a:lnTo>
                    <a:lnTo>
                      <a:pt x="42" y="238"/>
                    </a:lnTo>
                    <a:lnTo>
                      <a:pt x="46" y="251"/>
                    </a:lnTo>
                    <a:lnTo>
                      <a:pt x="46" y="251"/>
                    </a:lnTo>
                    <a:lnTo>
                      <a:pt x="39" y="251"/>
                    </a:lnTo>
                    <a:lnTo>
                      <a:pt x="32" y="251"/>
                    </a:lnTo>
                    <a:lnTo>
                      <a:pt x="25" y="251"/>
                    </a:lnTo>
                    <a:lnTo>
                      <a:pt x="18" y="251"/>
                    </a:lnTo>
                    <a:lnTo>
                      <a:pt x="11" y="251"/>
                    </a:lnTo>
                    <a:lnTo>
                      <a:pt x="11" y="251"/>
                    </a:lnTo>
                    <a:lnTo>
                      <a:pt x="13" y="269"/>
                    </a:lnTo>
                    <a:lnTo>
                      <a:pt x="14" y="287"/>
                    </a:lnTo>
                    <a:lnTo>
                      <a:pt x="16" y="307"/>
                    </a:lnTo>
                    <a:lnTo>
                      <a:pt x="20" y="326"/>
                    </a:lnTo>
                    <a:lnTo>
                      <a:pt x="24" y="345"/>
                    </a:lnTo>
                    <a:lnTo>
                      <a:pt x="31" y="361"/>
                    </a:lnTo>
                    <a:lnTo>
                      <a:pt x="40" y="377"/>
                    </a:lnTo>
                    <a:lnTo>
                      <a:pt x="53" y="388"/>
                    </a:lnTo>
                    <a:lnTo>
                      <a:pt x="69" y="396"/>
                    </a:lnTo>
                    <a:lnTo>
                      <a:pt x="88" y="399"/>
                    </a:lnTo>
                    <a:lnTo>
                      <a:pt x="88" y="399"/>
                    </a:lnTo>
                    <a:lnTo>
                      <a:pt x="96" y="396"/>
                    </a:lnTo>
                    <a:lnTo>
                      <a:pt x="102" y="389"/>
                    </a:lnTo>
                    <a:lnTo>
                      <a:pt x="104" y="378"/>
                    </a:lnTo>
                    <a:lnTo>
                      <a:pt x="105" y="367"/>
                    </a:lnTo>
                    <a:lnTo>
                      <a:pt x="106" y="355"/>
                    </a:lnTo>
                    <a:lnTo>
                      <a:pt x="106" y="355"/>
                    </a:lnTo>
                    <a:lnTo>
                      <a:pt x="107" y="347"/>
                    </a:lnTo>
                    <a:lnTo>
                      <a:pt x="107" y="339"/>
                    </a:lnTo>
                    <a:lnTo>
                      <a:pt x="107" y="332"/>
                    </a:lnTo>
                    <a:lnTo>
                      <a:pt x="106" y="324"/>
                    </a:lnTo>
                    <a:lnTo>
                      <a:pt x="104" y="316"/>
                    </a:lnTo>
                    <a:lnTo>
                      <a:pt x="103" y="308"/>
                    </a:lnTo>
                    <a:lnTo>
                      <a:pt x="101" y="300"/>
                    </a:lnTo>
                    <a:lnTo>
                      <a:pt x="99" y="292"/>
                    </a:lnTo>
                    <a:lnTo>
                      <a:pt x="96" y="285"/>
                    </a:lnTo>
                    <a:lnTo>
                      <a:pt x="94" y="277"/>
                    </a:lnTo>
                    <a:lnTo>
                      <a:pt x="94" y="277"/>
                    </a:lnTo>
                    <a:lnTo>
                      <a:pt x="91" y="268"/>
                    </a:lnTo>
                    <a:lnTo>
                      <a:pt x="88" y="259"/>
                    </a:lnTo>
                    <a:lnTo>
                      <a:pt x="83" y="251"/>
                    </a:lnTo>
                    <a:lnTo>
                      <a:pt x="78" y="244"/>
                    </a:lnTo>
                    <a:lnTo>
                      <a:pt x="73" y="236"/>
                    </a:lnTo>
                    <a:lnTo>
                      <a:pt x="69" y="228"/>
                    </a:lnTo>
                    <a:lnTo>
                      <a:pt x="65" y="219"/>
                    </a:lnTo>
                    <a:lnTo>
                      <a:pt x="62" y="211"/>
                    </a:lnTo>
                    <a:lnTo>
                      <a:pt x="61" y="201"/>
                    </a:lnTo>
                    <a:lnTo>
                      <a:pt x="62" y="191"/>
                    </a:lnTo>
                    <a:lnTo>
                      <a:pt x="62" y="191"/>
                    </a:lnTo>
                    <a:lnTo>
                      <a:pt x="64" y="178"/>
                    </a:lnTo>
                    <a:lnTo>
                      <a:pt x="67" y="166"/>
                    </a:lnTo>
                    <a:lnTo>
                      <a:pt x="72" y="155"/>
                    </a:lnTo>
                    <a:lnTo>
                      <a:pt x="77" y="144"/>
                    </a:lnTo>
                    <a:lnTo>
                      <a:pt x="82" y="134"/>
                    </a:lnTo>
                    <a:lnTo>
                      <a:pt x="88" y="123"/>
                    </a:lnTo>
                    <a:lnTo>
                      <a:pt x="95" y="113"/>
                    </a:lnTo>
                    <a:lnTo>
                      <a:pt x="103" y="103"/>
                    </a:lnTo>
                    <a:lnTo>
                      <a:pt x="110" y="93"/>
                    </a:lnTo>
                    <a:lnTo>
                      <a:pt x="117" y="84"/>
                    </a:lnTo>
                    <a:lnTo>
                      <a:pt x="117" y="84"/>
                    </a:lnTo>
                    <a:lnTo>
                      <a:pt x="112" y="76"/>
                    </a:lnTo>
                    <a:lnTo>
                      <a:pt x="112" y="65"/>
                    </a:lnTo>
                    <a:lnTo>
                      <a:pt x="113" y="52"/>
                    </a:lnTo>
                    <a:lnTo>
                      <a:pt x="111" y="39"/>
                    </a:lnTo>
                    <a:lnTo>
                      <a:pt x="103" y="30"/>
                    </a:lnTo>
                    <a:lnTo>
                      <a:pt x="103" y="30"/>
                    </a:lnTo>
                    <a:lnTo>
                      <a:pt x="88" y="23"/>
                    </a:lnTo>
                    <a:lnTo>
                      <a:pt x="72" y="17"/>
                    </a:lnTo>
                    <a:lnTo>
                      <a:pt x="57" y="13"/>
                    </a:lnTo>
                    <a:lnTo>
                      <a:pt x="40" y="13"/>
                    </a:lnTo>
                    <a:lnTo>
                      <a:pt x="26" y="20"/>
                    </a:lnTo>
                    <a:lnTo>
                      <a:pt x="0" y="0"/>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84" name="Freeform 312"/>
              <p:cNvSpPr>
                <a:spLocks/>
              </p:cNvSpPr>
              <p:nvPr/>
            </p:nvSpPr>
            <p:spPr bwMode="auto">
              <a:xfrm>
                <a:off x="207" y="4032"/>
                <a:ext cx="3" cy="4"/>
              </a:xfrm>
              <a:custGeom>
                <a:avLst/>
                <a:gdLst>
                  <a:gd name="T0" fmla="*/ 46 w 122"/>
                  <a:gd name="T1" fmla="*/ 109 h 201"/>
                  <a:gd name="T2" fmla="*/ 45 w 122"/>
                  <a:gd name="T3" fmla="*/ 120 h 201"/>
                  <a:gd name="T4" fmla="*/ 45 w 122"/>
                  <a:gd name="T5" fmla="*/ 131 h 201"/>
                  <a:gd name="T6" fmla="*/ 55 w 122"/>
                  <a:gd name="T7" fmla="*/ 141 h 201"/>
                  <a:gd name="T8" fmla="*/ 67 w 122"/>
                  <a:gd name="T9" fmla="*/ 122 h 201"/>
                  <a:gd name="T10" fmla="*/ 71 w 122"/>
                  <a:gd name="T11" fmla="*/ 100 h 201"/>
                  <a:gd name="T12" fmla="*/ 71 w 122"/>
                  <a:gd name="T13" fmla="*/ 76 h 201"/>
                  <a:gd name="T14" fmla="*/ 71 w 122"/>
                  <a:gd name="T15" fmla="*/ 52 h 201"/>
                  <a:gd name="T16" fmla="*/ 76 w 122"/>
                  <a:gd name="T17" fmla="*/ 30 h 201"/>
                  <a:gd name="T18" fmla="*/ 86 w 122"/>
                  <a:gd name="T19" fmla="*/ 41 h 201"/>
                  <a:gd name="T20" fmla="*/ 95 w 122"/>
                  <a:gd name="T21" fmla="*/ 68 h 201"/>
                  <a:gd name="T22" fmla="*/ 95 w 122"/>
                  <a:gd name="T23" fmla="*/ 96 h 201"/>
                  <a:gd name="T24" fmla="*/ 90 w 122"/>
                  <a:gd name="T25" fmla="*/ 125 h 201"/>
                  <a:gd name="T26" fmla="*/ 88 w 122"/>
                  <a:gd name="T27" fmla="*/ 152 h 201"/>
                  <a:gd name="T28" fmla="*/ 91 w 122"/>
                  <a:gd name="T29" fmla="*/ 166 h 201"/>
                  <a:gd name="T30" fmla="*/ 104 w 122"/>
                  <a:gd name="T31" fmla="*/ 144 h 201"/>
                  <a:gd name="T32" fmla="*/ 107 w 122"/>
                  <a:gd name="T33" fmla="*/ 119 h 201"/>
                  <a:gd name="T34" fmla="*/ 112 w 122"/>
                  <a:gd name="T35" fmla="*/ 111 h 201"/>
                  <a:gd name="T36" fmla="*/ 114 w 122"/>
                  <a:gd name="T37" fmla="*/ 128 h 201"/>
                  <a:gd name="T38" fmla="*/ 118 w 122"/>
                  <a:gd name="T39" fmla="*/ 145 h 201"/>
                  <a:gd name="T40" fmla="*/ 121 w 122"/>
                  <a:gd name="T41" fmla="*/ 163 h 201"/>
                  <a:gd name="T42" fmla="*/ 120 w 122"/>
                  <a:gd name="T43" fmla="*/ 180 h 201"/>
                  <a:gd name="T44" fmla="*/ 112 w 122"/>
                  <a:gd name="T45" fmla="*/ 196 h 201"/>
                  <a:gd name="T46" fmla="*/ 98 w 122"/>
                  <a:gd name="T47" fmla="*/ 197 h 201"/>
                  <a:gd name="T48" fmla="*/ 70 w 122"/>
                  <a:gd name="T49" fmla="*/ 200 h 201"/>
                  <a:gd name="T50" fmla="*/ 42 w 122"/>
                  <a:gd name="T51" fmla="*/ 200 h 201"/>
                  <a:gd name="T52" fmla="*/ 20 w 122"/>
                  <a:gd name="T53" fmla="*/ 192 h 201"/>
                  <a:gd name="T54" fmla="*/ 6 w 122"/>
                  <a:gd name="T55" fmla="*/ 172 h 201"/>
                  <a:gd name="T56" fmla="*/ 4 w 122"/>
                  <a:gd name="T57" fmla="*/ 156 h 201"/>
                  <a:gd name="T58" fmla="*/ 0 w 122"/>
                  <a:gd name="T59" fmla="*/ 121 h 201"/>
                  <a:gd name="T60" fmla="*/ 7 w 122"/>
                  <a:gd name="T61" fmla="*/ 89 h 201"/>
                  <a:gd name="T62" fmla="*/ 21 w 122"/>
                  <a:gd name="T63" fmla="*/ 59 h 201"/>
                  <a:gd name="T64" fmla="*/ 38 w 122"/>
                  <a:gd name="T65" fmla="*/ 28 h 201"/>
                  <a:gd name="T66" fmla="*/ 55 w 122"/>
                  <a:gd name="T67" fmla="*/ 0 h 201"/>
                  <a:gd name="T68" fmla="*/ 55 w 122"/>
                  <a:gd name="T69" fmla="*/ 7 h 201"/>
                  <a:gd name="T70" fmla="*/ 55 w 122"/>
                  <a:gd name="T71" fmla="*/ 26 h 201"/>
                  <a:gd name="T72" fmla="*/ 54 w 122"/>
                  <a:gd name="T73" fmla="*/ 49 h 201"/>
                  <a:gd name="T74" fmla="*/ 52 w 122"/>
                  <a:gd name="T75" fmla="*/ 72 h 201"/>
                  <a:gd name="T76" fmla="*/ 50 w 122"/>
                  <a:gd name="T77" fmla="*/ 95 h 201"/>
                  <a:gd name="T78" fmla="*/ 50 w 122"/>
                  <a:gd name="T79" fmla="*/ 10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2" h="201">
                    <a:moveTo>
                      <a:pt x="50" y="106"/>
                    </a:moveTo>
                    <a:lnTo>
                      <a:pt x="46" y="109"/>
                    </a:lnTo>
                    <a:lnTo>
                      <a:pt x="44" y="114"/>
                    </a:lnTo>
                    <a:lnTo>
                      <a:pt x="45" y="120"/>
                    </a:lnTo>
                    <a:lnTo>
                      <a:pt x="45" y="125"/>
                    </a:lnTo>
                    <a:lnTo>
                      <a:pt x="45" y="131"/>
                    </a:lnTo>
                    <a:lnTo>
                      <a:pt x="55" y="141"/>
                    </a:lnTo>
                    <a:lnTo>
                      <a:pt x="55" y="141"/>
                    </a:lnTo>
                    <a:lnTo>
                      <a:pt x="63" y="132"/>
                    </a:lnTo>
                    <a:lnTo>
                      <a:pt x="67" y="122"/>
                    </a:lnTo>
                    <a:lnTo>
                      <a:pt x="70" y="111"/>
                    </a:lnTo>
                    <a:lnTo>
                      <a:pt x="71" y="100"/>
                    </a:lnTo>
                    <a:lnTo>
                      <a:pt x="71" y="88"/>
                    </a:lnTo>
                    <a:lnTo>
                      <a:pt x="71" y="76"/>
                    </a:lnTo>
                    <a:lnTo>
                      <a:pt x="70" y="64"/>
                    </a:lnTo>
                    <a:lnTo>
                      <a:pt x="71" y="52"/>
                    </a:lnTo>
                    <a:lnTo>
                      <a:pt x="72" y="40"/>
                    </a:lnTo>
                    <a:lnTo>
                      <a:pt x="76" y="30"/>
                    </a:lnTo>
                    <a:lnTo>
                      <a:pt x="76" y="30"/>
                    </a:lnTo>
                    <a:lnTo>
                      <a:pt x="86" y="41"/>
                    </a:lnTo>
                    <a:lnTo>
                      <a:pt x="92" y="54"/>
                    </a:lnTo>
                    <a:lnTo>
                      <a:pt x="95" y="68"/>
                    </a:lnTo>
                    <a:lnTo>
                      <a:pt x="96" y="81"/>
                    </a:lnTo>
                    <a:lnTo>
                      <a:pt x="95" y="96"/>
                    </a:lnTo>
                    <a:lnTo>
                      <a:pt x="92" y="110"/>
                    </a:lnTo>
                    <a:lnTo>
                      <a:pt x="90" y="125"/>
                    </a:lnTo>
                    <a:lnTo>
                      <a:pt x="88" y="139"/>
                    </a:lnTo>
                    <a:lnTo>
                      <a:pt x="88" y="152"/>
                    </a:lnTo>
                    <a:lnTo>
                      <a:pt x="91" y="166"/>
                    </a:lnTo>
                    <a:lnTo>
                      <a:pt x="91" y="166"/>
                    </a:lnTo>
                    <a:lnTo>
                      <a:pt x="100" y="156"/>
                    </a:lnTo>
                    <a:lnTo>
                      <a:pt x="104" y="144"/>
                    </a:lnTo>
                    <a:lnTo>
                      <a:pt x="105" y="131"/>
                    </a:lnTo>
                    <a:lnTo>
                      <a:pt x="107" y="119"/>
                    </a:lnTo>
                    <a:lnTo>
                      <a:pt x="112" y="111"/>
                    </a:lnTo>
                    <a:lnTo>
                      <a:pt x="112" y="111"/>
                    </a:lnTo>
                    <a:lnTo>
                      <a:pt x="112" y="119"/>
                    </a:lnTo>
                    <a:lnTo>
                      <a:pt x="114" y="128"/>
                    </a:lnTo>
                    <a:lnTo>
                      <a:pt x="116" y="136"/>
                    </a:lnTo>
                    <a:lnTo>
                      <a:pt x="118" y="145"/>
                    </a:lnTo>
                    <a:lnTo>
                      <a:pt x="120" y="154"/>
                    </a:lnTo>
                    <a:lnTo>
                      <a:pt x="121" y="163"/>
                    </a:lnTo>
                    <a:lnTo>
                      <a:pt x="122" y="171"/>
                    </a:lnTo>
                    <a:lnTo>
                      <a:pt x="120" y="180"/>
                    </a:lnTo>
                    <a:lnTo>
                      <a:pt x="117" y="188"/>
                    </a:lnTo>
                    <a:lnTo>
                      <a:pt x="112" y="196"/>
                    </a:lnTo>
                    <a:lnTo>
                      <a:pt x="112" y="196"/>
                    </a:lnTo>
                    <a:lnTo>
                      <a:pt x="98" y="197"/>
                    </a:lnTo>
                    <a:lnTo>
                      <a:pt x="84" y="199"/>
                    </a:lnTo>
                    <a:lnTo>
                      <a:pt x="70" y="200"/>
                    </a:lnTo>
                    <a:lnTo>
                      <a:pt x="56" y="201"/>
                    </a:lnTo>
                    <a:lnTo>
                      <a:pt x="42" y="200"/>
                    </a:lnTo>
                    <a:lnTo>
                      <a:pt x="30" y="198"/>
                    </a:lnTo>
                    <a:lnTo>
                      <a:pt x="20" y="192"/>
                    </a:lnTo>
                    <a:lnTo>
                      <a:pt x="11" y="184"/>
                    </a:lnTo>
                    <a:lnTo>
                      <a:pt x="6" y="172"/>
                    </a:lnTo>
                    <a:lnTo>
                      <a:pt x="4" y="156"/>
                    </a:lnTo>
                    <a:lnTo>
                      <a:pt x="4" y="156"/>
                    </a:lnTo>
                    <a:lnTo>
                      <a:pt x="0" y="138"/>
                    </a:lnTo>
                    <a:lnTo>
                      <a:pt x="0" y="121"/>
                    </a:lnTo>
                    <a:lnTo>
                      <a:pt x="2" y="105"/>
                    </a:lnTo>
                    <a:lnTo>
                      <a:pt x="7" y="89"/>
                    </a:lnTo>
                    <a:lnTo>
                      <a:pt x="13" y="74"/>
                    </a:lnTo>
                    <a:lnTo>
                      <a:pt x="21" y="59"/>
                    </a:lnTo>
                    <a:lnTo>
                      <a:pt x="29" y="43"/>
                    </a:lnTo>
                    <a:lnTo>
                      <a:pt x="38" y="28"/>
                    </a:lnTo>
                    <a:lnTo>
                      <a:pt x="46" y="14"/>
                    </a:lnTo>
                    <a:lnTo>
                      <a:pt x="55" y="0"/>
                    </a:lnTo>
                    <a:lnTo>
                      <a:pt x="55" y="0"/>
                    </a:lnTo>
                    <a:lnTo>
                      <a:pt x="55" y="7"/>
                    </a:lnTo>
                    <a:lnTo>
                      <a:pt x="55" y="16"/>
                    </a:lnTo>
                    <a:lnTo>
                      <a:pt x="55" y="26"/>
                    </a:lnTo>
                    <a:lnTo>
                      <a:pt x="54" y="36"/>
                    </a:lnTo>
                    <a:lnTo>
                      <a:pt x="54" y="49"/>
                    </a:lnTo>
                    <a:lnTo>
                      <a:pt x="53" y="60"/>
                    </a:lnTo>
                    <a:lnTo>
                      <a:pt x="52" y="72"/>
                    </a:lnTo>
                    <a:lnTo>
                      <a:pt x="51" y="83"/>
                    </a:lnTo>
                    <a:lnTo>
                      <a:pt x="50" y="95"/>
                    </a:lnTo>
                    <a:lnTo>
                      <a:pt x="50" y="106"/>
                    </a:lnTo>
                    <a:lnTo>
                      <a:pt x="50" y="106"/>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85" name="Freeform 313"/>
              <p:cNvSpPr>
                <a:spLocks/>
              </p:cNvSpPr>
              <p:nvPr/>
            </p:nvSpPr>
            <p:spPr bwMode="auto">
              <a:xfrm>
                <a:off x="207" y="4037"/>
                <a:ext cx="3" cy="0"/>
              </a:xfrm>
              <a:custGeom>
                <a:avLst/>
                <a:gdLst>
                  <a:gd name="T0" fmla="*/ 128 w 128"/>
                  <a:gd name="T1" fmla="*/ 17 h 28"/>
                  <a:gd name="T2" fmla="*/ 116 w 128"/>
                  <a:gd name="T3" fmla="*/ 21 h 28"/>
                  <a:gd name="T4" fmla="*/ 103 w 128"/>
                  <a:gd name="T5" fmla="*/ 24 h 28"/>
                  <a:gd name="T6" fmla="*/ 91 w 128"/>
                  <a:gd name="T7" fmla="*/ 26 h 28"/>
                  <a:gd name="T8" fmla="*/ 77 w 128"/>
                  <a:gd name="T9" fmla="*/ 27 h 28"/>
                  <a:gd name="T10" fmla="*/ 64 w 128"/>
                  <a:gd name="T11" fmla="*/ 28 h 28"/>
                  <a:gd name="T12" fmla="*/ 50 w 128"/>
                  <a:gd name="T13" fmla="*/ 27 h 28"/>
                  <a:gd name="T14" fmla="*/ 36 w 128"/>
                  <a:gd name="T15" fmla="*/ 26 h 28"/>
                  <a:gd name="T16" fmla="*/ 24 w 128"/>
                  <a:gd name="T17" fmla="*/ 24 h 28"/>
                  <a:gd name="T18" fmla="*/ 11 w 128"/>
                  <a:gd name="T19" fmla="*/ 21 h 28"/>
                  <a:gd name="T20" fmla="*/ 0 w 128"/>
                  <a:gd name="T21" fmla="*/ 17 h 28"/>
                  <a:gd name="T22" fmla="*/ 0 w 128"/>
                  <a:gd name="T23" fmla="*/ 17 h 28"/>
                  <a:gd name="T24" fmla="*/ 8 w 128"/>
                  <a:gd name="T25" fmla="*/ 9 h 28"/>
                  <a:gd name="T26" fmla="*/ 18 w 128"/>
                  <a:gd name="T27" fmla="*/ 5 h 28"/>
                  <a:gd name="T28" fmla="*/ 29 w 128"/>
                  <a:gd name="T29" fmla="*/ 2 h 28"/>
                  <a:gd name="T30" fmla="*/ 41 w 128"/>
                  <a:gd name="T31" fmla="*/ 1 h 28"/>
                  <a:gd name="T32" fmla="*/ 53 w 128"/>
                  <a:gd name="T33" fmla="*/ 0 h 28"/>
                  <a:gd name="T34" fmla="*/ 67 w 128"/>
                  <a:gd name="T35" fmla="*/ 1 h 28"/>
                  <a:gd name="T36" fmla="*/ 80 w 128"/>
                  <a:gd name="T37" fmla="*/ 2 h 28"/>
                  <a:gd name="T38" fmla="*/ 92 w 128"/>
                  <a:gd name="T39" fmla="*/ 2 h 28"/>
                  <a:gd name="T40" fmla="*/ 105 w 128"/>
                  <a:gd name="T41" fmla="*/ 2 h 28"/>
                  <a:gd name="T42" fmla="*/ 118 w 128"/>
                  <a:gd name="T43" fmla="*/ 2 h 28"/>
                  <a:gd name="T44" fmla="*/ 118 w 128"/>
                  <a:gd name="T45" fmla="*/ 2 h 28"/>
                  <a:gd name="T46" fmla="*/ 120 w 128"/>
                  <a:gd name="T47" fmla="*/ 4 h 28"/>
                  <a:gd name="T48" fmla="*/ 123 w 128"/>
                  <a:gd name="T49" fmla="*/ 7 h 28"/>
                  <a:gd name="T50" fmla="*/ 126 w 128"/>
                  <a:gd name="T51" fmla="*/ 10 h 28"/>
                  <a:gd name="T52" fmla="*/ 128 w 128"/>
                  <a:gd name="T53" fmla="*/ 13 h 28"/>
                  <a:gd name="T54" fmla="*/ 128 w 128"/>
                  <a:gd name="T55" fmla="*/ 17 h 28"/>
                  <a:gd name="T56" fmla="*/ 128 w 128"/>
                  <a:gd name="T57" fmla="*/ 17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8" h="28">
                    <a:moveTo>
                      <a:pt x="128" y="17"/>
                    </a:moveTo>
                    <a:lnTo>
                      <a:pt x="116" y="21"/>
                    </a:lnTo>
                    <a:lnTo>
                      <a:pt x="103" y="24"/>
                    </a:lnTo>
                    <a:lnTo>
                      <a:pt x="91" y="26"/>
                    </a:lnTo>
                    <a:lnTo>
                      <a:pt x="77" y="27"/>
                    </a:lnTo>
                    <a:lnTo>
                      <a:pt x="64" y="28"/>
                    </a:lnTo>
                    <a:lnTo>
                      <a:pt x="50" y="27"/>
                    </a:lnTo>
                    <a:lnTo>
                      <a:pt x="36" y="26"/>
                    </a:lnTo>
                    <a:lnTo>
                      <a:pt x="24" y="24"/>
                    </a:lnTo>
                    <a:lnTo>
                      <a:pt x="11" y="21"/>
                    </a:lnTo>
                    <a:lnTo>
                      <a:pt x="0" y="17"/>
                    </a:lnTo>
                    <a:lnTo>
                      <a:pt x="0" y="17"/>
                    </a:lnTo>
                    <a:lnTo>
                      <a:pt x="8" y="9"/>
                    </a:lnTo>
                    <a:lnTo>
                      <a:pt x="18" y="5"/>
                    </a:lnTo>
                    <a:lnTo>
                      <a:pt x="29" y="2"/>
                    </a:lnTo>
                    <a:lnTo>
                      <a:pt x="41" y="1"/>
                    </a:lnTo>
                    <a:lnTo>
                      <a:pt x="53" y="0"/>
                    </a:lnTo>
                    <a:lnTo>
                      <a:pt x="67" y="1"/>
                    </a:lnTo>
                    <a:lnTo>
                      <a:pt x="80" y="2"/>
                    </a:lnTo>
                    <a:lnTo>
                      <a:pt x="92" y="2"/>
                    </a:lnTo>
                    <a:lnTo>
                      <a:pt x="105" y="2"/>
                    </a:lnTo>
                    <a:lnTo>
                      <a:pt x="118" y="2"/>
                    </a:lnTo>
                    <a:lnTo>
                      <a:pt x="118" y="2"/>
                    </a:lnTo>
                    <a:lnTo>
                      <a:pt x="120" y="4"/>
                    </a:lnTo>
                    <a:lnTo>
                      <a:pt x="123" y="7"/>
                    </a:lnTo>
                    <a:lnTo>
                      <a:pt x="126" y="10"/>
                    </a:lnTo>
                    <a:lnTo>
                      <a:pt x="128" y="13"/>
                    </a:lnTo>
                    <a:lnTo>
                      <a:pt x="128" y="17"/>
                    </a:lnTo>
                    <a:lnTo>
                      <a:pt x="128" y="17"/>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86" name="Freeform 314"/>
              <p:cNvSpPr>
                <a:spLocks/>
              </p:cNvSpPr>
              <p:nvPr/>
            </p:nvSpPr>
            <p:spPr bwMode="auto">
              <a:xfrm>
                <a:off x="208" y="4038"/>
                <a:ext cx="2" cy="5"/>
              </a:xfrm>
              <a:custGeom>
                <a:avLst/>
                <a:gdLst>
                  <a:gd name="T0" fmla="*/ 81 w 81"/>
                  <a:gd name="T1" fmla="*/ 0 h 257"/>
                  <a:gd name="T2" fmla="*/ 68 w 81"/>
                  <a:gd name="T3" fmla="*/ 25 h 257"/>
                  <a:gd name="T4" fmla="*/ 61 w 81"/>
                  <a:gd name="T5" fmla="*/ 51 h 257"/>
                  <a:gd name="T6" fmla="*/ 56 w 81"/>
                  <a:gd name="T7" fmla="*/ 77 h 257"/>
                  <a:gd name="T8" fmla="*/ 55 w 81"/>
                  <a:gd name="T9" fmla="*/ 103 h 257"/>
                  <a:gd name="T10" fmla="*/ 55 w 81"/>
                  <a:gd name="T11" fmla="*/ 130 h 257"/>
                  <a:gd name="T12" fmla="*/ 57 w 81"/>
                  <a:gd name="T13" fmla="*/ 156 h 257"/>
                  <a:gd name="T14" fmla="*/ 58 w 81"/>
                  <a:gd name="T15" fmla="*/ 182 h 257"/>
                  <a:gd name="T16" fmla="*/ 59 w 81"/>
                  <a:gd name="T17" fmla="*/ 208 h 257"/>
                  <a:gd name="T18" fmla="*/ 59 w 81"/>
                  <a:gd name="T19" fmla="*/ 232 h 257"/>
                  <a:gd name="T20" fmla="*/ 56 w 81"/>
                  <a:gd name="T21" fmla="*/ 257 h 257"/>
                  <a:gd name="T22" fmla="*/ 35 w 81"/>
                  <a:gd name="T23" fmla="*/ 257 h 257"/>
                  <a:gd name="T24" fmla="*/ 35 w 81"/>
                  <a:gd name="T25" fmla="*/ 257 h 257"/>
                  <a:gd name="T26" fmla="*/ 35 w 81"/>
                  <a:gd name="T27" fmla="*/ 247 h 257"/>
                  <a:gd name="T28" fmla="*/ 36 w 81"/>
                  <a:gd name="T29" fmla="*/ 237 h 257"/>
                  <a:gd name="T30" fmla="*/ 39 w 81"/>
                  <a:gd name="T31" fmla="*/ 228 h 257"/>
                  <a:gd name="T32" fmla="*/ 42 w 81"/>
                  <a:gd name="T33" fmla="*/ 220 h 257"/>
                  <a:gd name="T34" fmla="*/ 44 w 81"/>
                  <a:gd name="T35" fmla="*/ 212 h 257"/>
                  <a:gd name="T36" fmla="*/ 46 w 81"/>
                  <a:gd name="T37" fmla="*/ 203 h 257"/>
                  <a:gd name="T38" fmla="*/ 46 w 81"/>
                  <a:gd name="T39" fmla="*/ 195 h 257"/>
                  <a:gd name="T40" fmla="*/ 43 w 81"/>
                  <a:gd name="T41" fmla="*/ 186 h 257"/>
                  <a:gd name="T42" fmla="*/ 39 w 81"/>
                  <a:gd name="T43" fmla="*/ 176 h 257"/>
                  <a:gd name="T44" fmla="*/ 30 w 81"/>
                  <a:gd name="T45" fmla="*/ 166 h 257"/>
                  <a:gd name="T46" fmla="*/ 30 w 81"/>
                  <a:gd name="T47" fmla="*/ 166 h 257"/>
                  <a:gd name="T48" fmla="*/ 33 w 81"/>
                  <a:gd name="T49" fmla="*/ 160 h 257"/>
                  <a:gd name="T50" fmla="*/ 35 w 81"/>
                  <a:gd name="T51" fmla="*/ 153 h 257"/>
                  <a:gd name="T52" fmla="*/ 34 w 81"/>
                  <a:gd name="T53" fmla="*/ 145 h 257"/>
                  <a:gd name="T54" fmla="*/ 34 w 81"/>
                  <a:gd name="T55" fmla="*/ 138 h 257"/>
                  <a:gd name="T56" fmla="*/ 35 w 81"/>
                  <a:gd name="T57" fmla="*/ 131 h 257"/>
                  <a:gd name="T58" fmla="*/ 35 w 81"/>
                  <a:gd name="T59" fmla="*/ 131 h 257"/>
                  <a:gd name="T60" fmla="*/ 30 w 81"/>
                  <a:gd name="T61" fmla="*/ 118 h 257"/>
                  <a:gd name="T62" fmla="*/ 27 w 81"/>
                  <a:gd name="T63" fmla="*/ 105 h 257"/>
                  <a:gd name="T64" fmla="*/ 25 w 81"/>
                  <a:gd name="T65" fmla="*/ 91 h 257"/>
                  <a:gd name="T66" fmla="*/ 24 w 81"/>
                  <a:gd name="T67" fmla="*/ 77 h 257"/>
                  <a:gd name="T68" fmla="*/ 23 w 81"/>
                  <a:gd name="T69" fmla="*/ 63 h 257"/>
                  <a:gd name="T70" fmla="*/ 21 w 81"/>
                  <a:gd name="T71" fmla="*/ 49 h 257"/>
                  <a:gd name="T72" fmla="*/ 18 w 81"/>
                  <a:gd name="T73" fmla="*/ 36 h 257"/>
                  <a:gd name="T74" fmla="*/ 14 w 81"/>
                  <a:gd name="T75" fmla="*/ 23 h 257"/>
                  <a:gd name="T76" fmla="*/ 8 w 81"/>
                  <a:gd name="T77" fmla="*/ 10 h 257"/>
                  <a:gd name="T78" fmla="*/ 0 w 81"/>
                  <a:gd name="T79" fmla="*/ 0 h 257"/>
                  <a:gd name="T80" fmla="*/ 81 w 81"/>
                  <a:gd name="T81" fmla="*/ 0 h 257"/>
                  <a:gd name="T82" fmla="*/ 81 w 81"/>
                  <a:gd name="T83" fmla="*/ 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1" h="257">
                    <a:moveTo>
                      <a:pt x="81" y="0"/>
                    </a:moveTo>
                    <a:lnTo>
                      <a:pt x="68" y="25"/>
                    </a:lnTo>
                    <a:lnTo>
                      <a:pt x="61" y="51"/>
                    </a:lnTo>
                    <a:lnTo>
                      <a:pt x="56" y="77"/>
                    </a:lnTo>
                    <a:lnTo>
                      <a:pt x="55" y="103"/>
                    </a:lnTo>
                    <a:lnTo>
                      <a:pt x="55" y="130"/>
                    </a:lnTo>
                    <a:lnTo>
                      <a:pt x="57" y="156"/>
                    </a:lnTo>
                    <a:lnTo>
                      <a:pt x="58" y="182"/>
                    </a:lnTo>
                    <a:lnTo>
                      <a:pt x="59" y="208"/>
                    </a:lnTo>
                    <a:lnTo>
                      <a:pt x="59" y="232"/>
                    </a:lnTo>
                    <a:lnTo>
                      <a:pt x="56" y="257"/>
                    </a:lnTo>
                    <a:lnTo>
                      <a:pt x="35" y="257"/>
                    </a:lnTo>
                    <a:lnTo>
                      <a:pt x="35" y="257"/>
                    </a:lnTo>
                    <a:lnTo>
                      <a:pt x="35" y="247"/>
                    </a:lnTo>
                    <a:lnTo>
                      <a:pt x="36" y="237"/>
                    </a:lnTo>
                    <a:lnTo>
                      <a:pt x="39" y="228"/>
                    </a:lnTo>
                    <a:lnTo>
                      <a:pt x="42" y="220"/>
                    </a:lnTo>
                    <a:lnTo>
                      <a:pt x="44" y="212"/>
                    </a:lnTo>
                    <a:lnTo>
                      <a:pt x="46" y="203"/>
                    </a:lnTo>
                    <a:lnTo>
                      <a:pt x="46" y="195"/>
                    </a:lnTo>
                    <a:lnTo>
                      <a:pt x="43" y="186"/>
                    </a:lnTo>
                    <a:lnTo>
                      <a:pt x="39" y="176"/>
                    </a:lnTo>
                    <a:lnTo>
                      <a:pt x="30" y="166"/>
                    </a:lnTo>
                    <a:lnTo>
                      <a:pt x="30" y="166"/>
                    </a:lnTo>
                    <a:lnTo>
                      <a:pt x="33" y="160"/>
                    </a:lnTo>
                    <a:lnTo>
                      <a:pt x="35" y="153"/>
                    </a:lnTo>
                    <a:lnTo>
                      <a:pt x="34" y="145"/>
                    </a:lnTo>
                    <a:lnTo>
                      <a:pt x="34" y="138"/>
                    </a:lnTo>
                    <a:lnTo>
                      <a:pt x="35" y="131"/>
                    </a:lnTo>
                    <a:lnTo>
                      <a:pt x="35" y="131"/>
                    </a:lnTo>
                    <a:lnTo>
                      <a:pt x="30" y="118"/>
                    </a:lnTo>
                    <a:lnTo>
                      <a:pt x="27" y="105"/>
                    </a:lnTo>
                    <a:lnTo>
                      <a:pt x="25" y="91"/>
                    </a:lnTo>
                    <a:lnTo>
                      <a:pt x="24" y="77"/>
                    </a:lnTo>
                    <a:lnTo>
                      <a:pt x="23" y="63"/>
                    </a:lnTo>
                    <a:lnTo>
                      <a:pt x="21" y="49"/>
                    </a:lnTo>
                    <a:lnTo>
                      <a:pt x="18" y="36"/>
                    </a:lnTo>
                    <a:lnTo>
                      <a:pt x="14" y="23"/>
                    </a:lnTo>
                    <a:lnTo>
                      <a:pt x="8" y="10"/>
                    </a:lnTo>
                    <a:lnTo>
                      <a:pt x="0" y="0"/>
                    </a:lnTo>
                    <a:lnTo>
                      <a:pt x="81" y="0"/>
                    </a:lnTo>
                    <a:lnTo>
                      <a:pt x="81"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87" name="Freeform 315"/>
              <p:cNvSpPr>
                <a:spLocks/>
              </p:cNvSpPr>
              <p:nvPr/>
            </p:nvSpPr>
            <p:spPr bwMode="auto">
              <a:xfrm>
                <a:off x="207" y="4040"/>
                <a:ext cx="7" cy="16"/>
              </a:xfrm>
              <a:custGeom>
                <a:avLst/>
                <a:gdLst>
                  <a:gd name="T0" fmla="*/ 34 w 267"/>
                  <a:gd name="T1" fmla="*/ 20 h 719"/>
                  <a:gd name="T2" fmla="*/ 27 w 267"/>
                  <a:gd name="T3" fmla="*/ 16 h 719"/>
                  <a:gd name="T4" fmla="*/ 22 w 267"/>
                  <a:gd name="T5" fmla="*/ 38 h 719"/>
                  <a:gd name="T6" fmla="*/ 44 w 267"/>
                  <a:gd name="T7" fmla="*/ 58 h 719"/>
                  <a:gd name="T8" fmla="*/ 22 w 267"/>
                  <a:gd name="T9" fmla="*/ 66 h 719"/>
                  <a:gd name="T10" fmla="*/ 30 w 267"/>
                  <a:gd name="T11" fmla="*/ 100 h 719"/>
                  <a:gd name="T12" fmla="*/ 7 w 267"/>
                  <a:gd name="T13" fmla="*/ 111 h 719"/>
                  <a:gd name="T14" fmla="*/ 23 w 267"/>
                  <a:gd name="T15" fmla="*/ 125 h 719"/>
                  <a:gd name="T16" fmla="*/ 42 w 267"/>
                  <a:gd name="T17" fmla="*/ 132 h 719"/>
                  <a:gd name="T18" fmla="*/ 35 w 267"/>
                  <a:gd name="T19" fmla="*/ 133 h 719"/>
                  <a:gd name="T20" fmla="*/ 32 w 267"/>
                  <a:gd name="T21" fmla="*/ 137 h 719"/>
                  <a:gd name="T22" fmla="*/ 39 w 267"/>
                  <a:gd name="T23" fmla="*/ 141 h 719"/>
                  <a:gd name="T24" fmla="*/ 47 w 267"/>
                  <a:gd name="T25" fmla="*/ 142 h 719"/>
                  <a:gd name="T26" fmla="*/ 61 w 267"/>
                  <a:gd name="T27" fmla="*/ 148 h 719"/>
                  <a:gd name="T28" fmla="*/ 73 w 267"/>
                  <a:gd name="T29" fmla="*/ 152 h 719"/>
                  <a:gd name="T30" fmla="*/ 96 w 267"/>
                  <a:gd name="T31" fmla="*/ 124 h 719"/>
                  <a:gd name="T32" fmla="*/ 99 w 267"/>
                  <a:gd name="T33" fmla="*/ 87 h 719"/>
                  <a:gd name="T34" fmla="*/ 93 w 267"/>
                  <a:gd name="T35" fmla="*/ 51 h 719"/>
                  <a:gd name="T36" fmla="*/ 89 w 267"/>
                  <a:gd name="T37" fmla="*/ 38 h 719"/>
                  <a:gd name="T38" fmla="*/ 88 w 267"/>
                  <a:gd name="T39" fmla="*/ 25 h 719"/>
                  <a:gd name="T40" fmla="*/ 87 w 267"/>
                  <a:gd name="T41" fmla="*/ 30 h 719"/>
                  <a:gd name="T42" fmla="*/ 106 w 267"/>
                  <a:gd name="T43" fmla="*/ 42 h 719"/>
                  <a:gd name="T44" fmla="*/ 113 w 267"/>
                  <a:gd name="T45" fmla="*/ 66 h 719"/>
                  <a:gd name="T46" fmla="*/ 119 w 267"/>
                  <a:gd name="T47" fmla="*/ 111 h 719"/>
                  <a:gd name="T48" fmla="*/ 125 w 267"/>
                  <a:gd name="T49" fmla="*/ 155 h 719"/>
                  <a:gd name="T50" fmla="*/ 144 w 267"/>
                  <a:gd name="T51" fmla="*/ 197 h 719"/>
                  <a:gd name="T52" fmla="*/ 170 w 267"/>
                  <a:gd name="T53" fmla="*/ 278 h 719"/>
                  <a:gd name="T54" fmla="*/ 203 w 267"/>
                  <a:gd name="T55" fmla="*/ 404 h 719"/>
                  <a:gd name="T56" fmla="*/ 236 w 267"/>
                  <a:gd name="T57" fmla="*/ 528 h 719"/>
                  <a:gd name="T58" fmla="*/ 267 w 267"/>
                  <a:gd name="T59" fmla="*/ 609 h 719"/>
                  <a:gd name="T60" fmla="*/ 250 w 267"/>
                  <a:gd name="T61" fmla="*/ 648 h 719"/>
                  <a:gd name="T62" fmla="*/ 227 w 267"/>
                  <a:gd name="T63" fmla="*/ 686 h 719"/>
                  <a:gd name="T64" fmla="*/ 194 w 267"/>
                  <a:gd name="T65" fmla="*/ 713 h 719"/>
                  <a:gd name="T66" fmla="*/ 179 w 267"/>
                  <a:gd name="T67" fmla="*/ 689 h 719"/>
                  <a:gd name="T68" fmla="*/ 173 w 267"/>
                  <a:gd name="T69" fmla="*/ 600 h 719"/>
                  <a:gd name="T70" fmla="*/ 159 w 267"/>
                  <a:gd name="T71" fmla="*/ 509 h 719"/>
                  <a:gd name="T72" fmla="*/ 139 w 267"/>
                  <a:gd name="T73" fmla="*/ 423 h 719"/>
                  <a:gd name="T74" fmla="*/ 134 w 267"/>
                  <a:gd name="T75" fmla="*/ 367 h 719"/>
                  <a:gd name="T76" fmla="*/ 117 w 267"/>
                  <a:gd name="T77" fmla="*/ 279 h 719"/>
                  <a:gd name="T78" fmla="*/ 78 w 267"/>
                  <a:gd name="T79" fmla="*/ 199 h 719"/>
                  <a:gd name="T80" fmla="*/ 17 w 267"/>
                  <a:gd name="T81" fmla="*/ 127 h 719"/>
                  <a:gd name="T82" fmla="*/ 7 w 267"/>
                  <a:gd name="T83" fmla="*/ 118 h 719"/>
                  <a:gd name="T84" fmla="*/ 0 w 267"/>
                  <a:gd name="T85" fmla="*/ 75 h 719"/>
                  <a:gd name="T86" fmla="*/ 3 w 267"/>
                  <a:gd name="T87" fmla="*/ 34 h 719"/>
                  <a:gd name="T88" fmla="*/ 17 w 267"/>
                  <a:gd name="T89" fmla="*/ 1 h 719"/>
                  <a:gd name="T90" fmla="*/ 31 w 267"/>
                  <a:gd name="T91" fmla="*/ 1 h 719"/>
                  <a:gd name="T92" fmla="*/ 42 w 267"/>
                  <a:gd name="T93" fmla="*/ 21 h 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67" h="719">
                    <a:moveTo>
                      <a:pt x="42" y="21"/>
                    </a:moveTo>
                    <a:lnTo>
                      <a:pt x="38" y="21"/>
                    </a:lnTo>
                    <a:lnTo>
                      <a:pt x="34" y="20"/>
                    </a:lnTo>
                    <a:lnTo>
                      <a:pt x="31" y="20"/>
                    </a:lnTo>
                    <a:lnTo>
                      <a:pt x="29" y="18"/>
                    </a:lnTo>
                    <a:lnTo>
                      <a:pt x="27" y="16"/>
                    </a:lnTo>
                    <a:lnTo>
                      <a:pt x="17" y="31"/>
                    </a:lnTo>
                    <a:lnTo>
                      <a:pt x="17" y="31"/>
                    </a:lnTo>
                    <a:lnTo>
                      <a:pt x="22" y="38"/>
                    </a:lnTo>
                    <a:lnTo>
                      <a:pt x="30" y="44"/>
                    </a:lnTo>
                    <a:lnTo>
                      <a:pt x="39" y="50"/>
                    </a:lnTo>
                    <a:lnTo>
                      <a:pt x="44" y="58"/>
                    </a:lnTo>
                    <a:lnTo>
                      <a:pt x="42" y="71"/>
                    </a:lnTo>
                    <a:lnTo>
                      <a:pt x="22" y="66"/>
                    </a:lnTo>
                    <a:lnTo>
                      <a:pt x="22" y="66"/>
                    </a:lnTo>
                    <a:lnTo>
                      <a:pt x="18" y="81"/>
                    </a:lnTo>
                    <a:lnTo>
                      <a:pt x="24" y="92"/>
                    </a:lnTo>
                    <a:lnTo>
                      <a:pt x="30" y="100"/>
                    </a:lnTo>
                    <a:lnTo>
                      <a:pt x="27" y="105"/>
                    </a:lnTo>
                    <a:lnTo>
                      <a:pt x="7" y="111"/>
                    </a:lnTo>
                    <a:lnTo>
                      <a:pt x="7" y="111"/>
                    </a:lnTo>
                    <a:lnTo>
                      <a:pt x="9" y="117"/>
                    </a:lnTo>
                    <a:lnTo>
                      <a:pt x="15" y="122"/>
                    </a:lnTo>
                    <a:lnTo>
                      <a:pt x="23" y="125"/>
                    </a:lnTo>
                    <a:lnTo>
                      <a:pt x="32" y="129"/>
                    </a:lnTo>
                    <a:lnTo>
                      <a:pt x="42" y="132"/>
                    </a:lnTo>
                    <a:lnTo>
                      <a:pt x="42" y="132"/>
                    </a:lnTo>
                    <a:lnTo>
                      <a:pt x="39" y="131"/>
                    </a:lnTo>
                    <a:lnTo>
                      <a:pt x="37" y="132"/>
                    </a:lnTo>
                    <a:lnTo>
                      <a:pt x="35" y="133"/>
                    </a:lnTo>
                    <a:lnTo>
                      <a:pt x="33" y="135"/>
                    </a:lnTo>
                    <a:lnTo>
                      <a:pt x="32" y="137"/>
                    </a:lnTo>
                    <a:lnTo>
                      <a:pt x="32" y="137"/>
                    </a:lnTo>
                    <a:lnTo>
                      <a:pt x="34" y="139"/>
                    </a:lnTo>
                    <a:lnTo>
                      <a:pt x="36" y="141"/>
                    </a:lnTo>
                    <a:lnTo>
                      <a:pt x="39" y="141"/>
                    </a:lnTo>
                    <a:lnTo>
                      <a:pt x="43" y="142"/>
                    </a:lnTo>
                    <a:lnTo>
                      <a:pt x="47" y="142"/>
                    </a:lnTo>
                    <a:lnTo>
                      <a:pt x="47" y="142"/>
                    </a:lnTo>
                    <a:lnTo>
                      <a:pt x="49" y="151"/>
                    </a:lnTo>
                    <a:lnTo>
                      <a:pt x="53" y="151"/>
                    </a:lnTo>
                    <a:lnTo>
                      <a:pt x="61" y="148"/>
                    </a:lnTo>
                    <a:lnTo>
                      <a:pt x="67" y="146"/>
                    </a:lnTo>
                    <a:lnTo>
                      <a:pt x="73" y="152"/>
                    </a:lnTo>
                    <a:lnTo>
                      <a:pt x="73" y="152"/>
                    </a:lnTo>
                    <a:lnTo>
                      <a:pt x="84" y="144"/>
                    </a:lnTo>
                    <a:lnTo>
                      <a:pt x="92" y="134"/>
                    </a:lnTo>
                    <a:lnTo>
                      <a:pt x="96" y="124"/>
                    </a:lnTo>
                    <a:lnTo>
                      <a:pt x="99" y="112"/>
                    </a:lnTo>
                    <a:lnTo>
                      <a:pt x="99" y="100"/>
                    </a:lnTo>
                    <a:lnTo>
                      <a:pt x="99" y="87"/>
                    </a:lnTo>
                    <a:lnTo>
                      <a:pt x="97" y="75"/>
                    </a:lnTo>
                    <a:lnTo>
                      <a:pt x="95" y="63"/>
                    </a:lnTo>
                    <a:lnTo>
                      <a:pt x="93" y="51"/>
                    </a:lnTo>
                    <a:lnTo>
                      <a:pt x="93" y="41"/>
                    </a:lnTo>
                    <a:lnTo>
                      <a:pt x="93" y="41"/>
                    </a:lnTo>
                    <a:lnTo>
                      <a:pt x="89" y="38"/>
                    </a:lnTo>
                    <a:lnTo>
                      <a:pt x="87" y="34"/>
                    </a:lnTo>
                    <a:lnTo>
                      <a:pt x="88" y="29"/>
                    </a:lnTo>
                    <a:lnTo>
                      <a:pt x="88" y="25"/>
                    </a:lnTo>
                    <a:lnTo>
                      <a:pt x="88" y="21"/>
                    </a:lnTo>
                    <a:lnTo>
                      <a:pt x="88" y="21"/>
                    </a:lnTo>
                    <a:lnTo>
                      <a:pt x="87" y="30"/>
                    </a:lnTo>
                    <a:lnTo>
                      <a:pt x="92" y="35"/>
                    </a:lnTo>
                    <a:lnTo>
                      <a:pt x="99" y="38"/>
                    </a:lnTo>
                    <a:lnTo>
                      <a:pt x="106" y="42"/>
                    </a:lnTo>
                    <a:lnTo>
                      <a:pt x="109" y="51"/>
                    </a:lnTo>
                    <a:lnTo>
                      <a:pt x="109" y="51"/>
                    </a:lnTo>
                    <a:lnTo>
                      <a:pt x="113" y="66"/>
                    </a:lnTo>
                    <a:lnTo>
                      <a:pt x="116" y="81"/>
                    </a:lnTo>
                    <a:lnTo>
                      <a:pt x="118" y="96"/>
                    </a:lnTo>
                    <a:lnTo>
                      <a:pt x="119" y="111"/>
                    </a:lnTo>
                    <a:lnTo>
                      <a:pt x="120" y="126"/>
                    </a:lnTo>
                    <a:lnTo>
                      <a:pt x="122" y="141"/>
                    </a:lnTo>
                    <a:lnTo>
                      <a:pt x="125" y="155"/>
                    </a:lnTo>
                    <a:lnTo>
                      <a:pt x="129" y="169"/>
                    </a:lnTo>
                    <a:lnTo>
                      <a:pt x="135" y="183"/>
                    </a:lnTo>
                    <a:lnTo>
                      <a:pt x="144" y="197"/>
                    </a:lnTo>
                    <a:lnTo>
                      <a:pt x="144" y="197"/>
                    </a:lnTo>
                    <a:lnTo>
                      <a:pt x="158" y="237"/>
                    </a:lnTo>
                    <a:lnTo>
                      <a:pt x="170" y="278"/>
                    </a:lnTo>
                    <a:lnTo>
                      <a:pt x="181" y="320"/>
                    </a:lnTo>
                    <a:lnTo>
                      <a:pt x="191" y="362"/>
                    </a:lnTo>
                    <a:lnTo>
                      <a:pt x="203" y="404"/>
                    </a:lnTo>
                    <a:lnTo>
                      <a:pt x="213" y="446"/>
                    </a:lnTo>
                    <a:lnTo>
                      <a:pt x="224" y="487"/>
                    </a:lnTo>
                    <a:lnTo>
                      <a:pt x="236" y="528"/>
                    </a:lnTo>
                    <a:lnTo>
                      <a:pt x="251" y="568"/>
                    </a:lnTo>
                    <a:lnTo>
                      <a:pt x="267" y="609"/>
                    </a:lnTo>
                    <a:lnTo>
                      <a:pt x="267" y="609"/>
                    </a:lnTo>
                    <a:lnTo>
                      <a:pt x="261" y="621"/>
                    </a:lnTo>
                    <a:lnTo>
                      <a:pt x="256" y="634"/>
                    </a:lnTo>
                    <a:lnTo>
                      <a:pt x="250" y="648"/>
                    </a:lnTo>
                    <a:lnTo>
                      <a:pt x="242" y="661"/>
                    </a:lnTo>
                    <a:lnTo>
                      <a:pt x="235" y="674"/>
                    </a:lnTo>
                    <a:lnTo>
                      <a:pt x="227" y="686"/>
                    </a:lnTo>
                    <a:lnTo>
                      <a:pt x="218" y="696"/>
                    </a:lnTo>
                    <a:lnTo>
                      <a:pt x="207" y="706"/>
                    </a:lnTo>
                    <a:lnTo>
                      <a:pt x="194" y="713"/>
                    </a:lnTo>
                    <a:lnTo>
                      <a:pt x="180" y="719"/>
                    </a:lnTo>
                    <a:lnTo>
                      <a:pt x="180" y="719"/>
                    </a:lnTo>
                    <a:lnTo>
                      <a:pt x="179" y="689"/>
                    </a:lnTo>
                    <a:lnTo>
                      <a:pt x="178" y="660"/>
                    </a:lnTo>
                    <a:lnTo>
                      <a:pt x="176" y="630"/>
                    </a:lnTo>
                    <a:lnTo>
                      <a:pt x="173" y="600"/>
                    </a:lnTo>
                    <a:lnTo>
                      <a:pt x="169" y="569"/>
                    </a:lnTo>
                    <a:lnTo>
                      <a:pt x="164" y="539"/>
                    </a:lnTo>
                    <a:lnTo>
                      <a:pt x="159" y="509"/>
                    </a:lnTo>
                    <a:lnTo>
                      <a:pt x="153" y="480"/>
                    </a:lnTo>
                    <a:lnTo>
                      <a:pt x="146" y="451"/>
                    </a:lnTo>
                    <a:lnTo>
                      <a:pt x="139" y="423"/>
                    </a:lnTo>
                    <a:lnTo>
                      <a:pt x="139" y="423"/>
                    </a:lnTo>
                    <a:lnTo>
                      <a:pt x="137" y="395"/>
                    </a:lnTo>
                    <a:lnTo>
                      <a:pt x="134" y="367"/>
                    </a:lnTo>
                    <a:lnTo>
                      <a:pt x="130" y="337"/>
                    </a:lnTo>
                    <a:lnTo>
                      <a:pt x="124" y="308"/>
                    </a:lnTo>
                    <a:lnTo>
                      <a:pt x="117" y="279"/>
                    </a:lnTo>
                    <a:lnTo>
                      <a:pt x="107" y="251"/>
                    </a:lnTo>
                    <a:lnTo>
                      <a:pt x="93" y="224"/>
                    </a:lnTo>
                    <a:lnTo>
                      <a:pt x="78" y="199"/>
                    </a:lnTo>
                    <a:lnTo>
                      <a:pt x="59" y="176"/>
                    </a:lnTo>
                    <a:lnTo>
                      <a:pt x="37" y="157"/>
                    </a:lnTo>
                    <a:lnTo>
                      <a:pt x="17" y="127"/>
                    </a:lnTo>
                    <a:lnTo>
                      <a:pt x="12" y="132"/>
                    </a:lnTo>
                    <a:lnTo>
                      <a:pt x="12" y="132"/>
                    </a:lnTo>
                    <a:lnTo>
                      <a:pt x="7" y="118"/>
                    </a:lnTo>
                    <a:lnTo>
                      <a:pt x="3" y="103"/>
                    </a:lnTo>
                    <a:lnTo>
                      <a:pt x="1" y="89"/>
                    </a:lnTo>
                    <a:lnTo>
                      <a:pt x="0" y="75"/>
                    </a:lnTo>
                    <a:lnTo>
                      <a:pt x="0" y="61"/>
                    </a:lnTo>
                    <a:lnTo>
                      <a:pt x="1" y="47"/>
                    </a:lnTo>
                    <a:lnTo>
                      <a:pt x="3" y="34"/>
                    </a:lnTo>
                    <a:lnTo>
                      <a:pt x="8" y="22"/>
                    </a:lnTo>
                    <a:lnTo>
                      <a:pt x="12" y="11"/>
                    </a:lnTo>
                    <a:lnTo>
                      <a:pt x="17" y="1"/>
                    </a:lnTo>
                    <a:lnTo>
                      <a:pt x="17" y="1"/>
                    </a:lnTo>
                    <a:lnTo>
                      <a:pt x="22" y="0"/>
                    </a:lnTo>
                    <a:lnTo>
                      <a:pt x="31" y="1"/>
                    </a:lnTo>
                    <a:lnTo>
                      <a:pt x="39" y="4"/>
                    </a:lnTo>
                    <a:lnTo>
                      <a:pt x="44" y="10"/>
                    </a:lnTo>
                    <a:lnTo>
                      <a:pt x="42" y="21"/>
                    </a:lnTo>
                    <a:lnTo>
                      <a:pt x="42" y="2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88" name="Freeform 316"/>
              <p:cNvSpPr>
                <a:spLocks/>
              </p:cNvSpPr>
              <p:nvPr/>
            </p:nvSpPr>
            <p:spPr bwMode="auto">
              <a:xfrm>
                <a:off x="220" y="4046"/>
                <a:ext cx="1" cy="2"/>
              </a:xfrm>
              <a:custGeom>
                <a:avLst/>
                <a:gdLst>
                  <a:gd name="T0" fmla="*/ 0 w 46"/>
                  <a:gd name="T1" fmla="*/ 91 h 91"/>
                  <a:gd name="T2" fmla="*/ 23 w 46"/>
                  <a:gd name="T3" fmla="*/ 0 h 91"/>
                  <a:gd name="T4" fmla="*/ 46 w 46"/>
                  <a:gd name="T5" fmla="*/ 91 h 91"/>
                  <a:gd name="T6" fmla="*/ 0 w 46"/>
                  <a:gd name="T7" fmla="*/ 91 h 91"/>
                  <a:gd name="T8" fmla="*/ 0 w 46"/>
                  <a:gd name="T9" fmla="*/ 91 h 91"/>
                </a:gdLst>
                <a:ahLst/>
                <a:cxnLst>
                  <a:cxn ang="0">
                    <a:pos x="T0" y="T1"/>
                  </a:cxn>
                  <a:cxn ang="0">
                    <a:pos x="T2" y="T3"/>
                  </a:cxn>
                  <a:cxn ang="0">
                    <a:pos x="T4" y="T5"/>
                  </a:cxn>
                  <a:cxn ang="0">
                    <a:pos x="T6" y="T7"/>
                  </a:cxn>
                  <a:cxn ang="0">
                    <a:pos x="T8" y="T9"/>
                  </a:cxn>
                </a:cxnLst>
                <a:rect l="0" t="0" r="r" b="b"/>
                <a:pathLst>
                  <a:path w="46" h="91">
                    <a:moveTo>
                      <a:pt x="0" y="91"/>
                    </a:moveTo>
                    <a:lnTo>
                      <a:pt x="23" y="0"/>
                    </a:lnTo>
                    <a:lnTo>
                      <a:pt x="46" y="91"/>
                    </a:lnTo>
                    <a:lnTo>
                      <a:pt x="0" y="91"/>
                    </a:lnTo>
                    <a:lnTo>
                      <a:pt x="0" y="9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89" name="Freeform 317"/>
              <p:cNvSpPr>
                <a:spLocks/>
              </p:cNvSpPr>
              <p:nvPr/>
            </p:nvSpPr>
            <p:spPr bwMode="auto">
              <a:xfrm>
                <a:off x="222" y="4048"/>
                <a:ext cx="1" cy="1"/>
              </a:xfrm>
              <a:custGeom>
                <a:avLst/>
                <a:gdLst>
                  <a:gd name="T0" fmla="*/ 30 w 61"/>
                  <a:gd name="T1" fmla="*/ 81 h 81"/>
                  <a:gd name="T2" fmla="*/ 0 w 61"/>
                  <a:gd name="T3" fmla="*/ 56 h 81"/>
                  <a:gd name="T4" fmla="*/ 61 w 61"/>
                  <a:gd name="T5" fmla="*/ 0 h 81"/>
                  <a:gd name="T6" fmla="*/ 61 w 61"/>
                  <a:gd name="T7" fmla="*/ 0 h 81"/>
                  <a:gd name="T8" fmla="*/ 61 w 61"/>
                  <a:gd name="T9" fmla="*/ 6 h 81"/>
                  <a:gd name="T10" fmla="*/ 59 w 61"/>
                  <a:gd name="T11" fmla="*/ 13 h 81"/>
                  <a:gd name="T12" fmla="*/ 57 w 61"/>
                  <a:gd name="T13" fmla="*/ 22 h 81"/>
                  <a:gd name="T14" fmla="*/ 54 w 61"/>
                  <a:gd name="T15" fmla="*/ 30 h 81"/>
                  <a:gd name="T16" fmla="*/ 50 w 61"/>
                  <a:gd name="T17" fmla="*/ 38 h 81"/>
                  <a:gd name="T18" fmla="*/ 46 w 61"/>
                  <a:gd name="T19" fmla="*/ 47 h 81"/>
                  <a:gd name="T20" fmla="*/ 41 w 61"/>
                  <a:gd name="T21" fmla="*/ 55 h 81"/>
                  <a:gd name="T22" fmla="*/ 37 w 61"/>
                  <a:gd name="T23" fmla="*/ 64 h 81"/>
                  <a:gd name="T24" fmla="*/ 33 w 61"/>
                  <a:gd name="T25" fmla="*/ 72 h 81"/>
                  <a:gd name="T26" fmla="*/ 30 w 61"/>
                  <a:gd name="T27" fmla="*/ 81 h 81"/>
                  <a:gd name="T28" fmla="*/ 30 w 61"/>
                  <a:gd name="T29"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 h="81">
                    <a:moveTo>
                      <a:pt x="30" y="81"/>
                    </a:moveTo>
                    <a:lnTo>
                      <a:pt x="0" y="56"/>
                    </a:lnTo>
                    <a:lnTo>
                      <a:pt x="61" y="0"/>
                    </a:lnTo>
                    <a:lnTo>
                      <a:pt x="61" y="0"/>
                    </a:lnTo>
                    <a:lnTo>
                      <a:pt x="61" y="6"/>
                    </a:lnTo>
                    <a:lnTo>
                      <a:pt x="59" y="13"/>
                    </a:lnTo>
                    <a:lnTo>
                      <a:pt x="57" y="22"/>
                    </a:lnTo>
                    <a:lnTo>
                      <a:pt x="54" y="30"/>
                    </a:lnTo>
                    <a:lnTo>
                      <a:pt x="50" y="38"/>
                    </a:lnTo>
                    <a:lnTo>
                      <a:pt x="46" y="47"/>
                    </a:lnTo>
                    <a:lnTo>
                      <a:pt x="41" y="55"/>
                    </a:lnTo>
                    <a:lnTo>
                      <a:pt x="37" y="64"/>
                    </a:lnTo>
                    <a:lnTo>
                      <a:pt x="33" y="72"/>
                    </a:lnTo>
                    <a:lnTo>
                      <a:pt x="30" y="81"/>
                    </a:lnTo>
                    <a:lnTo>
                      <a:pt x="30" y="8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90" name="Freeform 318"/>
              <p:cNvSpPr>
                <a:spLocks/>
              </p:cNvSpPr>
              <p:nvPr/>
            </p:nvSpPr>
            <p:spPr bwMode="auto">
              <a:xfrm>
                <a:off x="217" y="4048"/>
                <a:ext cx="1" cy="2"/>
              </a:xfrm>
              <a:custGeom>
                <a:avLst/>
                <a:gdLst>
                  <a:gd name="T0" fmla="*/ 56 w 56"/>
                  <a:gd name="T1" fmla="*/ 51 h 86"/>
                  <a:gd name="T2" fmla="*/ 53 w 56"/>
                  <a:gd name="T3" fmla="*/ 50 h 86"/>
                  <a:gd name="T4" fmla="*/ 51 w 56"/>
                  <a:gd name="T5" fmla="*/ 51 h 86"/>
                  <a:gd name="T6" fmla="*/ 49 w 56"/>
                  <a:gd name="T7" fmla="*/ 52 h 86"/>
                  <a:gd name="T8" fmla="*/ 47 w 56"/>
                  <a:gd name="T9" fmla="*/ 54 h 86"/>
                  <a:gd name="T10" fmla="*/ 46 w 56"/>
                  <a:gd name="T11" fmla="*/ 56 h 86"/>
                  <a:gd name="T12" fmla="*/ 46 w 56"/>
                  <a:gd name="T13" fmla="*/ 56 h 86"/>
                  <a:gd name="T14" fmla="*/ 43 w 56"/>
                  <a:gd name="T15" fmla="*/ 61 h 86"/>
                  <a:gd name="T16" fmla="*/ 38 w 56"/>
                  <a:gd name="T17" fmla="*/ 68 h 86"/>
                  <a:gd name="T18" fmla="*/ 31 w 56"/>
                  <a:gd name="T19" fmla="*/ 75 h 86"/>
                  <a:gd name="T20" fmla="*/ 25 w 56"/>
                  <a:gd name="T21" fmla="*/ 81 h 86"/>
                  <a:gd name="T22" fmla="*/ 21 w 56"/>
                  <a:gd name="T23" fmla="*/ 86 h 86"/>
                  <a:gd name="T24" fmla="*/ 21 w 56"/>
                  <a:gd name="T25" fmla="*/ 86 h 86"/>
                  <a:gd name="T26" fmla="*/ 18 w 56"/>
                  <a:gd name="T27" fmla="*/ 77 h 86"/>
                  <a:gd name="T28" fmla="*/ 17 w 56"/>
                  <a:gd name="T29" fmla="*/ 68 h 86"/>
                  <a:gd name="T30" fmla="*/ 15 w 56"/>
                  <a:gd name="T31" fmla="*/ 59 h 86"/>
                  <a:gd name="T32" fmla="*/ 14 w 56"/>
                  <a:gd name="T33" fmla="*/ 51 h 86"/>
                  <a:gd name="T34" fmla="*/ 13 w 56"/>
                  <a:gd name="T35" fmla="*/ 42 h 86"/>
                  <a:gd name="T36" fmla="*/ 11 w 56"/>
                  <a:gd name="T37" fmla="*/ 33 h 86"/>
                  <a:gd name="T38" fmla="*/ 9 w 56"/>
                  <a:gd name="T39" fmla="*/ 25 h 86"/>
                  <a:gd name="T40" fmla="*/ 6 w 56"/>
                  <a:gd name="T41" fmla="*/ 17 h 86"/>
                  <a:gd name="T42" fmla="*/ 3 w 56"/>
                  <a:gd name="T43" fmla="*/ 8 h 86"/>
                  <a:gd name="T44" fmla="*/ 0 w 56"/>
                  <a:gd name="T45" fmla="*/ 0 h 86"/>
                  <a:gd name="T46" fmla="*/ 56 w 56"/>
                  <a:gd name="T47" fmla="*/ 51 h 86"/>
                  <a:gd name="T48" fmla="*/ 56 w 56"/>
                  <a:gd name="T49" fmla="*/ 5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6" h="86">
                    <a:moveTo>
                      <a:pt x="56" y="51"/>
                    </a:moveTo>
                    <a:lnTo>
                      <a:pt x="53" y="50"/>
                    </a:lnTo>
                    <a:lnTo>
                      <a:pt x="51" y="51"/>
                    </a:lnTo>
                    <a:lnTo>
                      <a:pt x="49" y="52"/>
                    </a:lnTo>
                    <a:lnTo>
                      <a:pt x="47" y="54"/>
                    </a:lnTo>
                    <a:lnTo>
                      <a:pt x="46" y="56"/>
                    </a:lnTo>
                    <a:lnTo>
                      <a:pt x="46" y="56"/>
                    </a:lnTo>
                    <a:lnTo>
                      <a:pt x="43" y="61"/>
                    </a:lnTo>
                    <a:lnTo>
                      <a:pt x="38" y="68"/>
                    </a:lnTo>
                    <a:lnTo>
                      <a:pt x="31" y="75"/>
                    </a:lnTo>
                    <a:lnTo>
                      <a:pt x="25" y="81"/>
                    </a:lnTo>
                    <a:lnTo>
                      <a:pt x="21" y="86"/>
                    </a:lnTo>
                    <a:lnTo>
                      <a:pt x="21" y="86"/>
                    </a:lnTo>
                    <a:lnTo>
                      <a:pt x="18" y="77"/>
                    </a:lnTo>
                    <a:lnTo>
                      <a:pt x="17" y="68"/>
                    </a:lnTo>
                    <a:lnTo>
                      <a:pt x="15" y="59"/>
                    </a:lnTo>
                    <a:lnTo>
                      <a:pt x="14" y="51"/>
                    </a:lnTo>
                    <a:lnTo>
                      <a:pt x="13" y="42"/>
                    </a:lnTo>
                    <a:lnTo>
                      <a:pt x="11" y="33"/>
                    </a:lnTo>
                    <a:lnTo>
                      <a:pt x="9" y="25"/>
                    </a:lnTo>
                    <a:lnTo>
                      <a:pt x="6" y="17"/>
                    </a:lnTo>
                    <a:lnTo>
                      <a:pt x="3" y="8"/>
                    </a:lnTo>
                    <a:lnTo>
                      <a:pt x="0" y="0"/>
                    </a:lnTo>
                    <a:lnTo>
                      <a:pt x="56" y="51"/>
                    </a:lnTo>
                    <a:lnTo>
                      <a:pt x="56" y="5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91" name="Freeform 319"/>
              <p:cNvSpPr>
                <a:spLocks/>
              </p:cNvSpPr>
              <p:nvPr/>
            </p:nvSpPr>
            <p:spPr bwMode="auto">
              <a:xfrm>
                <a:off x="211" y="4049"/>
                <a:ext cx="18" cy="51"/>
              </a:xfrm>
              <a:custGeom>
                <a:avLst/>
                <a:gdLst>
                  <a:gd name="T0" fmla="*/ 458 w 756"/>
                  <a:gd name="T1" fmla="*/ 76 h 2306"/>
                  <a:gd name="T2" fmla="*/ 365 w 756"/>
                  <a:gd name="T3" fmla="*/ 41 h 2306"/>
                  <a:gd name="T4" fmla="*/ 274 w 756"/>
                  <a:gd name="T5" fmla="*/ 120 h 2306"/>
                  <a:gd name="T6" fmla="*/ 370 w 756"/>
                  <a:gd name="T7" fmla="*/ 74 h 2306"/>
                  <a:gd name="T8" fmla="*/ 460 w 756"/>
                  <a:gd name="T9" fmla="*/ 133 h 2306"/>
                  <a:gd name="T10" fmla="*/ 388 w 756"/>
                  <a:gd name="T11" fmla="*/ 312 h 2306"/>
                  <a:gd name="T12" fmla="*/ 395 w 756"/>
                  <a:gd name="T13" fmla="*/ 329 h 2306"/>
                  <a:gd name="T14" fmla="*/ 463 w 756"/>
                  <a:gd name="T15" fmla="*/ 265 h 2306"/>
                  <a:gd name="T16" fmla="*/ 347 w 756"/>
                  <a:gd name="T17" fmla="*/ 569 h 2306"/>
                  <a:gd name="T18" fmla="*/ 147 w 756"/>
                  <a:gd name="T19" fmla="*/ 690 h 2306"/>
                  <a:gd name="T20" fmla="*/ 153 w 756"/>
                  <a:gd name="T21" fmla="*/ 538 h 2306"/>
                  <a:gd name="T22" fmla="*/ 81 w 756"/>
                  <a:gd name="T23" fmla="*/ 774 h 2306"/>
                  <a:gd name="T24" fmla="*/ 82 w 756"/>
                  <a:gd name="T25" fmla="*/ 804 h 2306"/>
                  <a:gd name="T26" fmla="*/ 208 w 756"/>
                  <a:gd name="T27" fmla="*/ 694 h 2306"/>
                  <a:gd name="T28" fmla="*/ 482 w 756"/>
                  <a:gd name="T29" fmla="*/ 393 h 2306"/>
                  <a:gd name="T30" fmla="*/ 562 w 756"/>
                  <a:gd name="T31" fmla="*/ 679 h 2306"/>
                  <a:gd name="T32" fmla="*/ 513 w 756"/>
                  <a:gd name="T33" fmla="*/ 893 h 2306"/>
                  <a:gd name="T34" fmla="*/ 578 w 756"/>
                  <a:gd name="T35" fmla="*/ 827 h 2306"/>
                  <a:gd name="T36" fmla="*/ 567 w 756"/>
                  <a:gd name="T37" fmla="*/ 543 h 2306"/>
                  <a:gd name="T38" fmla="*/ 654 w 756"/>
                  <a:gd name="T39" fmla="*/ 1137 h 2306"/>
                  <a:gd name="T40" fmla="*/ 613 w 756"/>
                  <a:gd name="T41" fmla="*/ 1030 h 2306"/>
                  <a:gd name="T42" fmla="*/ 603 w 756"/>
                  <a:gd name="T43" fmla="*/ 1302 h 2306"/>
                  <a:gd name="T44" fmla="*/ 614 w 756"/>
                  <a:gd name="T45" fmla="*/ 1375 h 2306"/>
                  <a:gd name="T46" fmla="*/ 584 w 756"/>
                  <a:gd name="T47" fmla="*/ 1445 h 2306"/>
                  <a:gd name="T48" fmla="*/ 603 w 756"/>
                  <a:gd name="T49" fmla="*/ 1473 h 2306"/>
                  <a:gd name="T50" fmla="*/ 623 w 756"/>
                  <a:gd name="T51" fmla="*/ 1276 h 2306"/>
                  <a:gd name="T52" fmla="*/ 671 w 756"/>
                  <a:gd name="T53" fmla="*/ 1463 h 2306"/>
                  <a:gd name="T54" fmla="*/ 635 w 756"/>
                  <a:gd name="T55" fmla="*/ 1670 h 2306"/>
                  <a:gd name="T56" fmla="*/ 611 w 756"/>
                  <a:gd name="T57" fmla="*/ 1638 h 2306"/>
                  <a:gd name="T58" fmla="*/ 719 w 756"/>
                  <a:gd name="T59" fmla="*/ 1732 h 2306"/>
                  <a:gd name="T60" fmla="*/ 718 w 756"/>
                  <a:gd name="T61" fmla="*/ 1502 h 2306"/>
                  <a:gd name="T62" fmla="*/ 659 w 756"/>
                  <a:gd name="T63" fmla="*/ 1728 h 2306"/>
                  <a:gd name="T64" fmla="*/ 686 w 756"/>
                  <a:gd name="T65" fmla="*/ 1516 h 2306"/>
                  <a:gd name="T66" fmla="*/ 681 w 756"/>
                  <a:gd name="T67" fmla="*/ 1216 h 2306"/>
                  <a:gd name="T68" fmla="*/ 756 w 756"/>
                  <a:gd name="T69" fmla="*/ 1644 h 2306"/>
                  <a:gd name="T70" fmla="*/ 600 w 756"/>
                  <a:gd name="T71" fmla="*/ 1764 h 2306"/>
                  <a:gd name="T72" fmla="*/ 541 w 756"/>
                  <a:gd name="T73" fmla="*/ 1638 h 2306"/>
                  <a:gd name="T74" fmla="*/ 577 w 756"/>
                  <a:gd name="T75" fmla="*/ 1811 h 2306"/>
                  <a:gd name="T76" fmla="*/ 340 w 756"/>
                  <a:gd name="T77" fmla="*/ 2026 h 2306"/>
                  <a:gd name="T78" fmla="*/ 372 w 756"/>
                  <a:gd name="T79" fmla="*/ 1819 h 2306"/>
                  <a:gd name="T80" fmla="*/ 347 w 756"/>
                  <a:gd name="T81" fmla="*/ 1593 h 2306"/>
                  <a:gd name="T82" fmla="*/ 338 w 756"/>
                  <a:gd name="T83" fmla="*/ 2124 h 2306"/>
                  <a:gd name="T84" fmla="*/ 166 w 756"/>
                  <a:gd name="T85" fmla="*/ 2211 h 2306"/>
                  <a:gd name="T86" fmla="*/ 275 w 756"/>
                  <a:gd name="T87" fmla="*/ 1862 h 2306"/>
                  <a:gd name="T88" fmla="*/ 345 w 756"/>
                  <a:gd name="T89" fmla="*/ 1359 h 2306"/>
                  <a:gd name="T90" fmla="*/ 434 w 756"/>
                  <a:gd name="T91" fmla="*/ 1020 h 2306"/>
                  <a:gd name="T92" fmla="*/ 318 w 756"/>
                  <a:gd name="T93" fmla="*/ 1385 h 2306"/>
                  <a:gd name="T94" fmla="*/ 222 w 756"/>
                  <a:gd name="T95" fmla="*/ 1475 h 2306"/>
                  <a:gd name="T96" fmla="*/ 284 w 756"/>
                  <a:gd name="T97" fmla="*/ 1229 h 2306"/>
                  <a:gd name="T98" fmla="*/ 387 w 756"/>
                  <a:gd name="T99" fmla="*/ 981 h 2306"/>
                  <a:gd name="T100" fmla="*/ 347 w 756"/>
                  <a:gd name="T101" fmla="*/ 1025 h 2306"/>
                  <a:gd name="T102" fmla="*/ 239 w 756"/>
                  <a:gd name="T103" fmla="*/ 1271 h 2306"/>
                  <a:gd name="T104" fmla="*/ 75 w 756"/>
                  <a:gd name="T105" fmla="*/ 1580 h 2306"/>
                  <a:gd name="T106" fmla="*/ 10 w 756"/>
                  <a:gd name="T107" fmla="*/ 1137 h 2306"/>
                  <a:gd name="T108" fmla="*/ 41 w 756"/>
                  <a:gd name="T109" fmla="*/ 919 h 2306"/>
                  <a:gd name="T110" fmla="*/ 100 w 756"/>
                  <a:gd name="T111" fmla="*/ 555 h 2306"/>
                  <a:gd name="T112" fmla="*/ 46 w 756"/>
                  <a:gd name="T113" fmla="*/ 598 h 2306"/>
                  <a:gd name="T114" fmla="*/ 150 w 756"/>
                  <a:gd name="T115" fmla="*/ 348 h 2306"/>
                  <a:gd name="T116" fmla="*/ 11 w 756"/>
                  <a:gd name="T117" fmla="*/ 439 h 2306"/>
                  <a:gd name="T118" fmla="*/ 142 w 756"/>
                  <a:gd name="T119" fmla="*/ 302 h 2306"/>
                  <a:gd name="T120" fmla="*/ 254 w 756"/>
                  <a:gd name="T121" fmla="*/ 103 h 2306"/>
                  <a:gd name="T122" fmla="*/ 452 w 756"/>
                  <a:gd name="T123" fmla="*/ 21 h 2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56" h="2306">
                    <a:moveTo>
                      <a:pt x="460" y="41"/>
                    </a:moveTo>
                    <a:lnTo>
                      <a:pt x="467" y="48"/>
                    </a:lnTo>
                    <a:lnTo>
                      <a:pt x="473" y="57"/>
                    </a:lnTo>
                    <a:lnTo>
                      <a:pt x="478" y="66"/>
                    </a:lnTo>
                    <a:lnTo>
                      <a:pt x="480" y="77"/>
                    </a:lnTo>
                    <a:lnTo>
                      <a:pt x="482" y="88"/>
                    </a:lnTo>
                    <a:lnTo>
                      <a:pt x="484" y="100"/>
                    </a:lnTo>
                    <a:lnTo>
                      <a:pt x="485" y="112"/>
                    </a:lnTo>
                    <a:lnTo>
                      <a:pt x="486" y="123"/>
                    </a:lnTo>
                    <a:lnTo>
                      <a:pt x="487" y="135"/>
                    </a:lnTo>
                    <a:lnTo>
                      <a:pt x="490" y="146"/>
                    </a:lnTo>
                    <a:lnTo>
                      <a:pt x="490" y="146"/>
                    </a:lnTo>
                    <a:lnTo>
                      <a:pt x="481" y="138"/>
                    </a:lnTo>
                    <a:lnTo>
                      <a:pt x="475" y="130"/>
                    </a:lnTo>
                    <a:lnTo>
                      <a:pt x="471" y="120"/>
                    </a:lnTo>
                    <a:lnTo>
                      <a:pt x="467" y="109"/>
                    </a:lnTo>
                    <a:lnTo>
                      <a:pt x="465" y="98"/>
                    </a:lnTo>
                    <a:lnTo>
                      <a:pt x="462" y="87"/>
                    </a:lnTo>
                    <a:lnTo>
                      <a:pt x="458" y="76"/>
                    </a:lnTo>
                    <a:lnTo>
                      <a:pt x="454" y="66"/>
                    </a:lnTo>
                    <a:lnTo>
                      <a:pt x="447" y="58"/>
                    </a:lnTo>
                    <a:lnTo>
                      <a:pt x="439" y="51"/>
                    </a:lnTo>
                    <a:lnTo>
                      <a:pt x="434" y="56"/>
                    </a:lnTo>
                    <a:lnTo>
                      <a:pt x="434" y="56"/>
                    </a:lnTo>
                    <a:lnTo>
                      <a:pt x="427" y="45"/>
                    </a:lnTo>
                    <a:lnTo>
                      <a:pt x="417" y="39"/>
                    </a:lnTo>
                    <a:lnTo>
                      <a:pt x="405" y="36"/>
                    </a:lnTo>
                    <a:lnTo>
                      <a:pt x="393" y="35"/>
                    </a:lnTo>
                    <a:lnTo>
                      <a:pt x="383" y="36"/>
                    </a:lnTo>
                    <a:lnTo>
                      <a:pt x="383" y="36"/>
                    </a:lnTo>
                    <a:lnTo>
                      <a:pt x="379" y="37"/>
                    </a:lnTo>
                    <a:lnTo>
                      <a:pt x="375" y="39"/>
                    </a:lnTo>
                    <a:lnTo>
                      <a:pt x="371" y="41"/>
                    </a:lnTo>
                    <a:lnTo>
                      <a:pt x="369" y="43"/>
                    </a:lnTo>
                    <a:lnTo>
                      <a:pt x="368" y="46"/>
                    </a:lnTo>
                    <a:lnTo>
                      <a:pt x="368" y="46"/>
                    </a:lnTo>
                    <a:lnTo>
                      <a:pt x="368" y="43"/>
                    </a:lnTo>
                    <a:lnTo>
                      <a:pt x="365" y="41"/>
                    </a:lnTo>
                    <a:lnTo>
                      <a:pt x="361" y="39"/>
                    </a:lnTo>
                    <a:lnTo>
                      <a:pt x="357" y="37"/>
                    </a:lnTo>
                    <a:lnTo>
                      <a:pt x="353" y="35"/>
                    </a:lnTo>
                    <a:lnTo>
                      <a:pt x="353" y="35"/>
                    </a:lnTo>
                    <a:lnTo>
                      <a:pt x="351" y="41"/>
                    </a:lnTo>
                    <a:lnTo>
                      <a:pt x="347" y="44"/>
                    </a:lnTo>
                    <a:lnTo>
                      <a:pt x="339" y="46"/>
                    </a:lnTo>
                    <a:lnTo>
                      <a:pt x="329" y="48"/>
                    </a:lnTo>
                    <a:lnTo>
                      <a:pt x="317" y="51"/>
                    </a:lnTo>
                    <a:lnTo>
                      <a:pt x="317" y="51"/>
                    </a:lnTo>
                    <a:lnTo>
                      <a:pt x="310" y="53"/>
                    </a:lnTo>
                    <a:lnTo>
                      <a:pt x="303" y="57"/>
                    </a:lnTo>
                    <a:lnTo>
                      <a:pt x="296" y="63"/>
                    </a:lnTo>
                    <a:lnTo>
                      <a:pt x="290" y="71"/>
                    </a:lnTo>
                    <a:lnTo>
                      <a:pt x="285" y="79"/>
                    </a:lnTo>
                    <a:lnTo>
                      <a:pt x="280" y="89"/>
                    </a:lnTo>
                    <a:lnTo>
                      <a:pt x="276" y="99"/>
                    </a:lnTo>
                    <a:lnTo>
                      <a:pt x="274" y="110"/>
                    </a:lnTo>
                    <a:lnTo>
                      <a:pt x="274" y="120"/>
                    </a:lnTo>
                    <a:lnTo>
                      <a:pt x="276" y="131"/>
                    </a:lnTo>
                    <a:lnTo>
                      <a:pt x="281" y="136"/>
                    </a:lnTo>
                    <a:lnTo>
                      <a:pt x="281" y="136"/>
                    </a:lnTo>
                    <a:lnTo>
                      <a:pt x="288" y="129"/>
                    </a:lnTo>
                    <a:lnTo>
                      <a:pt x="291" y="121"/>
                    </a:lnTo>
                    <a:lnTo>
                      <a:pt x="292" y="112"/>
                    </a:lnTo>
                    <a:lnTo>
                      <a:pt x="292" y="104"/>
                    </a:lnTo>
                    <a:lnTo>
                      <a:pt x="296" y="96"/>
                    </a:lnTo>
                    <a:lnTo>
                      <a:pt x="296" y="96"/>
                    </a:lnTo>
                    <a:lnTo>
                      <a:pt x="304" y="96"/>
                    </a:lnTo>
                    <a:lnTo>
                      <a:pt x="310" y="94"/>
                    </a:lnTo>
                    <a:lnTo>
                      <a:pt x="314" y="90"/>
                    </a:lnTo>
                    <a:lnTo>
                      <a:pt x="318" y="84"/>
                    </a:lnTo>
                    <a:lnTo>
                      <a:pt x="326" y="76"/>
                    </a:lnTo>
                    <a:lnTo>
                      <a:pt x="352" y="71"/>
                    </a:lnTo>
                    <a:lnTo>
                      <a:pt x="352" y="71"/>
                    </a:lnTo>
                    <a:lnTo>
                      <a:pt x="360" y="75"/>
                    </a:lnTo>
                    <a:lnTo>
                      <a:pt x="366" y="75"/>
                    </a:lnTo>
                    <a:lnTo>
                      <a:pt x="370" y="74"/>
                    </a:lnTo>
                    <a:lnTo>
                      <a:pt x="375" y="71"/>
                    </a:lnTo>
                    <a:lnTo>
                      <a:pt x="382" y="71"/>
                    </a:lnTo>
                    <a:lnTo>
                      <a:pt x="382" y="71"/>
                    </a:lnTo>
                    <a:lnTo>
                      <a:pt x="382" y="69"/>
                    </a:lnTo>
                    <a:lnTo>
                      <a:pt x="387" y="71"/>
                    </a:lnTo>
                    <a:lnTo>
                      <a:pt x="393" y="76"/>
                    </a:lnTo>
                    <a:lnTo>
                      <a:pt x="399" y="81"/>
                    </a:lnTo>
                    <a:lnTo>
                      <a:pt x="404" y="86"/>
                    </a:lnTo>
                    <a:lnTo>
                      <a:pt x="414" y="71"/>
                    </a:lnTo>
                    <a:lnTo>
                      <a:pt x="414" y="71"/>
                    </a:lnTo>
                    <a:lnTo>
                      <a:pt x="424" y="77"/>
                    </a:lnTo>
                    <a:lnTo>
                      <a:pt x="436" y="81"/>
                    </a:lnTo>
                    <a:lnTo>
                      <a:pt x="446" y="87"/>
                    </a:lnTo>
                    <a:lnTo>
                      <a:pt x="452" y="97"/>
                    </a:lnTo>
                    <a:lnTo>
                      <a:pt x="449" y="116"/>
                    </a:lnTo>
                    <a:lnTo>
                      <a:pt x="449" y="116"/>
                    </a:lnTo>
                    <a:lnTo>
                      <a:pt x="453" y="121"/>
                    </a:lnTo>
                    <a:lnTo>
                      <a:pt x="456" y="126"/>
                    </a:lnTo>
                    <a:lnTo>
                      <a:pt x="460" y="133"/>
                    </a:lnTo>
                    <a:lnTo>
                      <a:pt x="464" y="139"/>
                    </a:lnTo>
                    <a:lnTo>
                      <a:pt x="467" y="147"/>
                    </a:lnTo>
                    <a:lnTo>
                      <a:pt x="470" y="155"/>
                    </a:lnTo>
                    <a:lnTo>
                      <a:pt x="472" y="165"/>
                    </a:lnTo>
                    <a:lnTo>
                      <a:pt x="473" y="176"/>
                    </a:lnTo>
                    <a:lnTo>
                      <a:pt x="473" y="187"/>
                    </a:lnTo>
                    <a:lnTo>
                      <a:pt x="471" y="202"/>
                    </a:lnTo>
                    <a:lnTo>
                      <a:pt x="471" y="202"/>
                    </a:lnTo>
                    <a:lnTo>
                      <a:pt x="468" y="215"/>
                    </a:lnTo>
                    <a:lnTo>
                      <a:pt x="464" y="229"/>
                    </a:lnTo>
                    <a:lnTo>
                      <a:pt x="459" y="243"/>
                    </a:lnTo>
                    <a:lnTo>
                      <a:pt x="453" y="256"/>
                    </a:lnTo>
                    <a:lnTo>
                      <a:pt x="445" y="269"/>
                    </a:lnTo>
                    <a:lnTo>
                      <a:pt x="437" y="280"/>
                    </a:lnTo>
                    <a:lnTo>
                      <a:pt x="427" y="290"/>
                    </a:lnTo>
                    <a:lnTo>
                      <a:pt x="416" y="299"/>
                    </a:lnTo>
                    <a:lnTo>
                      <a:pt x="402" y="306"/>
                    </a:lnTo>
                    <a:lnTo>
                      <a:pt x="388" y="312"/>
                    </a:lnTo>
                    <a:lnTo>
                      <a:pt x="388" y="312"/>
                    </a:lnTo>
                    <a:lnTo>
                      <a:pt x="378" y="309"/>
                    </a:lnTo>
                    <a:lnTo>
                      <a:pt x="367" y="308"/>
                    </a:lnTo>
                    <a:lnTo>
                      <a:pt x="354" y="307"/>
                    </a:lnTo>
                    <a:lnTo>
                      <a:pt x="342" y="304"/>
                    </a:lnTo>
                    <a:lnTo>
                      <a:pt x="332" y="297"/>
                    </a:lnTo>
                    <a:lnTo>
                      <a:pt x="332" y="297"/>
                    </a:lnTo>
                    <a:lnTo>
                      <a:pt x="326" y="302"/>
                    </a:lnTo>
                    <a:lnTo>
                      <a:pt x="327" y="306"/>
                    </a:lnTo>
                    <a:lnTo>
                      <a:pt x="331" y="311"/>
                    </a:lnTo>
                    <a:lnTo>
                      <a:pt x="335" y="316"/>
                    </a:lnTo>
                    <a:lnTo>
                      <a:pt x="337" y="322"/>
                    </a:lnTo>
                    <a:lnTo>
                      <a:pt x="337" y="322"/>
                    </a:lnTo>
                    <a:lnTo>
                      <a:pt x="345" y="324"/>
                    </a:lnTo>
                    <a:lnTo>
                      <a:pt x="355" y="322"/>
                    </a:lnTo>
                    <a:lnTo>
                      <a:pt x="366" y="320"/>
                    </a:lnTo>
                    <a:lnTo>
                      <a:pt x="378" y="321"/>
                    </a:lnTo>
                    <a:lnTo>
                      <a:pt x="393" y="332"/>
                    </a:lnTo>
                    <a:lnTo>
                      <a:pt x="393" y="332"/>
                    </a:lnTo>
                    <a:lnTo>
                      <a:pt x="395" y="329"/>
                    </a:lnTo>
                    <a:lnTo>
                      <a:pt x="397" y="327"/>
                    </a:lnTo>
                    <a:lnTo>
                      <a:pt x="400" y="327"/>
                    </a:lnTo>
                    <a:lnTo>
                      <a:pt x="405" y="326"/>
                    </a:lnTo>
                    <a:lnTo>
                      <a:pt x="409" y="327"/>
                    </a:lnTo>
                    <a:lnTo>
                      <a:pt x="409" y="327"/>
                    </a:lnTo>
                    <a:lnTo>
                      <a:pt x="414" y="327"/>
                    </a:lnTo>
                    <a:lnTo>
                      <a:pt x="422" y="325"/>
                    </a:lnTo>
                    <a:lnTo>
                      <a:pt x="428" y="329"/>
                    </a:lnTo>
                    <a:lnTo>
                      <a:pt x="427" y="346"/>
                    </a:lnTo>
                    <a:lnTo>
                      <a:pt x="414" y="387"/>
                    </a:lnTo>
                    <a:lnTo>
                      <a:pt x="414" y="387"/>
                    </a:lnTo>
                    <a:lnTo>
                      <a:pt x="429" y="376"/>
                    </a:lnTo>
                    <a:lnTo>
                      <a:pt x="440" y="364"/>
                    </a:lnTo>
                    <a:lnTo>
                      <a:pt x="447" y="349"/>
                    </a:lnTo>
                    <a:lnTo>
                      <a:pt x="452" y="333"/>
                    </a:lnTo>
                    <a:lnTo>
                      <a:pt x="455" y="316"/>
                    </a:lnTo>
                    <a:lnTo>
                      <a:pt x="457" y="299"/>
                    </a:lnTo>
                    <a:lnTo>
                      <a:pt x="459" y="282"/>
                    </a:lnTo>
                    <a:lnTo>
                      <a:pt x="463" y="265"/>
                    </a:lnTo>
                    <a:lnTo>
                      <a:pt x="470" y="250"/>
                    </a:lnTo>
                    <a:lnTo>
                      <a:pt x="480" y="237"/>
                    </a:lnTo>
                    <a:lnTo>
                      <a:pt x="480" y="372"/>
                    </a:lnTo>
                    <a:lnTo>
                      <a:pt x="480" y="372"/>
                    </a:lnTo>
                    <a:lnTo>
                      <a:pt x="470" y="385"/>
                    </a:lnTo>
                    <a:lnTo>
                      <a:pt x="458" y="398"/>
                    </a:lnTo>
                    <a:lnTo>
                      <a:pt x="444" y="411"/>
                    </a:lnTo>
                    <a:lnTo>
                      <a:pt x="431" y="424"/>
                    </a:lnTo>
                    <a:lnTo>
                      <a:pt x="418" y="438"/>
                    </a:lnTo>
                    <a:lnTo>
                      <a:pt x="406" y="452"/>
                    </a:lnTo>
                    <a:lnTo>
                      <a:pt x="395" y="466"/>
                    </a:lnTo>
                    <a:lnTo>
                      <a:pt x="388" y="482"/>
                    </a:lnTo>
                    <a:lnTo>
                      <a:pt x="383" y="499"/>
                    </a:lnTo>
                    <a:lnTo>
                      <a:pt x="383" y="518"/>
                    </a:lnTo>
                    <a:lnTo>
                      <a:pt x="383" y="518"/>
                    </a:lnTo>
                    <a:lnTo>
                      <a:pt x="374" y="533"/>
                    </a:lnTo>
                    <a:lnTo>
                      <a:pt x="366" y="546"/>
                    </a:lnTo>
                    <a:lnTo>
                      <a:pt x="357" y="558"/>
                    </a:lnTo>
                    <a:lnTo>
                      <a:pt x="347" y="569"/>
                    </a:lnTo>
                    <a:lnTo>
                      <a:pt x="338" y="579"/>
                    </a:lnTo>
                    <a:lnTo>
                      <a:pt x="329" y="590"/>
                    </a:lnTo>
                    <a:lnTo>
                      <a:pt x="320" y="601"/>
                    </a:lnTo>
                    <a:lnTo>
                      <a:pt x="312" y="613"/>
                    </a:lnTo>
                    <a:lnTo>
                      <a:pt x="303" y="627"/>
                    </a:lnTo>
                    <a:lnTo>
                      <a:pt x="296" y="643"/>
                    </a:lnTo>
                    <a:lnTo>
                      <a:pt x="296" y="643"/>
                    </a:lnTo>
                    <a:lnTo>
                      <a:pt x="280" y="654"/>
                    </a:lnTo>
                    <a:lnTo>
                      <a:pt x="266" y="663"/>
                    </a:lnTo>
                    <a:lnTo>
                      <a:pt x="251" y="667"/>
                    </a:lnTo>
                    <a:lnTo>
                      <a:pt x="237" y="670"/>
                    </a:lnTo>
                    <a:lnTo>
                      <a:pt x="223" y="671"/>
                    </a:lnTo>
                    <a:lnTo>
                      <a:pt x="209" y="672"/>
                    </a:lnTo>
                    <a:lnTo>
                      <a:pt x="196" y="675"/>
                    </a:lnTo>
                    <a:lnTo>
                      <a:pt x="183" y="679"/>
                    </a:lnTo>
                    <a:lnTo>
                      <a:pt x="171" y="687"/>
                    </a:lnTo>
                    <a:lnTo>
                      <a:pt x="158" y="699"/>
                    </a:lnTo>
                    <a:lnTo>
                      <a:pt x="158" y="699"/>
                    </a:lnTo>
                    <a:lnTo>
                      <a:pt x="147" y="690"/>
                    </a:lnTo>
                    <a:lnTo>
                      <a:pt x="141" y="676"/>
                    </a:lnTo>
                    <a:lnTo>
                      <a:pt x="136" y="661"/>
                    </a:lnTo>
                    <a:lnTo>
                      <a:pt x="132" y="643"/>
                    </a:lnTo>
                    <a:lnTo>
                      <a:pt x="128" y="628"/>
                    </a:lnTo>
                    <a:lnTo>
                      <a:pt x="153" y="573"/>
                    </a:lnTo>
                    <a:lnTo>
                      <a:pt x="158" y="578"/>
                    </a:lnTo>
                    <a:lnTo>
                      <a:pt x="158" y="578"/>
                    </a:lnTo>
                    <a:lnTo>
                      <a:pt x="164" y="572"/>
                    </a:lnTo>
                    <a:lnTo>
                      <a:pt x="170" y="566"/>
                    </a:lnTo>
                    <a:lnTo>
                      <a:pt x="173" y="559"/>
                    </a:lnTo>
                    <a:lnTo>
                      <a:pt x="174" y="551"/>
                    </a:lnTo>
                    <a:lnTo>
                      <a:pt x="174" y="543"/>
                    </a:lnTo>
                    <a:lnTo>
                      <a:pt x="174" y="543"/>
                    </a:lnTo>
                    <a:lnTo>
                      <a:pt x="171" y="539"/>
                    </a:lnTo>
                    <a:lnTo>
                      <a:pt x="167" y="537"/>
                    </a:lnTo>
                    <a:lnTo>
                      <a:pt x="161" y="538"/>
                    </a:lnTo>
                    <a:lnTo>
                      <a:pt x="157" y="538"/>
                    </a:lnTo>
                    <a:lnTo>
                      <a:pt x="153" y="538"/>
                    </a:lnTo>
                    <a:lnTo>
                      <a:pt x="153" y="538"/>
                    </a:lnTo>
                    <a:lnTo>
                      <a:pt x="146" y="550"/>
                    </a:lnTo>
                    <a:lnTo>
                      <a:pt x="138" y="563"/>
                    </a:lnTo>
                    <a:lnTo>
                      <a:pt x="130" y="577"/>
                    </a:lnTo>
                    <a:lnTo>
                      <a:pt x="122" y="592"/>
                    </a:lnTo>
                    <a:lnTo>
                      <a:pt x="114" y="606"/>
                    </a:lnTo>
                    <a:lnTo>
                      <a:pt x="108" y="621"/>
                    </a:lnTo>
                    <a:lnTo>
                      <a:pt x="106" y="636"/>
                    </a:lnTo>
                    <a:lnTo>
                      <a:pt x="106" y="652"/>
                    </a:lnTo>
                    <a:lnTo>
                      <a:pt x="111" y="668"/>
                    </a:lnTo>
                    <a:lnTo>
                      <a:pt x="123" y="684"/>
                    </a:lnTo>
                    <a:lnTo>
                      <a:pt x="123" y="684"/>
                    </a:lnTo>
                    <a:lnTo>
                      <a:pt x="122" y="698"/>
                    </a:lnTo>
                    <a:lnTo>
                      <a:pt x="119" y="710"/>
                    </a:lnTo>
                    <a:lnTo>
                      <a:pt x="113" y="722"/>
                    </a:lnTo>
                    <a:lnTo>
                      <a:pt x="108" y="733"/>
                    </a:lnTo>
                    <a:lnTo>
                      <a:pt x="101" y="743"/>
                    </a:lnTo>
                    <a:lnTo>
                      <a:pt x="95" y="753"/>
                    </a:lnTo>
                    <a:lnTo>
                      <a:pt x="88" y="763"/>
                    </a:lnTo>
                    <a:lnTo>
                      <a:pt x="81" y="774"/>
                    </a:lnTo>
                    <a:lnTo>
                      <a:pt x="76" y="786"/>
                    </a:lnTo>
                    <a:lnTo>
                      <a:pt x="72" y="799"/>
                    </a:lnTo>
                    <a:lnTo>
                      <a:pt x="72" y="799"/>
                    </a:lnTo>
                    <a:lnTo>
                      <a:pt x="69" y="804"/>
                    </a:lnTo>
                    <a:lnTo>
                      <a:pt x="63" y="812"/>
                    </a:lnTo>
                    <a:lnTo>
                      <a:pt x="57" y="822"/>
                    </a:lnTo>
                    <a:lnTo>
                      <a:pt x="56" y="831"/>
                    </a:lnTo>
                    <a:lnTo>
                      <a:pt x="66" y="839"/>
                    </a:lnTo>
                    <a:lnTo>
                      <a:pt x="72" y="834"/>
                    </a:lnTo>
                    <a:lnTo>
                      <a:pt x="67" y="838"/>
                    </a:lnTo>
                    <a:lnTo>
                      <a:pt x="62" y="833"/>
                    </a:lnTo>
                    <a:lnTo>
                      <a:pt x="66" y="829"/>
                    </a:lnTo>
                    <a:lnTo>
                      <a:pt x="72" y="834"/>
                    </a:lnTo>
                    <a:lnTo>
                      <a:pt x="72" y="834"/>
                    </a:lnTo>
                    <a:lnTo>
                      <a:pt x="75" y="828"/>
                    </a:lnTo>
                    <a:lnTo>
                      <a:pt x="77" y="823"/>
                    </a:lnTo>
                    <a:lnTo>
                      <a:pt x="80" y="817"/>
                    </a:lnTo>
                    <a:lnTo>
                      <a:pt x="81" y="810"/>
                    </a:lnTo>
                    <a:lnTo>
                      <a:pt x="82" y="804"/>
                    </a:lnTo>
                    <a:lnTo>
                      <a:pt x="82" y="804"/>
                    </a:lnTo>
                    <a:lnTo>
                      <a:pt x="85" y="799"/>
                    </a:lnTo>
                    <a:lnTo>
                      <a:pt x="90" y="793"/>
                    </a:lnTo>
                    <a:lnTo>
                      <a:pt x="95" y="786"/>
                    </a:lnTo>
                    <a:lnTo>
                      <a:pt x="99" y="778"/>
                    </a:lnTo>
                    <a:lnTo>
                      <a:pt x="102" y="769"/>
                    </a:lnTo>
                    <a:lnTo>
                      <a:pt x="102" y="769"/>
                    </a:lnTo>
                    <a:lnTo>
                      <a:pt x="109" y="759"/>
                    </a:lnTo>
                    <a:lnTo>
                      <a:pt x="118" y="750"/>
                    </a:lnTo>
                    <a:lnTo>
                      <a:pt x="127" y="743"/>
                    </a:lnTo>
                    <a:lnTo>
                      <a:pt x="137" y="737"/>
                    </a:lnTo>
                    <a:lnTo>
                      <a:pt x="147" y="731"/>
                    </a:lnTo>
                    <a:lnTo>
                      <a:pt x="158" y="725"/>
                    </a:lnTo>
                    <a:lnTo>
                      <a:pt x="169" y="720"/>
                    </a:lnTo>
                    <a:lnTo>
                      <a:pt x="180" y="713"/>
                    </a:lnTo>
                    <a:lnTo>
                      <a:pt x="189" y="707"/>
                    </a:lnTo>
                    <a:lnTo>
                      <a:pt x="199" y="699"/>
                    </a:lnTo>
                    <a:lnTo>
                      <a:pt x="199" y="699"/>
                    </a:lnTo>
                    <a:lnTo>
                      <a:pt x="208" y="694"/>
                    </a:lnTo>
                    <a:lnTo>
                      <a:pt x="222" y="691"/>
                    </a:lnTo>
                    <a:lnTo>
                      <a:pt x="235" y="690"/>
                    </a:lnTo>
                    <a:lnTo>
                      <a:pt x="250" y="689"/>
                    </a:lnTo>
                    <a:lnTo>
                      <a:pt x="266" y="687"/>
                    </a:lnTo>
                    <a:lnTo>
                      <a:pt x="281" y="683"/>
                    </a:lnTo>
                    <a:lnTo>
                      <a:pt x="295" y="676"/>
                    </a:lnTo>
                    <a:lnTo>
                      <a:pt x="307" y="666"/>
                    </a:lnTo>
                    <a:lnTo>
                      <a:pt x="319" y="649"/>
                    </a:lnTo>
                    <a:lnTo>
                      <a:pt x="327" y="628"/>
                    </a:lnTo>
                    <a:lnTo>
                      <a:pt x="327" y="628"/>
                    </a:lnTo>
                    <a:lnTo>
                      <a:pt x="348" y="604"/>
                    </a:lnTo>
                    <a:lnTo>
                      <a:pt x="368" y="578"/>
                    </a:lnTo>
                    <a:lnTo>
                      <a:pt x="383" y="552"/>
                    </a:lnTo>
                    <a:lnTo>
                      <a:pt x="396" y="524"/>
                    </a:lnTo>
                    <a:lnTo>
                      <a:pt x="411" y="497"/>
                    </a:lnTo>
                    <a:lnTo>
                      <a:pt x="424" y="469"/>
                    </a:lnTo>
                    <a:lnTo>
                      <a:pt x="440" y="443"/>
                    </a:lnTo>
                    <a:lnTo>
                      <a:pt x="459" y="416"/>
                    </a:lnTo>
                    <a:lnTo>
                      <a:pt x="482" y="393"/>
                    </a:lnTo>
                    <a:lnTo>
                      <a:pt x="511" y="372"/>
                    </a:lnTo>
                    <a:lnTo>
                      <a:pt x="511" y="372"/>
                    </a:lnTo>
                    <a:lnTo>
                      <a:pt x="518" y="370"/>
                    </a:lnTo>
                    <a:lnTo>
                      <a:pt x="529" y="373"/>
                    </a:lnTo>
                    <a:lnTo>
                      <a:pt x="539" y="380"/>
                    </a:lnTo>
                    <a:lnTo>
                      <a:pt x="548" y="390"/>
                    </a:lnTo>
                    <a:lnTo>
                      <a:pt x="552" y="402"/>
                    </a:lnTo>
                    <a:lnTo>
                      <a:pt x="552" y="402"/>
                    </a:lnTo>
                    <a:lnTo>
                      <a:pt x="554" y="432"/>
                    </a:lnTo>
                    <a:lnTo>
                      <a:pt x="554" y="461"/>
                    </a:lnTo>
                    <a:lnTo>
                      <a:pt x="552" y="489"/>
                    </a:lnTo>
                    <a:lnTo>
                      <a:pt x="550" y="516"/>
                    </a:lnTo>
                    <a:lnTo>
                      <a:pt x="548" y="543"/>
                    </a:lnTo>
                    <a:lnTo>
                      <a:pt x="547" y="570"/>
                    </a:lnTo>
                    <a:lnTo>
                      <a:pt x="547" y="597"/>
                    </a:lnTo>
                    <a:lnTo>
                      <a:pt x="549" y="623"/>
                    </a:lnTo>
                    <a:lnTo>
                      <a:pt x="553" y="650"/>
                    </a:lnTo>
                    <a:lnTo>
                      <a:pt x="562" y="679"/>
                    </a:lnTo>
                    <a:lnTo>
                      <a:pt x="562" y="679"/>
                    </a:lnTo>
                    <a:lnTo>
                      <a:pt x="562" y="693"/>
                    </a:lnTo>
                    <a:lnTo>
                      <a:pt x="561" y="708"/>
                    </a:lnTo>
                    <a:lnTo>
                      <a:pt x="561" y="722"/>
                    </a:lnTo>
                    <a:lnTo>
                      <a:pt x="560" y="737"/>
                    </a:lnTo>
                    <a:lnTo>
                      <a:pt x="559" y="753"/>
                    </a:lnTo>
                    <a:lnTo>
                      <a:pt x="557" y="767"/>
                    </a:lnTo>
                    <a:lnTo>
                      <a:pt x="556" y="782"/>
                    </a:lnTo>
                    <a:lnTo>
                      <a:pt x="555" y="796"/>
                    </a:lnTo>
                    <a:lnTo>
                      <a:pt x="553" y="810"/>
                    </a:lnTo>
                    <a:lnTo>
                      <a:pt x="552" y="824"/>
                    </a:lnTo>
                    <a:lnTo>
                      <a:pt x="552" y="824"/>
                    </a:lnTo>
                    <a:lnTo>
                      <a:pt x="543" y="831"/>
                    </a:lnTo>
                    <a:lnTo>
                      <a:pt x="539" y="840"/>
                    </a:lnTo>
                    <a:lnTo>
                      <a:pt x="537" y="850"/>
                    </a:lnTo>
                    <a:lnTo>
                      <a:pt x="534" y="860"/>
                    </a:lnTo>
                    <a:lnTo>
                      <a:pt x="531" y="869"/>
                    </a:lnTo>
                    <a:lnTo>
                      <a:pt x="531" y="869"/>
                    </a:lnTo>
                    <a:lnTo>
                      <a:pt x="522" y="880"/>
                    </a:lnTo>
                    <a:lnTo>
                      <a:pt x="513" y="893"/>
                    </a:lnTo>
                    <a:lnTo>
                      <a:pt x="504" y="905"/>
                    </a:lnTo>
                    <a:lnTo>
                      <a:pt x="494" y="917"/>
                    </a:lnTo>
                    <a:lnTo>
                      <a:pt x="487" y="930"/>
                    </a:lnTo>
                    <a:lnTo>
                      <a:pt x="482" y="943"/>
                    </a:lnTo>
                    <a:lnTo>
                      <a:pt x="478" y="957"/>
                    </a:lnTo>
                    <a:lnTo>
                      <a:pt x="478" y="970"/>
                    </a:lnTo>
                    <a:lnTo>
                      <a:pt x="482" y="985"/>
                    </a:lnTo>
                    <a:lnTo>
                      <a:pt x="490" y="1000"/>
                    </a:lnTo>
                    <a:lnTo>
                      <a:pt x="495" y="1005"/>
                    </a:lnTo>
                    <a:lnTo>
                      <a:pt x="495" y="1005"/>
                    </a:lnTo>
                    <a:lnTo>
                      <a:pt x="496" y="982"/>
                    </a:lnTo>
                    <a:lnTo>
                      <a:pt x="503" y="961"/>
                    </a:lnTo>
                    <a:lnTo>
                      <a:pt x="512" y="941"/>
                    </a:lnTo>
                    <a:lnTo>
                      <a:pt x="523" y="923"/>
                    </a:lnTo>
                    <a:lnTo>
                      <a:pt x="535" y="905"/>
                    </a:lnTo>
                    <a:lnTo>
                      <a:pt x="549" y="887"/>
                    </a:lnTo>
                    <a:lnTo>
                      <a:pt x="560" y="867"/>
                    </a:lnTo>
                    <a:lnTo>
                      <a:pt x="570" y="848"/>
                    </a:lnTo>
                    <a:lnTo>
                      <a:pt x="578" y="827"/>
                    </a:lnTo>
                    <a:lnTo>
                      <a:pt x="582" y="804"/>
                    </a:lnTo>
                    <a:lnTo>
                      <a:pt x="582" y="804"/>
                    </a:lnTo>
                    <a:lnTo>
                      <a:pt x="586" y="785"/>
                    </a:lnTo>
                    <a:lnTo>
                      <a:pt x="589" y="765"/>
                    </a:lnTo>
                    <a:lnTo>
                      <a:pt x="590" y="744"/>
                    </a:lnTo>
                    <a:lnTo>
                      <a:pt x="590" y="723"/>
                    </a:lnTo>
                    <a:lnTo>
                      <a:pt x="588" y="701"/>
                    </a:lnTo>
                    <a:lnTo>
                      <a:pt x="585" y="679"/>
                    </a:lnTo>
                    <a:lnTo>
                      <a:pt x="582" y="658"/>
                    </a:lnTo>
                    <a:lnTo>
                      <a:pt x="578" y="636"/>
                    </a:lnTo>
                    <a:lnTo>
                      <a:pt x="575" y="616"/>
                    </a:lnTo>
                    <a:lnTo>
                      <a:pt x="572" y="598"/>
                    </a:lnTo>
                    <a:lnTo>
                      <a:pt x="572" y="598"/>
                    </a:lnTo>
                    <a:lnTo>
                      <a:pt x="568" y="588"/>
                    </a:lnTo>
                    <a:lnTo>
                      <a:pt x="566" y="577"/>
                    </a:lnTo>
                    <a:lnTo>
                      <a:pt x="567" y="565"/>
                    </a:lnTo>
                    <a:lnTo>
                      <a:pt x="567" y="554"/>
                    </a:lnTo>
                    <a:lnTo>
                      <a:pt x="567" y="543"/>
                    </a:lnTo>
                    <a:lnTo>
                      <a:pt x="567" y="543"/>
                    </a:lnTo>
                    <a:lnTo>
                      <a:pt x="586" y="591"/>
                    </a:lnTo>
                    <a:lnTo>
                      <a:pt x="603" y="641"/>
                    </a:lnTo>
                    <a:lnTo>
                      <a:pt x="618" y="693"/>
                    </a:lnTo>
                    <a:lnTo>
                      <a:pt x="631" y="744"/>
                    </a:lnTo>
                    <a:lnTo>
                      <a:pt x="643" y="796"/>
                    </a:lnTo>
                    <a:lnTo>
                      <a:pt x="653" y="849"/>
                    </a:lnTo>
                    <a:lnTo>
                      <a:pt x="661" y="903"/>
                    </a:lnTo>
                    <a:lnTo>
                      <a:pt x="669" y="957"/>
                    </a:lnTo>
                    <a:lnTo>
                      <a:pt x="677" y="1011"/>
                    </a:lnTo>
                    <a:lnTo>
                      <a:pt x="684" y="1065"/>
                    </a:lnTo>
                    <a:lnTo>
                      <a:pt x="684" y="1065"/>
                    </a:lnTo>
                    <a:lnTo>
                      <a:pt x="684" y="1077"/>
                    </a:lnTo>
                    <a:lnTo>
                      <a:pt x="683" y="1088"/>
                    </a:lnTo>
                    <a:lnTo>
                      <a:pt x="680" y="1097"/>
                    </a:lnTo>
                    <a:lnTo>
                      <a:pt x="675" y="1105"/>
                    </a:lnTo>
                    <a:lnTo>
                      <a:pt x="670" y="1113"/>
                    </a:lnTo>
                    <a:lnTo>
                      <a:pt x="665" y="1121"/>
                    </a:lnTo>
                    <a:lnTo>
                      <a:pt x="659" y="1129"/>
                    </a:lnTo>
                    <a:lnTo>
                      <a:pt x="654" y="1137"/>
                    </a:lnTo>
                    <a:lnTo>
                      <a:pt x="651" y="1146"/>
                    </a:lnTo>
                    <a:lnTo>
                      <a:pt x="649" y="1156"/>
                    </a:lnTo>
                    <a:lnTo>
                      <a:pt x="649" y="1156"/>
                    </a:lnTo>
                    <a:lnTo>
                      <a:pt x="645" y="1134"/>
                    </a:lnTo>
                    <a:lnTo>
                      <a:pt x="641" y="1110"/>
                    </a:lnTo>
                    <a:lnTo>
                      <a:pt x="638" y="1087"/>
                    </a:lnTo>
                    <a:lnTo>
                      <a:pt x="636" y="1063"/>
                    </a:lnTo>
                    <a:lnTo>
                      <a:pt x="634" y="1038"/>
                    </a:lnTo>
                    <a:lnTo>
                      <a:pt x="633" y="1013"/>
                    </a:lnTo>
                    <a:lnTo>
                      <a:pt x="632" y="989"/>
                    </a:lnTo>
                    <a:lnTo>
                      <a:pt x="633" y="965"/>
                    </a:lnTo>
                    <a:lnTo>
                      <a:pt x="635" y="942"/>
                    </a:lnTo>
                    <a:lnTo>
                      <a:pt x="638" y="920"/>
                    </a:lnTo>
                    <a:lnTo>
                      <a:pt x="613" y="879"/>
                    </a:lnTo>
                    <a:lnTo>
                      <a:pt x="613" y="879"/>
                    </a:lnTo>
                    <a:lnTo>
                      <a:pt x="612" y="916"/>
                    </a:lnTo>
                    <a:lnTo>
                      <a:pt x="612" y="953"/>
                    </a:lnTo>
                    <a:lnTo>
                      <a:pt x="612" y="991"/>
                    </a:lnTo>
                    <a:lnTo>
                      <a:pt x="613" y="1030"/>
                    </a:lnTo>
                    <a:lnTo>
                      <a:pt x="615" y="1068"/>
                    </a:lnTo>
                    <a:lnTo>
                      <a:pt x="617" y="1106"/>
                    </a:lnTo>
                    <a:lnTo>
                      <a:pt x="618" y="1144"/>
                    </a:lnTo>
                    <a:lnTo>
                      <a:pt x="620" y="1181"/>
                    </a:lnTo>
                    <a:lnTo>
                      <a:pt x="621" y="1216"/>
                    </a:lnTo>
                    <a:lnTo>
                      <a:pt x="623" y="1251"/>
                    </a:lnTo>
                    <a:lnTo>
                      <a:pt x="623" y="1251"/>
                    </a:lnTo>
                    <a:lnTo>
                      <a:pt x="616" y="1252"/>
                    </a:lnTo>
                    <a:lnTo>
                      <a:pt x="609" y="1249"/>
                    </a:lnTo>
                    <a:lnTo>
                      <a:pt x="602" y="1244"/>
                    </a:lnTo>
                    <a:lnTo>
                      <a:pt x="595" y="1242"/>
                    </a:lnTo>
                    <a:lnTo>
                      <a:pt x="587" y="1246"/>
                    </a:lnTo>
                    <a:lnTo>
                      <a:pt x="587" y="1246"/>
                    </a:lnTo>
                    <a:lnTo>
                      <a:pt x="589" y="1254"/>
                    </a:lnTo>
                    <a:lnTo>
                      <a:pt x="592" y="1263"/>
                    </a:lnTo>
                    <a:lnTo>
                      <a:pt x="597" y="1273"/>
                    </a:lnTo>
                    <a:lnTo>
                      <a:pt x="600" y="1282"/>
                    </a:lnTo>
                    <a:lnTo>
                      <a:pt x="602" y="1292"/>
                    </a:lnTo>
                    <a:lnTo>
                      <a:pt x="603" y="1302"/>
                    </a:lnTo>
                    <a:lnTo>
                      <a:pt x="602" y="1311"/>
                    </a:lnTo>
                    <a:lnTo>
                      <a:pt x="600" y="1321"/>
                    </a:lnTo>
                    <a:lnTo>
                      <a:pt x="595" y="1331"/>
                    </a:lnTo>
                    <a:lnTo>
                      <a:pt x="587" y="1341"/>
                    </a:lnTo>
                    <a:lnTo>
                      <a:pt x="587" y="1341"/>
                    </a:lnTo>
                    <a:lnTo>
                      <a:pt x="581" y="1346"/>
                    </a:lnTo>
                    <a:lnTo>
                      <a:pt x="577" y="1352"/>
                    </a:lnTo>
                    <a:lnTo>
                      <a:pt x="575" y="1360"/>
                    </a:lnTo>
                    <a:lnTo>
                      <a:pt x="574" y="1369"/>
                    </a:lnTo>
                    <a:lnTo>
                      <a:pt x="572" y="1377"/>
                    </a:lnTo>
                    <a:lnTo>
                      <a:pt x="572" y="1377"/>
                    </a:lnTo>
                    <a:lnTo>
                      <a:pt x="581" y="1379"/>
                    </a:lnTo>
                    <a:lnTo>
                      <a:pt x="587" y="1375"/>
                    </a:lnTo>
                    <a:lnTo>
                      <a:pt x="592" y="1367"/>
                    </a:lnTo>
                    <a:lnTo>
                      <a:pt x="599" y="1358"/>
                    </a:lnTo>
                    <a:lnTo>
                      <a:pt x="608" y="1352"/>
                    </a:lnTo>
                    <a:lnTo>
                      <a:pt x="608" y="1352"/>
                    </a:lnTo>
                    <a:lnTo>
                      <a:pt x="612" y="1364"/>
                    </a:lnTo>
                    <a:lnTo>
                      <a:pt x="614" y="1375"/>
                    </a:lnTo>
                    <a:lnTo>
                      <a:pt x="613" y="1387"/>
                    </a:lnTo>
                    <a:lnTo>
                      <a:pt x="610" y="1398"/>
                    </a:lnTo>
                    <a:lnTo>
                      <a:pt x="606" y="1409"/>
                    </a:lnTo>
                    <a:lnTo>
                      <a:pt x="599" y="1419"/>
                    </a:lnTo>
                    <a:lnTo>
                      <a:pt x="591" y="1427"/>
                    </a:lnTo>
                    <a:lnTo>
                      <a:pt x="582" y="1435"/>
                    </a:lnTo>
                    <a:lnTo>
                      <a:pt x="572" y="1442"/>
                    </a:lnTo>
                    <a:lnTo>
                      <a:pt x="562" y="1447"/>
                    </a:lnTo>
                    <a:lnTo>
                      <a:pt x="562" y="1447"/>
                    </a:lnTo>
                    <a:lnTo>
                      <a:pt x="560" y="1448"/>
                    </a:lnTo>
                    <a:lnTo>
                      <a:pt x="558" y="1450"/>
                    </a:lnTo>
                    <a:lnTo>
                      <a:pt x="557" y="1452"/>
                    </a:lnTo>
                    <a:lnTo>
                      <a:pt x="556" y="1454"/>
                    </a:lnTo>
                    <a:lnTo>
                      <a:pt x="557" y="1457"/>
                    </a:lnTo>
                    <a:lnTo>
                      <a:pt x="557" y="1457"/>
                    </a:lnTo>
                    <a:lnTo>
                      <a:pt x="562" y="1457"/>
                    </a:lnTo>
                    <a:lnTo>
                      <a:pt x="569" y="1455"/>
                    </a:lnTo>
                    <a:lnTo>
                      <a:pt x="577" y="1450"/>
                    </a:lnTo>
                    <a:lnTo>
                      <a:pt x="584" y="1445"/>
                    </a:lnTo>
                    <a:lnTo>
                      <a:pt x="592" y="1442"/>
                    </a:lnTo>
                    <a:lnTo>
                      <a:pt x="592" y="1442"/>
                    </a:lnTo>
                    <a:lnTo>
                      <a:pt x="587" y="1454"/>
                    </a:lnTo>
                    <a:lnTo>
                      <a:pt x="580" y="1463"/>
                    </a:lnTo>
                    <a:lnTo>
                      <a:pt x="572" y="1470"/>
                    </a:lnTo>
                    <a:lnTo>
                      <a:pt x="565" y="1479"/>
                    </a:lnTo>
                    <a:lnTo>
                      <a:pt x="562" y="1492"/>
                    </a:lnTo>
                    <a:lnTo>
                      <a:pt x="557" y="1487"/>
                    </a:lnTo>
                    <a:lnTo>
                      <a:pt x="557" y="1487"/>
                    </a:lnTo>
                    <a:lnTo>
                      <a:pt x="554" y="1489"/>
                    </a:lnTo>
                    <a:lnTo>
                      <a:pt x="552" y="1491"/>
                    </a:lnTo>
                    <a:lnTo>
                      <a:pt x="552" y="1494"/>
                    </a:lnTo>
                    <a:lnTo>
                      <a:pt x="551" y="1498"/>
                    </a:lnTo>
                    <a:lnTo>
                      <a:pt x="552" y="1502"/>
                    </a:lnTo>
                    <a:lnTo>
                      <a:pt x="552" y="1502"/>
                    </a:lnTo>
                    <a:lnTo>
                      <a:pt x="568" y="1504"/>
                    </a:lnTo>
                    <a:lnTo>
                      <a:pt x="581" y="1498"/>
                    </a:lnTo>
                    <a:lnTo>
                      <a:pt x="593" y="1487"/>
                    </a:lnTo>
                    <a:lnTo>
                      <a:pt x="603" y="1473"/>
                    </a:lnTo>
                    <a:lnTo>
                      <a:pt x="613" y="1462"/>
                    </a:lnTo>
                    <a:lnTo>
                      <a:pt x="613" y="1452"/>
                    </a:lnTo>
                    <a:lnTo>
                      <a:pt x="613" y="1452"/>
                    </a:lnTo>
                    <a:lnTo>
                      <a:pt x="618" y="1447"/>
                    </a:lnTo>
                    <a:lnTo>
                      <a:pt x="622" y="1444"/>
                    </a:lnTo>
                    <a:lnTo>
                      <a:pt x="625" y="1440"/>
                    </a:lnTo>
                    <a:lnTo>
                      <a:pt x="628" y="1434"/>
                    </a:lnTo>
                    <a:lnTo>
                      <a:pt x="633" y="1427"/>
                    </a:lnTo>
                    <a:lnTo>
                      <a:pt x="633" y="1427"/>
                    </a:lnTo>
                    <a:lnTo>
                      <a:pt x="634" y="1411"/>
                    </a:lnTo>
                    <a:lnTo>
                      <a:pt x="634" y="1396"/>
                    </a:lnTo>
                    <a:lnTo>
                      <a:pt x="634" y="1380"/>
                    </a:lnTo>
                    <a:lnTo>
                      <a:pt x="633" y="1365"/>
                    </a:lnTo>
                    <a:lnTo>
                      <a:pt x="631" y="1350"/>
                    </a:lnTo>
                    <a:lnTo>
                      <a:pt x="629" y="1334"/>
                    </a:lnTo>
                    <a:lnTo>
                      <a:pt x="627" y="1320"/>
                    </a:lnTo>
                    <a:lnTo>
                      <a:pt x="625" y="1305"/>
                    </a:lnTo>
                    <a:lnTo>
                      <a:pt x="623" y="1290"/>
                    </a:lnTo>
                    <a:lnTo>
                      <a:pt x="623" y="1276"/>
                    </a:lnTo>
                    <a:lnTo>
                      <a:pt x="623" y="1276"/>
                    </a:lnTo>
                    <a:lnTo>
                      <a:pt x="635" y="1267"/>
                    </a:lnTo>
                    <a:lnTo>
                      <a:pt x="641" y="1254"/>
                    </a:lnTo>
                    <a:lnTo>
                      <a:pt x="644" y="1238"/>
                    </a:lnTo>
                    <a:lnTo>
                      <a:pt x="643" y="1221"/>
                    </a:lnTo>
                    <a:lnTo>
                      <a:pt x="644" y="1206"/>
                    </a:lnTo>
                    <a:lnTo>
                      <a:pt x="644" y="1206"/>
                    </a:lnTo>
                    <a:lnTo>
                      <a:pt x="644" y="1230"/>
                    </a:lnTo>
                    <a:lnTo>
                      <a:pt x="647" y="1255"/>
                    </a:lnTo>
                    <a:lnTo>
                      <a:pt x="652" y="1280"/>
                    </a:lnTo>
                    <a:lnTo>
                      <a:pt x="658" y="1304"/>
                    </a:lnTo>
                    <a:lnTo>
                      <a:pt x="664" y="1328"/>
                    </a:lnTo>
                    <a:lnTo>
                      <a:pt x="670" y="1354"/>
                    </a:lnTo>
                    <a:lnTo>
                      <a:pt x="675" y="1378"/>
                    </a:lnTo>
                    <a:lnTo>
                      <a:pt x="678" y="1403"/>
                    </a:lnTo>
                    <a:lnTo>
                      <a:pt x="677" y="1427"/>
                    </a:lnTo>
                    <a:lnTo>
                      <a:pt x="674" y="1452"/>
                    </a:lnTo>
                    <a:lnTo>
                      <a:pt x="674" y="1452"/>
                    </a:lnTo>
                    <a:lnTo>
                      <a:pt x="671" y="1463"/>
                    </a:lnTo>
                    <a:lnTo>
                      <a:pt x="668" y="1475"/>
                    </a:lnTo>
                    <a:lnTo>
                      <a:pt x="664" y="1486"/>
                    </a:lnTo>
                    <a:lnTo>
                      <a:pt x="663" y="1498"/>
                    </a:lnTo>
                    <a:lnTo>
                      <a:pt x="664" y="1512"/>
                    </a:lnTo>
                    <a:lnTo>
                      <a:pt x="659" y="1512"/>
                    </a:lnTo>
                    <a:lnTo>
                      <a:pt x="659" y="1512"/>
                    </a:lnTo>
                    <a:lnTo>
                      <a:pt x="656" y="1531"/>
                    </a:lnTo>
                    <a:lnTo>
                      <a:pt x="656" y="1551"/>
                    </a:lnTo>
                    <a:lnTo>
                      <a:pt x="659" y="1571"/>
                    </a:lnTo>
                    <a:lnTo>
                      <a:pt x="662" y="1593"/>
                    </a:lnTo>
                    <a:lnTo>
                      <a:pt x="666" y="1613"/>
                    </a:lnTo>
                    <a:lnTo>
                      <a:pt x="668" y="1633"/>
                    </a:lnTo>
                    <a:lnTo>
                      <a:pt x="668" y="1653"/>
                    </a:lnTo>
                    <a:lnTo>
                      <a:pt x="665" y="1672"/>
                    </a:lnTo>
                    <a:lnTo>
                      <a:pt x="657" y="1690"/>
                    </a:lnTo>
                    <a:lnTo>
                      <a:pt x="644" y="1708"/>
                    </a:lnTo>
                    <a:lnTo>
                      <a:pt x="644" y="1708"/>
                    </a:lnTo>
                    <a:lnTo>
                      <a:pt x="638" y="1690"/>
                    </a:lnTo>
                    <a:lnTo>
                      <a:pt x="635" y="1670"/>
                    </a:lnTo>
                    <a:lnTo>
                      <a:pt x="633" y="1649"/>
                    </a:lnTo>
                    <a:lnTo>
                      <a:pt x="633" y="1627"/>
                    </a:lnTo>
                    <a:lnTo>
                      <a:pt x="631" y="1604"/>
                    </a:lnTo>
                    <a:lnTo>
                      <a:pt x="629" y="1582"/>
                    </a:lnTo>
                    <a:lnTo>
                      <a:pt x="625" y="1559"/>
                    </a:lnTo>
                    <a:lnTo>
                      <a:pt x="618" y="1538"/>
                    </a:lnTo>
                    <a:lnTo>
                      <a:pt x="607" y="1518"/>
                    </a:lnTo>
                    <a:lnTo>
                      <a:pt x="592" y="1502"/>
                    </a:lnTo>
                    <a:lnTo>
                      <a:pt x="592" y="1502"/>
                    </a:lnTo>
                    <a:lnTo>
                      <a:pt x="591" y="1514"/>
                    </a:lnTo>
                    <a:lnTo>
                      <a:pt x="592" y="1527"/>
                    </a:lnTo>
                    <a:lnTo>
                      <a:pt x="596" y="1541"/>
                    </a:lnTo>
                    <a:lnTo>
                      <a:pt x="601" y="1554"/>
                    </a:lnTo>
                    <a:lnTo>
                      <a:pt x="608" y="1567"/>
                    </a:lnTo>
                    <a:lnTo>
                      <a:pt x="608" y="1567"/>
                    </a:lnTo>
                    <a:lnTo>
                      <a:pt x="612" y="1584"/>
                    </a:lnTo>
                    <a:lnTo>
                      <a:pt x="614" y="1602"/>
                    </a:lnTo>
                    <a:lnTo>
                      <a:pt x="613" y="1620"/>
                    </a:lnTo>
                    <a:lnTo>
                      <a:pt x="611" y="1638"/>
                    </a:lnTo>
                    <a:lnTo>
                      <a:pt x="609" y="1655"/>
                    </a:lnTo>
                    <a:lnTo>
                      <a:pt x="608" y="1673"/>
                    </a:lnTo>
                    <a:lnTo>
                      <a:pt x="608" y="1689"/>
                    </a:lnTo>
                    <a:lnTo>
                      <a:pt x="611" y="1705"/>
                    </a:lnTo>
                    <a:lnTo>
                      <a:pt x="617" y="1719"/>
                    </a:lnTo>
                    <a:lnTo>
                      <a:pt x="628" y="1733"/>
                    </a:lnTo>
                    <a:lnTo>
                      <a:pt x="628" y="1733"/>
                    </a:lnTo>
                    <a:lnTo>
                      <a:pt x="633" y="1748"/>
                    </a:lnTo>
                    <a:lnTo>
                      <a:pt x="641" y="1763"/>
                    </a:lnTo>
                    <a:lnTo>
                      <a:pt x="652" y="1776"/>
                    </a:lnTo>
                    <a:lnTo>
                      <a:pt x="665" y="1788"/>
                    </a:lnTo>
                    <a:lnTo>
                      <a:pt x="679" y="1798"/>
                    </a:lnTo>
                    <a:lnTo>
                      <a:pt x="679" y="1798"/>
                    </a:lnTo>
                    <a:lnTo>
                      <a:pt x="684" y="1787"/>
                    </a:lnTo>
                    <a:lnTo>
                      <a:pt x="691" y="1777"/>
                    </a:lnTo>
                    <a:lnTo>
                      <a:pt x="698" y="1766"/>
                    </a:lnTo>
                    <a:lnTo>
                      <a:pt x="705" y="1755"/>
                    </a:lnTo>
                    <a:lnTo>
                      <a:pt x="712" y="1743"/>
                    </a:lnTo>
                    <a:lnTo>
                      <a:pt x="719" y="1732"/>
                    </a:lnTo>
                    <a:lnTo>
                      <a:pt x="726" y="1720"/>
                    </a:lnTo>
                    <a:lnTo>
                      <a:pt x="731" y="1708"/>
                    </a:lnTo>
                    <a:lnTo>
                      <a:pt x="736" y="1695"/>
                    </a:lnTo>
                    <a:lnTo>
                      <a:pt x="741" y="1683"/>
                    </a:lnTo>
                    <a:lnTo>
                      <a:pt x="741" y="1683"/>
                    </a:lnTo>
                    <a:lnTo>
                      <a:pt x="731" y="1662"/>
                    </a:lnTo>
                    <a:lnTo>
                      <a:pt x="726" y="1641"/>
                    </a:lnTo>
                    <a:lnTo>
                      <a:pt x="724" y="1619"/>
                    </a:lnTo>
                    <a:lnTo>
                      <a:pt x="725" y="1597"/>
                    </a:lnTo>
                    <a:lnTo>
                      <a:pt x="727" y="1575"/>
                    </a:lnTo>
                    <a:lnTo>
                      <a:pt x="730" y="1552"/>
                    </a:lnTo>
                    <a:lnTo>
                      <a:pt x="732" y="1531"/>
                    </a:lnTo>
                    <a:lnTo>
                      <a:pt x="733" y="1512"/>
                    </a:lnTo>
                    <a:lnTo>
                      <a:pt x="733" y="1493"/>
                    </a:lnTo>
                    <a:lnTo>
                      <a:pt x="730" y="1477"/>
                    </a:lnTo>
                    <a:lnTo>
                      <a:pt x="730" y="1477"/>
                    </a:lnTo>
                    <a:lnTo>
                      <a:pt x="722" y="1483"/>
                    </a:lnTo>
                    <a:lnTo>
                      <a:pt x="719" y="1492"/>
                    </a:lnTo>
                    <a:lnTo>
                      <a:pt x="718" y="1502"/>
                    </a:lnTo>
                    <a:lnTo>
                      <a:pt x="717" y="1512"/>
                    </a:lnTo>
                    <a:lnTo>
                      <a:pt x="715" y="1522"/>
                    </a:lnTo>
                    <a:lnTo>
                      <a:pt x="715" y="1522"/>
                    </a:lnTo>
                    <a:lnTo>
                      <a:pt x="706" y="1546"/>
                    </a:lnTo>
                    <a:lnTo>
                      <a:pt x="703" y="1573"/>
                    </a:lnTo>
                    <a:lnTo>
                      <a:pt x="704" y="1601"/>
                    </a:lnTo>
                    <a:lnTo>
                      <a:pt x="707" y="1628"/>
                    </a:lnTo>
                    <a:lnTo>
                      <a:pt x="709" y="1656"/>
                    </a:lnTo>
                    <a:lnTo>
                      <a:pt x="711" y="1682"/>
                    </a:lnTo>
                    <a:lnTo>
                      <a:pt x="709" y="1707"/>
                    </a:lnTo>
                    <a:lnTo>
                      <a:pt x="701" y="1730"/>
                    </a:lnTo>
                    <a:lnTo>
                      <a:pt x="686" y="1751"/>
                    </a:lnTo>
                    <a:lnTo>
                      <a:pt x="664" y="1768"/>
                    </a:lnTo>
                    <a:lnTo>
                      <a:pt x="664" y="1768"/>
                    </a:lnTo>
                    <a:lnTo>
                      <a:pt x="661" y="1760"/>
                    </a:lnTo>
                    <a:lnTo>
                      <a:pt x="657" y="1752"/>
                    </a:lnTo>
                    <a:lnTo>
                      <a:pt x="654" y="1743"/>
                    </a:lnTo>
                    <a:lnTo>
                      <a:pt x="654" y="1735"/>
                    </a:lnTo>
                    <a:lnTo>
                      <a:pt x="659" y="1728"/>
                    </a:lnTo>
                    <a:lnTo>
                      <a:pt x="659" y="1728"/>
                    </a:lnTo>
                    <a:lnTo>
                      <a:pt x="672" y="1719"/>
                    </a:lnTo>
                    <a:lnTo>
                      <a:pt x="681" y="1709"/>
                    </a:lnTo>
                    <a:lnTo>
                      <a:pt x="687" y="1697"/>
                    </a:lnTo>
                    <a:lnTo>
                      <a:pt x="691" y="1684"/>
                    </a:lnTo>
                    <a:lnTo>
                      <a:pt x="691" y="1671"/>
                    </a:lnTo>
                    <a:lnTo>
                      <a:pt x="691" y="1657"/>
                    </a:lnTo>
                    <a:lnTo>
                      <a:pt x="690" y="1643"/>
                    </a:lnTo>
                    <a:lnTo>
                      <a:pt x="688" y="1630"/>
                    </a:lnTo>
                    <a:lnTo>
                      <a:pt x="687" y="1618"/>
                    </a:lnTo>
                    <a:lnTo>
                      <a:pt x="690" y="1608"/>
                    </a:lnTo>
                    <a:lnTo>
                      <a:pt x="690" y="1608"/>
                    </a:lnTo>
                    <a:lnTo>
                      <a:pt x="685" y="1595"/>
                    </a:lnTo>
                    <a:lnTo>
                      <a:pt x="684" y="1582"/>
                    </a:lnTo>
                    <a:lnTo>
                      <a:pt x="683" y="1568"/>
                    </a:lnTo>
                    <a:lnTo>
                      <a:pt x="683" y="1553"/>
                    </a:lnTo>
                    <a:lnTo>
                      <a:pt x="684" y="1539"/>
                    </a:lnTo>
                    <a:lnTo>
                      <a:pt x="684" y="1539"/>
                    </a:lnTo>
                    <a:lnTo>
                      <a:pt x="686" y="1516"/>
                    </a:lnTo>
                    <a:lnTo>
                      <a:pt x="690" y="1493"/>
                    </a:lnTo>
                    <a:lnTo>
                      <a:pt x="694" y="1468"/>
                    </a:lnTo>
                    <a:lnTo>
                      <a:pt x="697" y="1444"/>
                    </a:lnTo>
                    <a:lnTo>
                      <a:pt x="699" y="1420"/>
                    </a:lnTo>
                    <a:lnTo>
                      <a:pt x="700" y="1395"/>
                    </a:lnTo>
                    <a:lnTo>
                      <a:pt x="699" y="1371"/>
                    </a:lnTo>
                    <a:lnTo>
                      <a:pt x="696" y="1347"/>
                    </a:lnTo>
                    <a:lnTo>
                      <a:pt x="688" y="1323"/>
                    </a:lnTo>
                    <a:lnTo>
                      <a:pt x="679" y="1301"/>
                    </a:lnTo>
                    <a:lnTo>
                      <a:pt x="679" y="1301"/>
                    </a:lnTo>
                    <a:lnTo>
                      <a:pt x="679" y="1291"/>
                    </a:lnTo>
                    <a:lnTo>
                      <a:pt x="679" y="1282"/>
                    </a:lnTo>
                    <a:lnTo>
                      <a:pt x="679" y="1272"/>
                    </a:lnTo>
                    <a:lnTo>
                      <a:pt x="679" y="1263"/>
                    </a:lnTo>
                    <a:lnTo>
                      <a:pt x="678" y="1254"/>
                    </a:lnTo>
                    <a:lnTo>
                      <a:pt x="678" y="1245"/>
                    </a:lnTo>
                    <a:lnTo>
                      <a:pt x="679" y="1235"/>
                    </a:lnTo>
                    <a:lnTo>
                      <a:pt x="680" y="1226"/>
                    </a:lnTo>
                    <a:lnTo>
                      <a:pt x="681" y="1216"/>
                    </a:lnTo>
                    <a:lnTo>
                      <a:pt x="684" y="1206"/>
                    </a:lnTo>
                    <a:lnTo>
                      <a:pt x="705" y="1206"/>
                    </a:lnTo>
                    <a:lnTo>
                      <a:pt x="705" y="1206"/>
                    </a:lnTo>
                    <a:lnTo>
                      <a:pt x="710" y="1232"/>
                    </a:lnTo>
                    <a:lnTo>
                      <a:pt x="713" y="1259"/>
                    </a:lnTo>
                    <a:lnTo>
                      <a:pt x="715" y="1288"/>
                    </a:lnTo>
                    <a:lnTo>
                      <a:pt x="715" y="1318"/>
                    </a:lnTo>
                    <a:lnTo>
                      <a:pt x="716" y="1349"/>
                    </a:lnTo>
                    <a:lnTo>
                      <a:pt x="718" y="1378"/>
                    </a:lnTo>
                    <a:lnTo>
                      <a:pt x="721" y="1407"/>
                    </a:lnTo>
                    <a:lnTo>
                      <a:pt x="727" y="1435"/>
                    </a:lnTo>
                    <a:lnTo>
                      <a:pt x="736" y="1462"/>
                    </a:lnTo>
                    <a:lnTo>
                      <a:pt x="751" y="1487"/>
                    </a:lnTo>
                    <a:lnTo>
                      <a:pt x="751" y="1487"/>
                    </a:lnTo>
                    <a:lnTo>
                      <a:pt x="752" y="1517"/>
                    </a:lnTo>
                    <a:lnTo>
                      <a:pt x="753" y="1548"/>
                    </a:lnTo>
                    <a:lnTo>
                      <a:pt x="755" y="1580"/>
                    </a:lnTo>
                    <a:lnTo>
                      <a:pt x="756" y="1612"/>
                    </a:lnTo>
                    <a:lnTo>
                      <a:pt x="756" y="1644"/>
                    </a:lnTo>
                    <a:lnTo>
                      <a:pt x="753" y="1674"/>
                    </a:lnTo>
                    <a:lnTo>
                      <a:pt x="749" y="1704"/>
                    </a:lnTo>
                    <a:lnTo>
                      <a:pt x="741" y="1732"/>
                    </a:lnTo>
                    <a:lnTo>
                      <a:pt x="729" y="1759"/>
                    </a:lnTo>
                    <a:lnTo>
                      <a:pt x="715" y="1783"/>
                    </a:lnTo>
                    <a:lnTo>
                      <a:pt x="715" y="1783"/>
                    </a:lnTo>
                    <a:lnTo>
                      <a:pt x="712" y="1798"/>
                    </a:lnTo>
                    <a:lnTo>
                      <a:pt x="708" y="1814"/>
                    </a:lnTo>
                    <a:lnTo>
                      <a:pt x="702" y="1828"/>
                    </a:lnTo>
                    <a:lnTo>
                      <a:pt x="694" y="1841"/>
                    </a:lnTo>
                    <a:lnTo>
                      <a:pt x="684" y="1854"/>
                    </a:lnTo>
                    <a:lnTo>
                      <a:pt x="684" y="1854"/>
                    </a:lnTo>
                    <a:lnTo>
                      <a:pt x="666" y="1845"/>
                    </a:lnTo>
                    <a:lnTo>
                      <a:pt x="650" y="1834"/>
                    </a:lnTo>
                    <a:lnTo>
                      <a:pt x="635" y="1823"/>
                    </a:lnTo>
                    <a:lnTo>
                      <a:pt x="624" y="1810"/>
                    </a:lnTo>
                    <a:lnTo>
                      <a:pt x="614" y="1795"/>
                    </a:lnTo>
                    <a:lnTo>
                      <a:pt x="606" y="1780"/>
                    </a:lnTo>
                    <a:lnTo>
                      <a:pt x="600" y="1764"/>
                    </a:lnTo>
                    <a:lnTo>
                      <a:pt x="596" y="1748"/>
                    </a:lnTo>
                    <a:lnTo>
                      <a:pt x="593" y="1730"/>
                    </a:lnTo>
                    <a:lnTo>
                      <a:pt x="592" y="1713"/>
                    </a:lnTo>
                    <a:lnTo>
                      <a:pt x="592" y="1713"/>
                    </a:lnTo>
                    <a:lnTo>
                      <a:pt x="587" y="1700"/>
                    </a:lnTo>
                    <a:lnTo>
                      <a:pt x="583" y="1689"/>
                    </a:lnTo>
                    <a:lnTo>
                      <a:pt x="579" y="1677"/>
                    </a:lnTo>
                    <a:lnTo>
                      <a:pt x="575" y="1666"/>
                    </a:lnTo>
                    <a:lnTo>
                      <a:pt x="570" y="1656"/>
                    </a:lnTo>
                    <a:lnTo>
                      <a:pt x="565" y="1646"/>
                    </a:lnTo>
                    <a:lnTo>
                      <a:pt x="560" y="1636"/>
                    </a:lnTo>
                    <a:lnTo>
                      <a:pt x="553" y="1626"/>
                    </a:lnTo>
                    <a:lnTo>
                      <a:pt x="544" y="1617"/>
                    </a:lnTo>
                    <a:lnTo>
                      <a:pt x="536" y="1608"/>
                    </a:lnTo>
                    <a:lnTo>
                      <a:pt x="536" y="1608"/>
                    </a:lnTo>
                    <a:lnTo>
                      <a:pt x="526" y="1617"/>
                    </a:lnTo>
                    <a:lnTo>
                      <a:pt x="527" y="1624"/>
                    </a:lnTo>
                    <a:lnTo>
                      <a:pt x="533" y="1631"/>
                    </a:lnTo>
                    <a:lnTo>
                      <a:pt x="541" y="1638"/>
                    </a:lnTo>
                    <a:lnTo>
                      <a:pt x="547" y="1648"/>
                    </a:lnTo>
                    <a:lnTo>
                      <a:pt x="552" y="1643"/>
                    </a:lnTo>
                    <a:lnTo>
                      <a:pt x="552" y="1643"/>
                    </a:lnTo>
                    <a:lnTo>
                      <a:pt x="556" y="1652"/>
                    </a:lnTo>
                    <a:lnTo>
                      <a:pt x="559" y="1663"/>
                    </a:lnTo>
                    <a:lnTo>
                      <a:pt x="561" y="1674"/>
                    </a:lnTo>
                    <a:lnTo>
                      <a:pt x="563" y="1686"/>
                    </a:lnTo>
                    <a:lnTo>
                      <a:pt x="564" y="1699"/>
                    </a:lnTo>
                    <a:lnTo>
                      <a:pt x="565" y="1712"/>
                    </a:lnTo>
                    <a:lnTo>
                      <a:pt x="567" y="1724"/>
                    </a:lnTo>
                    <a:lnTo>
                      <a:pt x="571" y="1736"/>
                    </a:lnTo>
                    <a:lnTo>
                      <a:pt x="575" y="1747"/>
                    </a:lnTo>
                    <a:lnTo>
                      <a:pt x="582" y="1758"/>
                    </a:lnTo>
                    <a:lnTo>
                      <a:pt x="582" y="1758"/>
                    </a:lnTo>
                    <a:lnTo>
                      <a:pt x="583" y="1769"/>
                    </a:lnTo>
                    <a:lnTo>
                      <a:pt x="583" y="1779"/>
                    </a:lnTo>
                    <a:lnTo>
                      <a:pt x="582" y="1790"/>
                    </a:lnTo>
                    <a:lnTo>
                      <a:pt x="580" y="1800"/>
                    </a:lnTo>
                    <a:lnTo>
                      <a:pt x="577" y="1811"/>
                    </a:lnTo>
                    <a:lnTo>
                      <a:pt x="573" y="1820"/>
                    </a:lnTo>
                    <a:lnTo>
                      <a:pt x="568" y="1828"/>
                    </a:lnTo>
                    <a:lnTo>
                      <a:pt x="562" y="1836"/>
                    </a:lnTo>
                    <a:lnTo>
                      <a:pt x="555" y="1843"/>
                    </a:lnTo>
                    <a:lnTo>
                      <a:pt x="547" y="1849"/>
                    </a:lnTo>
                    <a:lnTo>
                      <a:pt x="547" y="1849"/>
                    </a:lnTo>
                    <a:lnTo>
                      <a:pt x="525" y="1863"/>
                    </a:lnTo>
                    <a:lnTo>
                      <a:pt x="503" y="1875"/>
                    </a:lnTo>
                    <a:lnTo>
                      <a:pt x="478" y="1885"/>
                    </a:lnTo>
                    <a:lnTo>
                      <a:pt x="453" y="1895"/>
                    </a:lnTo>
                    <a:lnTo>
                      <a:pt x="428" y="1904"/>
                    </a:lnTo>
                    <a:lnTo>
                      <a:pt x="406" y="1916"/>
                    </a:lnTo>
                    <a:lnTo>
                      <a:pt x="385" y="1930"/>
                    </a:lnTo>
                    <a:lnTo>
                      <a:pt x="368" y="1947"/>
                    </a:lnTo>
                    <a:lnTo>
                      <a:pt x="354" y="1970"/>
                    </a:lnTo>
                    <a:lnTo>
                      <a:pt x="347" y="1999"/>
                    </a:lnTo>
                    <a:lnTo>
                      <a:pt x="347" y="1999"/>
                    </a:lnTo>
                    <a:lnTo>
                      <a:pt x="344" y="2012"/>
                    </a:lnTo>
                    <a:lnTo>
                      <a:pt x="340" y="2026"/>
                    </a:lnTo>
                    <a:lnTo>
                      <a:pt x="337" y="2042"/>
                    </a:lnTo>
                    <a:lnTo>
                      <a:pt x="337" y="2056"/>
                    </a:lnTo>
                    <a:lnTo>
                      <a:pt x="342" y="2070"/>
                    </a:lnTo>
                    <a:lnTo>
                      <a:pt x="342" y="2070"/>
                    </a:lnTo>
                    <a:lnTo>
                      <a:pt x="337" y="2062"/>
                    </a:lnTo>
                    <a:lnTo>
                      <a:pt x="333" y="2053"/>
                    </a:lnTo>
                    <a:lnTo>
                      <a:pt x="332" y="2043"/>
                    </a:lnTo>
                    <a:lnTo>
                      <a:pt x="331" y="2034"/>
                    </a:lnTo>
                    <a:lnTo>
                      <a:pt x="332" y="2023"/>
                    </a:lnTo>
                    <a:lnTo>
                      <a:pt x="333" y="2013"/>
                    </a:lnTo>
                    <a:lnTo>
                      <a:pt x="334" y="2003"/>
                    </a:lnTo>
                    <a:lnTo>
                      <a:pt x="335" y="1994"/>
                    </a:lnTo>
                    <a:lnTo>
                      <a:pt x="336" y="1986"/>
                    </a:lnTo>
                    <a:lnTo>
                      <a:pt x="337" y="1979"/>
                    </a:lnTo>
                    <a:lnTo>
                      <a:pt x="342" y="1979"/>
                    </a:lnTo>
                    <a:lnTo>
                      <a:pt x="342" y="1979"/>
                    </a:lnTo>
                    <a:lnTo>
                      <a:pt x="359" y="1925"/>
                    </a:lnTo>
                    <a:lnTo>
                      <a:pt x="369" y="1872"/>
                    </a:lnTo>
                    <a:lnTo>
                      <a:pt x="372" y="1819"/>
                    </a:lnTo>
                    <a:lnTo>
                      <a:pt x="372" y="1766"/>
                    </a:lnTo>
                    <a:lnTo>
                      <a:pt x="369" y="1713"/>
                    </a:lnTo>
                    <a:lnTo>
                      <a:pt x="365" y="1659"/>
                    </a:lnTo>
                    <a:lnTo>
                      <a:pt x="362" y="1606"/>
                    </a:lnTo>
                    <a:lnTo>
                      <a:pt x="361" y="1551"/>
                    </a:lnTo>
                    <a:lnTo>
                      <a:pt x="364" y="1497"/>
                    </a:lnTo>
                    <a:lnTo>
                      <a:pt x="373" y="1442"/>
                    </a:lnTo>
                    <a:lnTo>
                      <a:pt x="368" y="1437"/>
                    </a:lnTo>
                    <a:lnTo>
                      <a:pt x="368" y="1437"/>
                    </a:lnTo>
                    <a:lnTo>
                      <a:pt x="364" y="1451"/>
                    </a:lnTo>
                    <a:lnTo>
                      <a:pt x="361" y="1466"/>
                    </a:lnTo>
                    <a:lnTo>
                      <a:pt x="358" y="1482"/>
                    </a:lnTo>
                    <a:lnTo>
                      <a:pt x="355" y="1497"/>
                    </a:lnTo>
                    <a:lnTo>
                      <a:pt x="353" y="1513"/>
                    </a:lnTo>
                    <a:lnTo>
                      <a:pt x="351" y="1529"/>
                    </a:lnTo>
                    <a:lnTo>
                      <a:pt x="349" y="1545"/>
                    </a:lnTo>
                    <a:lnTo>
                      <a:pt x="348" y="1561"/>
                    </a:lnTo>
                    <a:lnTo>
                      <a:pt x="347" y="1577"/>
                    </a:lnTo>
                    <a:lnTo>
                      <a:pt x="347" y="1593"/>
                    </a:lnTo>
                    <a:lnTo>
                      <a:pt x="347" y="1593"/>
                    </a:lnTo>
                    <a:lnTo>
                      <a:pt x="345" y="1634"/>
                    </a:lnTo>
                    <a:lnTo>
                      <a:pt x="345" y="1677"/>
                    </a:lnTo>
                    <a:lnTo>
                      <a:pt x="347" y="1719"/>
                    </a:lnTo>
                    <a:lnTo>
                      <a:pt x="349" y="1763"/>
                    </a:lnTo>
                    <a:lnTo>
                      <a:pt x="350" y="1807"/>
                    </a:lnTo>
                    <a:lnTo>
                      <a:pt x="349" y="1849"/>
                    </a:lnTo>
                    <a:lnTo>
                      <a:pt x="345" y="1891"/>
                    </a:lnTo>
                    <a:lnTo>
                      <a:pt x="336" y="1932"/>
                    </a:lnTo>
                    <a:lnTo>
                      <a:pt x="322" y="1971"/>
                    </a:lnTo>
                    <a:lnTo>
                      <a:pt x="301" y="2009"/>
                    </a:lnTo>
                    <a:lnTo>
                      <a:pt x="301" y="2009"/>
                    </a:lnTo>
                    <a:lnTo>
                      <a:pt x="299" y="2027"/>
                    </a:lnTo>
                    <a:lnTo>
                      <a:pt x="302" y="2045"/>
                    </a:lnTo>
                    <a:lnTo>
                      <a:pt x="309" y="2062"/>
                    </a:lnTo>
                    <a:lnTo>
                      <a:pt x="317" y="2078"/>
                    </a:lnTo>
                    <a:lnTo>
                      <a:pt x="325" y="2093"/>
                    </a:lnTo>
                    <a:lnTo>
                      <a:pt x="332" y="2109"/>
                    </a:lnTo>
                    <a:lnTo>
                      <a:pt x="338" y="2124"/>
                    </a:lnTo>
                    <a:lnTo>
                      <a:pt x="341" y="2140"/>
                    </a:lnTo>
                    <a:lnTo>
                      <a:pt x="339" y="2157"/>
                    </a:lnTo>
                    <a:lnTo>
                      <a:pt x="332" y="2175"/>
                    </a:lnTo>
                    <a:lnTo>
                      <a:pt x="332" y="2175"/>
                    </a:lnTo>
                    <a:lnTo>
                      <a:pt x="317" y="2192"/>
                    </a:lnTo>
                    <a:lnTo>
                      <a:pt x="300" y="2207"/>
                    </a:lnTo>
                    <a:lnTo>
                      <a:pt x="284" y="2222"/>
                    </a:lnTo>
                    <a:lnTo>
                      <a:pt x="267" y="2236"/>
                    </a:lnTo>
                    <a:lnTo>
                      <a:pt x="249" y="2249"/>
                    </a:lnTo>
                    <a:lnTo>
                      <a:pt x="232" y="2261"/>
                    </a:lnTo>
                    <a:lnTo>
                      <a:pt x="215" y="2273"/>
                    </a:lnTo>
                    <a:lnTo>
                      <a:pt x="197" y="2284"/>
                    </a:lnTo>
                    <a:lnTo>
                      <a:pt x="180" y="2295"/>
                    </a:lnTo>
                    <a:lnTo>
                      <a:pt x="163" y="2306"/>
                    </a:lnTo>
                    <a:lnTo>
                      <a:pt x="163" y="2306"/>
                    </a:lnTo>
                    <a:lnTo>
                      <a:pt x="160" y="2281"/>
                    </a:lnTo>
                    <a:lnTo>
                      <a:pt x="160" y="2256"/>
                    </a:lnTo>
                    <a:lnTo>
                      <a:pt x="162" y="2234"/>
                    </a:lnTo>
                    <a:lnTo>
                      <a:pt x="166" y="2211"/>
                    </a:lnTo>
                    <a:lnTo>
                      <a:pt x="170" y="2190"/>
                    </a:lnTo>
                    <a:lnTo>
                      <a:pt x="175" y="2168"/>
                    </a:lnTo>
                    <a:lnTo>
                      <a:pt x="180" y="2147"/>
                    </a:lnTo>
                    <a:lnTo>
                      <a:pt x="187" y="2126"/>
                    </a:lnTo>
                    <a:lnTo>
                      <a:pt x="193" y="2105"/>
                    </a:lnTo>
                    <a:lnTo>
                      <a:pt x="199" y="2085"/>
                    </a:lnTo>
                    <a:lnTo>
                      <a:pt x="199" y="2085"/>
                    </a:lnTo>
                    <a:lnTo>
                      <a:pt x="206" y="2072"/>
                    </a:lnTo>
                    <a:lnTo>
                      <a:pt x="214" y="2058"/>
                    </a:lnTo>
                    <a:lnTo>
                      <a:pt x="220" y="2042"/>
                    </a:lnTo>
                    <a:lnTo>
                      <a:pt x="225" y="2026"/>
                    </a:lnTo>
                    <a:lnTo>
                      <a:pt x="230" y="2014"/>
                    </a:lnTo>
                    <a:lnTo>
                      <a:pt x="230" y="2014"/>
                    </a:lnTo>
                    <a:lnTo>
                      <a:pt x="236" y="1988"/>
                    </a:lnTo>
                    <a:lnTo>
                      <a:pt x="244" y="1962"/>
                    </a:lnTo>
                    <a:lnTo>
                      <a:pt x="252" y="1937"/>
                    </a:lnTo>
                    <a:lnTo>
                      <a:pt x="261" y="1912"/>
                    </a:lnTo>
                    <a:lnTo>
                      <a:pt x="268" y="1887"/>
                    </a:lnTo>
                    <a:lnTo>
                      <a:pt x="275" y="1862"/>
                    </a:lnTo>
                    <a:lnTo>
                      <a:pt x="279" y="1838"/>
                    </a:lnTo>
                    <a:lnTo>
                      <a:pt x="282" y="1815"/>
                    </a:lnTo>
                    <a:lnTo>
                      <a:pt x="283" y="1790"/>
                    </a:lnTo>
                    <a:lnTo>
                      <a:pt x="281" y="1768"/>
                    </a:lnTo>
                    <a:lnTo>
                      <a:pt x="286" y="1768"/>
                    </a:lnTo>
                    <a:lnTo>
                      <a:pt x="286" y="1768"/>
                    </a:lnTo>
                    <a:lnTo>
                      <a:pt x="294" y="1735"/>
                    </a:lnTo>
                    <a:lnTo>
                      <a:pt x="297" y="1700"/>
                    </a:lnTo>
                    <a:lnTo>
                      <a:pt x="296" y="1665"/>
                    </a:lnTo>
                    <a:lnTo>
                      <a:pt x="294" y="1629"/>
                    </a:lnTo>
                    <a:lnTo>
                      <a:pt x="291" y="1592"/>
                    </a:lnTo>
                    <a:lnTo>
                      <a:pt x="290" y="1555"/>
                    </a:lnTo>
                    <a:lnTo>
                      <a:pt x="292" y="1520"/>
                    </a:lnTo>
                    <a:lnTo>
                      <a:pt x="298" y="1485"/>
                    </a:lnTo>
                    <a:lnTo>
                      <a:pt x="311" y="1452"/>
                    </a:lnTo>
                    <a:lnTo>
                      <a:pt x="332" y="1422"/>
                    </a:lnTo>
                    <a:lnTo>
                      <a:pt x="332" y="1422"/>
                    </a:lnTo>
                    <a:lnTo>
                      <a:pt x="337" y="1390"/>
                    </a:lnTo>
                    <a:lnTo>
                      <a:pt x="345" y="1359"/>
                    </a:lnTo>
                    <a:lnTo>
                      <a:pt x="354" y="1327"/>
                    </a:lnTo>
                    <a:lnTo>
                      <a:pt x="364" y="1297"/>
                    </a:lnTo>
                    <a:lnTo>
                      <a:pt x="374" y="1267"/>
                    </a:lnTo>
                    <a:lnTo>
                      <a:pt x="384" y="1237"/>
                    </a:lnTo>
                    <a:lnTo>
                      <a:pt x="394" y="1207"/>
                    </a:lnTo>
                    <a:lnTo>
                      <a:pt x="404" y="1177"/>
                    </a:lnTo>
                    <a:lnTo>
                      <a:pt x="412" y="1147"/>
                    </a:lnTo>
                    <a:lnTo>
                      <a:pt x="419" y="1116"/>
                    </a:lnTo>
                    <a:lnTo>
                      <a:pt x="419" y="1116"/>
                    </a:lnTo>
                    <a:lnTo>
                      <a:pt x="422" y="1107"/>
                    </a:lnTo>
                    <a:lnTo>
                      <a:pt x="425" y="1099"/>
                    </a:lnTo>
                    <a:lnTo>
                      <a:pt x="428" y="1090"/>
                    </a:lnTo>
                    <a:lnTo>
                      <a:pt x="430" y="1080"/>
                    </a:lnTo>
                    <a:lnTo>
                      <a:pt x="432" y="1070"/>
                    </a:lnTo>
                    <a:lnTo>
                      <a:pt x="433" y="1059"/>
                    </a:lnTo>
                    <a:lnTo>
                      <a:pt x="434" y="1049"/>
                    </a:lnTo>
                    <a:lnTo>
                      <a:pt x="434" y="1038"/>
                    </a:lnTo>
                    <a:lnTo>
                      <a:pt x="434" y="1029"/>
                    </a:lnTo>
                    <a:lnTo>
                      <a:pt x="434" y="1020"/>
                    </a:lnTo>
                    <a:lnTo>
                      <a:pt x="434" y="1020"/>
                    </a:lnTo>
                    <a:lnTo>
                      <a:pt x="425" y="1033"/>
                    </a:lnTo>
                    <a:lnTo>
                      <a:pt x="418" y="1047"/>
                    </a:lnTo>
                    <a:lnTo>
                      <a:pt x="413" y="1062"/>
                    </a:lnTo>
                    <a:lnTo>
                      <a:pt x="408" y="1077"/>
                    </a:lnTo>
                    <a:lnTo>
                      <a:pt x="404" y="1093"/>
                    </a:lnTo>
                    <a:lnTo>
                      <a:pt x="399" y="1109"/>
                    </a:lnTo>
                    <a:lnTo>
                      <a:pt x="396" y="1125"/>
                    </a:lnTo>
                    <a:lnTo>
                      <a:pt x="394" y="1139"/>
                    </a:lnTo>
                    <a:lnTo>
                      <a:pt x="391" y="1153"/>
                    </a:lnTo>
                    <a:lnTo>
                      <a:pt x="388" y="1166"/>
                    </a:lnTo>
                    <a:lnTo>
                      <a:pt x="388" y="1166"/>
                    </a:lnTo>
                    <a:lnTo>
                      <a:pt x="379" y="1199"/>
                    </a:lnTo>
                    <a:lnTo>
                      <a:pt x="370" y="1231"/>
                    </a:lnTo>
                    <a:lnTo>
                      <a:pt x="361" y="1262"/>
                    </a:lnTo>
                    <a:lnTo>
                      <a:pt x="350" y="1293"/>
                    </a:lnTo>
                    <a:lnTo>
                      <a:pt x="339" y="1324"/>
                    </a:lnTo>
                    <a:lnTo>
                      <a:pt x="328" y="1355"/>
                    </a:lnTo>
                    <a:lnTo>
                      <a:pt x="318" y="1385"/>
                    </a:lnTo>
                    <a:lnTo>
                      <a:pt x="306" y="1415"/>
                    </a:lnTo>
                    <a:lnTo>
                      <a:pt x="296" y="1445"/>
                    </a:lnTo>
                    <a:lnTo>
                      <a:pt x="286" y="1477"/>
                    </a:lnTo>
                    <a:lnTo>
                      <a:pt x="286" y="1477"/>
                    </a:lnTo>
                    <a:lnTo>
                      <a:pt x="279" y="1483"/>
                    </a:lnTo>
                    <a:lnTo>
                      <a:pt x="271" y="1491"/>
                    </a:lnTo>
                    <a:lnTo>
                      <a:pt x="261" y="1500"/>
                    </a:lnTo>
                    <a:lnTo>
                      <a:pt x="251" y="1510"/>
                    </a:lnTo>
                    <a:lnTo>
                      <a:pt x="240" y="1520"/>
                    </a:lnTo>
                    <a:lnTo>
                      <a:pt x="230" y="1530"/>
                    </a:lnTo>
                    <a:lnTo>
                      <a:pt x="219" y="1538"/>
                    </a:lnTo>
                    <a:lnTo>
                      <a:pt x="208" y="1545"/>
                    </a:lnTo>
                    <a:lnTo>
                      <a:pt x="199" y="1549"/>
                    </a:lnTo>
                    <a:lnTo>
                      <a:pt x="191" y="1550"/>
                    </a:lnTo>
                    <a:lnTo>
                      <a:pt x="191" y="1550"/>
                    </a:lnTo>
                    <a:lnTo>
                      <a:pt x="191" y="1550"/>
                    </a:lnTo>
                    <a:lnTo>
                      <a:pt x="205" y="1527"/>
                    </a:lnTo>
                    <a:lnTo>
                      <a:pt x="216" y="1501"/>
                    </a:lnTo>
                    <a:lnTo>
                      <a:pt x="222" y="1475"/>
                    </a:lnTo>
                    <a:lnTo>
                      <a:pt x="226" y="1448"/>
                    </a:lnTo>
                    <a:lnTo>
                      <a:pt x="229" y="1420"/>
                    </a:lnTo>
                    <a:lnTo>
                      <a:pt x="231" y="1391"/>
                    </a:lnTo>
                    <a:lnTo>
                      <a:pt x="234" y="1363"/>
                    </a:lnTo>
                    <a:lnTo>
                      <a:pt x="238" y="1334"/>
                    </a:lnTo>
                    <a:lnTo>
                      <a:pt x="244" y="1307"/>
                    </a:lnTo>
                    <a:lnTo>
                      <a:pt x="255" y="1281"/>
                    </a:lnTo>
                    <a:lnTo>
                      <a:pt x="261" y="1286"/>
                    </a:lnTo>
                    <a:lnTo>
                      <a:pt x="261" y="1286"/>
                    </a:lnTo>
                    <a:lnTo>
                      <a:pt x="264" y="1276"/>
                    </a:lnTo>
                    <a:lnTo>
                      <a:pt x="269" y="1264"/>
                    </a:lnTo>
                    <a:lnTo>
                      <a:pt x="274" y="1250"/>
                    </a:lnTo>
                    <a:lnTo>
                      <a:pt x="278" y="1235"/>
                    </a:lnTo>
                    <a:lnTo>
                      <a:pt x="281" y="1221"/>
                    </a:lnTo>
                    <a:lnTo>
                      <a:pt x="281" y="1221"/>
                    </a:lnTo>
                    <a:lnTo>
                      <a:pt x="280" y="1223"/>
                    </a:lnTo>
                    <a:lnTo>
                      <a:pt x="281" y="1225"/>
                    </a:lnTo>
                    <a:lnTo>
                      <a:pt x="282" y="1227"/>
                    </a:lnTo>
                    <a:lnTo>
                      <a:pt x="284" y="1229"/>
                    </a:lnTo>
                    <a:lnTo>
                      <a:pt x="286" y="1231"/>
                    </a:lnTo>
                    <a:lnTo>
                      <a:pt x="286" y="1231"/>
                    </a:lnTo>
                    <a:lnTo>
                      <a:pt x="291" y="1215"/>
                    </a:lnTo>
                    <a:lnTo>
                      <a:pt x="295" y="1200"/>
                    </a:lnTo>
                    <a:lnTo>
                      <a:pt x="299" y="1184"/>
                    </a:lnTo>
                    <a:lnTo>
                      <a:pt x="303" y="1169"/>
                    </a:lnTo>
                    <a:lnTo>
                      <a:pt x="307" y="1153"/>
                    </a:lnTo>
                    <a:lnTo>
                      <a:pt x="313" y="1138"/>
                    </a:lnTo>
                    <a:lnTo>
                      <a:pt x="318" y="1123"/>
                    </a:lnTo>
                    <a:lnTo>
                      <a:pt x="325" y="1107"/>
                    </a:lnTo>
                    <a:lnTo>
                      <a:pt x="332" y="1093"/>
                    </a:lnTo>
                    <a:lnTo>
                      <a:pt x="342" y="1080"/>
                    </a:lnTo>
                    <a:lnTo>
                      <a:pt x="337" y="1075"/>
                    </a:lnTo>
                    <a:lnTo>
                      <a:pt x="337" y="1075"/>
                    </a:lnTo>
                    <a:lnTo>
                      <a:pt x="350" y="1055"/>
                    </a:lnTo>
                    <a:lnTo>
                      <a:pt x="363" y="1036"/>
                    </a:lnTo>
                    <a:lnTo>
                      <a:pt x="372" y="1018"/>
                    </a:lnTo>
                    <a:lnTo>
                      <a:pt x="380" y="1000"/>
                    </a:lnTo>
                    <a:lnTo>
                      <a:pt x="387" y="981"/>
                    </a:lnTo>
                    <a:lnTo>
                      <a:pt x="393" y="962"/>
                    </a:lnTo>
                    <a:lnTo>
                      <a:pt x="399" y="943"/>
                    </a:lnTo>
                    <a:lnTo>
                      <a:pt x="406" y="923"/>
                    </a:lnTo>
                    <a:lnTo>
                      <a:pt x="412" y="902"/>
                    </a:lnTo>
                    <a:lnTo>
                      <a:pt x="419" y="879"/>
                    </a:lnTo>
                    <a:lnTo>
                      <a:pt x="414" y="874"/>
                    </a:lnTo>
                    <a:lnTo>
                      <a:pt x="398" y="890"/>
                    </a:lnTo>
                    <a:lnTo>
                      <a:pt x="404" y="895"/>
                    </a:lnTo>
                    <a:lnTo>
                      <a:pt x="404" y="895"/>
                    </a:lnTo>
                    <a:lnTo>
                      <a:pt x="394" y="910"/>
                    </a:lnTo>
                    <a:lnTo>
                      <a:pt x="388" y="924"/>
                    </a:lnTo>
                    <a:lnTo>
                      <a:pt x="384" y="938"/>
                    </a:lnTo>
                    <a:lnTo>
                      <a:pt x="380" y="950"/>
                    </a:lnTo>
                    <a:lnTo>
                      <a:pt x="377" y="963"/>
                    </a:lnTo>
                    <a:lnTo>
                      <a:pt x="373" y="975"/>
                    </a:lnTo>
                    <a:lnTo>
                      <a:pt x="369" y="987"/>
                    </a:lnTo>
                    <a:lnTo>
                      <a:pt x="364" y="999"/>
                    </a:lnTo>
                    <a:lnTo>
                      <a:pt x="357" y="1012"/>
                    </a:lnTo>
                    <a:lnTo>
                      <a:pt x="347" y="1025"/>
                    </a:lnTo>
                    <a:lnTo>
                      <a:pt x="347" y="1025"/>
                    </a:lnTo>
                    <a:lnTo>
                      <a:pt x="337" y="1042"/>
                    </a:lnTo>
                    <a:lnTo>
                      <a:pt x="328" y="1059"/>
                    </a:lnTo>
                    <a:lnTo>
                      <a:pt x="319" y="1077"/>
                    </a:lnTo>
                    <a:lnTo>
                      <a:pt x="311" y="1095"/>
                    </a:lnTo>
                    <a:lnTo>
                      <a:pt x="302" y="1114"/>
                    </a:lnTo>
                    <a:lnTo>
                      <a:pt x="295" y="1133"/>
                    </a:lnTo>
                    <a:lnTo>
                      <a:pt x="288" y="1151"/>
                    </a:lnTo>
                    <a:lnTo>
                      <a:pt x="282" y="1170"/>
                    </a:lnTo>
                    <a:lnTo>
                      <a:pt x="276" y="1188"/>
                    </a:lnTo>
                    <a:lnTo>
                      <a:pt x="271" y="1206"/>
                    </a:lnTo>
                    <a:lnTo>
                      <a:pt x="271" y="1206"/>
                    </a:lnTo>
                    <a:lnTo>
                      <a:pt x="266" y="1212"/>
                    </a:lnTo>
                    <a:lnTo>
                      <a:pt x="261" y="1222"/>
                    </a:lnTo>
                    <a:lnTo>
                      <a:pt x="256" y="1235"/>
                    </a:lnTo>
                    <a:lnTo>
                      <a:pt x="252" y="1248"/>
                    </a:lnTo>
                    <a:lnTo>
                      <a:pt x="250" y="1261"/>
                    </a:lnTo>
                    <a:lnTo>
                      <a:pt x="250" y="1261"/>
                    </a:lnTo>
                    <a:lnTo>
                      <a:pt x="239" y="1271"/>
                    </a:lnTo>
                    <a:lnTo>
                      <a:pt x="233" y="1285"/>
                    </a:lnTo>
                    <a:lnTo>
                      <a:pt x="230" y="1301"/>
                    </a:lnTo>
                    <a:lnTo>
                      <a:pt x="226" y="1317"/>
                    </a:lnTo>
                    <a:lnTo>
                      <a:pt x="220" y="1331"/>
                    </a:lnTo>
                    <a:lnTo>
                      <a:pt x="220" y="1331"/>
                    </a:lnTo>
                    <a:lnTo>
                      <a:pt x="214" y="1358"/>
                    </a:lnTo>
                    <a:lnTo>
                      <a:pt x="209" y="1388"/>
                    </a:lnTo>
                    <a:lnTo>
                      <a:pt x="207" y="1419"/>
                    </a:lnTo>
                    <a:lnTo>
                      <a:pt x="204" y="1452"/>
                    </a:lnTo>
                    <a:lnTo>
                      <a:pt x="201" y="1483"/>
                    </a:lnTo>
                    <a:lnTo>
                      <a:pt x="194" y="1513"/>
                    </a:lnTo>
                    <a:lnTo>
                      <a:pt x="184" y="1539"/>
                    </a:lnTo>
                    <a:lnTo>
                      <a:pt x="169" y="1561"/>
                    </a:lnTo>
                    <a:lnTo>
                      <a:pt x="147" y="1577"/>
                    </a:lnTo>
                    <a:lnTo>
                      <a:pt x="119" y="1586"/>
                    </a:lnTo>
                    <a:lnTo>
                      <a:pt x="119" y="1586"/>
                    </a:lnTo>
                    <a:lnTo>
                      <a:pt x="106" y="1587"/>
                    </a:lnTo>
                    <a:lnTo>
                      <a:pt x="91" y="1585"/>
                    </a:lnTo>
                    <a:lnTo>
                      <a:pt x="75" y="1580"/>
                    </a:lnTo>
                    <a:lnTo>
                      <a:pt x="61" y="1575"/>
                    </a:lnTo>
                    <a:lnTo>
                      <a:pt x="54" y="1570"/>
                    </a:lnTo>
                    <a:lnTo>
                      <a:pt x="51" y="1537"/>
                    </a:lnTo>
                    <a:lnTo>
                      <a:pt x="51" y="1537"/>
                    </a:lnTo>
                    <a:lnTo>
                      <a:pt x="46" y="1501"/>
                    </a:lnTo>
                    <a:lnTo>
                      <a:pt x="45" y="1464"/>
                    </a:lnTo>
                    <a:lnTo>
                      <a:pt x="45" y="1427"/>
                    </a:lnTo>
                    <a:lnTo>
                      <a:pt x="46" y="1389"/>
                    </a:lnTo>
                    <a:lnTo>
                      <a:pt x="47" y="1352"/>
                    </a:lnTo>
                    <a:lnTo>
                      <a:pt x="46" y="1314"/>
                    </a:lnTo>
                    <a:lnTo>
                      <a:pt x="43" y="1278"/>
                    </a:lnTo>
                    <a:lnTo>
                      <a:pt x="36" y="1243"/>
                    </a:lnTo>
                    <a:lnTo>
                      <a:pt x="24" y="1211"/>
                    </a:lnTo>
                    <a:lnTo>
                      <a:pt x="5" y="1181"/>
                    </a:lnTo>
                    <a:lnTo>
                      <a:pt x="5" y="1181"/>
                    </a:lnTo>
                    <a:lnTo>
                      <a:pt x="7" y="1171"/>
                    </a:lnTo>
                    <a:lnTo>
                      <a:pt x="8" y="1160"/>
                    </a:lnTo>
                    <a:lnTo>
                      <a:pt x="9" y="1149"/>
                    </a:lnTo>
                    <a:lnTo>
                      <a:pt x="10" y="1137"/>
                    </a:lnTo>
                    <a:lnTo>
                      <a:pt x="11" y="1126"/>
                    </a:lnTo>
                    <a:lnTo>
                      <a:pt x="13" y="1113"/>
                    </a:lnTo>
                    <a:lnTo>
                      <a:pt x="15" y="1101"/>
                    </a:lnTo>
                    <a:lnTo>
                      <a:pt x="19" y="1090"/>
                    </a:lnTo>
                    <a:lnTo>
                      <a:pt x="24" y="1079"/>
                    </a:lnTo>
                    <a:lnTo>
                      <a:pt x="31" y="1070"/>
                    </a:lnTo>
                    <a:lnTo>
                      <a:pt x="31" y="1070"/>
                    </a:lnTo>
                    <a:lnTo>
                      <a:pt x="24" y="1064"/>
                    </a:lnTo>
                    <a:lnTo>
                      <a:pt x="19" y="1056"/>
                    </a:lnTo>
                    <a:lnTo>
                      <a:pt x="19" y="1045"/>
                    </a:lnTo>
                    <a:lnTo>
                      <a:pt x="21" y="1033"/>
                    </a:lnTo>
                    <a:lnTo>
                      <a:pt x="25" y="1020"/>
                    </a:lnTo>
                    <a:lnTo>
                      <a:pt x="28" y="1005"/>
                    </a:lnTo>
                    <a:lnTo>
                      <a:pt x="31" y="991"/>
                    </a:lnTo>
                    <a:lnTo>
                      <a:pt x="33" y="976"/>
                    </a:lnTo>
                    <a:lnTo>
                      <a:pt x="33" y="962"/>
                    </a:lnTo>
                    <a:lnTo>
                      <a:pt x="31" y="950"/>
                    </a:lnTo>
                    <a:lnTo>
                      <a:pt x="31" y="950"/>
                    </a:lnTo>
                    <a:lnTo>
                      <a:pt x="41" y="919"/>
                    </a:lnTo>
                    <a:lnTo>
                      <a:pt x="47" y="891"/>
                    </a:lnTo>
                    <a:lnTo>
                      <a:pt x="50" y="863"/>
                    </a:lnTo>
                    <a:lnTo>
                      <a:pt x="51" y="836"/>
                    </a:lnTo>
                    <a:lnTo>
                      <a:pt x="50" y="810"/>
                    </a:lnTo>
                    <a:lnTo>
                      <a:pt x="49" y="784"/>
                    </a:lnTo>
                    <a:lnTo>
                      <a:pt x="48" y="758"/>
                    </a:lnTo>
                    <a:lnTo>
                      <a:pt x="48" y="730"/>
                    </a:lnTo>
                    <a:lnTo>
                      <a:pt x="51" y="700"/>
                    </a:lnTo>
                    <a:lnTo>
                      <a:pt x="56" y="669"/>
                    </a:lnTo>
                    <a:lnTo>
                      <a:pt x="56" y="669"/>
                    </a:lnTo>
                    <a:lnTo>
                      <a:pt x="67" y="661"/>
                    </a:lnTo>
                    <a:lnTo>
                      <a:pt x="76" y="650"/>
                    </a:lnTo>
                    <a:lnTo>
                      <a:pt x="83" y="638"/>
                    </a:lnTo>
                    <a:lnTo>
                      <a:pt x="89" y="625"/>
                    </a:lnTo>
                    <a:lnTo>
                      <a:pt x="93" y="611"/>
                    </a:lnTo>
                    <a:lnTo>
                      <a:pt x="95" y="597"/>
                    </a:lnTo>
                    <a:lnTo>
                      <a:pt x="97" y="583"/>
                    </a:lnTo>
                    <a:lnTo>
                      <a:pt x="99" y="568"/>
                    </a:lnTo>
                    <a:lnTo>
                      <a:pt x="100" y="555"/>
                    </a:lnTo>
                    <a:lnTo>
                      <a:pt x="102" y="543"/>
                    </a:lnTo>
                    <a:lnTo>
                      <a:pt x="102" y="543"/>
                    </a:lnTo>
                    <a:lnTo>
                      <a:pt x="95" y="548"/>
                    </a:lnTo>
                    <a:lnTo>
                      <a:pt x="90" y="556"/>
                    </a:lnTo>
                    <a:lnTo>
                      <a:pt x="85" y="566"/>
                    </a:lnTo>
                    <a:lnTo>
                      <a:pt x="82" y="577"/>
                    </a:lnTo>
                    <a:lnTo>
                      <a:pt x="78" y="589"/>
                    </a:lnTo>
                    <a:lnTo>
                      <a:pt x="74" y="601"/>
                    </a:lnTo>
                    <a:lnTo>
                      <a:pt x="69" y="613"/>
                    </a:lnTo>
                    <a:lnTo>
                      <a:pt x="64" y="624"/>
                    </a:lnTo>
                    <a:lnTo>
                      <a:pt x="58" y="634"/>
                    </a:lnTo>
                    <a:lnTo>
                      <a:pt x="51" y="643"/>
                    </a:lnTo>
                    <a:lnTo>
                      <a:pt x="51" y="643"/>
                    </a:lnTo>
                    <a:lnTo>
                      <a:pt x="50" y="643"/>
                    </a:lnTo>
                    <a:lnTo>
                      <a:pt x="50" y="636"/>
                    </a:lnTo>
                    <a:lnTo>
                      <a:pt x="51" y="624"/>
                    </a:lnTo>
                    <a:lnTo>
                      <a:pt x="49" y="610"/>
                    </a:lnTo>
                    <a:lnTo>
                      <a:pt x="46" y="598"/>
                    </a:lnTo>
                    <a:lnTo>
                      <a:pt x="46" y="598"/>
                    </a:lnTo>
                    <a:lnTo>
                      <a:pt x="48" y="598"/>
                    </a:lnTo>
                    <a:lnTo>
                      <a:pt x="50" y="597"/>
                    </a:lnTo>
                    <a:lnTo>
                      <a:pt x="52" y="596"/>
                    </a:lnTo>
                    <a:lnTo>
                      <a:pt x="54" y="594"/>
                    </a:lnTo>
                    <a:lnTo>
                      <a:pt x="56" y="593"/>
                    </a:lnTo>
                    <a:lnTo>
                      <a:pt x="56" y="593"/>
                    </a:lnTo>
                    <a:lnTo>
                      <a:pt x="53" y="582"/>
                    </a:lnTo>
                    <a:lnTo>
                      <a:pt x="50" y="571"/>
                    </a:lnTo>
                    <a:lnTo>
                      <a:pt x="46" y="559"/>
                    </a:lnTo>
                    <a:lnTo>
                      <a:pt x="44" y="545"/>
                    </a:lnTo>
                    <a:lnTo>
                      <a:pt x="42" y="531"/>
                    </a:lnTo>
                    <a:lnTo>
                      <a:pt x="41" y="517"/>
                    </a:lnTo>
                    <a:lnTo>
                      <a:pt x="41" y="502"/>
                    </a:lnTo>
                    <a:lnTo>
                      <a:pt x="42" y="487"/>
                    </a:lnTo>
                    <a:lnTo>
                      <a:pt x="45" y="472"/>
                    </a:lnTo>
                    <a:lnTo>
                      <a:pt x="51" y="458"/>
                    </a:lnTo>
                    <a:lnTo>
                      <a:pt x="163" y="352"/>
                    </a:lnTo>
                    <a:lnTo>
                      <a:pt x="163" y="352"/>
                    </a:lnTo>
                    <a:lnTo>
                      <a:pt x="150" y="348"/>
                    </a:lnTo>
                    <a:lnTo>
                      <a:pt x="143" y="346"/>
                    </a:lnTo>
                    <a:lnTo>
                      <a:pt x="139" y="343"/>
                    </a:lnTo>
                    <a:lnTo>
                      <a:pt x="134" y="337"/>
                    </a:lnTo>
                    <a:lnTo>
                      <a:pt x="128" y="327"/>
                    </a:lnTo>
                    <a:lnTo>
                      <a:pt x="128" y="327"/>
                    </a:lnTo>
                    <a:lnTo>
                      <a:pt x="123" y="341"/>
                    </a:lnTo>
                    <a:lnTo>
                      <a:pt x="115" y="355"/>
                    </a:lnTo>
                    <a:lnTo>
                      <a:pt x="108" y="368"/>
                    </a:lnTo>
                    <a:lnTo>
                      <a:pt x="100" y="380"/>
                    </a:lnTo>
                    <a:lnTo>
                      <a:pt x="90" y="392"/>
                    </a:lnTo>
                    <a:lnTo>
                      <a:pt x="80" y="403"/>
                    </a:lnTo>
                    <a:lnTo>
                      <a:pt x="68" y="413"/>
                    </a:lnTo>
                    <a:lnTo>
                      <a:pt x="56" y="423"/>
                    </a:lnTo>
                    <a:lnTo>
                      <a:pt x="43" y="434"/>
                    </a:lnTo>
                    <a:lnTo>
                      <a:pt x="31" y="443"/>
                    </a:lnTo>
                    <a:lnTo>
                      <a:pt x="31" y="443"/>
                    </a:lnTo>
                    <a:lnTo>
                      <a:pt x="24" y="443"/>
                    </a:lnTo>
                    <a:lnTo>
                      <a:pt x="17" y="442"/>
                    </a:lnTo>
                    <a:lnTo>
                      <a:pt x="11" y="439"/>
                    </a:lnTo>
                    <a:lnTo>
                      <a:pt x="7" y="436"/>
                    </a:lnTo>
                    <a:lnTo>
                      <a:pt x="5" y="433"/>
                    </a:lnTo>
                    <a:lnTo>
                      <a:pt x="0" y="428"/>
                    </a:lnTo>
                    <a:lnTo>
                      <a:pt x="0" y="428"/>
                    </a:lnTo>
                    <a:lnTo>
                      <a:pt x="15" y="418"/>
                    </a:lnTo>
                    <a:lnTo>
                      <a:pt x="31" y="407"/>
                    </a:lnTo>
                    <a:lnTo>
                      <a:pt x="46" y="395"/>
                    </a:lnTo>
                    <a:lnTo>
                      <a:pt x="61" y="382"/>
                    </a:lnTo>
                    <a:lnTo>
                      <a:pt x="75" y="368"/>
                    </a:lnTo>
                    <a:lnTo>
                      <a:pt x="87" y="353"/>
                    </a:lnTo>
                    <a:lnTo>
                      <a:pt x="98" y="338"/>
                    </a:lnTo>
                    <a:lnTo>
                      <a:pt x="108" y="323"/>
                    </a:lnTo>
                    <a:lnTo>
                      <a:pt x="116" y="307"/>
                    </a:lnTo>
                    <a:lnTo>
                      <a:pt x="123" y="292"/>
                    </a:lnTo>
                    <a:lnTo>
                      <a:pt x="123" y="292"/>
                    </a:lnTo>
                    <a:lnTo>
                      <a:pt x="124" y="299"/>
                    </a:lnTo>
                    <a:lnTo>
                      <a:pt x="129" y="302"/>
                    </a:lnTo>
                    <a:lnTo>
                      <a:pt x="136" y="302"/>
                    </a:lnTo>
                    <a:lnTo>
                      <a:pt x="142" y="302"/>
                    </a:lnTo>
                    <a:lnTo>
                      <a:pt x="148" y="307"/>
                    </a:lnTo>
                    <a:lnTo>
                      <a:pt x="148" y="307"/>
                    </a:lnTo>
                    <a:lnTo>
                      <a:pt x="157" y="304"/>
                    </a:lnTo>
                    <a:lnTo>
                      <a:pt x="168" y="301"/>
                    </a:lnTo>
                    <a:lnTo>
                      <a:pt x="178" y="299"/>
                    </a:lnTo>
                    <a:lnTo>
                      <a:pt x="189" y="296"/>
                    </a:lnTo>
                    <a:lnTo>
                      <a:pt x="199" y="293"/>
                    </a:lnTo>
                    <a:lnTo>
                      <a:pt x="208" y="290"/>
                    </a:lnTo>
                    <a:lnTo>
                      <a:pt x="217" y="285"/>
                    </a:lnTo>
                    <a:lnTo>
                      <a:pt x="224" y="279"/>
                    </a:lnTo>
                    <a:lnTo>
                      <a:pt x="230" y="271"/>
                    </a:lnTo>
                    <a:lnTo>
                      <a:pt x="235" y="262"/>
                    </a:lnTo>
                    <a:lnTo>
                      <a:pt x="235" y="262"/>
                    </a:lnTo>
                    <a:lnTo>
                      <a:pt x="239" y="236"/>
                    </a:lnTo>
                    <a:lnTo>
                      <a:pt x="242" y="210"/>
                    </a:lnTo>
                    <a:lnTo>
                      <a:pt x="244" y="182"/>
                    </a:lnTo>
                    <a:lnTo>
                      <a:pt x="246" y="155"/>
                    </a:lnTo>
                    <a:lnTo>
                      <a:pt x="249" y="129"/>
                    </a:lnTo>
                    <a:lnTo>
                      <a:pt x="254" y="103"/>
                    </a:lnTo>
                    <a:lnTo>
                      <a:pt x="262" y="79"/>
                    </a:lnTo>
                    <a:lnTo>
                      <a:pt x="272" y="57"/>
                    </a:lnTo>
                    <a:lnTo>
                      <a:pt x="286" y="37"/>
                    </a:lnTo>
                    <a:lnTo>
                      <a:pt x="306" y="21"/>
                    </a:lnTo>
                    <a:lnTo>
                      <a:pt x="306" y="21"/>
                    </a:lnTo>
                    <a:lnTo>
                      <a:pt x="318" y="20"/>
                    </a:lnTo>
                    <a:lnTo>
                      <a:pt x="329" y="18"/>
                    </a:lnTo>
                    <a:lnTo>
                      <a:pt x="341" y="14"/>
                    </a:lnTo>
                    <a:lnTo>
                      <a:pt x="352" y="10"/>
                    </a:lnTo>
                    <a:lnTo>
                      <a:pt x="366" y="5"/>
                    </a:lnTo>
                    <a:lnTo>
                      <a:pt x="378" y="2"/>
                    </a:lnTo>
                    <a:lnTo>
                      <a:pt x="390" y="0"/>
                    </a:lnTo>
                    <a:lnTo>
                      <a:pt x="404" y="0"/>
                    </a:lnTo>
                    <a:lnTo>
                      <a:pt x="416" y="4"/>
                    </a:lnTo>
                    <a:lnTo>
                      <a:pt x="429" y="11"/>
                    </a:lnTo>
                    <a:lnTo>
                      <a:pt x="429" y="11"/>
                    </a:lnTo>
                    <a:lnTo>
                      <a:pt x="436" y="11"/>
                    </a:lnTo>
                    <a:lnTo>
                      <a:pt x="444" y="15"/>
                    </a:lnTo>
                    <a:lnTo>
                      <a:pt x="452" y="21"/>
                    </a:lnTo>
                    <a:lnTo>
                      <a:pt x="458" y="30"/>
                    </a:lnTo>
                    <a:lnTo>
                      <a:pt x="460" y="41"/>
                    </a:lnTo>
                    <a:lnTo>
                      <a:pt x="460" y="4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92" name="Freeform 320"/>
              <p:cNvSpPr>
                <a:spLocks/>
              </p:cNvSpPr>
              <p:nvPr/>
            </p:nvSpPr>
            <p:spPr bwMode="auto">
              <a:xfrm>
                <a:off x="223" y="4050"/>
                <a:ext cx="2" cy="1"/>
              </a:xfrm>
              <a:custGeom>
                <a:avLst/>
                <a:gdLst>
                  <a:gd name="T0" fmla="*/ 15 w 91"/>
                  <a:gd name="T1" fmla="*/ 65 h 65"/>
                  <a:gd name="T2" fmla="*/ 0 w 91"/>
                  <a:gd name="T3" fmla="*/ 30 h 65"/>
                  <a:gd name="T4" fmla="*/ 91 w 91"/>
                  <a:gd name="T5" fmla="*/ 0 h 65"/>
                  <a:gd name="T6" fmla="*/ 91 w 91"/>
                  <a:gd name="T7" fmla="*/ 0 h 65"/>
                  <a:gd name="T8" fmla="*/ 80 w 91"/>
                  <a:gd name="T9" fmla="*/ 15 h 65"/>
                  <a:gd name="T10" fmla="*/ 66 w 91"/>
                  <a:gd name="T11" fmla="*/ 29 h 65"/>
                  <a:gd name="T12" fmla="*/ 49 w 91"/>
                  <a:gd name="T13" fmla="*/ 40 h 65"/>
                  <a:gd name="T14" fmla="*/ 31 w 91"/>
                  <a:gd name="T15" fmla="*/ 52 h 65"/>
                  <a:gd name="T16" fmla="*/ 15 w 91"/>
                  <a:gd name="T17" fmla="*/ 65 h 65"/>
                  <a:gd name="T18" fmla="*/ 15 w 91"/>
                  <a:gd name="T19"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 h="65">
                    <a:moveTo>
                      <a:pt x="15" y="65"/>
                    </a:moveTo>
                    <a:lnTo>
                      <a:pt x="0" y="30"/>
                    </a:lnTo>
                    <a:lnTo>
                      <a:pt x="91" y="0"/>
                    </a:lnTo>
                    <a:lnTo>
                      <a:pt x="91" y="0"/>
                    </a:lnTo>
                    <a:lnTo>
                      <a:pt x="80" y="15"/>
                    </a:lnTo>
                    <a:lnTo>
                      <a:pt x="66" y="29"/>
                    </a:lnTo>
                    <a:lnTo>
                      <a:pt x="49" y="40"/>
                    </a:lnTo>
                    <a:lnTo>
                      <a:pt x="31" y="52"/>
                    </a:lnTo>
                    <a:lnTo>
                      <a:pt x="15" y="65"/>
                    </a:lnTo>
                    <a:lnTo>
                      <a:pt x="15" y="6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93" name="Freeform 321"/>
              <p:cNvSpPr>
                <a:spLocks/>
              </p:cNvSpPr>
              <p:nvPr/>
            </p:nvSpPr>
            <p:spPr bwMode="auto">
              <a:xfrm>
                <a:off x="215" y="4050"/>
                <a:ext cx="2" cy="2"/>
              </a:xfrm>
              <a:custGeom>
                <a:avLst/>
                <a:gdLst>
                  <a:gd name="T0" fmla="*/ 73 w 73"/>
                  <a:gd name="T1" fmla="*/ 2 h 65"/>
                  <a:gd name="T2" fmla="*/ 68 w 73"/>
                  <a:gd name="T3" fmla="*/ 13 h 65"/>
                  <a:gd name="T4" fmla="*/ 64 w 73"/>
                  <a:gd name="T5" fmla="*/ 28 h 65"/>
                  <a:gd name="T6" fmla="*/ 61 w 73"/>
                  <a:gd name="T7" fmla="*/ 43 h 65"/>
                  <a:gd name="T8" fmla="*/ 59 w 73"/>
                  <a:gd name="T9" fmla="*/ 57 h 65"/>
                  <a:gd name="T10" fmla="*/ 60 w 73"/>
                  <a:gd name="T11" fmla="*/ 65 h 65"/>
                  <a:gd name="T12" fmla="*/ 60 w 73"/>
                  <a:gd name="T13" fmla="*/ 65 h 65"/>
                  <a:gd name="T14" fmla="*/ 47 w 73"/>
                  <a:gd name="T15" fmla="*/ 50 h 65"/>
                  <a:gd name="T16" fmla="*/ 35 w 73"/>
                  <a:gd name="T17" fmla="*/ 39 h 65"/>
                  <a:gd name="T18" fmla="*/ 25 w 73"/>
                  <a:gd name="T19" fmla="*/ 28 h 65"/>
                  <a:gd name="T20" fmla="*/ 13 w 73"/>
                  <a:gd name="T21" fmla="*/ 16 h 65"/>
                  <a:gd name="T22" fmla="*/ 0 w 73"/>
                  <a:gd name="T23" fmla="*/ 0 h 65"/>
                  <a:gd name="T24" fmla="*/ 0 w 73"/>
                  <a:gd name="T25" fmla="*/ 0 h 65"/>
                  <a:gd name="T26" fmla="*/ 6 w 73"/>
                  <a:gd name="T27" fmla="*/ 0 h 65"/>
                  <a:gd name="T28" fmla="*/ 20 w 73"/>
                  <a:gd name="T29" fmla="*/ 1 h 65"/>
                  <a:gd name="T30" fmla="*/ 38 w 73"/>
                  <a:gd name="T31" fmla="*/ 2 h 65"/>
                  <a:gd name="T32" fmla="*/ 58 w 73"/>
                  <a:gd name="T33" fmla="*/ 2 h 65"/>
                  <a:gd name="T34" fmla="*/ 73 w 73"/>
                  <a:gd name="T35" fmla="*/ 2 h 65"/>
                  <a:gd name="T36" fmla="*/ 73 w 73"/>
                  <a:gd name="T37" fmla="*/ 2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3" h="65">
                    <a:moveTo>
                      <a:pt x="73" y="2"/>
                    </a:moveTo>
                    <a:lnTo>
                      <a:pt x="68" y="13"/>
                    </a:lnTo>
                    <a:lnTo>
                      <a:pt x="64" y="28"/>
                    </a:lnTo>
                    <a:lnTo>
                      <a:pt x="61" y="43"/>
                    </a:lnTo>
                    <a:lnTo>
                      <a:pt x="59" y="57"/>
                    </a:lnTo>
                    <a:lnTo>
                      <a:pt x="60" y="65"/>
                    </a:lnTo>
                    <a:lnTo>
                      <a:pt x="60" y="65"/>
                    </a:lnTo>
                    <a:lnTo>
                      <a:pt x="47" y="50"/>
                    </a:lnTo>
                    <a:lnTo>
                      <a:pt x="35" y="39"/>
                    </a:lnTo>
                    <a:lnTo>
                      <a:pt x="25" y="28"/>
                    </a:lnTo>
                    <a:lnTo>
                      <a:pt x="13" y="16"/>
                    </a:lnTo>
                    <a:lnTo>
                      <a:pt x="0" y="0"/>
                    </a:lnTo>
                    <a:lnTo>
                      <a:pt x="0" y="0"/>
                    </a:lnTo>
                    <a:lnTo>
                      <a:pt x="6" y="0"/>
                    </a:lnTo>
                    <a:lnTo>
                      <a:pt x="20" y="1"/>
                    </a:lnTo>
                    <a:lnTo>
                      <a:pt x="38" y="2"/>
                    </a:lnTo>
                    <a:lnTo>
                      <a:pt x="58" y="2"/>
                    </a:lnTo>
                    <a:lnTo>
                      <a:pt x="73" y="2"/>
                    </a:lnTo>
                    <a:lnTo>
                      <a:pt x="73" y="2"/>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94" name="Freeform 322"/>
              <p:cNvSpPr>
                <a:spLocks/>
              </p:cNvSpPr>
              <p:nvPr/>
            </p:nvSpPr>
            <p:spPr bwMode="auto">
              <a:xfrm>
                <a:off x="223" y="4052"/>
                <a:ext cx="2" cy="1"/>
              </a:xfrm>
              <a:custGeom>
                <a:avLst/>
                <a:gdLst>
                  <a:gd name="T0" fmla="*/ 0 w 87"/>
                  <a:gd name="T1" fmla="*/ 40 h 40"/>
                  <a:gd name="T2" fmla="*/ 1 w 87"/>
                  <a:gd name="T3" fmla="*/ 32 h 40"/>
                  <a:gd name="T4" fmla="*/ 2 w 87"/>
                  <a:gd name="T5" fmla="*/ 23 h 40"/>
                  <a:gd name="T6" fmla="*/ 3 w 87"/>
                  <a:gd name="T7" fmla="*/ 15 h 40"/>
                  <a:gd name="T8" fmla="*/ 4 w 87"/>
                  <a:gd name="T9" fmla="*/ 7 h 40"/>
                  <a:gd name="T10" fmla="*/ 5 w 87"/>
                  <a:gd name="T11" fmla="*/ 0 h 40"/>
                  <a:gd name="T12" fmla="*/ 5 w 87"/>
                  <a:gd name="T13" fmla="*/ 0 h 40"/>
                  <a:gd name="T14" fmla="*/ 10 w 87"/>
                  <a:gd name="T15" fmla="*/ 1 h 40"/>
                  <a:gd name="T16" fmla="*/ 16 w 87"/>
                  <a:gd name="T17" fmla="*/ 3 h 40"/>
                  <a:gd name="T18" fmla="*/ 23 w 87"/>
                  <a:gd name="T19" fmla="*/ 4 h 40"/>
                  <a:gd name="T20" fmla="*/ 30 w 87"/>
                  <a:gd name="T21" fmla="*/ 6 h 40"/>
                  <a:gd name="T22" fmla="*/ 39 w 87"/>
                  <a:gd name="T23" fmla="*/ 8 h 40"/>
                  <a:gd name="T24" fmla="*/ 48 w 87"/>
                  <a:gd name="T25" fmla="*/ 10 h 40"/>
                  <a:gd name="T26" fmla="*/ 57 w 87"/>
                  <a:gd name="T27" fmla="*/ 13 h 40"/>
                  <a:gd name="T28" fmla="*/ 66 w 87"/>
                  <a:gd name="T29" fmla="*/ 15 h 40"/>
                  <a:gd name="T30" fmla="*/ 76 w 87"/>
                  <a:gd name="T31" fmla="*/ 17 h 40"/>
                  <a:gd name="T32" fmla="*/ 87 w 87"/>
                  <a:gd name="T33" fmla="*/ 19 h 40"/>
                  <a:gd name="T34" fmla="*/ 87 w 87"/>
                  <a:gd name="T35" fmla="*/ 19 h 40"/>
                  <a:gd name="T36" fmla="*/ 76 w 87"/>
                  <a:gd name="T37" fmla="*/ 22 h 40"/>
                  <a:gd name="T38" fmla="*/ 67 w 87"/>
                  <a:gd name="T39" fmla="*/ 24 h 40"/>
                  <a:gd name="T40" fmla="*/ 58 w 87"/>
                  <a:gd name="T41" fmla="*/ 27 h 40"/>
                  <a:gd name="T42" fmla="*/ 49 w 87"/>
                  <a:gd name="T43" fmla="*/ 29 h 40"/>
                  <a:gd name="T44" fmla="*/ 41 w 87"/>
                  <a:gd name="T45" fmla="*/ 31 h 40"/>
                  <a:gd name="T46" fmla="*/ 32 w 87"/>
                  <a:gd name="T47" fmla="*/ 33 h 40"/>
                  <a:gd name="T48" fmla="*/ 24 w 87"/>
                  <a:gd name="T49" fmla="*/ 35 h 40"/>
                  <a:gd name="T50" fmla="*/ 16 w 87"/>
                  <a:gd name="T51" fmla="*/ 37 h 40"/>
                  <a:gd name="T52" fmla="*/ 8 w 87"/>
                  <a:gd name="T53" fmla="*/ 38 h 40"/>
                  <a:gd name="T54" fmla="*/ 0 w 87"/>
                  <a:gd name="T55" fmla="*/ 40 h 40"/>
                  <a:gd name="T56" fmla="*/ 0 w 87"/>
                  <a:gd name="T57"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7" h="40">
                    <a:moveTo>
                      <a:pt x="0" y="40"/>
                    </a:moveTo>
                    <a:lnTo>
                      <a:pt x="1" y="32"/>
                    </a:lnTo>
                    <a:lnTo>
                      <a:pt x="2" y="23"/>
                    </a:lnTo>
                    <a:lnTo>
                      <a:pt x="3" y="15"/>
                    </a:lnTo>
                    <a:lnTo>
                      <a:pt x="4" y="7"/>
                    </a:lnTo>
                    <a:lnTo>
                      <a:pt x="5" y="0"/>
                    </a:lnTo>
                    <a:lnTo>
                      <a:pt x="5" y="0"/>
                    </a:lnTo>
                    <a:lnTo>
                      <a:pt x="10" y="1"/>
                    </a:lnTo>
                    <a:lnTo>
                      <a:pt x="16" y="3"/>
                    </a:lnTo>
                    <a:lnTo>
                      <a:pt x="23" y="4"/>
                    </a:lnTo>
                    <a:lnTo>
                      <a:pt x="30" y="6"/>
                    </a:lnTo>
                    <a:lnTo>
                      <a:pt x="39" y="8"/>
                    </a:lnTo>
                    <a:lnTo>
                      <a:pt x="48" y="10"/>
                    </a:lnTo>
                    <a:lnTo>
                      <a:pt x="57" y="13"/>
                    </a:lnTo>
                    <a:lnTo>
                      <a:pt x="66" y="15"/>
                    </a:lnTo>
                    <a:lnTo>
                      <a:pt x="76" y="17"/>
                    </a:lnTo>
                    <a:lnTo>
                      <a:pt x="87" y="19"/>
                    </a:lnTo>
                    <a:lnTo>
                      <a:pt x="87" y="19"/>
                    </a:lnTo>
                    <a:lnTo>
                      <a:pt x="76" y="22"/>
                    </a:lnTo>
                    <a:lnTo>
                      <a:pt x="67" y="24"/>
                    </a:lnTo>
                    <a:lnTo>
                      <a:pt x="58" y="27"/>
                    </a:lnTo>
                    <a:lnTo>
                      <a:pt x="49" y="29"/>
                    </a:lnTo>
                    <a:lnTo>
                      <a:pt x="41" y="31"/>
                    </a:lnTo>
                    <a:lnTo>
                      <a:pt x="32" y="33"/>
                    </a:lnTo>
                    <a:lnTo>
                      <a:pt x="24" y="35"/>
                    </a:lnTo>
                    <a:lnTo>
                      <a:pt x="16" y="37"/>
                    </a:lnTo>
                    <a:lnTo>
                      <a:pt x="8" y="38"/>
                    </a:lnTo>
                    <a:lnTo>
                      <a:pt x="0" y="40"/>
                    </a:lnTo>
                    <a:lnTo>
                      <a:pt x="0" y="4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95" name="Freeform 323"/>
              <p:cNvSpPr>
                <a:spLocks/>
              </p:cNvSpPr>
              <p:nvPr/>
            </p:nvSpPr>
            <p:spPr bwMode="auto">
              <a:xfrm>
                <a:off x="218" y="4052"/>
                <a:ext cx="4" cy="2"/>
              </a:xfrm>
              <a:custGeom>
                <a:avLst/>
                <a:gdLst>
                  <a:gd name="T0" fmla="*/ 135 w 179"/>
                  <a:gd name="T1" fmla="*/ 3 h 87"/>
                  <a:gd name="T2" fmla="*/ 147 w 179"/>
                  <a:gd name="T3" fmla="*/ 2 h 87"/>
                  <a:gd name="T4" fmla="*/ 158 w 179"/>
                  <a:gd name="T5" fmla="*/ 1 h 87"/>
                  <a:gd name="T6" fmla="*/ 168 w 179"/>
                  <a:gd name="T7" fmla="*/ 1 h 87"/>
                  <a:gd name="T8" fmla="*/ 175 w 179"/>
                  <a:gd name="T9" fmla="*/ 6 h 87"/>
                  <a:gd name="T10" fmla="*/ 179 w 179"/>
                  <a:gd name="T11" fmla="*/ 16 h 87"/>
                  <a:gd name="T12" fmla="*/ 179 w 179"/>
                  <a:gd name="T13" fmla="*/ 16 h 87"/>
                  <a:gd name="T14" fmla="*/ 169 w 179"/>
                  <a:gd name="T15" fmla="*/ 13 h 87"/>
                  <a:gd name="T16" fmla="*/ 157 w 179"/>
                  <a:gd name="T17" fmla="*/ 12 h 87"/>
                  <a:gd name="T18" fmla="*/ 144 w 179"/>
                  <a:gd name="T19" fmla="*/ 12 h 87"/>
                  <a:gd name="T20" fmla="*/ 128 w 179"/>
                  <a:gd name="T21" fmla="*/ 15 h 87"/>
                  <a:gd name="T22" fmla="*/ 109 w 179"/>
                  <a:gd name="T23" fmla="*/ 22 h 87"/>
                  <a:gd name="T24" fmla="*/ 109 w 179"/>
                  <a:gd name="T25" fmla="*/ 22 h 87"/>
                  <a:gd name="T26" fmla="*/ 104 w 179"/>
                  <a:gd name="T27" fmla="*/ 33 h 87"/>
                  <a:gd name="T28" fmla="*/ 103 w 179"/>
                  <a:gd name="T29" fmla="*/ 47 h 87"/>
                  <a:gd name="T30" fmla="*/ 104 w 179"/>
                  <a:gd name="T31" fmla="*/ 62 h 87"/>
                  <a:gd name="T32" fmla="*/ 106 w 179"/>
                  <a:gd name="T33" fmla="*/ 75 h 87"/>
                  <a:gd name="T34" fmla="*/ 107 w 179"/>
                  <a:gd name="T35" fmla="*/ 87 h 87"/>
                  <a:gd name="T36" fmla="*/ 107 w 179"/>
                  <a:gd name="T37" fmla="*/ 87 h 87"/>
                  <a:gd name="T38" fmla="*/ 106 w 179"/>
                  <a:gd name="T39" fmla="*/ 86 h 87"/>
                  <a:gd name="T40" fmla="*/ 104 w 179"/>
                  <a:gd name="T41" fmla="*/ 84 h 87"/>
                  <a:gd name="T42" fmla="*/ 101 w 179"/>
                  <a:gd name="T43" fmla="*/ 81 h 87"/>
                  <a:gd name="T44" fmla="*/ 97 w 179"/>
                  <a:gd name="T45" fmla="*/ 79 h 87"/>
                  <a:gd name="T46" fmla="*/ 93 w 179"/>
                  <a:gd name="T47" fmla="*/ 77 h 87"/>
                  <a:gd name="T48" fmla="*/ 93 w 179"/>
                  <a:gd name="T49" fmla="*/ 77 h 87"/>
                  <a:gd name="T50" fmla="*/ 94 w 179"/>
                  <a:gd name="T51" fmla="*/ 71 h 87"/>
                  <a:gd name="T52" fmla="*/ 94 w 179"/>
                  <a:gd name="T53" fmla="*/ 59 h 87"/>
                  <a:gd name="T54" fmla="*/ 94 w 179"/>
                  <a:gd name="T55" fmla="*/ 44 h 87"/>
                  <a:gd name="T56" fmla="*/ 94 w 179"/>
                  <a:gd name="T57" fmla="*/ 30 h 87"/>
                  <a:gd name="T58" fmla="*/ 93 w 179"/>
                  <a:gd name="T59" fmla="*/ 21 h 87"/>
                  <a:gd name="T60" fmla="*/ 93 w 179"/>
                  <a:gd name="T61" fmla="*/ 21 h 87"/>
                  <a:gd name="T62" fmla="*/ 81 w 179"/>
                  <a:gd name="T63" fmla="*/ 16 h 87"/>
                  <a:gd name="T64" fmla="*/ 66 w 179"/>
                  <a:gd name="T65" fmla="*/ 13 h 87"/>
                  <a:gd name="T66" fmla="*/ 51 w 179"/>
                  <a:gd name="T67" fmla="*/ 11 h 87"/>
                  <a:gd name="T68" fmla="*/ 38 w 179"/>
                  <a:gd name="T69" fmla="*/ 11 h 87"/>
                  <a:gd name="T70" fmla="*/ 28 w 179"/>
                  <a:gd name="T71" fmla="*/ 11 h 87"/>
                  <a:gd name="T72" fmla="*/ 0 w 179"/>
                  <a:gd name="T73" fmla="*/ 16 h 87"/>
                  <a:gd name="T74" fmla="*/ 0 w 179"/>
                  <a:gd name="T75" fmla="*/ 16 h 87"/>
                  <a:gd name="T76" fmla="*/ 7 w 179"/>
                  <a:gd name="T77" fmla="*/ 6 h 87"/>
                  <a:gd name="T78" fmla="*/ 17 w 179"/>
                  <a:gd name="T79" fmla="*/ 1 h 87"/>
                  <a:gd name="T80" fmla="*/ 29 w 179"/>
                  <a:gd name="T81" fmla="*/ 0 h 87"/>
                  <a:gd name="T82" fmla="*/ 42 w 179"/>
                  <a:gd name="T83" fmla="*/ 1 h 87"/>
                  <a:gd name="T84" fmla="*/ 57 w 179"/>
                  <a:gd name="T85" fmla="*/ 2 h 87"/>
                  <a:gd name="T86" fmla="*/ 57 w 179"/>
                  <a:gd name="T87" fmla="*/ 2 h 87"/>
                  <a:gd name="T88" fmla="*/ 63 w 179"/>
                  <a:gd name="T89" fmla="*/ 4 h 87"/>
                  <a:gd name="T90" fmla="*/ 71 w 179"/>
                  <a:gd name="T91" fmla="*/ 7 h 87"/>
                  <a:gd name="T92" fmla="*/ 79 w 179"/>
                  <a:gd name="T93" fmla="*/ 8 h 87"/>
                  <a:gd name="T94" fmla="*/ 88 w 179"/>
                  <a:gd name="T95" fmla="*/ 9 h 87"/>
                  <a:gd name="T96" fmla="*/ 96 w 179"/>
                  <a:gd name="T97" fmla="*/ 10 h 87"/>
                  <a:gd name="T98" fmla="*/ 105 w 179"/>
                  <a:gd name="T99" fmla="*/ 10 h 87"/>
                  <a:gd name="T100" fmla="*/ 113 w 179"/>
                  <a:gd name="T101" fmla="*/ 9 h 87"/>
                  <a:gd name="T102" fmla="*/ 122 w 179"/>
                  <a:gd name="T103" fmla="*/ 8 h 87"/>
                  <a:gd name="T104" fmla="*/ 129 w 179"/>
                  <a:gd name="T105" fmla="*/ 6 h 87"/>
                  <a:gd name="T106" fmla="*/ 135 w 179"/>
                  <a:gd name="T107" fmla="*/ 3 h 87"/>
                  <a:gd name="T108" fmla="*/ 135 w 179"/>
                  <a:gd name="T109" fmla="*/ 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9" h="87">
                    <a:moveTo>
                      <a:pt x="135" y="3"/>
                    </a:moveTo>
                    <a:lnTo>
                      <a:pt x="147" y="2"/>
                    </a:lnTo>
                    <a:lnTo>
                      <a:pt x="158" y="1"/>
                    </a:lnTo>
                    <a:lnTo>
                      <a:pt x="168" y="1"/>
                    </a:lnTo>
                    <a:lnTo>
                      <a:pt x="175" y="6"/>
                    </a:lnTo>
                    <a:lnTo>
                      <a:pt x="179" y="16"/>
                    </a:lnTo>
                    <a:lnTo>
                      <a:pt x="179" y="16"/>
                    </a:lnTo>
                    <a:lnTo>
                      <a:pt x="169" y="13"/>
                    </a:lnTo>
                    <a:lnTo>
                      <a:pt x="157" y="12"/>
                    </a:lnTo>
                    <a:lnTo>
                      <a:pt x="144" y="12"/>
                    </a:lnTo>
                    <a:lnTo>
                      <a:pt x="128" y="15"/>
                    </a:lnTo>
                    <a:lnTo>
                      <a:pt x="109" y="22"/>
                    </a:lnTo>
                    <a:lnTo>
                      <a:pt x="109" y="22"/>
                    </a:lnTo>
                    <a:lnTo>
                      <a:pt x="104" y="33"/>
                    </a:lnTo>
                    <a:lnTo>
                      <a:pt x="103" y="47"/>
                    </a:lnTo>
                    <a:lnTo>
                      <a:pt x="104" y="62"/>
                    </a:lnTo>
                    <a:lnTo>
                      <a:pt x="106" y="75"/>
                    </a:lnTo>
                    <a:lnTo>
                      <a:pt x="107" y="87"/>
                    </a:lnTo>
                    <a:lnTo>
                      <a:pt x="107" y="87"/>
                    </a:lnTo>
                    <a:lnTo>
                      <a:pt x="106" y="86"/>
                    </a:lnTo>
                    <a:lnTo>
                      <a:pt x="104" y="84"/>
                    </a:lnTo>
                    <a:lnTo>
                      <a:pt x="101" y="81"/>
                    </a:lnTo>
                    <a:lnTo>
                      <a:pt x="97" y="79"/>
                    </a:lnTo>
                    <a:lnTo>
                      <a:pt x="93" y="77"/>
                    </a:lnTo>
                    <a:lnTo>
                      <a:pt x="93" y="77"/>
                    </a:lnTo>
                    <a:lnTo>
                      <a:pt x="94" y="71"/>
                    </a:lnTo>
                    <a:lnTo>
                      <a:pt x="94" y="59"/>
                    </a:lnTo>
                    <a:lnTo>
                      <a:pt x="94" y="44"/>
                    </a:lnTo>
                    <a:lnTo>
                      <a:pt x="94" y="30"/>
                    </a:lnTo>
                    <a:lnTo>
                      <a:pt x="93" y="21"/>
                    </a:lnTo>
                    <a:lnTo>
                      <a:pt x="93" y="21"/>
                    </a:lnTo>
                    <a:lnTo>
                      <a:pt x="81" y="16"/>
                    </a:lnTo>
                    <a:lnTo>
                      <a:pt x="66" y="13"/>
                    </a:lnTo>
                    <a:lnTo>
                      <a:pt x="51" y="11"/>
                    </a:lnTo>
                    <a:lnTo>
                      <a:pt x="38" y="11"/>
                    </a:lnTo>
                    <a:lnTo>
                      <a:pt x="28" y="11"/>
                    </a:lnTo>
                    <a:lnTo>
                      <a:pt x="0" y="16"/>
                    </a:lnTo>
                    <a:lnTo>
                      <a:pt x="0" y="16"/>
                    </a:lnTo>
                    <a:lnTo>
                      <a:pt x="7" y="6"/>
                    </a:lnTo>
                    <a:lnTo>
                      <a:pt x="17" y="1"/>
                    </a:lnTo>
                    <a:lnTo>
                      <a:pt x="29" y="0"/>
                    </a:lnTo>
                    <a:lnTo>
                      <a:pt x="42" y="1"/>
                    </a:lnTo>
                    <a:lnTo>
                      <a:pt x="57" y="2"/>
                    </a:lnTo>
                    <a:lnTo>
                      <a:pt x="57" y="2"/>
                    </a:lnTo>
                    <a:lnTo>
                      <a:pt x="63" y="4"/>
                    </a:lnTo>
                    <a:lnTo>
                      <a:pt x="71" y="7"/>
                    </a:lnTo>
                    <a:lnTo>
                      <a:pt x="79" y="8"/>
                    </a:lnTo>
                    <a:lnTo>
                      <a:pt x="88" y="9"/>
                    </a:lnTo>
                    <a:lnTo>
                      <a:pt x="96" y="10"/>
                    </a:lnTo>
                    <a:lnTo>
                      <a:pt x="105" y="10"/>
                    </a:lnTo>
                    <a:lnTo>
                      <a:pt x="113" y="9"/>
                    </a:lnTo>
                    <a:lnTo>
                      <a:pt x="122" y="8"/>
                    </a:lnTo>
                    <a:lnTo>
                      <a:pt x="129" y="6"/>
                    </a:lnTo>
                    <a:lnTo>
                      <a:pt x="135" y="3"/>
                    </a:lnTo>
                    <a:lnTo>
                      <a:pt x="135" y="3"/>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96" name="Freeform 324"/>
              <p:cNvSpPr>
                <a:spLocks/>
              </p:cNvSpPr>
              <p:nvPr/>
            </p:nvSpPr>
            <p:spPr bwMode="auto">
              <a:xfrm>
                <a:off x="218" y="4053"/>
                <a:ext cx="2" cy="0"/>
              </a:xfrm>
              <a:custGeom>
                <a:avLst/>
                <a:gdLst>
                  <a:gd name="T0" fmla="*/ 52 w 52"/>
                  <a:gd name="T1" fmla="*/ 11 h 17"/>
                  <a:gd name="T2" fmla="*/ 48 w 52"/>
                  <a:gd name="T3" fmla="*/ 12 h 17"/>
                  <a:gd name="T4" fmla="*/ 40 w 52"/>
                  <a:gd name="T5" fmla="*/ 15 h 17"/>
                  <a:gd name="T6" fmla="*/ 29 w 52"/>
                  <a:gd name="T7" fmla="*/ 17 h 17"/>
                  <a:gd name="T8" fmla="*/ 15 w 52"/>
                  <a:gd name="T9" fmla="*/ 16 h 17"/>
                  <a:gd name="T10" fmla="*/ 0 w 52"/>
                  <a:gd name="T11" fmla="*/ 11 h 17"/>
                  <a:gd name="T12" fmla="*/ 0 w 52"/>
                  <a:gd name="T13" fmla="*/ 11 h 17"/>
                  <a:gd name="T14" fmla="*/ 9 w 52"/>
                  <a:gd name="T15" fmla="*/ 4 h 17"/>
                  <a:gd name="T16" fmla="*/ 20 w 52"/>
                  <a:gd name="T17" fmla="*/ 0 h 17"/>
                  <a:gd name="T18" fmla="*/ 32 w 52"/>
                  <a:gd name="T19" fmla="*/ 0 h 17"/>
                  <a:gd name="T20" fmla="*/ 43 w 52"/>
                  <a:gd name="T21" fmla="*/ 3 h 17"/>
                  <a:gd name="T22" fmla="*/ 52 w 52"/>
                  <a:gd name="T23" fmla="*/ 11 h 17"/>
                  <a:gd name="T24" fmla="*/ 52 w 52"/>
                  <a:gd name="T25" fmla="*/ 11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 h="17">
                    <a:moveTo>
                      <a:pt x="52" y="11"/>
                    </a:moveTo>
                    <a:lnTo>
                      <a:pt x="48" y="12"/>
                    </a:lnTo>
                    <a:lnTo>
                      <a:pt x="40" y="15"/>
                    </a:lnTo>
                    <a:lnTo>
                      <a:pt x="29" y="17"/>
                    </a:lnTo>
                    <a:lnTo>
                      <a:pt x="15" y="16"/>
                    </a:lnTo>
                    <a:lnTo>
                      <a:pt x="0" y="11"/>
                    </a:lnTo>
                    <a:lnTo>
                      <a:pt x="0" y="11"/>
                    </a:lnTo>
                    <a:lnTo>
                      <a:pt x="9" y="4"/>
                    </a:lnTo>
                    <a:lnTo>
                      <a:pt x="20" y="0"/>
                    </a:lnTo>
                    <a:lnTo>
                      <a:pt x="32" y="0"/>
                    </a:lnTo>
                    <a:lnTo>
                      <a:pt x="43" y="3"/>
                    </a:lnTo>
                    <a:lnTo>
                      <a:pt x="52" y="11"/>
                    </a:lnTo>
                    <a:lnTo>
                      <a:pt x="52" y="1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97" name="Freeform 325"/>
              <p:cNvSpPr>
                <a:spLocks/>
              </p:cNvSpPr>
              <p:nvPr/>
            </p:nvSpPr>
            <p:spPr bwMode="auto">
              <a:xfrm>
                <a:off x="215" y="4053"/>
                <a:ext cx="2" cy="1"/>
              </a:xfrm>
              <a:custGeom>
                <a:avLst/>
                <a:gdLst>
                  <a:gd name="T0" fmla="*/ 56 w 56"/>
                  <a:gd name="T1" fmla="*/ 10 h 51"/>
                  <a:gd name="T2" fmla="*/ 51 w 56"/>
                  <a:gd name="T3" fmla="*/ 51 h 51"/>
                  <a:gd name="T4" fmla="*/ 0 w 56"/>
                  <a:gd name="T5" fmla="*/ 0 h 51"/>
                  <a:gd name="T6" fmla="*/ 0 w 56"/>
                  <a:gd name="T7" fmla="*/ 0 h 51"/>
                  <a:gd name="T8" fmla="*/ 10 w 56"/>
                  <a:gd name="T9" fmla="*/ 2 h 51"/>
                  <a:gd name="T10" fmla="*/ 21 w 56"/>
                  <a:gd name="T11" fmla="*/ 5 h 51"/>
                  <a:gd name="T12" fmla="*/ 31 w 56"/>
                  <a:gd name="T13" fmla="*/ 9 h 51"/>
                  <a:gd name="T14" fmla="*/ 43 w 56"/>
                  <a:gd name="T15" fmla="*/ 10 h 51"/>
                  <a:gd name="T16" fmla="*/ 56 w 56"/>
                  <a:gd name="T17" fmla="*/ 10 h 51"/>
                  <a:gd name="T18" fmla="*/ 56 w 56"/>
                  <a:gd name="T19" fmla="*/ 1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51">
                    <a:moveTo>
                      <a:pt x="56" y="10"/>
                    </a:moveTo>
                    <a:lnTo>
                      <a:pt x="51" y="51"/>
                    </a:lnTo>
                    <a:lnTo>
                      <a:pt x="0" y="0"/>
                    </a:lnTo>
                    <a:lnTo>
                      <a:pt x="0" y="0"/>
                    </a:lnTo>
                    <a:lnTo>
                      <a:pt x="10" y="2"/>
                    </a:lnTo>
                    <a:lnTo>
                      <a:pt x="21" y="5"/>
                    </a:lnTo>
                    <a:lnTo>
                      <a:pt x="31" y="9"/>
                    </a:lnTo>
                    <a:lnTo>
                      <a:pt x="43" y="10"/>
                    </a:lnTo>
                    <a:lnTo>
                      <a:pt x="56" y="10"/>
                    </a:lnTo>
                    <a:lnTo>
                      <a:pt x="56" y="1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98" name="Freeform 326"/>
              <p:cNvSpPr>
                <a:spLocks/>
              </p:cNvSpPr>
              <p:nvPr/>
            </p:nvSpPr>
            <p:spPr bwMode="auto">
              <a:xfrm>
                <a:off x="216" y="4053"/>
                <a:ext cx="2" cy="8"/>
              </a:xfrm>
              <a:custGeom>
                <a:avLst/>
                <a:gdLst>
                  <a:gd name="T0" fmla="*/ 59 w 74"/>
                  <a:gd name="T1" fmla="*/ 186 h 357"/>
                  <a:gd name="T2" fmla="*/ 49 w 74"/>
                  <a:gd name="T3" fmla="*/ 199 h 357"/>
                  <a:gd name="T4" fmla="*/ 40 w 74"/>
                  <a:gd name="T5" fmla="*/ 214 h 357"/>
                  <a:gd name="T6" fmla="*/ 31 w 74"/>
                  <a:gd name="T7" fmla="*/ 230 h 357"/>
                  <a:gd name="T8" fmla="*/ 22 w 74"/>
                  <a:gd name="T9" fmla="*/ 248 h 357"/>
                  <a:gd name="T10" fmla="*/ 15 w 74"/>
                  <a:gd name="T11" fmla="*/ 265 h 357"/>
                  <a:gd name="T12" fmla="*/ 8 w 74"/>
                  <a:gd name="T13" fmla="*/ 283 h 357"/>
                  <a:gd name="T14" fmla="*/ 6 w 74"/>
                  <a:gd name="T15" fmla="*/ 301 h 357"/>
                  <a:gd name="T16" fmla="*/ 7 w 74"/>
                  <a:gd name="T17" fmla="*/ 320 h 357"/>
                  <a:gd name="T18" fmla="*/ 13 w 74"/>
                  <a:gd name="T19" fmla="*/ 338 h 357"/>
                  <a:gd name="T20" fmla="*/ 23 w 74"/>
                  <a:gd name="T21" fmla="*/ 357 h 357"/>
                  <a:gd name="T22" fmla="*/ 23 w 74"/>
                  <a:gd name="T23" fmla="*/ 357 h 357"/>
                  <a:gd name="T24" fmla="*/ 18 w 74"/>
                  <a:gd name="T25" fmla="*/ 357 h 357"/>
                  <a:gd name="T26" fmla="*/ 13 w 74"/>
                  <a:gd name="T27" fmla="*/ 356 h 357"/>
                  <a:gd name="T28" fmla="*/ 9 w 74"/>
                  <a:gd name="T29" fmla="*/ 353 h 357"/>
                  <a:gd name="T30" fmla="*/ 5 w 74"/>
                  <a:gd name="T31" fmla="*/ 350 h 357"/>
                  <a:gd name="T32" fmla="*/ 2 w 74"/>
                  <a:gd name="T33" fmla="*/ 347 h 357"/>
                  <a:gd name="T34" fmla="*/ 2 w 74"/>
                  <a:gd name="T35" fmla="*/ 347 h 357"/>
                  <a:gd name="T36" fmla="*/ 0 w 74"/>
                  <a:gd name="T37" fmla="*/ 328 h 357"/>
                  <a:gd name="T38" fmla="*/ 0 w 74"/>
                  <a:gd name="T39" fmla="*/ 310 h 357"/>
                  <a:gd name="T40" fmla="*/ 1 w 74"/>
                  <a:gd name="T41" fmla="*/ 292 h 357"/>
                  <a:gd name="T42" fmla="*/ 4 w 74"/>
                  <a:gd name="T43" fmla="*/ 274 h 357"/>
                  <a:gd name="T44" fmla="*/ 8 w 74"/>
                  <a:gd name="T45" fmla="*/ 258 h 357"/>
                  <a:gd name="T46" fmla="*/ 14 w 74"/>
                  <a:gd name="T47" fmla="*/ 242 h 357"/>
                  <a:gd name="T48" fmla="*/ 20 w 74"/>
                  <a:gd name="T49" fmla="*/ 226 h 357"/>
                  <a:gd name="T50" fmla="*/ 28 w 74"/>
                  <a:gd name="T51" fmla="*/ 211 h 357"/>
                  <a:gd name="T52" fmla="*/ 37 w 74"/>
                  <a:gd name="T53" fmla="*/ 198 h 357"/>
                  <a:gd name="T54" fmla="*/ 48 w 74"/>
                  <a:gd name="T55" fmla="*/ 186 h 357"/>
                  <a:gd name="T56" fmla="*/ 48 w 74"/>
                  <a:gd name="T57" fmla="*/ 186 h 357"/>
                  <a:gd name="T58" fmla="*/ 50 w 74"/>
                  <a:gd name="T59" fmla="*/ 167 h 357"/>
                  <a:gd name="T60" fmla="*/ 52 w 74"/>
                  <a:gd name="T61" fmla="*/ 149 h 357"/>
                  <a:gd name="T62" fmla="*/ 52 w 74"/>
                  <a:gd name="T63" fmla="*/ 130 h 357"/>
                  <a:gd name="T64" fmla="*/ 52 w 74"/>
                  <a:gd name="T65" fmla="*/ 111 h 357"/>
                  <a:gd name="T66" fmla="*/ 52 w 74"/>
                  <a:gd name="T67" fmla="*/ 92 h 357"/>
                  <a:gd name="T68" fmla="*/ 52 w 74"/>
                  <a:gd name="T69" fmla="*/ 73 h 357"/>
                  <a:gd name="T70" fmla="*/ 53 w 74"/>
                  <a:gd name="T71" fmla="*/ 54 h 357"/>
                  <a:gd name="T72" fmla="*/ 55 w 74"/>
                  <a:gd name="T73" fmla="*/ 36 h 357"/>
                  <a:gd name="T74" fmla="*/ 59 w 74"/>
                  <a:gd name="T75" fmla="*/ 18 h 357"/>
                  <a:gd name="T76" fmla="*/ 64 w 74"/>
                  <a:gd name="T77" fmla="*/ 0 h 357"/>
                  <a:gd name="T78" fmla="*/ 64 w 74"/>
                  <a:gd name="T79" fmla="*/ 0 h 357"/>
                  <a:gd name="T80" fmla="*/ 70 w 74"/>
                  <a:gd name="T81" fmla="*/ 23 h 357"/>
                  <a:gd name="T82" fmla="*/ 74 w 74"/>
                  <a:gd name="T83" fmla="*/ 43 h 357"/>
                  <a:gd name="T84" fmla="*/ 74 w 74"/>
                  <a:gd name="T85" fmla="*/ 60 h 357"/>
                  <a:gd name="T86" fmla="*/ 73 w 74"/>
                  <a:gd name="T87" fmla="*/ 76 h 357"/>
                  <a:gd name="T88" fmla="*/ 70 w 74"/>
                  <a:gd name="T89" fmla="*/ 92 h 357"/>
                  <a:gd name="T90" fmla="*/ 66 w 74"/>
                  <a:gd name="T91" fmla="*/ 107 h 357"/>
                  <a:gd name="T92" fmla="*/ 62 w 74"/>
                  <a:gd name="T93" fmla="*/ 123 h 357"/>
                  <a:gd name="T94" fmla="*/ 59 w 74"/>
                  <a:gd name="T95" fmla="*/ 141 h 357"/>
                  <a:gd name="T96" fmla="*/ 57 w 74"/>
                  <a:gd name="T97" fmla="*/ 162 h 357"/>
                  <a:gd name="T98" fmla="*/ 59 w 74"/>
                  <a:gd name="T99" fmla="*/ 186 h 357"/>
                  <a:gd name="T100" fmla="*/ 59 w 74"/>
                  <a:gd name="T101" fmla="*/ 186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4" h="357">
                    <a:moveTo>
                      <a:pt x="59" y="186"/>
                    </a:moveTo>
                    <a:lnTo>
                      <a:pt x="49" y="199"/>
                    </a:lnTo>
                    <a:lnTo>
                      <a:pt x="40" y="214"/>
                    </a:lnTo>
                    <a:lnTo>
                      <a:pt x="31" y="230"/>
                    </a:lnTo>
                    <a:lnTo>
                      <a:pt x="22" y="248"/>
                    </a:lnTo>
                    <a:lnTo>
                      <a:pt x="15" y="265"/>
                    </a:lnTo>
                    <a:lnTo>
                      <a:pt x="8" y="283"/>
                    </a:lnTo>
                    <a:lnTo>
                      <a:pt x="6" y="301"/>
                    </a:lnTo>
                    <a:lnTo>
                      <a:pt x="7" y="320"/>
                    </a:lnTo>
                    <a:lnTo>
                      <a:pt x="13" y="338"/>
                    </a:lnTo>
                    <a:lnTo>
                      <a:pt x="23" y="357"/>
                    </a:lnTo>
                    <a:lnTo>
                      <a:pt x="23" y="357"/>
                    </a:lnTo>
                    <a:lnTo>
                      <a:pt x="18" y="357"/>
                    </a:lnTo>
                    <a:lnTo>
                      <a:pt x="13" y="356"/>
                    </a:lnTo>
                    <a:lnTo>
                      <a:pt x="9" y="353"/>
                    </a:lnTo>
                    <a:lnTo>
                      <a:pt x="5" y="350"/>
                    </a:lnTo>
                    <a:lnTo>
                      <a:pt x="2" y="347"/>
                    </a:lnTo>
                    <a:lnTo>
                      <a:pt x="2" y="347"/>
                    </a:lnTo>
                    <a:lnTo>
                      <a:pt x="0" y="328"/>
                    </a:lnTo>
                    <a:lnTo>
                      <a:pt x="0" y="310"/>
                    </a:lnTo>
                    <a:lnTo>
                      <a:pt x="1" y="292"/>
                    </a:lnTo>
                    <a:lnTo>
                      <a:pt x="4" y="274"/>
                    </a:lnTo>
                    <a:lnTo>
                      <a:pt x="8" y="258"/>
                    </a:lnTo>
                    <a:lnTo>
                      <a:pt x="14" y="242"/>
                    </a:lnTo>
                    <a:lnTo>
                      <a:pt x="20" y="226"/>
                    </a:lnTo>
                    <a:lnTo>
                      <a:pt x="28" y="211"/>
                    </a:lnTo>
                    <a:lnTo>
                      <a:pt x="37" y="198"/>
                    </a:lnTo>
                    <a:lnTo>
                      <a:pt x="48" y="186"/>
                    </a:lnTo>
                    <a:lnTo>
                      <a:pt x="48" y="186"/>
                    </a:lnTo>
                    <a:lnTo>
                      <a:pt x="50" y="167"/>
                    </a:lnTo>
                    <a:lnTo>
                      <a:pt x="52" y="149"/>
                    </a:lnTo>
                    <a:lnTo>
                      <a:pt x="52" y="130"/>
                    </a:lnTo>
                    <a:lnTo>
                      <a:pt x="52" y="111"/>
                    </a:lnTo>
                    <a:lnTo>
                      <a:pt x="52" y="92"/>
                    </a:lnTo>
                    <a:lnTo>
                      <a:pt x="52" y="73"/>
                    </a:lnTo>
                    <a:lnTo>
                      <a:pt x="53" y="54"/>
                    </a:lnTo>
                    <a:lnTo>
                      <a:pt x="55" y="36"/>
                    </a:lnTo>
                    <a:lnTo>
                      <a:pt x="59" y="18"/>
                    </a:lnTo>
                    <a:lnTo>
                      <a:pt x="64" y="0"/>
                    </a:lnTo>
                    <a:lnTo>
                      <a:pt x="64" y="0"/>
                    </a:lnTo>
                    <a:lnTo>
                      <a:pt x="70" y="23"/>
                    </a:lnTo>
                    <a:lnTo>
                      <a:pt x="74" y="43"/>
                    </a:lnTo>
                    <a:lnTo>
                      <a:pt x="74" y="60"/>
                    </a:lnTo>
                    <a:lnTo>
                      <a:pt x="73" y="76"/>
                    </a:lnTo>
                    <a:lnTo>
                      <a:pt x="70" y="92"/>
                    </a:lnTo>
                    <a:lnTo>
                      <a:pt x="66" y="107"/>
                    </a:lnTo>
                    <a:lnTo>
                      <a:pt x="62" y="123"/>
                    </a:lnTo>
                    <a:lnTo>
                      <a:pt x="59" y="141"/>
                    </a:lnTo>
                    <a:lnTo>
                      <a:pt x="57" y="162"/>
                    </a:lnTo>
                    <a:lnTo>
                      <a:pt x="59" y="186"/>
                    </a:lnTo>
                    <a:lnTo>
                      <a:pt x="59" y="186"/>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99" name="Freeform 327"/>
              <p:cNvSpPr>
                <a:spLocks/>
              </p:cNvSpPr>
              <p:nvPr/>
            </p:nvSpPr>
            <p:spPr bwMode="auto">
              <a:xfrm>
                <a:off x="211" y="4054"/>
                <a:ext cx="3" cy="4"/>
              </a:xfrm>
              <a:custGeom>
                <a:avLst/>
                <a:gdLst>
                  <a:gd name="T0" fmla="*/ 127 w 127"/>
                  <a:gd name="T1" fmla="*/ 0 h 160"/>
                  <a:gd name="T2" fmla="*/ 124 w 127"/>
                  <a:gd name="T3" fmla="*/ 20 h 160"/>
                  <a:gd name="T4" fmla="*/ 118 w 127"/>
                  <a:gd name="T5" fmla="*/ 39 h 160"/>
                  <a:gd name="T6" fmla="*/ 110 w 127"/>
                  <a:gd name="T7" fmla="*/ 58 h 160"/>
                  <a:gd name="T8" fmla="*/ 99 w 127"/>
                  <a:gd name="T9" fmla="*/ 76 h 160"/>
                  <a:gd name="T10" fmla="*/ 86 w 127"/>
                  <a:gd name="T11" fmla="*/ 93 h 160"/>
                  <a:gd name="T12" fmla="*/ 72 w 127"/>
                  <a:gd name="T13" fmla="*/ 109 h 160"/>
                  <a:gd name="T14" fmla="*/ 56 w 127"/>
                  <a:gd name="T15" fmla="*/ 123 h 160"/>
                  <a:gd name="T16" fmla="*/ 39 w 127"/>
                  <a:gd name="T17" fmla="*/ 137 h 160"/>
                  <a:gd name="T18" fmla="*/ 22 w 127"/>
                  <a:gd name="T19" fmla="*/ 149 h 160"/>
                  <a:gd name="T20" fmla="*/ 5 w 127"/>
                  <a:gd name="T21" fmla="*/ 160 h 160"/>
                  <a:gd name="T22" fmla="*/ 5 w 127"/>
                  <a:gd name="T23" fmla="*/ 160 h 160"/>
                  <a:gd name="T24" fmla="*/ 0 w 127"/>
                  <a:gd name="T25" fmla="*/ 140 h 160"/>
                  <a:gd name="T26" fmla="*/ 2 w 127"/>
                  <a:gd name="T27" fmla="*/ 124 h 160"/>
                  <a:gd name="T28" fmla="*/ 9 w 127"/>
                  <a:gd name="T29" fmla="*/ 113 h 160"/>
                  <a:gd name="T30" fmla="*/ 21 w 127"/>
                  <a:gd name="T31" fmla="*/ 104 h 160"/>
                  <a:gd name="T32" fmla="*/ 35 w 127"/>
                  <a:gd name="T33" fmla="*/ 96 h 160"/>
                  <a:gd name="T34" fmla="*/ 51 w 127"/>
                  <a:gd name="T35" fmla="*/ 88 h 160"/>
                  <a:gd name="T36" fmla="*/ 67 w 127"/>
                  <a:gd name="T37" fmla="*/ 80 h 160"/>
                  <a:gd name="T38" fmla="*/ 81 w 127"/>
                  <a:gd name="T39" fmla="*/ 70 h 160"/>
                  <a:gd name="T40" fmla="*/ 94 w 127"/>
                  <a:gd name="T41" fmla="*/ 57 h 160"/>
                  <a:gd name="T42" fmla="*/ 102 w 127"/>
                  <a:gd name="T43" fmla="*/ 40 h 160"/>
                  <a:gd name="T44" fmla="*/ 102 w 127"/>
                  <a:gd name="T45" fmla="*/ 40 h 160"/>
                  <a:gd name="T46" fmla="*/ 104 w 127"/>
                  <a:gd name="T47" fmla="*/ 30 h 160"/>
                  <a:gd name="T48" fmla="*/ 108 w 127"/>
                  <a:gd name="T49" fmla="*/ 19 h 160"/>
                  <a:gd name="T50" fmla="*/ 112 w 127"/>
                  <a:gd name="T51" fmla="*/ 10 h 160"/>
                  <a:gd name="T52" fmla="*/ 118 w 127"/>
                  <a:gd name="T53" fmla="*/ 3 h 160"/>
                  <a:gd name="T54" fmla="*/ 127 w 127"/>
                  <a:gd name="T55" fmla="*/ 0 h 160"/>
                  <a:gd name="T56" fmla="*/ 127 w 127"/>
                  <a:gd name="T57" fmla="*/ 0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7" h="160">
                    <a:moveTo>
                      <a:pt x="127" y="0"/>
                    </a:moveTo>
                    <a:lnTo>
                      <a:pt x="124" y="20"/>
                    </a:lnTo>
                    <a:lnTo>
                      <a:pt x="118" y="39"/>
                    </a:lnTo>
                    <a:lnTo>
                      <a:pt x="110" y="58"/>
                    </a:lnTo>
                    <a:lnTo>
                      <a:pt x="99" y="76"/>
                    </a:lnTo>
                    <a:lnTo>
                      <a:pt x="86" y="93"/>
                    </a:lnTo>
                    <a:lnTo>
                      <a:pt x="72" y="109"/>
                    </a:lnTo>
                    <a:lnTo>
                      <a:pt x="56" y="123"/>
                    </a:lnTo>
                    <a:lnTo>
                      <a:pt x="39" y="137"/>
                    </a:lnTo>
                    <a:lnTo>
                      <a:pt x="22" y="149"/>
                    </a:lnTo>
                    <a:lnTo>
                      <a:pt x="5" y="160"/>
                    </a:lnTo>
                    <a:lnTo>
                      <a:pt x="5" y="160"/>
                    </a:lnTo>
                    <a:lnTo>
                      <a:pt x="0" y="140"/>
                    </a:lnTo>
                    <a:lnTo>
                      <a:pt x="2" y="124"/>
                    </a:lnTo>
                    <a:lnTo>
                      <a:pt x="9" y="113"/>
                    </a:lnTo>
                    <a:lnTo>
                      <a:pt x="21" y="104"/>
                    </a:lnTo>
                    <a:lnTo>
                      <a:pt x="35" y="96"/>
                    </a:lnTo>
                    <a:lnTo>
                      <a:pt x="51" y="88"/>
                    </a:lnTo>
                    <a:lnTo>
                      <a:pt x="67" y="80"/>
                    </a:lnTo>
                    <a:lnTo>
                      <a:pt x="81" y="70"/>
                    </a:lnTo>
                    <a:lnTo>
                      <a:pt x="94" y="57"/>
                    </a:lnTo>
                    <a:lnTo>
                      <a:pt x="102" y="40"/>
                    </a:lnTo>
                    <a:lnTo>
                      <a:pt x="102" y="40"/>
                    </a:lnTo>
                    <a:lnTo>
                      <a:pt x="104" y="30"/>
                    </a:lnTo>
                    <a:lnTo>
                      <a:pt x="108" y="19"/>
                    </a:lnTo>
                    <a:lnTo>
                      <a:pt x="112" y="10"/>
                    </a:lnTo>
                    <a:lnTo>
                      <a:pt x="118" y="3"/>
                    </a:lnTo>
                    <a:lnTo>
                      <a:pt x="127" y="0"/>
                    </a:lnTo>
                    <a:lnTo>
                      <a:pt x="127"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00" name="Freeform 328"/>
              <p:cNvSpPr>
                <a:spLocks/>
              </p:cNvSpPr>
              <p:nvPr/>
            </p:nvSpPr>
            <p:spPr bwMode="auto">
              <a:xfrm>
                <a:off x="219" y="4054"/>
                <a:ext cx="2" cy="1"/>
              </a:xfrm>
              <a:custGeom>
                <a:avLst/>
                <a:gdLst>
                  <a:gd name="T0" fmla="*/ 0 w 77"/>
                  <a:gd name="T1" fmla="*/ 5 h 5"/>
                  <a:gd name="T2" fmla="*/ 0 w 77"/>
                  <a:gd name="T3" fmla="*/ 0 h 5"/>
                  <a:gd name="T4" fmla="*/ 77 w 77"/>
                  <a:gd name="T5" fmla="*/ 0 h 5"/>
                  <a:gd name="T6" fmla="*/ 77 w 77"/>
                  <a:gd name="T7" fmla="*/ 5 h 5"/>
                  <a:gd name="T8" fmla="*/ 0 w 77"/>
                  <a:gd name="T9" fmla="*/ 5 h 5"/>
                  <a:gd name="T10" fmla="*/ 0 w 77"/>
                  <a:gd name="T11" fmla="*/ 5 h 5"/>
                </a:gdLst>
                <a:ahLst/>
                <a:cxnLst>
                  <a:cxn ang="0">
                    <a:pos x="T0" y="T1"/>
                  </a:cxn>
                  <a:cxn ang="0">
                    <a:pos x="T2" y="T3"/>
                  </a:cxn>
                  <a:cxn ang="0">
                    <a:pos x="T4" y="T5"/>
                  </a:cxn>
                  <a:cxn ang="0">
                    <a:pos x="T6" y="T7"/>
                  </a:cxn>
                  <a:cxn ang="0">
                    <a:pos x="T8" y="T9"/>
                  </a:cxn>
                  <a:cxn ang="0">
                    <a:pos x="T10" y="T11"/>
                  </a:cxn>
                </a:cxnLst>
                <a:rect l="0" t="0" r="r" b="b"/>
                <a:pathLst>
                  <a:path w="77" h="5">
                    <a:moveTo>
                      <a:pt x="0" y="5"/>
                    </a:moveTo>
                    <a:lnTo>
                      <a:pt x="0" y="0"/>
                    </a:lnTo>
                    <a:lnTo>
                      <a:pt x="77" y="0"/>
                    </a:lnTo>
                    <a:lnTo>
                      <a:pt x="77" y="5"/>
                    </a:lnTo>
                    <a:lnTo>
                      <a:pt x="0" y="5"/>
                    </a:lnTo>
                    <a:lnTo>
                      <a:pt x="0" y="5"/>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01" name="Freeform 329"/>
              <p:cNvSpPr>
                <a:spLocks/>
              </p:cNvSpPr>
              <p:nvPr/>
            </p:nvSpPr>
            <p:spPr bwMode="auto">
              <a:xfrm>
                <a:off x="220" y="4055"/>
                <a:ext cx="1" cy="0"/>
              </a:xfrm>
              <a:custGeom>
                <a:avLst/>
                <a:gdLst>
                  <a:gd name="T0" fmla="*/ 51 w 51"/>
                  <a:gd name="T1" fmla="*/ 1 h 11"/>
                  <a:gd name="T2" fmla="*/ 50 w 51"/>
                  <a:gd name="T3" fmla="*/ 2 h 11"/>
                  <a:gd name="T4" fmla="*/ 49 w 51"/>
                  <a:gd name="T5" fmla="*/ 5 h 11"/>
                  <a:gd name="T6" fmla="*/ 49 w 51"/>
                  <a:gd name="T7" fmla="*/ 7 h 11"/>
                  <a:gd name="T8" fmla="*/ 47 w 51"/>
                  <a:gd name="T9" fmla="*/ 9 h 11"/>
                  <a:gd name="T10" fmla="*/ 46 w 51"/>
                  <a:gd name="T11" fmla="*/ 11 h 11"/>
                  <a:gd name="T12" fmla="*/ 46 w 51"/>
                  <a:gd name="T13" fmla="*/ 11 h 11"/>
                  <a:gd name="T14" fmla="*/ 40 w 51"/>
                  <a:gd name="T15" fmla="*/ 9 h 11"/>
                  <a:gd name="T16" fmla="*/ 31 w 51"/>
                  <a:gd name="T17" fmla="*/ 8 h 11"/>
                  <a:gd name="T18" fmla="*/ 20 w 51"/>
                  <a:gd name="T19" fmla="*/ 8 h 11"/>
                  <a:gd name="T20" fmla="*/ 11 w 51"/>
                  <a:gd name="T21" fmla="*/ 8 h 11"/>
                  <a:gd name="T22" fmla="*/ 5 w 51"/>
                  <a:gd name="T23" fmla="*/ 10 h 11"/>
                  <a:gd name="T24" fmla="*/ 5 w 51"/>
                  <a:gd name="T25" fmla="*/ 10 h 11"/>
                  <a:gd name="T26" fmla="*/ 4 w 51"/>
                  <a:gd name="T27" fmla="*/ 8 h 11"/>
                  <a:gd name="T28" fmla="*/ 3 w 51"/>
                  <a:gd name="T29" fmla="*/ 6 h 11"/>
                  <a:gd name="T30" fmla="*/ 3 w 51"/>
                  <a:gd name="T31" fmla="*/ 4 h 11"/>
                  <a:gd name="T32" fmla="*/ 2 w 51"/>
                  <a:gd name="T33" fmla="*/ 1 h 11"/>
                  <a:gd name="T34" fmla="*/ 0 w 51"/>
                  <a:gd name="T35" fmla="*/ 0 h 11"/>
                  <a:gd name="T36" fmla="*/ 0 w 51"/>
                  <a:gd name="T37" fmla="*/ 0 h 11"/>
                  <a:gd name="T38" fmla="*/ 8 w 51"/>
                  <a:gd name="T39" fmla="*/ 3 h 11"/>
                  <a:gd name="T40" fmla="*/ 17 w 51"/>
                  <a:gd name="T41" fmla="*/ 5 h 11"/>
                  <a:gd name="T42" fmla="*/ 27 w 51"/>
                  <a:gd name="T43" fmla="*/ 5 h 11"/>
                  <a:gd name="T44" fmla="*/ 39 w 51"/>
                  <a:gd name="T45" fmla="*/ 4 h 11"/>
                  <a:gd name="T46" fmla="*/ 51 w 51"/>
                  <a:gd name="T47" fmla="*/ 1 h 11"/>
                  <a:gd name="T48" fmla="*/ 51 w 51"/>
                  <a:gd name="T49"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1" h="11">
                    <a:moveTo>
                      <a:pt x="51" y="1"/>
                    </a:moveTo>
                    <a:lnTo>
                      <a:pt x="50" y="2"/>
                    </a:lnTo>
                    <a:lnTo>
                      <a:pt x="49" y="5"/>
                    </a:lnTo>
                    <a:lnTo>
                      <a:pt x="49" y="7"/>
                    </a:lnTo>
                    <a:lnTo>
                      <a:pt x="47" y="9"/>
                    </a:lnTo>
                    <a:lnTo>
                      <a:pt x="46" y="11"/>
                    </a:lnTo>
                    <a:lnTo>
                      <a:pt x="46" y="11"/>
                    </a:lnTo>
                    <a:lnTo>
                      <a:pt x="40" y="9"/>
                    </a:lnTo>
                    <a:lnTo>
                      <a:pt x="31" y="8"/>
                    </a:lnTo>
                    <a:lnTo>
                      <a:pt x="20" y="8"/>
                    </a:lnTo>
                    <a:lnTo>
                      <a:pt x="11" y="8"/>
                    </a:lnTo>
                    <a:lnTo>
                      <a:pt x="5" y="10"/>
                    </a:lnTo>
                    <a:lnTo>
                      <a:pt x="5" y="10"/>
                    </a:lnTo>
                    <a:lnTo>
                      <a:pt x="4" y="8"/>
                    </a:lnTo>
                    <a:lnTo>
                      <a:pt x="3" y="6"/>
                    </a:lnTo>
                    <a:lnTo>
                      <a:pt x="3" y="4"/>
                    </a:lnTo>
                    <a:lnTo>
                      <a:pt x="2" y="1"/>
                    </a:lnTo>
                    <a:lnTo>
                      <a:pt x="0" y="0"/>
                    </a:lnTo>
                    <a:lnTo>
                      <a:pt x="0" y="0"/>
                    </a:lnTo>
                    <a:lnTo>
                      <a:pt x="8" y="3"/>
                    </a:lnTo>
                    <a:lnTo>
                      <a:pt x="17" y="5"/>
                    </a:lnTo>
                    <a:lnTo>
                      <a:pt x="27" y="5"/>
                    </a:lnTo>
                    <a:lnTo>
                      <a:pt x="39" y="4"/>
                    </a:lnTo>
                    <a:lnTo>
                      <a:pt x="51" y="1"/>
                    </a:lnTo>
                    <a:lnTo>
                      <a:pt x="51" y="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02" name="Freeform 330"/>
              <p:cNvSpPr>
                <a:spLocks/>
              </p:cNvSpPr>
              <p:nvPr/>
            </p:nvSpPr>
            <p:spPr bwMode="auto">
              <a:xfrm>
                <a:off x="213" y="4056"/>
                <a:ext cx="3" cy="3"/>
              </a:xfrm>
              <a:custGeom>
                <a:avLst/>
                <a:gdLst>
                  <a:gd name="T0" fmla="*/ 82 w 102"/>
                  <a:gd name="T1" fmla="*/ 65 h 116"/>
                  <a:gd name="T2" fmla="*/ 73 w 102"/>
                  <a:gd name="T3" fmla="*/ 71 h 116"/>
                  <a:gd name="T4" fmla="*/ 66 w 102"/>
                  <a:gd name="T5" fmla="*/ 77 h 116"/>
                  <a:gd name="T6" fmla="*/ 58 w 102"/>
                  <a:gd name="T7" fmla="*/ 83 h 116"/>
                  <a:gd name="T8" fmla="*/ 50 w 102"/>
                  <a:gd name="T9" fmla="*/ 88 h 116"/>
                  <a:gd name="T10" fmla="*/ 42 w 102"/>
                  <a:gd name="T11" fmla="*/ 95 h 116"/>
                  <a:gd name="T12" fmla="*/ 34 w 102"/>
                  <a:gd name="T13" fmla="*/ 99 h 116"/>
                  <a:gd name="T14" fmla="*/ 25 w 102"/>
                  <a:gd name="T15" fmla="*/ 104 h 116"/>
                  <a:gd name="T16" fmla="*/ 17 w 102"/>
                  <a:gd name="T17" fmla="*/ 108 h 116"/>
                  <a:gd name="T18" fmla="*/ 8 w 102"/>
                  <a:gd name="T19" fmla="*/ 112 h 116"/>
                  <a:gd name="T20" fmla="*/ 0 w 102"/>
                  <a:gd name="T21" fmla="*/ 116 h 116"/>
                  <a:gd name="T22" fmla="*/ 0 w 102"/>
                  <a:gd name="T23" fmla="*/ 116 h 116"/>
                  <a:gd name="T24" fmla="*/ 10 w 102"/>
                  <a:gd name="T25" fmla="*/ 106 h 116"/>
                  <a:gd name="T26" fmla="*/ 22 w 102"/>
                  <a:gd name="T27" fmla="*/ 97 h 116"/>
                  <a:gd name="T28" fmla="*/ 34 w 102"/>
                  <a:gd name="T29" fmla="*/ 86 h 116"/>
                  <a:gd name="T30" fmla="*/ 46 w 102"/>
                  <a:gd name="T31" fmla="*/ 75 h 116"/>
                  <a:gd name="T32" fmla="*/ 58 w 102"/>
                  <a:gd name="T33" fmla="*/ 63 h 116"/>
                  <a:gd name="T34" fmla="*/ 69 w 102"/>
                  <a:gd name="T35" fmla="*/ 52 h 116"/>
                  <a:gd name="T36" fmla="*/ 80 w 102"/>
                  <a:gd name="T37" fmla="*/ 39 h 116"/>
                  <a:gd name="T38" fmla="*/ 89 w 102"/>
                  <a:gd name="T39" fmla="*/ 26 h 116"/>
                  <a:gd name="T40" fmla="*/ 96 w 102"/>
                  <a:gd name="T41" fmla="*/ 13 h 116"/>
                  <a:gd name="T42" fmla="*/ 102 w 102"/>
                  <a:gd name="T43" fmla="*/ 0 h 116"/>
                  <a:gd name="T44" fmla="*/ 102 w 102"/>
                  <a:gd name="T45" fmla="*/ 0 h 116"/>
                  <a:gd name="T46" fmla="*/ 102 w 102"/>
                  <a:gd name="T47" fmla="*/ 12 h 116"/>
                  <a:gd name="T48" fmla="*/ 100 w 102"/>
                  <a:gd name="T49" fmla="*/ 24 h 116"/>
                  <a:gd name="T50" fmla="*/ 96 w 102"/>
                  <a:gd name="T51" fmla="*/ 37 h 116"/>
                  <a:gd name="T52" fmla="*/ 89 w 102"/>
                  <a:gd name="T53" fmla="*/ 51 h 116"/>
                  <a:gd name="T54" fmla="*/ 82 w 102"/>
                  <a:gd name="T55" fmla="*/ 65 h 116"/>
                  <a:gd name="T56" fmla="*/ 82 w 102"/>
                  <a:gd name="T57" fmla="*/ 65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2" h="116">
                    <a:moveTo>
                      <a:pt x="82" y="65"/>
                    </a:moveTo>
                    <a:lnTo>
                      <a:pt x="73" y="71"/>
                    </a:lnTo>
                    <a:lnTo>
                      <a:pt x="66" y="77"/>
                    </a:lnTo>
                    <a:lnTo>
                      <a:pt x="58" y="83"/>
                    </a:lnTo>
                    <a:lnTo>
                      <a:pt x="50" y="88"/>
                    </a:lnTo>
                    <a:lnTo>
                      <a:pt x="42" y="95"/>
                    </a:lnTo>
                    <a:lnTo>
                      <a:pt x="34" y="99"/>
                    </a:lnTo>
                    <a:lnTo>
                      <a:pt x="25" y="104"/>
                    </a:lnTo>
                    <a:lnTo>
                      <a:pt x="17" y="108"/>
                    </a:lnTo>
                    <a:lnTo>
                      <a:pt x="8" y="112"/>
                    </a:lnTo>
                    <a:lnTo>
                      <a:pt x="0" y="116"/>
                    </a:lnTo>
                    <a:lnTo>
                      <a:pt x="0" y="116"/>
                    </a:lnTo>
                    <a:lnTo>
                      <a:pt x="10" y="106"/>
                    </a:lnTo>
                    <a:lnTo>
                      <a:pt x="22" y="97"/>
                    </a:lnTo>
                    <a:lnTo>
                      <a:pt x="34" y="86"/>
                    </a:lnTo>
                    <a:lnTo>
                      <a:pt x="46" y="75"/>
                    </a:lnTo>
                    <a:lnTo>
                      <a:pt x="58" y="63"/>
                    </a:lnTo>
                    <a:lnTo>
                      <a:pt x="69" y="52"/>
                    </a:lnTo>
                    <a:lnTo>
                      <a:pt x="80" y="39"/>
                    </a:lnTo>
                    <a:lnTo>
                      <a:pt x="89" y="26"/>
                    </a:lnTo>
                    <a:lnTo>
                      <a:pt x="96" y="13"/>
                    </a:lnTo>
                    <a:lnTo>
                      <a:pt x="102" y="0"/>
                    </a:lnTo>
                    <a:lnTo>
                      <a:pt x="102" y="0"/>
                    </a:lnTo>
                    <a:lnTo>
                      <a:pt x="102" y="12"/>
                    </a:lnTo>
                    <a:lnTo>
                      <a:pt x="100" y="24"/>
                    </a:lnTo>
                    <a:lnTo>
                      <a:pt x="96" y="37"/>
                    </a:lnTo>
                    <a:lnTo>
                      <a:pt x="89" y="51"/>
                    </a:lnTo>
                    <a:lnTo>
                      <a:pt x="82" y="65"/>
                    </a:lnTo>
                    <a:lnTo>
                      <a:pt x="82" y="65"/>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03" name="Freeform 331"/>
              <p:cNvSpPr>
                <a:spLocks/>
              </p:cNvSpPr>
              <p:nvPr/>
            </p:nvSpPr>
            <p:spPr bwMode="auto">
              <a:xfrm>
                <a:off x="224" y="4058"/>
                <a:ext cx="2" cy="5"/>
              </a:xfrm>
              <a:custGeom>
                <a:avLst/>
                <a:gdLst>
                  <a:gd name="T0" fmla="*/ 96 w 96"/>
                  <a:gd name="T1" fmla="*/ 151 h 236"/>
                  <a:gd name="T2" fmla="*/ 93 w 96"/>
                  <a:gd name="T3" fmla="*/ 159 h 236"/>
                  <a:gd name="T4" fmla="*/ 91 w 96"/>
                  <a:gd name="T5" fmla="*/ 168 h 236"/>
                  <a:gd name="T6" fmla="*/ 88 w 96"/>
                  <a:gd name="T7" fmla="*/ 177 h 236"/>
                  <a:gd name="T8" fmla="*/ 85 w 96"/>
                  <a:gd name="T9" fmla="*/ 185 h 236"/>
                  <a:gd name="T10" fmla="*/ 81 w 96"/>
                  <a:gd name="T11" fmla="*/ 193 h 236"/>
                  <a:gd name="T12" fmla="*/ 77 w 96"/>
                  <a:gd name="T13" fmla="*/ 202 h 236"/>
                  <a:gd name="T14" fmla="*/ 73 w 96"/>
                  <a:gd name="T15" fmla="*/ 210 h 236"/>
                  <a:gd name="T16" fmla="*/ 70 w 96"/>
                  <a:gd name="T17" fmla="*/ 218 h 236"/>
                  <a:gd name="T18" fmla="*/ 67 w 96"/>
                  <a:gd name="T19" fmla="*/ 227 h 236"/>
                  <a:gd name="T20" fmla="*/ 65 w 96"/>
                  <a:gd name="T21" fmla="*/ 236 h 236"/>
                  <a:gd name="T22" fmla="*/ 65 w 96"/>
                  <a:gd name="T23" fmla="*/ 236 h 236"/>
                  <a:gd name="T24" fmla="*/ 54 w 96"/>
                  <a:gd name="T25" fmla="*/ 215 h 236"/>
                  <a:gd name="T26" fmla="*/ 43 w 96"/>
                  <a:gd name="T27" fmla="*/ 194 h 236"/>
                  <a:gd name="T28" fmla="*/ 33 w 96"/>
                  <a:gd name="T29" fmla="*/ 173 h 236"/>
                  <a:gd name="T30" fmla="*/ 22 w 96"/>
                  <a:gd name="T31" fmla="*/ 150 h 236"/>
                  <a:gd name="T32" fmla="*/ 14 w 96"/>
                  <a:gd name="T33" fmla="*/ 128 h 236"/>
                  <a:gd name="T34" fmla="*/ 7 w 96"/>
                  <a:gd name="T35" fmla="*/ 104 h 236"/>
                  <a:gd name="T36" fmla="*/ 2 w 96"/>
                  <a:gd name="T37" fmla="*/ 80 h 236"/>
                  <a:gd name="T38" fmla="*/ 0 w 96"/>
                  <a:gd name="T39" fmla="*/ 55 h 236"/>
                  <a:gd name="T40" fmla="*/ 0 w 96"/>
                  <a:gd name="T41" fmla="*/ 28 h 236"/>
                  <a:gd name="T42" fmla="*/ 4 w 96"/>
                  <a:gd name="T43" fmla="*/ 0 h 236"/>
                  <a:gd name="T44" fmla="*/ 4 w 96"/>
                  <a:gd name="T45" fmla="*/ 0 h 236"/>
                  <a:gd name="T46" fmla="*/ 16 w 96"/>
                  <a:gd name="T47" fmla="*/ 13 h 236"/>
                  <a:gd name="T48" fmla="*/ 27 w 96"/>
                  <a:gd name="T49" fmla="*/ 28 h 236"/>
                  <a:gd name="T50" fmla="*/ 38 w 96"/>
                  <a:gd name="T51" fmla="*/ 42 h 236"/>
                  <a:gd name="T52" fmla="*/ 48 w 96"/>
                  <a:gd name="T53" fmla="*/ 57 h 236"/>
                  <a:gd name="T54" fmla="*/ 56 w 96"/>
                  <a:gd name="T55" fmla="*/ 73 h 236"/>
                  <a:gd name="T56" fmla="*/ 64 w 96"/>
                  <a:gd name="T57" fmla="*/ 88 h 236"/>
                  <a:gd name="T58" fmla="*/ 72 w 96"/>
                  <a:gd name="T59" fmla="*/ 103 h 236"/>
                  <a:gd name="T60" fmla="*/ 80 w 96"/>
                  <a:gd name="T61" fmla="*/ 119 h 236"/>
                  <a:gd name="T62" fmla="*/ 88 w 96"/>
                  <a:gd name="T63" fmla="*/ 135 h 236"/>
                  <a:gd name="T64" fmla="*/ 96 w 96"/>
                  <a:gd name="T65" fmla="*/ 151 h 236"/>
                  <a:gd name="T66" fmla="*/ 96 w 96"/>
                  <a:gd name="T67" fmla="*/ 151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6" h="236">
                    <a:moveTo>
                      <a:pt x="96" y="151"/>
                    </a:moveTo>
                    <a:lnTo>
                      <a:pt x="93" y="159"/>
                    </a:lnTo>
                    <a:lnTo>
                      <a:pt x="91" y="168"/>
                    </a:lnTo>
                    <a:lnTo>
                      <a:pt x="88" y="177"/>
                    </a:lnTo>
                    <a:lnTo>
                      <a:pt x="85" y="185"/>
                    </a:lnTo>
                    <a:lnTo>
                      <a:pt x="81" y="193"/>
                    </a:lnTo>
                    <a:lnTo>
                      <a:pt x="77" y="202"/>
                    </a:lnTo>
                    <a:lnTo>
                      <a:pt x="73" y="210"/>
                    </a:lnTo>
                    <a:lnTo>
                      <a:pt x="70" y="218"/>
                    </a:lnTo>
                    <a:lnTo>
                      <a:pt x="67" y="227"/>
                    </a:lnTo>
                    <a:lnTo>
                      <a:pt x="65" y="236"/>
                    </a:lnTo>
                    <a:lnTo>
                      <a:pt x="65" y="236"/>
                    </a:lnTo>
                    <a:lnTo>
                      <a:pt x="54" y="215"/>
                    </a:lnTo>
                    <a:lnTo>
                      <a:pt x="43" y="194"/>
                    </a:lnTo>
                    <a:lnTo>
                      <a:pt x="33" y="173"/>
                    </a:lnTo>
                    <a:lnTo>
                      <a:pt x="22" y="150"/>
                    </a:lnTo>
                    <a:lnTo>
                      <a:pt x="14" y="128"/>
                    </a:lnTo>
                    <a:lnTo>
                      <a:pt x="7" y="104"/>
                    </a:lnTo>
                    <a:lnTo>
                      <a:pt x="2" y="80"/>
                    </a:lnTo>
                    <a:lnTo>
                      <a:pt x="0" y="55"/>
                    </a:lnTo>
                    <a:lnTo>
                      <a:pt x="0" y="28"/>
                    </a:lnTo>
                    <a:lnTo>
                      <a:pt x="4" y="0"/>
                    </a:lnTo>
                    <a:lnTo>
                      <a:pt x="4" y="0"/>
                    </a:lnTo>
                    <a:lnTo>
                      <a:pt x="16" y="13"/>
                    </a:lnTo>
                    <a:lnTo>
                      <a:pt x="27" y="28"/>
                    </a:lnTo>
                    <a:lnTo>
                      <a:pt x="38" y="42"/>
                    </a:lnTo>
                    <a:lnTo>
                      <a:pt x="48" y="57"/>
                    </a:lnTo>
                    <a:lnTo>
                      <a:pt x="56" y="73"/>
                    </a:lnTo>
                    <a:lnTo>
                      <a:pt x="64" y="88"/>
                    </a:lnTo>
                    <a:lnTo>
                      <a:pt x="72" y="103"/>
                    </a:lnTo>
                    <a:lnTo>
                      <a:pt x="80" y="119"/>
                    </a:lnTo>
                    <a:lnTo>
                      <a:pt x="88" y="135"/>
                    </a:lnTo>
                    <a:lnTo>
                      <a:pt x="96" y="151"/>
                    </a:lnTo>
                    <a:lnTo>
                      <a:pt x="96" y="15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04" name="Freeform 332"/>
              <p:cNvSpPr>
                <a:spLocks/>
              </p:cNvSpPr>
              <p:nvPr/>
            </p:nvSpPr>
            <p:spPr bwMode="auto">
              <a:xfrm>
                <a:off x="216" y="4058"/>
                <a:ext cx="5" cy="5"/>
              </a:xfrm>
              <a:custGeom>
                <a:avLst/>
                <a:gdLst>
                  <a:gd name="T0" fmla="*/ 200 w 200"/>
                  <a:gd name="T1" fmla="*/ 6 h 222"/>
                  <a:gd name="T2" fmla="*/ 190 w 200"/>
                  <a:gd name="T3" fmla="*/ 14 h 222"/>
                  <a:gd name="T4" fmla="*/ 182 w 200"/>
                  <a:gd name="T5" fmla="*/ 17 h 222"/>
                  <a:gd name="T6" fmla="*/ 173 w 200"/>
                  <a:gd name="T7" fmla="*/ 17 h 222"/>
                  <a:gd name="T8" fmla="*/ 163 w 200"/>
                  <a:gd name="T9" fmla="*/ 15 h 222"/>
                  <a:gd name="T10" fmla="*/ 154 w 200"/>
                  <a:gd name="T11" fmla="*/ 12 h 222"/>
                  <a:gd name="T12" fmla="*/ 143 w 200"/>
                  <a:gd name="T13" fmla="*/ 8 h 222"/>
                  <a:gd name="T14" fmla="*/ 133 w 200"/>
                  <a:gd name="T15" fmla="*/ 5 h 222"/>
                  <a:gd name="T16" fmla="*/ 123 w 200"/>
                  <a:gd name="T17" fmla="*/ 4 h 222"/>
                  <a:gd name="T18" fmla="*/ 113 w 200"/>
                  <a:gd name="T19" fmla="*/ 5 h 222"/>
                  <a:gd name="T20" fmla="*/ 102 w 200"/>
                  <a:gd name="T21" fmla="*/ 12 h 222"/>
                  <a:gd name="T22" fmla="*/ 102 w 200"/>
                  <a:gd name="T23" fmla="*/ 12 h 222"/>
                  <a:gd name="T24" fmla="*/ 84 w 200"/>
                  <a:gd name="T25" fmla="*/ 27 h 222"/>
                  <a:gd name="T26" fmla="*/ 71 w 200"/>
                  <a:gd name="T27" fmla="*/ 46 h 222"/>
                  <a:gd name="T28" fmla="*/ 62 w 200"/>
                  <a:gd name="T29" fmla="*/ 67 h 222"/>
                  <a:gd name="T30" fmla="*/ 54 w 200"/>
                  <a:gd name="T31" fmla="*/ 89 h 222"/>
                  <a:gd name="T32" fmla="*/ 49 w 200"/>
                  <a:gd name="T33" fmla="*/ 113 h 222"/>
                  <a:gd name="T34" fmla="*/ 44 w 200"/>
                  <a:gd name="T35" fmla="*/ 137 h 222"/>
                  <a:gd name="T36" fmla="*/ 39 w 200"/>
                  <a:gd name="T37" fmla="*/ 161 h 222"/>
                  <a:gd name="T38" fmla="*/ 31 w 200"/>
                  <a:gd name="T39" fmla="*/ 183 h 222"/>
                  <a:gd name="T40" fmla="*/ 20 w 200"/>
                  <a:gd name="T41" fmla="*/ 203 h 222"/>
                  <a:gd name="T42" fmla="*/ 5 w 200"/>
                  <a:gd name="T43" fmla="*/ 222 h 222"/>
                  <a:gd name="T44" fmla="*/ 0 w 200"/>
                  <a:gd name="T45" fmla="*/ 222 h 222"/>
                  <a:gd name="T46" fmla="*/ 0 w 200"/>
                  <a:gd name="T47" fmla="*/ 222 h 222"/>
                  <a:gd name="T48" fmla="*/ 15 w 200"/>
                  <a:gd name="T49" fmla="*/ 197 h 222"/>
                  <a:gd name="T50" fmla="*/ 26 w 200"/>
                  <a:gd name="T51" fmla="*/ 168 h 222"/>
                  <a:gd name="T52" fmla="*/ 33 w 200"/>
                  <a:gd name="T53" fmla="*/ 137 h 222"/>
                  <a:gd name="T54" fmla="*/ 40 w 200"/>
                  <a:gd name="T55" fmla="*/ 106 h 222"/>
                  <a:gd name="T56" fmla="*/ 47 w 200"/>
                  <a:gd name="T57" fmla="*/ 76 h 222"/>
                  <a:gd name="T58" fmla="*/ 57 w 200"/>
                  <a:gd name="T59" fmla="*/ 49 h 222"/>
                  <a:gd name="T60" fmla="*/ 70 w 200"/>
                  <a:gd name="T61" fmla="*/ 26 h 222"/>
                  <a:gd name="T62" fmla="*/ 89 w 200"/>
                  <a:gd name="T63" fmla="*/ 8 h 222"/>
                  <a:gd name="T64" fmla="*/ 117 w 200"/>
                  <a:gd name="T65" fmla="*/ 0 h 222"/>
                  <a:gd name="T66" fmla="*/ 154 w 200"/>
                  <a:gd name="T67" fmla="*/ 1 h 222"/>
                  <a:gd name="T68" fmla="*/ 154 w 200"/>
                  <a:gd name="T69" fmla="*/ 1 h 222"/>
                  <a:gd name="T70" fmla="*/ 161 w 200"/>
                  <a:gd name="T71" fmla="*/ 4 h 222"/>
                  <a:gd name="T72" fmla="*/ 170 w 200"/>
                  <a:gd name="T73" fmla="*/ 6 h 222"/>
                  <a:gd name="T74" fmla="*/ 180 w 200"/>
                  <a:gd name="T75" fmla="*/ 5 h 222"/>
                  <a:gd name="T76" fmla="*/ 189 w 200"/>
                  <a:gd name="T77" fmla="*/ 5 h 222"/>
                  <a:gd name="T78" fmla="*/ 200 w 200"/>
                  <a:gd name="T79" fmla="*/ 6 h 222"/>
                  <a:gd name="T80" fmla="*/ 200 w 200"/>
                  <a:gd name="T81" fmla="*/ 6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00" h="222">
                    <a:moveTo>
                      <a:pt x="200" y="6"/>
                    </a:moveTo>
                    <a:lnTo>
                      <a:pt x="190" y="14"/>
                    </a:lnTo>
                    <a:lnTo>
                      <a:pt x="182" y="17"/>
                    </a:lnTo>
                    <a:lnTo>
                      <a:pt x="173" y="17"/>
                    </a:lnTo>
                    <a:lnTo>
                      <a:pt x="163" y="15"/>
                    </a:lnTo>
                    <a:lnTo>
                      <a:pt x="154" y="12"/>
                    </a:lnTo>
                    <a:lnTo>
                      <a:pt x="143" y="8"/>
                    </a:lnTo>
                    <a:lnTo>
                      <a:pt x="133" y="5"/>
                    </a:lnTo>
                    <a:lnTo>
                      <a:pt x="123" y="4"/>
                    </a:lnTo>
                    <a:lnTo>
                      <a:pt x="113" y="5"/>
                    </a:lnTo>
                    <a:lnTo>
                      <a:pt x="102" y="12"/>
                    </a:lnTo>
                    <a:lnTo>
                      <a:pt x="102" y="12"/>
                    </a:lnTo>
                    <a:lnTo>
                      <a:pt x="84" y="27"/>
                    </a:lnTo>
                    <a:lnTo>
                      <a:pt x="71" y="46"/>
                    </a:lnTo>
                    <a:lnTo>
                      <a:pt x="62" y="67"/>
                    </a:lnTo>
                    <a:lnTo>
                      <a:pt x="54" y="89"/>
                    </a:lnTo>
                    <a:lnTo>
                      <a:pt x="49" y="113"/>
                    </a:lnTo>
                    <a:lnTo>
                      <a:pt x="44" y="137"/>
                    </a:lnTo>
                    <a:lnTo>
                      <a:pt x="39" y="161"/>
                    </a:lnTo>
                    <a:lnTo>
                      <a:pt x="31" y="183"/>
                    </a:lnTo>
                    <a:lnTo>
                      <a:pt x="20" y="203"/>
                    </a:lnTo>
                    <a:lnTo>
                      <a:pt x="5" y="222"/>
                    </a:lnTo>
                    <a:lnTo>
                      <a:pt x="0" y="222"/>
                    </a:lnTo>
                    <a:lnTo>
                      <a:pt x="0" y="222"/>
                    </a:lnTo>
                    <a:lnTo>
                      <a:pt x="15" y="197"/>
                    </a:lnTo>
                    <a:lnTo>
                      <a:pt x="26" y="168"/>
                    </a:lnTo>
                    <a:lnTo>
                      <a:pt x="33" y="137"/>
                    </a:lnTo>
                    <a:lnTo>
                      <a:pt x="40" y="106"/>
                    </a:lnTo>
                    <a:lnTo>
                      <a:pt x="47" y="76"/>
                    </a:lnTo>
                    <a:lnTo>
                      <a:pt x="57" y="49"/>
                    </a:lnTo>
                    <a:lnTo>
                      <a:pt x="70" y="26"/>
                    </a:lnTo>
                    <a:lnTo>
                      <a:pt x="89" y="8"/>
                    </a:lnTo>
                    <a:lnTo>
                      <a:pt x="117" y="0"/>
                    </a:lnTo>
                    <a:lnTo>
                      <a:pt x="154" y="1"/>
                    </a:lnTo>
                    <a:lnTo>
                      <a:pt x="154" y="1"/>
                    </a:lnTo>
                    <a:lnTo>
                      <a:pt x="161" y="4"/>
                    </a:lnTo>
                    <a:lnTo>
                      <a:pt x="170" y="6"/>
                    </a:lnTo>
                    <a:lnTo>
                      <a:pt x="180" y="5"/>
                    </a:lnTo>
                    <a:lnTo>
                      <a:pt x="189" y="5"/>
                    </a:lnTo>
                    <a:lnTo>
                      <a:pt x="200" y="6"/>
                    </a:lnTo>
                    <a:lnTo>
                      <a:pt x="200" y="6"/>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05" name="Freeform 333"/>
              <p:cNvSpPr>
                <a:spLocks/>
              </p:cNvSpPr>
              <p:nvPr/>
            </p:nvSpPr>
            <p:spPr bwMode="auto">
              <a:xfrm>
                <a:off x="215" y="4059"/>
                <a:ext cx="0" cy="2"/>
              </a:xfrm>
              <a:custGeom>
                <a:avLst/>
                <a:gdLst>
                  <a:gd name="T0" fmla="*/ 8 w 22"/>
                  <a:gd name="T1" fmla="*/ 50 h 100"/>
                  <a:gd name="T2" fmla="*/ 8 w 22"/>
                  <a:gd name="T3" fmla="*/ 59 h 100"/>
                  <a:gd name="T4" fmla="*/ 7 w 22"/>
                  <a:gd name="T5" fmla="*/ 69 h 100"/>
                  <a:gd name="T6" fmla="*/ 7 w 22"/>
                  <a:gd name="T7" fmla="*/ 79 h 100"/>
                  <a:gd name="T8" fmla="*/ 10 w 22"/>
                  <a:gd name="T9" fmla="*/ 88 h 100"/>
                  <a:gd name="T10" fmla="*/ 18 w 22"/>
                  <a:gd name="T11" fmla="*/ 95 h 100"/>
                  <a:gd name="T12" fmla="*/ 18 w 22"/>
                  <a:gd name="T13" fmla="*/ 95 h 100"/>
                  <a:gd name="T14" fmla="*/ 15 w 22"/>
                  <a:gd name="T15" fmla="*/ 97 h 100"/>
                  <a:gd name="T16" fmla="*/ 13 w 22"/>
                  <a:gd name="T17" fmla="*/ 99 h 100"/>
                  <a:gd name="T18" fmla="*/ 10 w 22"/>
                  <a:gd name="T19" fmla="*/ 99 h 100"/>
                  <a:gd name="T20" fmla="*/ 6 w 22"/>
                  <a:gd name="T21" fmla="*/ 100 h 100"/>
                  <a:gd name="T22" fmla="*/ 3 w 22"/>
                  <a:gd name="T23" fmla="*/ 100 h 100"/>
                  <a:gd name="T24" fmla="*/ 3 w 22"/>
                  <a:gd name="T25" fmla="*/ 100 h 100"/>
                  <a:gd name="T26" fmla="*/ 1 w 22"/>
                  <a:gd name="T27" fmla="*/ 90 h 100"/>
                  <a:gd name="T28" fmla="*/ 0 w 22"/>
                  <a:gd name="T29" fmla="*/ 80 h 100"/>
                  <a:gd name="T30" fmla="*/ 0 w 22"/>
                  <a:gd name="T31" fmla="*/ 70 h 100"/>
                  <a:gd name="T32" fmla="*/ 1 w 22"/>
                  <a:gd name="T33" fmla="*/ 59 h 100"/>
                  <a:gd name="T34" fmla="*/ 3 w 22"/>
                  <a:gd name="T35" fmla="*/ 49 h 100"/>
                  <a:gd name="T36" fmla="*/ 6 w 22"/>
                  <a:gd name="T37" fmla="*/ 39 h 100"/>
                  <a:gd name="T38" fmla="*/ 8 w 22"/>
                  <a:gd name="T39" fmla="*/ 29 h 100"/>
                  <a:gd name="T40" fmla="*/ 11 w 22"/>
                  <a:gd name="T41" fmla="*/ 19 h 100"/>
                  <a:gd name="T42" fmla="*/ 14 w 22"/>
                  <a:gd name="T43" fmla="*/ 9 h 100"/>
                  <a:gd name="T44" fmla="*/ 18 w 22"/>
                  <a:gd name="T45" fmla="*/ 0 h 100"/>
                  <a:gd name="T46" fmla="*/ 18 w 22"/>
                  <a:gd name="T47" fmla="*/ 0 h 100"/>
                  <a:gd name="T48" fmla="*/ 22 w 22"/>
                  <a:gd name="T49" fmla="*/ 10 h 100"/>
                  <a:gd name="T50" fmla="*/ 19 w 22"/>
                  <a:gd name="T51" fmla="*/ 19 h 100"/>
                  <a:gd name="T52" fmla="*/ 14 w 22"/>
                  <a:gd name="T53" fmla="*/ 29 h 100"/>
                  <a:gd name="T54" fmla="*/ 9 w 22"/>
                  <a:gd name="T55" fmla="*/ 39 h 100"/>
                  <a:gd name="T56" fmla="*/ 8 w 22"/>
                  <a:gd name="T57" fmla="*/ 50 h 100"/>
                  <a:gd name="T58" fmla="*/ 8 w 22"/>
                  <a:gd name="T59"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 h="100">
                    <a:moveTo>
                      <a:pt x="8" y="50"/>
                    </a:moveTo>
                    <a:lnTo>
                      <a:pt x="8" y="59"/>
                    </a:lnTo>
                    <a:lnTo>
                      <a:pt x="7" y="69"/>
                    </a:lnTo>
                    <a:lnTo>
                      <a:pt x="7" y="79"/>
                    </a:lnTo>
                    <a:lnTo>
                      <a:pt x="10" y="88"/>
                    </a:lnTo>
                    <a:lnTo>
                      <a:pt x="18" y="95"/>
                    </a:lnTo>
                    <a:lnTo>
                      <a:pt x="18" y="95"/>
                    </a:lnTo>
                    <a:lnTo>
                      <a:pt x="15" y="97"/>
                    </a:lnTo>
                    <a:lnTo>
                      <a:pt x="13" y="99"/>
                    </a:lnTo>
                    <a:lnTo>
                      <a:pt x="10" y="99"/>
                    </a:lnTo>
                    <a:lnTo>
                      <a:pt x="6" y="100"/>
                    </a:lnTo>
                    <a:lnTo>
                      <a:pt x="3" y="100"/>
                    </a:lnTo>
                    <a:lnTo>
                      <a:pt x="3" y="100"/>
                    </a:lnTo>
                    <a:lnTo>
                      <a:pt x="1" y="90"/>
                    </a:lnTo>
                    <a:lnTo>
                      <a:pt x="0" y="80"/>
                    </a:lnTo>
                    <a:lnTo>
                      <a:pt x="0" y="70"/>
                    </a:lnTo>
                    <a:lnTo>
                      <a:pt x="1" y="59"/>
                    </a:lnTo>
                    <a:lnTo>
                      <a:pt x="3" y="49"/>
                    </a:lnTo>
                    <a:lnTo>
                      <a:pt x="6" y="39"/>
                    </a:lnTo>
                    <a:lnTo>
                      <a:pt x="8" y="29"/>
                    </a:lnTo>
                    <a:lnTo>
                      <a:pt x="11" y="19"/>
                    </a:lnTo>
                    <a:lnTo>
                      <a:pt x="14" y="9"/>
                    </a:lnTo>
                    <a:lnTo>
                      <a:pt x="18" y="0"/>
                    </a:lnTo>
                    <a:lnTo>
                      <a:pt x="18" y="0"/>
                    </a:lnTo>
                    <a:lnTo>
                      <a:pt x="22" y="10"/>
                    </a:lnTo>
                    <a:lnTo>
                      <a:pt x="19" y="19"/>
                    </a:lnTo>
                    <a:lnTo>
                      <a:pt x="14" y="29"/>
                    </a:lnTo>
                    <a:lnTo>
                      <a:pt x="9" y="39"/>
                    </a:lnTo>
                    <a:lnTo>
                      <a:pt x="8" y="50"/>
                    </a:lnTo>
                    <a:lnTo>
                      <a:pt x="8" y="50"/>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06" name="Freeform 334"/>
              <p:cNvSpPr>
                <a:spLocks/>
              </p:cNvSpPr>
              <p:nvPr/>
            </p:nvSpPr>
            <p:spPr bwMode="auto">
              <a:xfrm>
                <a:off x="212" y="4061"/>
                <a:ext cx="10" cy="11"/>
              </a:xfrm>
              <a:custGeom>
                <a:avLst/>
                <a:gdLst>
                  <a:gd name="T0" fmla="*/ 342 w 439"/>
                  <a:gd name="T1" fmla="*/ 164 h 502"/>
                  <a:gd name="T2" fmla="*/ 333 w 439"/>
                  <a:gd name="T3" fmla="*/ 176 h 502"/>
                  <a:gd name="T4" fmla="*/ 321 w 439"/>
                  <a:gd name="T5" fmla="*/ 181 h 502"/>
                  <a:gd name="T6" fmla="*/ 308 w 439"/>
                  <a:gd name="T7" fmla="*/ 198 h 502"/>
                  <a:gd name="T8" fmla="*/ 278 w 439"/>
                  <a:gd name="T9" fmla="*/ 224 h 502"/>
                  <a:gd name="T10" fmla="*/ 255 w 439"/>
                  <a:gd name="T11" fmla="*/ 251 h 502"/>
                  <a:gd name="T12" fmla="*/ 250 w 439"/>
                  <a:gd name="T13" fmla="*/ 246 h 502"/>
                  <a:gd name="T14" fmla="*/ 217 w 439"/>
                  <a:gd name="T15" fmla="*/ 270 h 502"/>
                  <a:gd name="T16" fmla="*/ 190 w 439"/>
                  <a:gd name="T17" fmla="*/ 288 h 502"/>
                  <a:gd name="T18" fmla="*/ 173 w 439"/>
                  <a:gd name="T19" fmla="*/ 301 h 502"/>
                  <a:gd name="T20" fmla="*/ 148 w 439"/>
                  <a:gd name="T21" fmla="*/ 321 h 502"/>
                  <a:gd name="T22" fmla="*/ 137 w 439"/>
                  <a:gd name="T23" fmla="*/ 339 h 502"/>
                  <a:gd name="T24" fmla="*/ 111 w 439"/>
                  <a:gd name="T25" fmla="*/ 372 h 502"/>
                  <a:gd name="T26" fmla="*/ 83 w 439"/>
                  <a:gd name="T27" fmla="*/ 402 h 502"/>
                  <a:gd name="T28" fmla="*/ 56 w 439"/>
                  <a:gd name="T29" fmla="*/ 432 h 502"/>
                  <a:gd name="T30" fmla="*/ 33 w 439"/>
                  <a:gd name="T31" fmla="*/ 464 h 502"/>
                  <a:gd name="T32" fmla="*/ 0 w 439"/>
                  <a:gd name="T33" fmla="*/ 502 h 502"/>
                  <a:gd name="T34" fmla="*/ 0 w 439"/>
                  <a:gd name="T35" fmla="*/ 492 h 502"/>
                  <a:gd name="T36" fmla="*/ 13 w 439"/>
                  <a:gd name="T37" fmla="*/ 482 h 502"/>
                  <a:gd name="T38" fmla="*/ 17 w 439"/>
                  <a:gd name="T39" fmla="*/ 465 h 502"/>
                  <a:gd name="T40" fmla="*/ 25 w 439"/>
                  <a:gd name="T41" fmla="*/ 462 h 502"/>
                  <a:gd name="T42" fmla="*/ 40 w 439"/>
                  <a:gd name="T43" fmla="*/ 438 h 502"/>
                  <a:gd name="T44" fmla="*/ 73 w 439"/>
                  <a:gd name="T45" fmla="*/ 391 h 502"/>
                  <a:gd name="T46" fmla="*/ 111 w 439"/>
                  <a:gd name="T47" fmla="*/ 347 h 502"/>
                  <a:gd name="T48" fmla="*/ 154 w 439"/>
                  <a:gd name="T49" fmla="*/ 305 h 502"/>
                  <a:gd name="T50" fmla="*/ 200 w 439"/>
                  <a:gd name="T51" fmla="*/ 271 h 502"/>
                  <a:gd name="T52" fmla="*/ 224 w 439"/>
                  <a:gd name="T53" fmla="*/ 246 h 502"/>
                  <a:gd name="T54" fmla="*/ 242 w 439"/>
                  <a:gd name="T55" fmla="*/ 237 h 502"/>
                  <a:gd name="T56" fmla="*/ 270 w 439"/>
                  <a:gd name="T57" fmla="*/ 215 h 502"/>
                  <a:gd name="T58" fmla="*/ 301 w 439"/>
                  <a:gd name="T59" fmla="*/ 186 h 502"/>
                  <a:gd name="T60" fmla="*/ 314 w 439"/>
                  <a:gd name="T61" fmla="*/ 167 h 502"/>
                  <a:gd name="T62" fmla="*/ 345 w 439"/>
                  <a:gd name="T63" fmla="*/ 133 h 502"/>
                  <a:gd name="T64" fmla="*/ 376 w 439"/>
                  <a:gd name="T65" fmla="*/ 99 h 502"/>
                  <a:gd name="T66" fmla="*/ 404 w 439"/>
                  <a:gd name="T67" fmla="*/ 62 h 502"/>
                  <a:gd name="T68" fmla="*/ 429 w 439"/>
                  <a:gd name="T69" fmla="*/ 22 h 502"/>
                  <a:gd name="T70" fmla="*/ 439 w 439"/>
                  <a:gd name="T71" fmla="*/ 0 h 502"/>
                  <a:gd name="T72" fmla="*/ 433 w 439"/>
                  <a:gd name="T73" fmla="*/ 36 h 502"/>
                  <a:gd name="T74" fmla="*/ 416 w 439"/>
                  <a:gd name="T75" fmla="*/ 69 h 502"/>
                  <a:gd name="T76" fmla="*/ 395 w 439"/>
                  <a:gd name="T77" fmla="*/ 101 h 502"/>
                  <a:gd name="T78" fmla="*/ 370 w 439"/>
                  <a:gd name="T79" fmla="*/ 131 h 502"/>
                  <a:gd name="T80" fmla="*/ 347 w 439"/>
                  <a:gd name="T81" fmla="*/ 161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39" h="502">
                    <a:moveTo>
                      <a:pt x="347" y="161"/>
                    </a:moveTo>
                    <a:lnTo>
                      <a:pt x="342" y="164"/>
                    </a:lnTo>
                    <a:lnTo>
                      <a:pt x="338" y="170"/>
                    </a:lnTo>
                    <a:lnTo>
                      <a:pt x="333" y="176"/>
                    </a:lnTo>
                    <a:lnTo>
                      <a:pt x="328" y="180"/>
                    </a:lnTo>
                    <a:lnTo>
                      <a:pt x="321" y="181"/>
                    </a:lnTo>
                    <a:lnTo>
                      <a:pt x="321" y="181"/>
                    </a:lnTo>
                    <a:lnTo>
                      <a:pt x="308" y="198"/>
                    </a:lnTo>
                    <a:lnTo>
                      <a:pt x="293" y="212"/>
                    </a:lnTo>
                    <a:lnTo>
                      <a:pt x="278" y="224"/>
                    </a:lnTo>
                    <a:lnTo>
                      <a:pt x="264" y="236"/>
                    </a:lnTo>
                    <a:lnTo>
                      <a:pt x="255" y="251"/>
                    </a:lnTo>
                    <a:lnTo>
                      <a:pt x="250" y="246"/>
                    </a:lnTo>
                    <a:lnTo>
                      <a:pt x="250" y="246"/>
                    </a:lnTo>
                    <a:lnTo>
                      <a:pt x="233" y="261"/>
                    </a:lnTo>
                    <a:lnTo>
                      <a:pt x="217" y="270"/>
                    </a:lnTo>
                    <a:lnTo>
                      <a:pt x="203" y="278"/>
                    </a:lnTo>
                    <a:lnTo>
                      <a:pt x="190" y="288"/>
                    </a:lnTo>
                    <a:lnTo>
                      <a:pt x="178" y="306"/>
                    </a:lnTo>
                    <a:lnTo>
                      <a:pt x="173" y="301"/>
                    </a:lnTo>
                    <a:lnTo>
                      <a:pt x="153" y="326"/>
                    </a:lnTo>
                    <a:lnTo>
                      <a:pt x="148" y="321"/>
                    </a:lnTo>
                    <a:lnTo>
                      <a:pt x="148" y="321"/>
                    </a:lnTo>
                    <a:lnTo>
                      <a:pt x="137" y="339"/>
                    </a:lnTo>
                    <a:lnTo>
                      <a:pt x="124" y="356"/>
                    </a:lnTo>
                    <a:lnTo>
                      <a:pt x="111" y="372"/>
                    </a:lnTo>
                    <a:lnTo>
                      <a:pt x="97" y="387"/>
                    </a:lnTo>
                    <a:lnTo>
                      <a:pt x="83" y="402"/>
                    </a:lnTo>
                    <a:lnTo>
                      <a:pt x="69" y="417"/>
                    </a:lnTo>
                    <a:lnTo>
                      <a:pt x="56" y="432"/>
                    </a:lnTo>
                    <a:lnTo>
                      <a:pt x="44" y="448"/>
                    </a:lnTo>
                    <a:lnTo>
                      <a:pt x="33" y="464"/>
                    </a:lnTo>
                    <a:lnTo>
                      <a:pt x="25" y="482"/>
                    </a:lnTo>
                    <a:lnTo>
                      <a:pt x="0" y="502"/>
                    </a:lnTo>
                    <a:lnTo>
                      <a:pt x="0" y="492"/>
                    </a:lnTo>
                    <a:lnTo>
                      <a:pt x="0" y="492"/>
                    </a:lnTo>
                    <a:lnTo>
                      <a:pt x="8" y="488"/>
                    </a:lnTo>
                    <a:lnTo>
                      <a:pt x="13" y="482"/>
                    </a:lnTo>
                    <a:lnTo>
                      <a:pt x="15" y="473"/>
                    </a:lnTo>
                    <a:lnTo>
                      <a:pt x="17" y="465"/>
                    </a:lnTo>
                    <a:lnTo>
                      <a:pt x="20" y="457"/>
                    </a:lnTo>
                    <a:lnTo>
                      <a:pt x="25" y="462"/>
                    </a:lnTo>
                    <a:lnTo>
                      <a:pt x="25" y="462"/>
                    </a:lnTo>
                    <a:lnTo>
                      <a:pt x="40" y="438"/>
                    </a:lnTo>
                    <a:lnTo>
                      <a:pt x="56" y="414"/>
                    </a:lnTo>
                    <a:lnTo>
                      <a:pt x="73" y="391"/>
                    </a:lnTo>
                    <a:lnTo>
                      <a:pt x="92" y="368"/>
                    </a:lnTo>
                    <a:lnTo>
                      <a:pt x="111" y="347"/>
                    </a:lnTo>
                    <a:lnTo>
                      <a:pt x="131" y="325"/>
                    </a:lnTo>
                    <a:lnTo>
                      <a:pt x="154" y="305"/>
                    </a:lnTo>
                    <a:lnTo>
                      <a:pt x="176" y="287"/>
                    </a:lnTo>
                    <a:lnTo>
                      <a:pt x="200" y="271"/>
                    </a:lnTo>
                    <a:lnTo>
                      <a:pt x="224" y="256"/>
                    </a:lnTo>
                    <a:lnTo>
                      <a:pt x="224" y="246"/>
                    </a:lnTo>
                    <a:lnTo>
                      <a:pt x="224" y="246"/>
                    </a:lnTo>
                    <a:lnTo>
                      <a:pt x="242" y="237"/>
                    </a:lnTo>
                    <a:lnTo>
                      <a:pt x="257" y="227"/>
                    </a:lnTo>
                    <a:lnTo>
                      <a:pt x="270" y="215"/>
                    </a:lnTo>
                    <a:lnTo>
                      <a:pt x="285" y="201"/>
                    </a:lnTo>
                    <a:lnTo>
                      <a:pt x="301" y="186"/>
                    </a:lnTo>
                    <a:lnTo>
                      <a:pt x="301" y="186"/>
                    </a:lnTo>
                    <a:lnTo>
                      <a:pt x="314" y="167"/>
                    </a:lnTo>
                    <a:lnTo>
                      <a:pt x="330" y="150"/>
                    </a:lnTo>
                    <a:lnTo>
                      <a:pt x="345" y="133"/>
                    </a:lnTo>
                    <a:lnTo>
                      <a:pt x="360" y="116"/>
                    </a:lnTo>
                    <a:lnTo>
                      <a:pt x="376" y="99"/>
                    </a:lnTo>
                    <a:lnTo>
                      <a:pt x="390" y="80"/>
                    </a:lnTo>
                    <a:lnTo>
                      <a:pt x="404" y="62"/>
                    </a:lnTo>
                    <a:lnTo>
                      <a:pt x="416" y="42"/>
                    </a:lnTo>
                    <a:lnTo>
                      <a:pt x="429" y="22"/>
                    </a:lnTo>
                    <a:lnTo>
                      <a:pt x="439" y="0"/>
                    </a:lnTo>
                    <a:lnTo>
                      <a:pt x="439" y="0"/>
                    </a:lnTo>
                    <a:lnTo>
                      <a:pt x="437" y="18"/>
                    </a:lnTo>
                    <a:lnTo>
                      <a:pt x="433" y="36"/>
                    </a:lnTo>
                    <a:lnTo>
                      <a:pt x="426" y="53"/>
                    </a:lnTo>
                    <a:lnTo>
                      <a:pt x="416" y="69"/>
                    </a:lnTo>
                    <a:lnTo>
                      <a:pt x="406" y="85"/>
                    </a:lnTo>
                    <a:lnTo>
                      <a:pt x="395" y="101"/>
                    </a:lnTo>
                    <a:lnTo>
                      <a:pt x="383" y="116"/>
                    </a:lnTo>
                    <a:lnTo>
                      <a:pt x="370" y="131"/>
                    </a:lnTo>
                    <a:lnTo>
                      <a:pt x="358" y="146"/>
                    </a:lnTo>
                    <a:lnTo>
                      <a:pt x="347" y="161"/>
                    </a:lnTo>
                    <a:lnTo>
                      <a:pt x="347" y="16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07" name="Freeform 335"/>
              <p:cNvSpPr>
                <a:spLocks/>
              </p:cNvSpPr>
              <p:nvPr/>
            </p:nvSpPr>
            <p:spPr bwMode="auto">
              <a:xfrm>
                <a:off x="226" y="4062"/>
                <a:ext cx="5" cy="12"/>
              </a:xfrm>
              <a:custGeom>
                <a:avLst/>
                <a:gdLst>
                  <a:gd name="T0" fmla="*/ 65 w 237"/>
                  <a:gd name="T1" fmla="*/ 59 h 559"/>
                  <a:gd name="T2" fmla="*/ 86 w 237"/>
                  <a:gd name="T3" fmla="*/ 140 h 559"/>
                  <a:gd name="T4" fmla="*/ 126 w 237"/>
                  <a:gd name="T5" fmla="*/ 204 h 559"/>
                  <a:gd name="T6" fmla="*/ 176 w 237"/>
                  <a:gd name="T7" fmla="*/ 226 h 559"/>
                  <a:gd name="T8" fmla="*/ 186 w 237"/>
                  <a:gd name="T9" fmla="*/ 207 h 559"/>
                  <a:gd name="T10" fmla="*/ 202 w 237"/>
                  <a:gd name="T11" fmla="*/ 206 h 559"/>
                  <a:gd name="T12" fmla="*/ 211 w 237"/>
                  <a:gd name="T13" fmla="*/ 216 h 559"/>
                  <a:gd name="T14" fmla="*/ 207 w 237"/>
                  <a:gd name="T15" fmla="*/ 231 h 559"/>
                  <a:gd name="T16" fmla="*/ 223 w 237"/>
                  <a:gd name="T17" fmla="*/ 243 h 559"/>
                  <a:gd name="T18" fmla="*/ 237 w 237"/>
                  <a:gd name="T19" fmla="*/ 271 h 559"/>
                  <a:gd name="T20" fmla="*/ 229 w 237"/>
                  <a:gd name="T21" fmla="*/ 292 h 559"/>
                  <a:gd name="T22" fmla="*/ 202 w 237"/>
                  <a:gd name="T23" fmla="*/ 317 h 559"/>
                  <a:gd name="T24" fmla="*/ 211 w 237"/>
                  <a:gd name="T25" fmla="*/ 343 h 559"/>
                  <a:gd name="T26" fmla="*/ 194 w 237"/>
                  <a:gd name="T27" fmla="*/ 374 h 559"/>
                  <a:gd name="T28" fmla="*/ 174 w 237"/>
                  <a:gd name="T29" fmla="*/ 405 h 559"/>
                  <a:gd name="T30" fmla="*/ 176 w 237"/>
                  <a:gd name="T31" fmla="*/ 432 h 559"/>
                  <a:gd name="T32" fmla="*/ 156 w 237"/>
                  <a:gd name="T33" fmla="*/ 467 h 559"/>
                  <a:gd name="T34" fmla="*/ 151 w 237"/>
                  <a:gd name="T35" fmla="*/ 497 h 559"/>
                  <a:gd name="T36" fmla="*/ 142 w 237"/>
                  <a:gd name="T37" fmla="*/ 533 h 559"/>
                  <a:gd name="T38" fmla="*/ 130 w 237"/>
                  <a:gd name="T39" fmla="*/ 558 h 559"/>
                  <a:gd name="T40" fmla="*/ 91 w 237"/>
                  <a:gd name="T41" fmla="*/ 548 h 559"/>
                  <a:gd name="T42" fmla="*/ 64 w 237"/>
                  <a:gd name="T43" fmla="*/ 543 h 559"/>
                  <a:gd name="T44" fmla="*/ 82 w 237"/>
                  <a:gd name="T45" fmla="*/ 464 h 559"/>
                  <a:gd name="T46" fmla="*/ 105 w 237"/>
                  <a:gd name="T47" fmla="*/ 387 h 559"/>
                  <a:gd name="T48" fmla="*/ 122 w 237"/>
                  <a:gd name="T49" fmla="*/ 311 h 559"/>
                  <a:gd name="T50" fmla="*/ 129 w 237"/>
                  <a:gd name="T51" fmla="*/ 283 h 559"/>
                  <a:gd name="T52" fmla="*/ 151 w 237"/>
                  <a:gd name="T53" fmla="*/ 284 h 559"/>
                  <a:gd name="T54" fmla="*/ 153 w 237"/>
                  <a:gd name="T55" fmla="*/ 280 h 559"/>
                  <a:gd name="T56" fmla="*/ 143 w 237"/>
                  <a:gd name="T57" fmla="*/ 268 h 559"/>
                  <a:gd name="T58" fmla="*/ 138 w 237"/>
                  <a:gd name="T59" fmla="*/ 257 h 559"/>
                  <a:gd name="T60" fmla="*/ 147 w 237"/>
                  <a:gd name="T61" fmla="*/ 238 h 559"/>
                  <a:gd name="T62" fmla="*/ 139 w 237"/>
                  <a:gd name="T63" fmla="*/ 242 h 559"/>
                  <a:gd name="T64" fmla="*/ 102 w 237"/>
                  <a:gd name="T65" fmla="*/ 255 h 559"/>
                  <a:gd name="T66" fmla="*/ 64 w 237"/>
                  <a:gd name="T67" fmla="*/ 255 h 559"/>
                  <a:gd name="T68" fmla="*/ 38 w 237"/>
                  <a:gd name="T69" fmla="*/ 261 h 559"/>
                  <a:gd name="T70" fmla="*/ 66 w 237"/>
                  <a:gd name="T71" fmla="*/ 245 h 559"/>
                  <a:gd name="T72" fmla="*/ 105 w 237"/>
                  <a:gd name="T73" fmla="*/ 211 h 559"/>
                  <a:gd name="T74" fmla="*/ 76 w 237"/>
                  <a:gd name="T75" fmla="*/ 214 h 559"/>
                  <a:gd name="T76" fmla="*/ 33 w 237"/>
                  <a:gd name="T77" fmla="*/ 231 h 559"/>
                  <a:gd name="T78" fmla="*/ 22 w 237"/>
                  <a:gd name="T79" fmla="*/ 205 h 559"/>
                  <a:gd name="T80" fmla="*/ 29 w 237"/>
                  <a:gd name="T81" fmla="*/ 172 h 559"/>
                  <a:gd name="T82" fmla="*/ 47 w 237"/>
                  <a:gd name="T83" fmla="*/ 141 h 559"/>
                  <a:gd name="T84" fmla="*/ 59 w 237"/>
                  <a:gd name="T85" fmla="*/ 121 h 559"/>
                  <a:gd name="T86" fmla="*/ 63 w 237"/>
                  <a:gd name="T87" fmla="*/ 113 h 559"/>
                  <a:gd name="T88" fmla="*/ 59 w 237"/>
                  <a:gd name="T89" fmla="*/ 101 h 559"/>
                  <a:gd name="T90" fmla="*/ 37 w 237"/>
                  <a:gd name="T91" fmla="*/ 122 h 559"/>
                  <a:gd name="T92" fmla="*/ 8 w 237"/>
                  <a:gd name="T93" fmla="*/ 161 h 559"/>
                  <a:gd name="T94" fmla="*/ 0 w 237"/>
                  <a:gd name="T95" fmla="*/ 124 h 559"/>
                  <a:gd name="T96" fmla="*/ 9 w 237"/>
                  <a:gd name="T97" fmla="*/ 77 h 559"/>
                  <a:gd name="T98" fmla="*/ 25 w 237"/>
                  <a:gd name="T99" fmla="*/ 33 h 559"/>
                  <a:gd name="T100" fmla="*/ 48 w 237"/>
                  <a:gd name="T101" fmla="*/ 10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37" h="559">
                    <a:moveTo>
                      <a:pt x="48" y="10"/>
                    </a:moveTo>
                    <a:lnTo>
                      <a:pt x="58" y="33"/>
                    </a:lnTo>
                    <a:lnTo>
                      <a:pt x="65" y="59"/>
                    </a:lnTo>
                    <a:lnTo>
                      <a:pt x="71" y="87"/>
                    </a:lnTo>
                    <a:lnTo>
                      <a:pt x="78" y="114"/>
                    </a:lnTo>
                    <a:lnTo>
                      <a:pt x="86" y="140"/>
                    </a:lnTo>
                    <a:lnTo>
                      <a:pt x="95" y="165"/>
                    </a:lnTo>
                    <a:lnTo>
                      <a:pt x="109" y="186"/>
                    </a:lnTo>
                    <a:lnTo>
                      <a:pt x="126" y="204"/>
                    </a:lnTo>
                    <a:lnTo>
                      <a:pt x="147" y="218"/>
                    </a:lnTo>
                    <a:lnTo>
                      <a:pt x="176" y="226"/>
                    </a:lnTo>
                    <a:lnTo>
                      <a:pt x="176" y="226"/>
                    </a:lnTo>
                    <a:lnTo>
                      <a:pt x="178" y="219"/>
                    </a:lnTo>
                    <a:lnTo>
                      <a:pt x="182" y="212"/>
                    </a:lnTo>
                    <a:lnTo>
                      <a:pt x="186" y="207"/>
                    </a:lnTo>
                    <a:lnTo>
                      <a:pt x="192" y="204"/>
                    </a:lnTo>
                    <a:lnTo>
                      <a:pt x="202" y="206"/>
                    </a:lnTo>
                    <a:lnTo>
                      <a:pt x="202" y="206"/>
                    </a:lnTo>
                    <a:lnTo>
                      <a:pt x="205" y="209"/>
                    </a:lnTo>
                    <a:lnTo>
                      <a:pt x="208" y="213"/>
                    </a:lnTo>
                    <a:lnTo>
                      <a:pt x="211" y="216"/>
                    </a:lnTo>
                    <a:lnTo>
                      <a:pt x="212" y="221"/>
                    </a:lnTo>
                    <a:lnTo>
                      <a:pt x="212" y="226"/>
                    </a:lnTo>
                    <a:lnTo>
                      <a:pt x="207" y="231"/>
                    </a:lnTo>
                    <a:lnTo>
                      <a:pt x="207" y="231"/>
                    </a:lnTo>
                    <a:lnTo>
                      <a:pt x="216" y="236"/>
                    </a:lnTo>
                    <a:lnTo>
                      <a:pt x="223" y="243"/>
                    </a:lnTo>
                    <a:lnTo>
                      <a:pt x="229" y="252"/>
                    </a:lnTo>
                    <a:lnTo>
                      <a:pt x="233" y="261"/>
                    </a:lnTo>
                    <a:lnTo>
                      <a:pt x="237" y="271"/>
                    </a:lnTo>
                    <a:lnTo>
                      <a:pt x="237" y="271"/>
                    </a:lnTo>
                    <a:lnTo>
                      <a:pt x="237" y="285"/>
                    </a:lnTo>
                    <a:lnTo>
                      <a:pt x="229" y="292"/>
                    </a:lnTo>
                    <a:lnTo>
                      <a:pt x="217" y="297"/>
                    </a:lnTo>
                    <a:lnTo>
                      <a:pt x="207" y="303"/>
                    </a:lnTo>
                    <a:lnTo>
                      <a:pt x="202" y="317"/>
                    </a:lnTo>
                    <a:lnTo>
                      <a:pt x="202" y="317"/>
                    </a:lnTo>
                    <a:lnTo>
                      <a:pt x="209" y="331"/>
                    </a:lnTo>
                    <a:lnTo>
                      <a:pt x="211" y="343"/>
                    </a:lnTo>
                    <a:lnTo>
                      <a:pt x="208" y="354"/>
                    </a:lnTo>
                    <a:lnTo>
                      <a:pt x="203" y="364"/>
                    </a:lnTo>
                    <a:lnTo>
                      <a:pt x="194" y="374"/>
                    </a:lnTo>
                    <a:lnTo>
                      <a:pt x="186" y="384"/>
                    </a:lnTo>
                    <a:lnTo>
                      <a:pt x="179" y="394"/>
                    </a:lnTo>
                    <a:lnTo>
                      <a:pt x="174" y="405"/>
                    </a:lnTo>
                    <a:lnTo>
                      <a:pt x="173" y="417"/>
                    </a:lnTo>
                    <a:lnTo>
                      <a:pt x="176" y="432"/>
                    </a:lnTo>
                    <a:lnTo>
                      <a:pt x="176" y="432"/>
                    </a:lnTo>
                    <a:lnTo>
                      <a:pt x="165" y="440"/>
                    </a:lnTo>
                    <a:lnTo>
                      <a:pt x="159" y="453"/>
                    </a:lnTo>
                    <a:lnTo>
                      <a:pt x="156" y="467"/>
                    </a:lnTo>
                    <a:lnTo>
                      <a:pt x="154" y="482"/>
                    </a:lnTo>
                    <a:lnTo>
                      <a:pt x="151" y="497"/>
                    </a:lnTo>
                    <a:lnTo>
                      <a:pt x="151" y="497"/>
                    </a:lnTo>
                    <a:lnTo>
                      <a:pt x="152" y="509"/>
                    </a:lnTo>
                    <a:lnTo>
                      <a:pt x="148" y="521"/>
                    </a:lnTo>
                    <a:lnTo>
                      <a:pt x="142" y="533"/>
                    </a:lnTo>
                    <a:lnTo>
                      <a:pt x="135" y="546"/>
                    </a:lnTo>
                    <a:lnTo>
                      <a:pt x="130" y="558"/>
                    </a:lnTo>
                    <a:lnTo>
                      <a:pt x="130" y="558"/>
                    </a:lnTo>
                    <a:lnTo>
                      <a:pt x="117" y="559"/>
                    </a:lnTo>
                    <a:lnTo>
                      <a:pt x="105" y="555"/>
                    </a:lnTo>
                    <a:lnTo>
                      <a:pt x="91" y="548"/>
                    </a:lnTo>
                    <a:lnTo>
                      <a:pt x="78" y="543"/>
                    </a:lnTo>
                    <a:lnTo>
                      <a:pt x="64" y="543"/>
                    </a:lnTo>
                    <a:lnTo>
                      <a:pt x="64" y="543"/>
                    </a:lnTo>
                    <a:lnTo>
                      <a:pt x="69" y="516"/>
                    </a:lnTo>
                    <a:lnTo>
                      <a:pt x="75" y="490"/>
                    </a:lnTo>
                    <a:lnTo>
                      <a:pt x="82" y="464"/>
                    </a:lnTo>
                    <a:lnTo>
                      <a:pt x="89" y="438"/>
                    </a:lnTo>
                    <a:lnTo>
                      <a:pt x="96" y="413"/>
                    </a:lnTo>
                    <a:lnTo>
                      <a:pt x="105" y="387"/>
                    </a:lnTo>
                    <a:lnTo>
                      <a:pt x="111" y="361"/>
                    </a:lnTo>
                    <a:lnTo>
                      <a:pt x="117" y="336"/>
                    </a:lnTo>
                    <a:lnTo>
                      <a:pt x="122" y="311"/>
                    </a:lnTo>
                    <a:lnTo>
                      <a:pt x="126" y="284"/>
                    </a:lnTo>
                    <a:lnTo>
                      <a:pt x="126" y="284"/>
                    </a:lnTo>
                    <a:lnTo>
                      <a:pt x="129" y="283"/>
                    </a:lnTo>
                    <a:lnTo>
                      <a:pt x="136" y="283"/>
                    </a:lnTo>
                    <a:lnTo>
                      <a:pt x="143" y="284"/>
                    </a:lnTo>
                    <a:lnTo>
                      <a:pt x="151" y="284"/>
                    </a:lnTo>
                    <a:lnTo>
                      <a:pt x="153" y="283"/>
                    </a:lnTo>
                    <a:lnTo>
                      <a:pt x="153" y="283"/>
                    </a:lnTo>
                    <a:lnTo>
                      <a:pt x="153" y="280"/>
                    </a:lnTo>
                    <a:lnTo>
                      <a:pt x="150" y="276"/>
                    </a:lnTo>
                    <a:lnTo>
                      <a:pt x="146" y="272"/>
                    </a:lnTo>
                    <a:lnTo>
                      <a:pt x="143" y="268"/>
                    </a:lnTo>
                    <a:lnTo>
                      <a:pt x="142" y="266"/>
                    </a:lnTo>
                    <a:lnTo>
                      <a:pt x="142" y="266"/>
                    </a:lnTo>
                    <a:lnTo>
                      <a:pt x="138" y="257"/>
                    </a:lnTo>
                    <a:lnTo>
                      <a:pt x="139" y="250"/>
                    </a:lnTo>
                    <a:lnTo>
                      <a:pt x="143" y="243"/>
                    </a:lnTo>
                    <a:lnTo>
                      <a:pt x="147" y="238"/>
                    </a:lnTo>
                    <a:lnTo>
                      <a:pt x="151" y="233"/>
                    </a:lnTo>
                    <a:lnTo>
                      <a:pt x="151" y="233"/>
                    </a:lnTo>
                    <a:lnTo>
                      <a:pt x="139" y="242"/>
                    </a:lnTo>
                    <a:lnTo>
                      <a:pt x="128" y="249"/>
                    </a:lnTo>
                    <a:lnTo>
                      <a:pt x="115" y="253"/>
                    </a:lnTo>
                    <a:lnTo>
                      <a:pt x="102" y="255"/>
                    </a:lnTo>
                    <a:lnTo>
                      <a:pt x="88" y="255"/>
                    </a:lnTo>
                    <a:lnTo>
                      <a:pt x="76" y="255"/>
                    </a:lnTo>
                    <a:lnTo>
                      <a:pt x="64" y="255"/>
                    </a:lnTo>
                    <a:lnTo>
                      <a:pt x="52" y="255"/>
                    </a:lnTo>
                    <a:lnTo>
                      <a:pt x="44" y="257"/>
                    </a:lnTo>
                    <a:lnTo>
                      <a:pt x="38" y="261"/>
                    </a:lnTo>
                    <a:lnTo>
                      <a:pt x="38" y="261"/>
                    </a:lnTo>
                    <a:lnTo>
                      <a:pt x="50" y="253"/>
                    </a:lnTo>
                    <a:lnTo>
                      <a:pt x="66" y="245"/>
                    </a:lnTo>
                    <a:lnTo>
                      <a:pt x="81" y="237"/>
                    </a:lnTo>
                    <a:lnTo>
                      <a:pt x="94" y="225"/>
                    </a:lnTo>
                    <a:lnTo>
                      <a:pt x="105" y="211"/>
                    </a:lnTo>
                    <a:lnTo>
                      <a:pt x="105" y="211"/>
                    </a:lnTo>
                    <a:lnTo>
                      <a:pt x="90" y="211"/>
                    </a:lnTo>
                    <a:lnTo>
                      <a:pt x="76" y="214"/>
                    </a:lnTo>
                    <a:lnTo>
                      <a:pt x="62" y="220"/>
                    </a:lnTo>
                    <a:lnTo>
                      <a:pt x="47" y="225"/>
                    </a:lnTo>
                    <a:lnTo>
                      <a:pt x="33" y="231"/>
                    </a:lnTo>
                    <a:lnTo>
                      <a:pt x="33" y="231"/>
                    </a:lnTo>
                    <a:lnTo>
                      <a:pt x="25" y="217"/>
                    </a:lnTo>
                    <a:lnTo>
                      <a:pt x="22" y="205"/>
                    </a:lnTo>
                    <a:lnTo>
                      <a:pt x="22" y="194"/>
                    </a:lnTo>
                    <a:lnTo>
                      <a:pt x="24" y="182"/>
                    </a:lnTo>
                    <a:lnTo>
                      <a:pt x="29" y="172"/>
                    </a:lnTo>
                    <a:lnTo>
                      <a:pt x="34" y="161"/>
                    </a:lnTo>
                    <a:lnTo>
                      <a:pt x="41" y="151"/>
                    </a:lnTo>
                    <a:lnTo>
                      <a:pt x="47" y="141"/>
                    </a:lnTo>
                    <a:lnTo>
                      <a:pt x="54" y="131"/>
                    </a:lnTo>
                    <a:lnTo>
                      <a:pt x="59" y="121"/>
                    </a:lnTo>
                    <a:lnTo>
                      <a:pt x="59" y="121"/>
                    </a:lnTo>
                    <a:lnTo>
                      <a:pt x="61" y="118"/>
                    </a:lnTo>
                    <a:lnTo>
                      <a:pt x="63" y="116"/>
                    </a:lnTo>
                    <a:lnTo>
                      <a:pt x="63" y="113"/>
                    </a:lnTo>
                    <a:lnTo>
                      <a:pt x="64" y="109"/>
                    </a:lnTo>
                    <a:lnTo>
                      <a:pt x="64" y="106"/>
                    </a:lnTo>
                    <a:lnTo>
                      <a:pt x="59" y="101"/>
                    </a:lnTo>
                    <a:lnTo>
                      <a:pt x="59" y="101"/>
                    </a:lnTo>
                    <a:lnTo>
                      <a:pt x="47" y="111"/>
                    </a:lnTo>
                    <a:lnTo>
                      <a:pt x="37" y="122"/>
                    </a:lnTo>
                    <a:lnTo>
                      <a:pt x="27" y="135"/>
                    </a:lnTo>
                    <a:lnTo>
                      <a:pt x="17" y="148"/>
                    </a:lnTo>
                    <a:lnTo>
                      <a:pt x="8" y="161"/>
                    </a:lnTo>
                    <a:lnTo>
                      <a:pt x="8" y="161"/>
                    </a:lnTo>
                    <a:lnTo>
                      <a:pt x="2" y="142"/>
                    </a:lnTo>
                    <a:lnTo>
                      <a:pt x="0" y="124"/>
                    </a:lnTo>
                    <a:lnTo>
                      <a:pt x="1" y="108"/>
                    </a:lnTo>
                    <a:lnTo>
                      <a:pt x="3" y="93"/>
                    </a:lnTo>
                    <a:lnTo>
                      <a:pt x="9" y="77"/>
                    </a:lnTo>
                    <a:lnTo>
                      <a:pt x="14" y="63"/>
                    </a:lnTo>
                    <a:lnTo>
                      <a:pt x="19" y="48"/>
                    </a:lnTo>
                    <a:lnTo>
                      <a:pt x="25" y="33"/>
                    </a:lnTo>
                    <a:lnTo>
                      <a:pt x="29" y="17"/>
                    </a:lnTo>
                    <a:lnTo>
                      <a:pt x="33" y="0"/>
                    </a:lnTo>
                    <a:lnTo>
                      <a:pt x="48" y="10"/>
                    </a:lnTo>
                    <a:lnTo>
                      <a:pt x="48" y="1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08" name="Freeform 336"/>
              <p:cNvSpPr>
                <a:spLocks/>
              </p:cNvSpPr>
              <p:nvPr/>
            </p:nvSpPr>
            <p:spPr bwMode="auto">
              <a:xfrm>
                <a:off x="213" y="4063"/>
                <a:ext cx="9" cy="13"/>
              </a:xfrm>
              <a:custGeom>
                <a:avLst/>
                <a:gdLst>
                  <a:gd name="T0" fmla="*/ 343 w 393"/>
                  <a:gd name="T1" fmla="*/ 214 h 613"/>
                  <a:gd name="T2" fmla="*/ 341 w 393"/>
                  <a:gd name="T3" fmla="*/ 197 h 613"/>
                  <a:gd name="T4" fmla="*/ 342 w 393"/>
                  <a:gd name="T5" fmla="*/ 176 h 613"/>
                  <a:gd name="T6" fmla="*/ 341 w 393"/>
                  <a:gd name="T7" fmla="*/ 155 h 613"/>
                  <a:gd name="T8" fmla="*/ 334 w 393"/>
                  <a:gd name="T9" fmla="*/ 135 h 613"/>
                  <a:gd name="T10" fmla="*/ 327 w 393"/>
                  <a:gd name="T11" fmla="*/ 126 h 613"/>
                  <a:gd name="T12" fmla="*/ 304 w 393"/>
                  <a:gd name="T13" fmla="*/ 146 h 613"/>
                  <a:gd name="T14" fmla="*/ 295 w 393"/>
                  <a:gd name="T15" fmla="*/ 174 h 613"/>
                  <a:gd name="T16" fmla="*/ 286 w 393"/>
                  <a:gd name="T17" fmla="*/ 191 h 613"/>
                  <a:gd name="T18" fmla="*/ 273 w 393"/>
                  <a:gd name="T19" fmla="*/ 201 h 613"/>
                  <a:gd name="T20" fmla="*/ 251 w 393"/>
                  <a:gd name="T21" fmla="*/ 223 h 613"/>
                  <a:gd name="T22" fmla="*/ 230 w 393"/>
                  <a:gd name="T23" fmla="*/ 248 h 613"/>
                  <a:gd name="T24" fmla="*/ 210 w 393"/>
                  <a:gd name="T25" fmla="*/ 273 h 613"/>
                  <a:gd name="T26" fmla="*/ 192 w 393"/>
                  <a:gd name="T27" fmla="*/ 299 h 613"/>
                  <a:gd name="T28" fmla="*/ 184 w 393"/>
                  <a:gd name="T29" fmla="*/ 312 h 613"/>
                  <a:gd name="T30" fmla="*/ 133 w 393"/>
                  <a:gd name="T31" fmla="*/ 352 h 613"/>
                  <a:gd name="T32" fmla="*/ 86 w 393"/>
                  <a:gd name="T33" fmla="*/ 405 h 613"/>
                  <a:gd name="T34" fmla="*/ 48 w 393"/>
                  <a:gd name="T35" fmla="*/ 467 h 613"/>
                  <a:gd name="T36" fmla="*/ 22 w 393"/>
                  <a:gd name="T37" fmla="*/ 536 h 613"/>
                  <a:gd name="T38" fmla="*/ 15 w 393"/>
                  <a:gd name="T39" fmla="*/ 608 h 613"/>
                  <a:gd name="T40" fmla="*/ 12 w 393"/>
                  <a:gd name="T41" fmla="*/ 607 h 613"/>
                  <a:gd name="T42" fmla="*/ 8 w 393"/>
                  <a:gd name="T43" fmla="*/ 609 h 613"/>
                  <a:gd name="T44" fmla="*/ 5 w 393"/>
                  <a:gd name="T45" fmla="*/ 613 h 613"/>
                  <a:gd name="T46" fmla="*/ 0 w 393"/>
                  <a:gd name="T47" fmla="*/ 563 h 613"/>
                  <a:gd name="T48" fmla="*/ 7 w 393"/>
                  <a:gd name="T49" fmla="*/ 547 h 613"/>
                  <a:gd name="T50" fmla="*/ 5 w 393"/>
                  <a:gd name="T51" fmla="*/ 526 h 613"/>
                  <a:gd name="T52" fmla="*/ 10 w 393"/>
                  <a:gd name="T53" fmla="*/ 518 h 613"/>
                  <a:gd name="T54" fmla="*/ 24 w 393"/>
                  <a:gd name="T55" fmla="*/ 489 h 613"/>
                  <a:gd name="T56" fmla="*/ 44 w 393"/>
                  <a:gd name="T57" fmla="*/ 461 h 613"/>
                  <a:gd name="T58" fmla="*/ 64 w 393"/>
                  <a:gd name="T59" fmla="*/ 434 h 613"/>
                  <a:gd name="T60" fmla="*/ 82 w 393"/>
                  <a:gd name="T61" fmla="*/ 406 h 613"/>
                  <a:gd name="T62" fmla="*/ 97 w 393"/>
                  <a:gd name="T63" fmla="*/ 377 h 613"/>
                  <a:gd name="T64" fmla="*/ 158 w 393"/>
                  <a:gd name="T65" fmla="*/ 317 h 613"/>
                  <a:gd name="T66" fmla="*/ 167 w 393"/>
                  <a:gd name="T67" fmla="*/ 307 h 613"/>
                  <a:gd name="T68" fmla="*/ 188 w 393"/>
                  <a:gd name="T69" fmla="*/ 283 h 613"/>
                  <a:gd name="T70" fmla="*/ 207 w 393"/>
                  <a:gd name="T71" fmla="*/ 256 h 613"/>
                  <a:gd name="T72" fmla="*/ 227 w 393"/>
                  <a:gd name="T73" fmla="*/ 229 h 613"/>
                  <a:gd name="T74" fmla="*/ 249 w 393"/>
                  <a:gd name="T75" fmla="*/ 203 h 613"/>
                  <a:gd name="T76" fmla="*/ 260 w 393"/>
                  <a:gd name="T77" fmla="*/ 191 h 613"/>
                  <a:gd name="T78" fmla="*/ 272 w 393"/>
                  <a:gd name="T79" fmla="*/ 173 h 613"/>
                  <a:gd name="T80" fmla="*/ 285 w 393"/>
                  <a:gd name="T81" fmla="*/ 157 h 613"/>
                  <a:gd name="T82" fmla="*/ 297 w 393"/>
                  <a:gd name="T83" fmla="*/ 141 h 613"/>
                  <a:gd name="T84" fmla="*/ 309 w 393"/>
                  <a:gd name="T85" fmla="*/ 126 h 613"/>
                  <a:gd name="T86" fmla="*/ 321 w 393"/>
                  <a:gd name="T87" fmla="*/ 111 h 613"/>
                  <a:gd name="T88" fmla="*/ 327 w 393"/>
                  <a:gd name="T89" fmla="*/ 113 h 613"/>
                  <a:gd name="T90" fmla="*/ 331 w 393"/>
                  <a:gd name="T91" fmla="*/ 121 h 613"/>
                  <a:gd name="T92" fmla="*/ 337 w 393"/>
                  <a:gd name="T93" fmla="*/ 131 h 613"/>
                  <a:gd name="T94" fmla="*/ 338 w 393"/>
                  <a:gd name="T95" fmla="*/ 122 h 613"/>
                  <a:gd name="T96" fmla="*/ 342 w 393"/>
                  <a:gd name="T97" fmla="*/ 126 h 613"/>
                  <a:gd name="T98" fmla="*/ 337 w 393"/>
                  <a:gd name="T99" fmla="*/ 130 h 613"/>
                  <a:gd name="T100" fmla="*/ 336 w 393"/>
                  <a:gd name="T101" fmla="*/ 137 h 613"/>
                  <a:gd name="T102" fmla="*/ 352 w 393"/>
                  <a:gd name="T103" fmla="*/ 151 h 613"/>
                  <a:gd name="T104" fmla="*/ 356 w 393"/>
                  <a:gd name="T105" fmla="*/ 136 h 613"/>
                  <a:gd name="T106" fmla="*/ 365 w 393"/>
                  <a:gd name="T107" fmla="*/ 106 h 613"/>
                  <a:gd name="T108" fmla="*/ 375 w 393"/>
                  <a:gd name="T109" fmla="*/ 77 h 613"/>
                  <a:gd name="T110" fmla="*/ 383 w 393"/>
                  <a:gd name="T111" fmla="*/ 47 h 613"/>
                  <a:gd name="T112" fmla="*/ 390 w 393"/>
                  <a:gd name="T113" fmla="*/ 15 h 613"/>
                  <a:gd name="T114" fmla="*/ 393 w 393"/>
                  <a:gd name="T115" fmla="*/ 0 h 613"/>
                  <a:gd name="T116" fmla="*/ 387 w 393"/>
                  <a:gd name="T117" fmla="*/ 41 h 613"/>
                  <a:gd name="T118" fmla="*/ 380 w 393"/>
                  <a:gd name="T119" fmla="*/ 85 h 613"/>
                  <a:gd name="T120" fmla="*/ 370 w 393"/>
                  <a:gd name="T121" fmla="*/ 131 h 613"/>
                  <a:gd name="T122" fmla="*/ 359 w 393"/>
                  <a:gd name="T123" fmla="*/ 177 h 613"/>
                  <a:gd name="T124" fmla="*/ 347 w 393"/>
                  <a:gd name="T125" fmla="*/ 221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93" h="613">
                    <a:moveTo>
                      <a:pt x="347" y="221"/>
                    </a:moveTo>
                    <a:lnTo>
                      <a:pt x="343" y="214"/>
                    </a:lnTo>
                    <a:lnTo>
                      <a:pt x="342" y="206"/>
                    </a:lnTo>
                    <a:lnTo>
                      <a:pt x="341" y="197"/>
                    </a:lnTo>
                    <a:lnTo>
                      <a:pt x="342" y="187"/>
                    </a:lnTo>
                    <a:lnTo>
                      <a:pt x="342" y="176"/>
                    </a:lnTo>
                    <a:lnTo>
                      <a:pt x="342" y="166"/>
                    </a:lnTo>
                    <a:lnTo>
                      <a:pt x="341" y="155"/>
                    </a:lnTo>
                    <a:lnTo>
                      <a:pt x="338" y="145"/>
                    </a:lnTo>
                    <a:lnTo>
                      <a:pt x="334" y="135"/>
                    </a:lnTo>
                    <a:lnTo>
                      <a:pt x="327" y="126"/>
                    </a:lnTo>
                    <a:lnTo>
                      <a:pt x="327" y="126"/>
                    </a:lnTo>
                    <a:lnTo>
                      <a:pt x="310" y="134"/>
                    </a:lnTo>
                    <a:lnTo>
                      <a:pt x="304" y="146"/>
                    </a:lnTo>
                    <a:lnTo>
                      <a:pt x="301" y="160"/>
                    </a:lnTo>
                    <a:lnTo>
                      <a:pt x="295" y="174"/>
                    </a:lnTo>
                    <a:lnTo>
                      <a:pt x="281" y="186"/>
                    </a:lnTo>
                    <a:lnTo>
                      <a:pt x="286" y="191"/>
                    </a:lnTo>
                    <a:lnTo>
                      <a:pt x="286" y="191"/>
                    </a:lnTo>
                    <a:lnTo>
                      <a:pt x="273" y="201"/>
                    </a:lnTo>
                    <a:lnTo>
                      <a:pt x="262" y="212"/>
                    </a:lnTo>
                    <a:lnTo>
                      <a:pt x="251" y="223"/>
                    </a:lnTo>
                    <a:lnTo>
                      <a:pt x="241" y="235"/>
                    </a:lnTo>
                    <a:lnTo>
                      <a:pt x="230" y="248"/>
                    </a:lnTo>
                    <a:lnTo>
                      <a:pt x="220" y="261"/>
                    </a:lnTo>
                    <a:lnTo>
                      <a:pt x="210" y="273"/>
                    </a:lnTo>
                    <a:lnTo>
                      <a:pt x="201" y="286"/>
                    </a:lnTo>
                    <a:lnTo>
                      <a:pt x="192" y="299"/>
                    </a:lnTo>
                    <a:lnTo>
                      <a:pt x="184" y="312"/>
                    </a:lnTo>
                    <a:lnTo>
                      <a:pt x="184" y="312"/>
                    </a:lnTo>
                    <a:lnTo>
                      <a:pt x="158" y="330"/>
                    </a:lnTo>
                    <a:lnTo>
                      <a:pt x="133" y="352"/>
                    </a:lnTo>
                    <a:lnTo>
                      <a:pt x="110" y="377"/>
                    </a:lnTo>
                    <a:lnTo>
                      <a:pt x="86" y="405"/>
                    </a:lnTo>
                    <a:lnTo>
                      <a:pt x="66" y="435"/>
                    </a:lnTo>
                    <a:lnTo>
                      <a:pt x="48" y="467"/>
                    </a:lnTo>
                    <a:lnTo>
                      <a:pt x="33" y="501"/>
                    </a:lnTo>
                    <a:lnTo>
                      <a:pt x="22" y="536"/>
                    </a:lnTo>
                    <a:lnTo>
                      <a:pt x="16" y="571"/>
                    </a:lnTo>
                    <a:lnTo>
                      <a:pt x="15" y="608"/>
                    </a:lnTo>
                    <a:lnTo>
                      <a:pt x="15" y="608"/>
                    </a:lnTo>
                    <a:lnTo>
                      <a:pt x="12" y="607"/>
                    </a:lnTo>
                    <a:lnTo>
                      <a:pt x="10" y="608"/>
                    </a:lnTo>
                    <a:lnTo>
                      <a:pt x="8" y="609"/>
                    </a:lnTo>
                    <a:lnTo>
                      <a:pt x="6" y="611"/>
                    </a:lnTo>
                    <a:lnTo>
                      <a:pt x="5" y="613"/>
                    </a:lnTo>
                    <a:lnTo>
                      <a:pt x="0" y="563"/>
                    </a:lnTo>
                    <a:lnTo>
                      <a:pt x="0" y="563"/>
                    </a:lnTo>
                    <a:lnTo>
                      <a:pt x="6" y="556"/>
                    </a:lnTo>
                    <a:lnTo>
                      <a:pt x="7" y="547"/>
                    </a:lnTo>
                    <a:lnTo>
                      <a:pt x="5" y="536"/>
                    </a:lnTo>
                    <a:lnTo>
                      <a:pt x="5" y="526"/>
                    </a:lnTo>
                    <a:lnTo>
                      <a:pt x="10" y="518"/>
                    </a:lnTo>
                    <a:lnTo>
                      <a:pt x="10" y="518"/>
                    </a:lnTo>
                    <a:lnTo>
                      <a:pt x="16" y="503"/>
                    </a:lnTo>
                    <a:lnTo>
                      <a:pt x="24" y="489"/>
                    </a:lnTo>
                    <a:lnTo>
                      <a:pt x="33" y="474"/>
                    </a:lnTo>
                    <a:lnTo>
                      <a:pt x="44" y="461"/>
                    </a:lnTo>
                    <a:lnTo>
                      <a:pt x="54" y="447"/>
                    </a:lnTo>
                    <a:lnTo>
                      <a:pt x="64" y="434"/>
                    </a:lnTo>
                    <a:lnTo>
                      <a:pt x="73" y="420"/>
                    </a:lnTo>
                    <a:lnTo>
                      <a:pt x="82" y="406"/>
                    </a:lnTo>
                    <a:lnTo>
                      <a:pt x="91" y="392"/>
                    </a:lnTo>
                    <a:lnTo>
                      <a:pt x="97" y="377"/>
                    </a:lnTo>
                    <a:lnTo>
                      <a:pt x="153" y="312"/>
                    </a:lnTo>
                    <a:lnTo>
                      <a:pt x="158" y="317"/>
                    </a:lnTo>
                    <a:lnTo>
                      <a:pt x="158" y="317"/>
                    </a:lnTo>
                    <a:lnTo>
                      <a:pt x="167" y="307"/>
                    </a:lnTo>
                    <a:lnTo>
                      <a:pt x="177" y="295"/>
                    </a:lnTo>
                    <a:lnTo>
                      <a:pt x="188" y="283"/>
                    </a:lnTo>
                    <a:lnTo>
                      <a:pt x="197" y="271"/>
                    </a:lnTo>
                    <a:lnTo>
                      <a:pt x="207" y="256"/>
                    </a:lnTo>
                    <a:lnTo>
                      <a:pt x="217" y="243"/>
                    </a:lnTo>
                    <a:lnTo>
                      <a:pt x="227" y="229"/>
                    </a:lnTo>
                    <a:lnTo>
                      <a:pt x="238" y="216"/>
                    </a:lnTo>
                    <a:lnTo>
                      <a:pt x="249" y="203"/>
                    </a:lnTo>
                    <a:lnTo>
                      <a:pt x="260" y="191"/>
                    </a:lnTo>
                    <a:lnTo>
                      <a:pt x="260" y="191"/>
                    </a:lnTo>
                    <a:lnTo>
                      <a:pt x="266" y="181"/>
                    </a:lnTo>
                    <a:lnTo>
                      <a:pt x="272" y="173"/>
                    </a:lnTo>
                    <a:lnTo>
                      <a:pt x="278" y="165"/>
                    </a:lnTo>
                    <a:lnTo>
                      <a:pt x="285" y="157"/>
                    </a:lnTo>
                    <a:lnTo>
                      <a:pt x="291" y="149"/>
                    </a:lnTo>
                    <a:lnTo>
                      <a:pt x="297" y="141"/>
                    </a:lnTo>
                    <a:lnTo>
                      <a:pt x="303" y="134"/>
                    </a:lnTo>
                    <a:lnTo>
                      <a:pt x="309" y="126"/>
                    </a:lnTo>
                    <a:lnTo>
                      <a:pt x="315" y="118"/>
                    </a:lnTo>
                    <a:lnTo>
                      <a:pt x="321" y="111"/>
                    </a:lnTo>
                    <a:lnTo>
                      <a:pt x="321" y="111"/>
                    </a:lnTo>
                    <a:lnTo>
                      <a:pt x="327" y="113"/>
                    </a:lnTo>
                    <a:lnTo>
                      <a:pt x="330" y="117"/>
                    </a:lnTo>
                    <a:lnTo>
                      <a:pt x="331" y="121"/>
                    </a:lnTo>
                    <a:lnTo>
                      <a:pt x="333" y="126"/>
                    </a:lnTo>
                    <a:lnTo>
                      <a:pt x="337" y="131"/>
                    </a:lnTo>
                    <a:lnTo>
                      <a:pt x="333" y="127"/>
                    </a:lnTo>
                    <a:lnTo>
                      <a:pt x="338" y="122"/>
                    </a:lnTo>
                    <a:lnTo>
                      <a:pt x="342" y="126"/>
                    </a:lnTo>
                    <a:lnTo>
                      <a:pt x="342" y="126"/>
                    </a:lnTo>
                    <a:lnTo>
                      <a:pt x="339" y="128"/>
                    </a:lnTo>
                    <a:lnTo>
                      <a:pt x="337" y="130"/>
                    </a:lnTo>
                    <a:lnTo>
                      <a:pt x="337" y="133"/>
                    </a:lnTo>
                    <a:lnTo>
                      <a:pt x="336" y="137"/>
                    </a:lnTo>
                    <a:lnTo>
                      <a:pt x="337" y="141"/>
                    </a:lnTo>
                    <a:lnTo>
                      <a:pt x="352" y="151"/>
                    </a:lnTo>
                    <a:lnTo>
                      <a:pt x="352" y="151"/>
                    </a:lnTo>
                    <a:lnTo>
                      <a:pt x="356" y="136"/>
                    </a:lnTo>
                    <a:lnTo>
                      <a:pt x="361" y="121"/>
                    </a:lnTo>
                    <a:lnTo>
                      <a:pt x="365" y="106"/>
                    </a:lnTo>
                    <a:lnTo>
                      <a:pt x="369" y="92"/>
                    </a:lnTo>
                    <a:lnTo>
                      <a:pt x="375" y="77"/>
                    </a:lnTo>
                    <a:lnTo>
                      <a:pt x="379" y="62"/>
                    </a:lnTo>
                    <a:lnTo>
                      <a:pt x="383" y="47"/>
                    </a:lnTo>
                    <a:lnTo>
                      <a:pt x="386" y="31"/>
                    </a:lnTo>
                    <a:lnTo>
                      <a:pt x="390" y="15"/>
                    </a:lnTo>
                    <a:lnTo>
                      <a:pt x="393" y="0"/>
                    </a:lnTo>
                    <a:lnTo>
                      <a:pt x="393" y="0"/>
                    </a:lnTo>
                    <a:lnTo>
                      <a:pt x="390" y="19"/>
                    </a:lnTo>
                    <a:lnTo>
                      <a:pt x="387" y="41"/>
                    </a:lnTo>
                    <a:lnTo>
                      <a:pt x="383" y="63"/>
                    </a:lnTo>
                    <a:lnTo>
                      <a:pt x="380" y="85"/>
                    </a:lnTo>
                    <a:lnTo>
                      <a:pt x="375" y="108"/>
                    </a:lnTo>
                    <a:lnTo>
                      <a:pt x="370" y="131"/>
                    </a:lnTo>
                    <a:lnTo>
                      <a:pt x="364" y="154"/>
                    </a:lnTo>
                    <a:lnTo>
                      <a:pt x="359" y="177"/>
                    </a:lnTo>
                    <a:lnTo>
                      <a:pt x="353" y="199"/>
                    </a:lnTo>
                    <a:lnTo>
                      <a:pt x="347" y="221"/>
                    </a:lnTo>
                    <a:lnTo>
                      <a:pt x="347" y="22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09" name="Freeform 337"/>
              <p:cNvSpPr>
                <a:spLocks/>
              </p:cNvSpPr>
              <p:nvPr/>
            </p:nvSpPr>
            <p:spPr bwMode="auto">
              <a:xfrm>
                <a:off x="222" y="4063"/>
                <a:ext cx="1" cy="5"/>
              </a:xfrm>
              <a:custGeom>
                <a:avLst/>
                <a:gdLst>
                  <a:gd name="T0" fmla="*/ 0 w 46"/>
                  <a:gd name="T1" fmla="*/ 221 h 221"/>
                  <a:gd name="T2" fmla="*/ 10 w 46"/>
                  <a:gd name="T3" fmla="*/ 203 h 221"/>
                  <a:gd name="T4" fmla="*/ 17 w 46"/>
                  <a:gd name="T5" fmla="*/ 184 h 221"/>
                  <a:gd name="T6" fmla="*/ 23 w 46"/>
                  <a:gd name="T7" fmla="*/ 164 h 221"/>
                  <a:gd name="T8" fmla="*/ 27 w 46"/>
                  <a:gd name="T9" fmla="*/ 142 h 221"/>
                  <a:gd name="T10" fmla="*/ 31 w 46"/>
                  <a:gd name="T11" fmla="*/ 120 h 221"/>
                  <a:gd name="T12" fmla="*/ 33 w 46"/>
                  <a:gd name="T13" fmla="*/ 97 h 221"/>
                  <a:gd name="T14" fmla="*/ 35 w 46"/>
                  <a:gd name="T15" fmla="*/ 73 h 221"/>
                  <a:gd name="T16" fmla="*/ 38 w 46"/>
                  <a:gd name="T17" fmla="*/ 49 h 221"/>
                  <a:gd name="T18" fmla="*/ 42 w 46"/>
                  <a:gd name="T19" fmla="*/ 25 h 221"/>
                  <a:gd name="T20" fmla="*/ 46 w 46"/>
                  <a:gd name="T21" fmla="*/ 0 h 221"/>
                  <a:gd name="T22" fmla="*/ 46 w 46"/>
                  <a:gd name="T23" fmla="*/ 0 h 221"/>
                  <a:gd name="T24" fmla="*/ 46 w 46"/>
                  <a:gd name="T25" fmla="*/ 23 h 221"/>
                  <a:gd name="T26" fmla="*/ 46 w 46"/>
                  <a:gd name="T27" fmla="*/ 46 h 221"/>
                  <a:gd name="T28" fmla="*/ 46 w 46"/>
                  <a:gd name="T29" fmla="*/ 70 h 221"/>
                  <a:gd name="T30" fmla="*/ 45 w 46"/>
                  <a:gd name="T31" fmla="*/ 94 h 221"/>
                  <a:gd name="T32" fmla="*/ 43 w 46"/>
                  <a:gd name="T33" fmla="*/ 117 h 221"/>
                  <a:gd name="T34" fmla="*/ 38 w 46"/>
                  <a:gd name="T35" fmla="*/ 140 h 221"/>
                  <a:gd name="T36" fmla="*/ 33 w 46"/>
                  <a:gd name="T37" fmla="*/ 163 h 221"/>
                  <a:gd name="T38" fmla="*/ 25 w 46"/>
                  <a:gd name="T39" fmla="*/ 184 h 221"/>
                  <a:gd name="T40" fmla="*/ 14 w 46"/>
                  <a:gd name="T41" fmla="*/ 203 h 221"/>
                  <a:gd name="T42" fmla="*/ 0 w 46"/>
                  <a:gd name="T43" fmla="*/ 221 h 221"/>
                  <a:gd name="T44" fmla="*/ 0 w 46"/>
                  <a:gd name="T45"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6" h="221">
                    <a:moveTo>
                      <a:pt x="0" y="221"/>
                    </a:moveTo>
                    <a:lnTo>
                      <a:pt x="10" y="203"/>
                    </a:lnTo>
                    <a:lnTo>
                      <a:pt x="17" y="184"/>
                    </a:lnTo>
                    <a:lnTo>
                      <a:pt x="23" y="164"/>
                    </a:lnTo>
                    <a:lnTo>
                      <a:pt x="27" y="142"/>
                    </a:lnTo>
                    <a:lnTo>
                      <a:pt x="31" y="120"/>
                    </a:lnTo>
                    <a:lnTo>
                      <a:pt x="33" y="97"/>
                    </a:lnTo>
                    <a:lnTo>
                      <a:pt x="35" y="73"/>
                    </a:lnTo>
                    <a:lnTo>
                      <a:pt x="38" y="49"/>
                    </a:lnTo>
                    <a:lnTo>
                      <a:pt x="42" y="25"/>
                    </a:lnTo>
                    <a:lnTo>
                      <a:pt x="46" y="0"/>
                    </a:lnTo>
                    <a:lnTo>
                      <a:pt x="46" y="0"/>
                    </a:lnTo>
                    <a:lnTo>
                      <a:pt x="46" y="23"/>
                    </a:lnTo>
                    <a:lnTo>
                      <a:pt x="46" y="46"/>
                    </a:lnTo>
                    <a:lnTo>
                      <a:pt x="46" y="70"/>
                    </a:lnTo>
                    <a:lnTo>
                      <a:pt x="45" y="94"/>
                    </a:lnTo>
                    <a:lnTo>
                      <a:pt x="43" y="117"/>
                    </a:lnTo>
                    <a:lnTo>
                      <a:pt x="38" y="140"/>
                    </a:lnTo>
                    <a:lnTo>
                      <a:pt x="33" y="163"/>
                    </a:lnTo>
                    <a:lnTo>
                      <a:pt x="25" y="184"/>
                    </a:lnTo>
                    <a:lnTo>
                      <a:pt x="14" y="203"/>
                    </a:lnTo>
                    <a:lnTo>
                      <a:pt x="0" y="221"/>
                    </a:lnTo>
                    <a:lnTo>
                      <a:pt x="0" y="22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10" name="Freeform 338"/>
              <p:cNvSpPr>
                <a:spLocks/>
              </p:cNvSpPr>
              <p:nvPr/>
            </p:nvSpPr>
            <p:spPr bwMode="auto">
              <a:xfrm>
                <a:off x="214" y="4066"/>
                <a:ext cx="2" cy="2"/>
              </a:xfrm>
              <a:custGeom>
                <a:avLst/>
                <a:gdLst>
                  <a:gd name="T0" fmla="*/ 0 w 77"/>
                  <a:gd name="T1" fmla="*/ 95 h 95"/>
                  <a:gd name="T2" fmla="*/ 7 w 77"/>
                  <a:gd name="T3" fmla="*/ 79 h 95"/>
                  <a:gd name="T4" fmla="*/ 19 w 77"/>
                  <a:gd name="T5" fmla="*/ 67 h 95"/>
                  <a:gd name="T6" fmla="*/ 30 w 77"/>
                  <a:gd name="T7" fmla="*/ 55 h 95"/>
                  <a:gd name="T8" fmla="*/ 39 w 77"/>
                  <a:gd name="T9" fmla="*/ 42 h 95"/>
                  <a:gd name="T10" fmla="*/ 41 w 77"/>
                  <a:gd name="T11" fmla="*/ 25 h 95"/>
                  <a:gd name="T12" fmla="*/ 16 w 77"/>
                  <a:gd name="T13" fmla="*/ 25 h 95"/>
                  <a:gd name="T14" fmla="*/ 26 w 77"/>
                  <a:gd name="T15" fmla="*/ 15 h 95"/>
                  <a:gd name="T16" fmla="*/ 31 w 77"/>
                  <a:gd name="T17" fmla="*/ 20 h 95"/>
                  <a:gd name="T18" fmla="*/ 31 w 77"/>
                  <a:gd name="T19" fmla="*/ 20 h 95"/>
                  <a:gd name="T20" fmla="*/ 40 w 77"/>
                  <a:gd name="T21" fmla="*/ 11 h 95"/>
                  <a:gd name="T22" fmla="*/ 49 w 77"/>
                  <a:gd name="T23" fmla="*/ 9 h 95"/>
                  <a:gd name="T24" fmla="*/ 59 w 77"/>
                  <a:gd name="T25" fmla="*/ 10 h 95"/>
                  <a:gd name="T26" fmla="*/ 68 w 77"/>
                  <a:gd name="T27" fmla="*/ 8 h 95"/>
                  <a:gd name="T28" fmla="*/ 77 w 77"/>
                  <a:gd name="T29" fmla="*/ 0 h 95"/>
                  <a:gd name="T30" fmla="*/ 77 w 77"/>
                  <a:gd name="T31" fmla="*/ 0 h 95"/>
                  <a:gd name="T32" fmla="*/ 71 w 77"/>
                  <a:gd name="T33" fmla="*/ 10 h 95"/>
                  <a:gd name="T34" fmla="*/ 65 w 77"/>
                  <a:gd name="T35" fmla="*/ 21 h 95"/>
                  <a:gd name="T36" fmla="*/ 59 w 77"/>
                  <a:gd name="T37" fmla="*/ 31 h 95"/>
                  <a:gd name="T38" fmla="*/ 51 w 77"/>
                  <a:gd name="T39" fmla="*/ 41 h 95"/>
                  <a:gd name="T40" fmla="*/ 44 w 77"/>
                  <a:gd name="T41" fmla="*/ 51 h 95"/>
                  <a:gd name="T42" fmla="*/ 36 w 77"/>
                  <a:gd name="T43" fmla="*/ 61 h 95"/>
                  <a:gd name="T44" fmla="*/ 28 w 77"/>
                  <a:gd name="T45" fmla="*/ 70 h 95"/>
                  <a:gd name="T46" fmla="*/ 19 w 77"/>
                  <a:gd name="T47" fmla="*/ 79 h 95"/>
                  <a:gd name="T48" fmla="*/ 10 w 77"/>
                  <a:gd name="T49" fmla="*/ 87 h 95"/>
                  <a:gd name="T50" fmla="*/ 0 w 77"/>
                  <a:gd name="T51" fmla="*/ 95 h 95"/>
                  <a:gd name="T52" fmla="*/ 0 w 77"/>
                  <a:gd name="T53" fmla="*/ 9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7" h="95">
                    <a:moveTo>
                      <a:pt x="0" y="95"/>
                    </a:moveTo>
                    <a:lnTo>
                      <a:pt x="7" y="79"/>
                    </a:lnTo>
                    <a:lnTo>
                      <a:pt x="19" y="67"/>
                    </a:lnTo>
                    <a:lnTo>
                      <a:pt x="30" y="55"/>
                    </a:lnTo>
                    <a:lnTo>
                      <a:pt x="39" y="42"/>
                    </a:lnTo>
                    <a:lnTo>
                      <a:pt x="41" y="25"/>
                    </a:lnTo>
                    <a:lnTo>
                      <a:pt x="16" y="25"/>
                    </a:lnTo>
                    <a:lnTo>
                      <a:pt x="26" y="15"/>
                    </a:lnTo>
                    <a:lnTo>
                      <a:pt x="31" y="20"/>
                    </a:lnTo>
                    <a:lnTo>
                      <a:pt x="31" y="20"/>
                    </a:lnTo>
                    <a:lnTo>
                      <a:pt x="40" y="11"/>
                    </a:lnTo>
                    <a:lnTo>
                      <a:pt x="49" y="9"/>
                    </a:lnTo>
                    <a:lnTo>
                      <a:pt x="59" y="10"/>
                    </a:lnTo>
                    <a:lnTo>
                      <a:pt x="68" y="8"/>
                    </a:lnTo>
                    <a:lnTo>
                      <a:pt x="77" y="0"/>
                    </a:lnTo>
                    <a:lnTo>
                      <a:pt x="77" y="0"/>
                    </a:lnTo>
                    <a:lnTo>
                      <a:pt x="71" y="10"/>
                    </a:lnTo>
                    <a:lnTo>
                      <a:pt x="65" y="21"/>
                    </a:lnTo>
                    <a:lnTo>
                      <a:pt x="59" y="31"/>
                    </a:lnTo>
                    <a:lnTo>
                      <a:pt x="51" y="41"/>
                    </a:lnTo>
                    <a:lnTo>
                      <a:pt x="44" y="51"/>
                    </a:lnTo>
                    <a:lnTo>
                      <a:pt x="36" y="61"/>
                    </a:lnTo>
                    <a:lnTo>
                      <a:pt x="28" y="70"/>
                    </a:lnTo>
                    <a:lnTo>
                      <a:pt x="19" y="79"/>
                    </a:lnTo>
                    <a:lnTo>
                      <a:pt x="10" y="87"/>
                    </a:lnTo>
                    <a:lnTo>
                      <a:pt x="0" y="95"/>
                    </a:lnTo>
                    <a:lnTo>
                      <a:pt x="0" y="95"/>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11" name="Freeform 339"/>
              <p:cNvSpPr>
                <a:spLocks/>
              </p:cNvSpPr>
              <p:nvPr/>
            </p:nvSpPr>
            <p:spPr bwMode="auto">
              <a:xfrm>
                <a:off x="227" y="4068"/>
                <a:ext cx="2" cy="3"/>
              </a:xfrm>
              <a:custGeom>
                <a:avLst/>
                <a:gdLst>
                  <a:gd name="T0" fmla="*/ 68 w 68"/>
                  <a:gd name="T1" fmla="*/ 15 h 146"/>
                  <a:gd name="T2" fmla="*/ 68 w 68"/>
                  <a:gd name="T3" fmla="*/ 19 h 146"/>
                  <a:gd name="T4" fmla="*/ 67 w 68"/>
                  <a:gd name="T5" fmla="*/ 24 h 146"/>
                  <a:gd name="T6" fmla="*/ 64 w 68"/>
                  <a:gd name="T7" fmla="*/ 28 h 146"/>
                  <a:gd name="T8" fmla="*/ 61 w 68"/>
                  <a:gd name="T9" fmla="*/ 32 h 146"/>
                  <a:gd name="T10" fmla="*/ 58 w 68"/>
                  <a:gd name="T11" fmla="*/ 36 h 146"/>
                  <a:gd name="T12" fmla="*/ 63 w 68"/>
                  <a:gd name="T13" fmla="*/ 41 h 146"/>
                  <a:gd name="T14" fmla="*/ 63 w 68"/>
                  <a:gd name="T15" fmla="*/ 41 h 146"/>
                  <a:gd name="T16" fmla="*/ 57 w 68"/>
                  <a:gd name="T17" fmla="*/ 52 h 146"/>
                  <a:gd name="T18" fmla="*/ 52 w 68"/>
                  <a:gd name="T19" fmla="*/ 62 h 146"/>
                  <a:gd name="T20" fmla="*/ 47 w 68"/>
                  <a:gd name="T21" fmla="*/ 72 h 146"/>
                  <a:gd name="T22" fmla="*/ 43 w 68"/>
                  <a:gd name="T23" fmla="*/ 82 h 146"/>
                  <a:gd name="T24" fmla="*/ 39 w 68"/>
                  <a:gd name="T25" fmla="*/ 92 h 146"/>
                  <a:gd name="T26" fmla="*/ 36 w 68"/>
                  <a:gd name="T27" fmla="*/ 102 h 146"/>
                  <a:gd name="T28" fmla="*/ 32 w 68"/>
                  <a:gd name="T29" fmla="*/ 112 h 146"/>
                  <a:gd name="T30" fmla="*/ 29 w 68"/>
                  <a:gd name="T31" fmla="*/ 122 h 146"/>
                  <a:gd name="T32" fmla="*/ 25 w 68"/>
                  <a:gd name="T33" fmla="*/ 133 h 146"/>
                  <a:gd name="T34" fmla="*/ 22 w 68"/>
                  <a:gd name="T35" fmla="*/ 146 h 146"/>
                  <a:gd name="T36" fmla="*/ 22 w 68"/>
                  <a:gd name="T37" fmla="*/ 146 h 146"/>
                  <a:gd name="T38" fmla="*/ 17 w 68"/>
                  <a:gd name="T39" fmla="*/ 132 h 146"/>
                  <a:gd name="T40" fmla="*/ 13 w 68"/>
                  <a:gd name="T41" fmla="*/ 117 h 146"/>
                  <a:gd name="T42" fmla="*/ 10 w 68"/>
                  <a:gd name="T43" fmla="*/ 102 h 146"/>
                  <a:gd name="T44" fmla="*/ 5 w 68"/>
                  <a:gd name="T45" fmla="*/ 87 h 146"/>
                  <a:gd name="T46" fmla="*/ 3 w 68"/>
                  <a:gd name="T47" fmla="*/ 72 h 146"/>
                  <a:gd name="T48" fmla="*/ 1 w 68"/>
                  <a:gd name="T49" fmla="*/ 57 h 146"/>
                  <a:gd name="T50" fmla="*/ 0 w 68"/>
                  <a:gd name="T51" fmla="*/ 42 h 146"/>
                  <a:gd name="T52" fmla="*/ 1 w 68"/>
                  <a:gd name="T53" fmla="*/ 28 h 146"/>
                  <a:gd name="T54" fmla="*/ 2 w 68"/>
                  <a:gd name="T55" fmla="*/ 13 h 146"/>
                  <a:gd name="T56" fmla="*/ 7 w 68"/>
                  <a:gd name="T57" fmla="*/ 0 h 146"/>
                  <a:gd name="T58" fmla="*/ 7 w 68"/>
                  <a:gd name="T59" fmla="*/ 0 h 146"/>
                  <a:gd name="T60" fmla="*/ 20 w 68"/>
                  <a:gd name="T61" fmla="*/ 1 h 146"/>
                  <a:gd name="T62" fmla="*/ 34 w 68"/>
                  <a:gd name="T63" fmla="*/ 2 h 146"/>
                  <a:gd name="T64" fmla="*/ 48 w 68"/>
                  <a:gd name="T65" fmla="*/ 4 h 146"/>
                  <a:gd name="T66" fmla="*/ 60 w 68"/>
                  <a:gd name="T67" fmla="*/ 8 h 146"/>
                  <a:gd name="T68" fmla="*/ 68 w 68"/>
                  <a:gd name="T69" fmla="*/ 15 h 146"/>
                  <a:gd name="T70" fmla="*/ 68 w 68"/>
                  <a:gd name="T71" fmla="*/ 15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 h="146">
                    <a:moveTo>
                      <a:pt x="68" y="15"/>
                    </a:moveTo>
                    <a:lnTo>
                      <a:pt x="68" y="19"/>
                    </a:lnTo>
                    <a:lnTo>
                      <a:pt x="67" y="24"/>
                    </a:lnTo>
                    <a:lnTo>
                      <a:pt x="64" y="28"/>
                    </a:lnTo>
                    <a:lnTo>
                      <a:pt x="61" y="32"/>
                    </a:lnTo>
                    <a:lnTo>
                      <a:pt x="58" y="36"/>
                    </a:lnTo>
                    <a:lnTo>
                      <a:pt x="63" y="41"/>
                    </a:lnTo>
                    <a:lnTo>
                      <a:pt x="63" y="41"/>
                    </a:lnTo>
                    <a:lnTo>
                      <a:pt x="57" y="52"/>
                    </a:lnTo>
                    <a:lnTo>
                      <a:pt x="52" y="62"/>
                    </a:lnTo>
                    <a:lnTo>
                      <a:pt x="47" y="72"/>
                    </a:lnTo>
                    <a:lnTo>
                      <a:pt x="43" y="82"/>
                    </a:lnTo>
                    <a:lnTo>
                      <a:pt x="39" y="92"/>
                    </a:lnTo>
                    <a:lnTo>
                      <a:pt x="36" y="102"/>
                    </a:lnTo>
                    <a:lnTo>
                      <a:pt x="32" y="112"/>
                    </a:lnTo>
                    <a:lnTo>
                      <a:pt x="29" y="122"/>
                    </a:lnTo>
                    <a:lnTo>
                      <a:pt x="25" y="133"/>
                    </a:lnTo>
                    <a:lnTo>
                      <a:pt x="22" y="146"/>
                    </a:lnTo>
                    <a:lnTo>
                      <a:pt x="22" y="146"/>
                    </a:lnTo>
                    <a:lnTo>
                      <a:pt x="17" y="132"/>
                    </a:lnTo>
                    <a:lnTo>
                      <a:pt x="13" y="117"/>
                    </a:lnTo>
                    <a:lnTo>
                      <a:pt x="10" y="102"/>
                    </a:lnTo>
                    <a:lnTo>
                      <a:pt x="5" y="87"/>
                    </a:lnTo>
                    <a:lnTo>
                      <a:pt x="3" y="72"/>
                    </a:lnTo>
                    <a:lnTo>
                      <a:pt x="1" y="57"/>
                    </a:lnTo>
                    <a:lnTo>
                      <a:pt x="0" y="42"/>
                    </a:lnTo>
                    <a:lnTo>
                      <a:pt x="1" y="28"/>
                    </a:lnTo>
                    <a:lnTo>
                      <a:pt x="2" y="13"/>
                    </a:lnTo>
                    <a:lnTo>
                      <a:pt x="7" y="0"/>
                    </a:lnTo>
                    <a:lnTo>
                      <a:pt x="7" y="0"/>
                    </a:lnTo>
                    <a:lnTo>
                      <a:pt x="20" y="1"/>
                    </a:lnTo>
                    <a:lnTo>
                      <a:pt x="34" y="2"/>
                    </a:lnTo>
                    <a:lnTo>
                      <a:pt x="48" y="4"/>
                    </a:lnTo>
                    <a:lnTo>
                      <a:pt x="60" y="8"/>
                    </a:lnTo>
                    <a:lnTo>
                      <a:pt x="68" y="15"/>
                    </a:lnTo>
                    <a:lnTo>
                      <a:pt x="68" y="1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12" name="Freeform 340"/>
              <p:cNvSpPr>
                <a:spLocks/>
              </p:cNvSpPr>
              <p:nvPr/>
            </p:nvSpPr>
            <p:spPr bwMode="auto">
              <a:xfrm>
                <a:off x="230" y="4069"/>
                <a:ext cx="1" cy="3"/>
              </a:xfrm>
              <a:custGeom>
                <a:avLst/>
                <a:gdLst>
                  <a:gd name="T0" fmla="*/ 72 w 72"/>
                  <a:gd name="T1" fmla="*/ 45 h 140"/>
                  <a:gd name="T2" fmla="*/ 69 w 72"/>
                  <a:gd name="T3" fmla="*/ 56 h 140"/>
                  <a:gd name="T4" fmla="*/ 65 w 72"/>
                  <a:gd name="T5" fmla="*/ 66 h 140"/>
                  <a:gd name="T6" fmla="*/ 61 w 72"/>
                  <a:gd name="T7" fmla="*/ 76 h 140"/>
                  <a:gd name="T8" fmla="*/ 55 w 72"/>
                  <a:gd name="T9" fmla="*/ 86 h 140"/>
                  <a:gd name="T10" fmla="*/ 48 w 72"/>
                  <a:gd name="T11" fmla="*/ 95 h 140"/>
                  <a:gd name="T12" fmla="*/ 41 w 72"/>
                  <a:gd name="T13" fmla="*/ 104 h 140"/>
                  <a:gd name="T14" fmla="*/ 33 w 72"/>
                  <a:gd name="T15" fmla="*/ 113 h 140"/>
                  <a:gd name="T16" fmla="*/ 24 w 72"/>
                  <a:gd name="T17" fmla="*/ 122 h 140"/>
                  <a:gd name="T18" fmla="*/ 15 w 72"/>
                  <a:gd name="T19" fmla="*/ 131 h 140"/>
                  <a:gd name="T20" fmla="*/ 6 w 72"/>
                  <a:gd name="T21" fmla="*/ 140 h 140"/>
                  <a:gd name="T22" fmla="*/ 6 w 72"/>
                  <a:gd name="T23" fmla="*/ 140 h 140"/>
                  <a:gd name="T24" fmla="*/ 0 w 72"/>
                  <a:gd name="T25" fmla="*/ 131 h 140"/>
                  <a:gd name="T26" fmla="*/ 2 w 72"/>
                  <a:gd name="T27" fmla="*/ 123 h 140"/>
                  <a:gd name="T28" fmla="*/ 8 w 72"/>
                  <a:gd name="T29" fmla="*/ 116 h 140"/>
                  <a:gd name="T30" fmla="*/ 14 w 72"/>
                  <a:gd name="T31" fmla="*/ 108 h 140"/>
                  <a:gd name="T32" fmla="*/ 16 w 72"/>
                  <a:gd name="T33" fmla="*/ 100 h 140"/>
                  <a:gd name="T34" fmla="*/ 16 w 72"/>
                  <a:gd name="T35" fmla="*/ 100 h 140"/>
                  <a:gd name="T36" fmla="*/ 21 w 72"/>
                  <a:gd name="T37" fmla="*/ 100 h 140"/>
                  <a:gd name="T38" fmla="*/ 28 w 72"/>
                  <a:gd name="T39" fmla="*/ 99 h 140"/>
                  <a:gd name="T40" fmla="*/ 33 w 72"/>
                  <a:gd name="T41" fmla="*/ 97 h 140"/>
                  <a:gd name="T42" fmla="*/ 38 w 72"/>
                  <a:gd name="T43" fmla="*/ 94 h 140"/>
                  <a:gd name="T44" fmla="*/ 42 w 72"/>
                  <a:gd name="T45" fmla="*/ 90 h 140"/>
                  <a:gd name="T46" fmla="*/ 42 w 72"/>
                  <a:gd name="T47" fmla="*/ 90 h 140"/>
                  <a:gd name="T48" fmla="*/ 36 w 72"/>
                  <a:gd name="T49" fmla="*/ 87 h 140"/>
                  <a:gd name="T50" fmla="*/ 33 w 72"/>
                  <a:gd name="T51" fmla="*/ 83 h 140"/>
                  <a:gd name="T52" fmla="*/ 31 w 72"/>
                  <a:gd name="T53" fmla="*/ 79 h 140"/>
                  <a:gd name="T54" fmla="*/ 29 w 72"/>
                  <a:gd name="T55" fmla="*/ 75 h 140"/>
                  <a:gd name="T56" fmla="*/ 27 w 72"/>
                  <a:gd name="T57" fmla="*/ 70 h 140"/>
                  <a:gd name="T58" fmla="*/ 27 w 72"/>
                  <a:gd name="T59" fmla="*/ 70 h 140"/>
                  <a:gd name="T60" fmla="*/ 33 w 72"/>
                  <a:gd name="T61" fmla="*/ 65 h 140"/>
                  <a:gd name="T62" fmla="*/ 34 w 72"/>
                  <a:gd name="T63" fmla="*/ 60 h 140"/>
                  <a:gd name="T64" fmla="*/ 33 w 72"/>
                  <a:gd name="T65" fmla="*/ 56 h 140"/>
                  <a:gd name="T66" fmla="*/ 32 w 72"/>
                  <a:gd name="T67" fmla="*/ 51 h 140"/>
                  <a:gd name="T68" fmla="*/ 37 w 72"/>
                  <a:gd name="T69" fmla="*/ 45 h 140"/>
                  <a:gd name="T70" fmla="*/ 37 w 72"/>
                  <a:gd name="T71" fmla="*/ 45 h 140"/>
                  <a:gd name="T72" fmla="*/ 39 w 72"/>
                  <a:gd name="T73" fmla="*/ 44 h 140"/>
                  <a:gd name="T74" fmla="*/ 41 w 72"/>
                  <a:gd name="T75" fmla="*/ 45 h 140"/>
                  <a:gd name="T76" fmla="*/ 43 w 72"/>
                  <a:gd name="T77" fmla="*/ 46 h 140"/>
                  <a:gd name="T78" fmla="*/ 45 w 72"/>
                  <a:gd name="T79" fmla="*/ 48 h 140"/>
                  <a:gd name="T80" fmla="*/ 47 w 72"/>
                  <a:gd name="T81" fmla="*/ 50 h 140"/>
                  <a:gd name="T82" fmla="*/ 47 w 72"/>
                  <a:gd name="T83" fmla="*/ 50 h 140"/>
                  <a:gd name="T84" fmla="*/ 49 w 72"/>
                  <a:gd name="T85" fmla="*/ 42 h 140"/>
                  <a:gd name="T86" fmla="*/ 53 w 72"/>
                  <a:gd name="T87" fmla="*/ 41 h 140"/>
                  <a:gd name="T88" fmla="*/ 57 w 72"/>
                  <a:gd name="T89" fmla="*/ 43 h 140"/>
                  <a:gd name="T90" fmla="*/ 60 w 72"/>
                  <a:gd name="T91" fmla="*/ 42 h 140"/>
                  <a:gd name="T92" fmla="*/ 62 w 72"/>
                  <a:gd name="T93" fmla="*/ 35 h 140"/>
                  <a:gd name="T94" fmla="*/ 62 w 72"/>
                  <a:gd name="T95" fmla="*/ 35 h 140"/>
                  <a:gd name="T96" fmla="*/ 58 w 72"/>
                  <a:gd name="T97" fmla="*/ 28 h 140"/>
                  <a:gd name="T98" fmla="*/ 55 w 72"/>
                  <a:gd name="T99" fmla="*/ 21 h 140"/>
                  <a:gd name="T100" fmla="*/ 52 w 72"/>
                  <a:gd name="T101" fmla="*/ 15 h 140"/>
                  <a:gd name="T102" fmla="*/ 51 w 72"/>
                  <a:gd name="T103" fmla="*/ 7 h 140"/>
                  <a:gd name="T104" fmla="*/ 52 w 72"/>
                  <a:gd name="T105" fmla="*/ 0 h 140"/>
                  <a:gd name="T106" fmla="*/ 52 w 72"/>
                  <a:gd name="T107" fmla="*/ 0 h 140"/>
                  <a:gd name="T108" fmla="*/ 58 w 72"/>
                  <a:gd name="T109" fmla="*/ 4 h 140"/>
                  <a:gd name="T110" fmla="*/ 63 w 72"/>
                  <a:gd name="T111" fmla="*/ 12 h 140"/>
                  <a:gd name="T112" fmla="*/ 65 w 72"/>
                  <a:gd name="T113" fmla="*/ 23 h 140"/>
                  <a:gd name="T114" fmla="*/ 68 w 72"/>
                  <a:gd name="T115" fmla="*/ 34 h 140"/>
                  <a:gd name="T116" fmla="*/ 72 w 72"/>
                  <a:gd name="T117" fmla="*/ 45 h 140"/>
                  <a:gd name="T118" fmla="*/ 72 w 72"/>
                  <a:gd name="T119" fmla="*/ 45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2" h="140">
                    <a:moveTo>
                      <a:pt x="72" y="45"/>
                    </a:moveTo>
                    <a:lnTo>
                      <a:pt x="69" y="56"/>
                    </a:lnTo>
                    <a:lnTo>
                      <a:pt x="65" y="66"/>
                    </a:lnTo>
                    <a:lnTo>
                      <a:pt x="61" y="76"/>
                    </a:lnTo>
                    <a:lnTo>
                      <a:pt x="55" y="86"/>
                    </a:lnTo>
                    <a:lnTo>
                      <a:pt x="48" y="95"/>
                    </a:lnTo>
                    <a:lnTo>
                      <a:pt x="41" y="104"/>
                    </a:lnTo>
                    <a:lnTo>
                      <a:pt x="33" y="113"/>
                    </a:lnTo>
                    <a:lnTo>
                      <a:pt x="24" y="122"/>
                    </a:lnTo>
                    <a:lnTo>
                      <a:pt x="15" y="131"/>
                    </a:lnTo>
                    <a:lnTo>
                      <a:pt x="6" y="140"/>
                    </a:lnTo>
                    <a:lnTo>
                      <a:pt x="6" y="140"/>
                    </a:lnTo>
                    <a:lnTo>
                      <a:pt x="0" y="131"/>
                    </a:lnTo>
                    <a:lnTo>
                      <a:pt x="2" y="123"/>
                    </a:lnTo>
                    <a:lnTo>
                      <a:pt x="8" y="116"/>
                    </a:lnTo>
                    <a:lnTo>
                      <a:pt x="14" y="108"/>
                    </a:lnTo>
                    <a:lnTo>
                      <a:pt x="16" y="100"/>
                    </a:lnTo>
                    <a:lnTo>
                      <a:pt x="16" y="100"/>
                    </a:lnTo>
                    <a:lnTo>
                      <a:pt x="21" y="100"/>
                    </a:lnTo>
                    <a:lnTo>
                      <a:pt x="28" y="99"/>
                    </a:lnTo>
                    <a:lnTo>
                      <a:pt x="33" y="97"/>
                    </a:lnTo>
                    <a:lnTo>
                      <a:pt x="38" y="94"/>
                    </a:lnTo>
                    <a:lnTo>
                      <a:pt x="42" y="90"/>
                    </a:lnTo>
                    <a:lnTo>
                      <a:pt x="42" y="90"/>
                    </a:lnTo>
                    <a:lnTo>
                      <a:pt x="36" y="87"/>
                    </a:lnTo>
                    <a:lnTo>
                      <a:pt x="33" y="83"/>
                    </a:lnTo>
                    <a:lnTo>
                      <a:pt x="31" y="79"/>
                    </a:lnTo>
                    <a:lnTo>
                      <a:pt x="29" y="75"/>
                    </a:lnTo>
                    <a:lnTo>
                      <a:pt x="27" y="70"/>
                    </a:lnTo>
                    <a:lnTo>
                      <a:pt x="27" y="70"/>
                    </a:lnTo>
                    <a:lnTo>
                      <a:pt x="33" y="65"/>
                    </a:lnTo>
                    <a:lnTo>
                      <a:pt x="34" y="60"/>
                    </a:lnTo>
                    <a:lnTo>
                      <a:pt x="33" y="56"/>
                    </a:lnTo>
                    <a:lnTo>
                      <a:pt x="32" y="51"/>
                    </a:lnTo>
                    <a:lnTo>
                      <a:pt x="37" y="45"/>
                    </a:lnTo>
                    <a:lnTo>
                      <a:pt x="37" y="45"/>
                    </a:lnTo>
                    <a:lnTo>
                      <a:pt x="39" y="44"/>
                    </a:lnTo>
                    <a:lnTo>
                      <a:pt x="41" y="45"/>
                    </a:lnTo>
                    <a:lnTo>
                      <a:pt x="43" y="46"/>
                    </a:lnTo>
                    <a:lnTo>
                      <a:pt x="45" y="48"/>
                    </a:lnTo>
                    <a:lnTo>
                      <a:pt x="47" y="50"/>
                    </a:lnTo>
                    <a:lnTo>
                      <a:pt x="47" y="50"/>
                    </a:lnTo>
                    <a:lnTo>
                      <a:pt x="49" y="42"/>
                    </a:lnTo>
                    <a:lnTo>
                      <a:pt x="53" y="41"/>
                    </a:lnTo>
                    <a:lnTo>
                      <a:pt x="57" y="43"/>
                    </a:lnTo>
                    <a:lnTo>
                      <a:pt x="60" y="42"/>
                    </a:lnTo>
                    <a:lnTo>
                      <a:pt x="62" y="35"/>
                    </a:lnTo>
                    <a:lnTo>
                      <a:pt x="62" y="35"/>
                    </a:lnTo>
                    <a:lnTo>
                      <a:pt x="58" y="28"/>
                    </a:lnTo>
                    <a:lnTo>
                      <a:pt x="55" y="21"/>
                    </a:lnTo>
                    <a:lnTo>
                      <a:pt x="52" y="15"/>
                    </a:lnTo>
                    <a:lnTo>
                      <a:pt x="51" y="7"/>
                    </a:lnTo>
                    <a:lnTo>
                      <a:pt x="52" y="0"/>
                    </a:lnTo>
                    <a:lnTo>
                      <a:pt x="52" y="0"/>
                    </a:lnTo>
                    <a:lnTo>
                      <a:pt x="58" y="4"/>
                    </a:lnTo>
                    <a:lnTo>
                      <a:pt x="63" y="12"/>
                    </a:lnTo>
                    <a:lnTo>
                      <a:pt x="65" y="23"/>
                    </a:lnTo>
                    <a:lnTo>
                      <a:pt x="68" y="34"/>
                    </a:lnTo>
                    <a:lnTo>
                      <a:pt x="72" y="45"/>
                    </a:lnTo>
                    <a:lnTo>
                      <a:pt x="72" y="4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13" name="Freeform 341"/>
              <p:cNvSpPr>
                <a:spLocks/>
              </p:cNvSpPr>
              <p:nvPr/>
            </p:nvSpPr>
            <p:spPr bwMode="auto">
              <a:xfrm>
                <a:off x="214" y="4071"/>
                <a:ext cx="4" cy="8"/>
              </a:xfrm>
              <a:custGeom>
                <a:avLst/>
                <a:gdLst>
                  <a:gd name="T0" fmla="*/ 199 w 199"/>
                  <a:gd name="T1" fmla="*/ 5 h 361"/>
                  <a:gd name="T2" fmla="*/ 182 w 199"/>
                  <a:gd name="T3" fmla="*/ 23 h 361"/>
                  <a:gd name="T4" fmla="*/ 165 w 199"/>
                  <a:gd name="T5" fmla="*/ 42 h 361"/>
                  <a:gd name="T6" fmla="*/ 148 w 199"/>
                  <a:gd name="T7" fmla="*/ 61 h 361"/>
                  <a:gd name="T8" fmla="*/ 132 w 199"/>
                  <a:gd name="T9" fmla="*/ 80 h 361"/>
                  <a:gd name="T10" fmla="*/ 118 w 199"/>
                  <a:gd name="T11" fmla="*/ 100 h 361"/>
                  <a:gd name="T12" fmla="*/ 103 w 199"/>
                  <a:gd name="T13" fmla="*/ 121 h 361"/>
                  <a:gd name="T14" fmla="*/ 90 w 199"/>
                  <a:gd name="T15" fmla="*/ 145 h 361"/>
                  <a:gd name="T16" fmla="*/ 79 w 199"/>
                  <a:gd name="T17" fmla="*/ 170 h 361"/>
                  <a:gd name="T18" fmla="*/ 70 w 199"/>
                  <a:gd name="T19" fmla="*/ 196 h 361"/>
                  <a:gd name="T20" fmla="*/ 62 w 199"/>
                  <a:gd name="T21" fmla="*/ 226 h 361"/>
                  <a:gd name="T22" fmla="*/ 62 w 199"/>
                  <a:gd name="T23" fmla="*/ 226 h 361"/>
                  <a:gd name="T24" fmla="*/ 50 w 199"/>
                  <a:gd name="T25" fmla="*/ 236 h 361"/>
                  <a:gd name="T26" fmla="*/ 43 w 199"/>
                  <a:gd name="T27" fmla="*/ 249 h 361"/>
                  <a:gd name="T28" fmla="*/ 37 w 199"/>
                  <a:gd name="T29" fmla="*/ 263 h 361"/>
                  <a:gd name="T30" fmla="*/ 33 w 199"/>
                  <a:gd name="T31" fmla="*/ 277 h 361"/>
                  <a:gd name="T32" fmla="*/ 29 w 199"/>
                  <a:gd name="T33" fmla="*/ 293 h 361"/>
                  <a:gd name="T34" fmla="*/ 26 w 199"/>
                  <a:gd name="T35" fmla="*/ 308 h 361"/>
                  <a:gd name="T36" fmla="*/ 22 w 199"/>
                  <a:gd name="T37" fmla="*/ 323 h 361"/>
                  <a:gd name="T38" fmla="*/ 17 w 199"/>
                  <a:gd name="T39" fmla="*/ 337 h 361"/>
                  <a:gd name="T40" fmla="*/ 9 w 199"/>
                  <a:gd name="T41" fmla="*/ 349 h 361"/>
                  <a:gd name="T42" fmla="*/ 0 w 199"/>
                  <a:gd name="T43" fmla="*/ 361 h 361"/>
                  <a:gd name="T44" fmla="*/ 0 w 199"/>
                  <a:gd name="T45" fmla="*/ 361 h 361"/>
                  <a:gd name="T46" fmla="*/ 5 w 199"/>
                  <a:gd name="T47" fmla="*/ 352 h 361"/>
                  <a:gd name="T48" fmla="*/ 11 w 199"/>
                  <a:gd name="T49" fmla="*/ 342 h 361"/>
                  <a:gd name="T50" fmla="*/ 13 w 199"/>
                  <a:gd name="T51" fmla="*/ 331 h 361"/>
                  <a:gd name="T52" fmla="*/ 16 w 199"/>
                  <a:gd name="T53" fmla="*/ 319 h 361"/>
                  <a:gd name="T54" fmla="*/ 17 w 199"/>
                  <a:gd name="T55" fmla="*/ 306 h 361"/>
                  <a:gd name="T56" fmla="*/ 19 w 199"/>
                  <a:gd name="T57" fmla="*/ 293 h 361"/>
                  <a:gd name="T58" fmla="*/ 21 w 199"/>
                  <a:gd name="T59" fmla="*/ 280 h 361"/>
                  <a:gd name="T60" fmla="*/ 24 w 199"/>
                  <a:gd name="T61" fmla="*/ 266 h 361"/>
                  <a:gd name="T62" fmla="*/ 29 w 199"/>
                  <a:gd name="T63" fmla="*/ 253 h 361"/>
                  <a:gd name="T64" fmla="*/ 36 w 199"/>
                  <a:gd name="T65" fmla="*/ 241 h 361"/>
                  <a:gd name="T66" fmla="*/ 36 w 199"/>
                  <a:gd name="T67" fmla="*/ 241 h 361"/>
                  <a:gd name="T68" fmla="*/ 37 w 199"/>
                  <a:gd name="T69" fmla="*/ 227 h 361"/>
                  <a:gd name="T70" fmla="*/ 43 w 199"/>
                  <a:gd name="T71" fmla="*/ 213 h 361"/>
                  <a:gd name="T72" fmla="*/ 53 w 199"/>
                  <a:gd name="T73" fmla="*/ 200 h 361"/>
                  <a:gd name="T74" fmla="*/ 62 w 199"/>
                  <a:gd name="T75" fmla="*/ 186 h 361"/>
                  <a:gd name="T76" fmla="*/ 67 w 199"/>
                  <a:gd name="T77" fmla="*/ 171 h 361"/>
                  <a:gd name="T78" fmla="*/ 67 w 199"/>
                  <a:gd name="T79" fmla="*/ 171 h 361"/>
                  <a:gd name="T80" fmla="*/ 73 w 199"/>
                  <a:gd name="T81" fmla="*/ 153 h 361"/>
                  <a:gd name="T82" fmla="*/ 80 w 199"/>
                  <a:gd name="T83" fmla="*/ 134 h 361"/>
                  <a:gd name="T84" fmla="*/ 89 w 199"/>
                  <a:gd name="T85" fmla="*/ 116 h 361"/>
                  <a:gd name="T86" fmla="*/ 98 w 199"/>
                  <a:gd name="T87" fmla="*/ 98 h 361"/>
                  <a:gd name="T88" fmla="*/ 109 w 199"/>
                  <a:gd name="T89" fmla="*/ 81 h 361"/>
                  <a:gd name="T90" fmla="*/ 120 w 199"/>
                  <a:gd name="T91" fmla="*/ 65 h 361"/>
                  <a:gd name="T92" fmla="*/ 131 w 199"/>
                  <a:gd name="T93" fmla="*/ 50 h 361"/>
                  <a:gd name="T94" fmla="*/ 143 w 199"/>
                  <a:gd name="T95" fmla="*/ 36 h 361"/>
                  <a:gd name="T96" fmla="*/ 156 w 199"/>
                  <a:gd name="T97" fmla="*/ 24 h 361"/>
                  <a:gd name="T98" fmla="*/ 169 w 199"/>
                  <a:gd name="T99" fmla="*/ 15 h 361"/>
                  <a:gd name="T100" fmla="*/ 174 w 199"/>
                  <a:gd name="T101" fmla="*/ 20 h 361"/>
                  <a:gd name="T102" fmla="*/ 194 w 199"/>
                  <a:gd name="T103" fmla="*/ 0 h 361"/>
                  <a:gd name="T104" fmla="*/ 199 w 199"/>
                  <a:gd name="T105" fmla="*/ 5 h 361"/>
                  <a:gd name="T106" fmla="*/ 199 w 199"/>
                  <a:gd name="T107" fmla="*/ 5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99" h="361">
                    <a:moveTo>
                      <a:pt x="199" y="5"/>
                    </a:moveTo>
                    <a:lnTo>
                      <a:pt x="182" y="23"/>
                    </a:lnTo>
                    <a:lnTo>
                      <a:pt x="165" y="42"/>
                    </a:lnTo>
                    <a:lnTo>
                      <a:pt x="148" y="61"/>
                    </a:lnTo>
                    <a:lnTo>
                      <a:pt x="132" y="80"/>
                    </a:lnTo>
                    <a:lnTo>
                      <a:pt x="118" y="100"/>
                    </a:lnTo>
                    <a:lnTo>
                      <a:pt x="103" y="121"/>
                    </a:lnTo>
                    <a:lnTo>
                      <a:pt x="90" y="145"/>
                    </a:lnTo>
                    <a:lnTo>
                      <a:pt x="79" y="170"/>
                    </a:lnTo>
                    <a:lnTo>
                      <a:pt x="70" y="196"/>
                    </a:lnTo>
                    <a:lnTo>
                      <a:pt x="62" y="226"/>
                    </a:lnTo>
                    <a:lnTo>
                      <a:pt x="62" y="226"/>
                    </a:lnTo>
                    <a:lnTo>
                      <a:pt x="50" y="236"/>
                    </a:lnTo>
                    <a:lnTo>
                      <a:pt x="43" y="249"/>
                    </a:lnTo>
                    <a:lnTo>
                      <a:pt x="37" y="263"/>
                    </a:lnTo>
                    <a:lnTo>
                      <a:pt x="33" y="277"/>
                    </a:lnTo>
                    <a:lnTo>
                      <a:pt x="29" y="293"/>
                    </a:lnTo>
                    <a:lnTo>
                      <a:pt x="26" y="308"/>
                    </a:lnTo>
                    <a:lnTo>
                      <a:pt x="22" y="323"/>
                    </a:lnTo>
                    <a:lnTo>
                      <a:pt x="17" y="337"/>
                    </a:lnTo>
                    <a:lnTo>
                      <a:pt x="9" y="349"/>
                    </a:lnTo>
                    <a:lnTo>
                      <a:pt x="0" y="361"/>
                    </a:lnTo>
                    <a:lnTo>
                      <a:pt x="0" y="361"/>
                    </a:lnTo>
                    <a:lnTo>
                      <a:pt x="5" y="352"/>
                    </a:lnTo>
                    <a:lnTo>
                      <a:pt x="11" y="342"/>
                    </a:lnTo>
                    <a:lnTo>
                      <a:pt x="13" y="331"/>
                    </a:lnTo>
                    <a:lnTo>
                      <a:pt x="16" y="319"/>
                    </a:lnTo>
                    <a:lnTo>
                      <a:pt x="17" y="306"/>
                    </a:lnTo>
                    <a:lnTo>
                      <a:pt x="19" y="293"/>
                    </a:lnTo>
                    <a:lnTo>
                      <a:pt x="21" y="280"/>
                    </a:lnTo>
                    <a:lnTo>
                      <a:pt x="24" y="266"/>
                    </a:lnTo>
                    <a:lnTo>
                      <a:pt x="29" y="253"/>
                    </a:lnTo>
                    <a:lnTo>
                      <a:pt x="36" y="241"/>
                    </a:lnTo>
                    <a:lnTo>
                      <a:pt x="36" y="241"/>
                    </a:lnTo>
                    <a:lnTo>
                      <a:pt x="37" y="227"/>
                    </a:lnTo>
                    <a:lnTo>
                      <a:pt x="43" y="213"/>
                    </a:lnTo>
                    <a:lnTo>
                      <a:pt x="53" y="200"/>
                    </a:lnTo>
                    <a:lnTo>
                      <a:pt x="62" y="186"/>
                    </a:lnTo>
                    <a:lnTo>
                      <a:pt x="67" y="171"/>
                    </a:lnTo>
                    <a:lnTo>
                      <a:pt x="67" y="171"/>
                    </a:lnTo>
                    <a:lnTo>
                      <a:pt x="73" y="153"/>
                    </a:lnTo>
                    <a:lnTo>
                      <a:pt x="80" y="134"/>
                    </a:lnTo>
                    <a:lnTo>
                      <a:pt x="89" y="116"/>
                    </a:lnTo>
                    <a:lnTo>
                      <a:pt x="98" y="98"/>
                    </a:lnTo>
                    <a:lnTo>
                      <a:pt x="109" y="81"/>
                    </a:lnTo>
                    <a:lnTo>
                      <a:pt x="120" y="65"/>
                    </a:lnTo>
                    <a:lnTo>
                      <a:pt x="131" y="50"/>
                    </a:lnTo>
                    <a:lnTo>
                      <a:pt x="143" y="36"/>
                    </a:lnTo>
                    <a:lnTo>
                      <a:pt x="156" y="24"/>
                    </a:lnTo>
                    <a:lnTo>
                      <a:pt x="169" y="15"/>
                    </a:lnTo>
                    <a:lnTo>
                      <a:pt x="174" y="20"/>
                    </a:lnTo>
                    <a:lnTo>
                      <a:pt x="194" y="0"/>
                    </a:lnTo>
                    <a:lnTo>
                      <a:pt x="199" y="5"/>
                    </a:lnTo>
                    <a:lnTo>
                      <a:pt x="199" y="5"/>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14" name="Freeform 342"/>
              <p:cNvSpPr>
                <a:spLocks/>
              </p:cNvSpPr>
              <p:nvPr/>
            </p:nvSpPr>
            <p:spPr bwMode="auto">
              <a:xfrm>
                <a:off x="223" y="4071"/>
                <a:ext cx="0" cy="1"/>
              </a:xfrm>
              <a:custGeom>
                <a:avLst/>
                <a:gdLst>
                  <a:gd name="T0" fmla="*/ 0 w 10"/>
                  <a:gd name="T1" fmla="*/ 1 h 26"/>
                  <a:gd name="T2" fmla="*/ 5 w 10"/>
                  <a:gd name="T3" fmla="*/ 0 h 26"/>
                  <a:gd name="T4" fmla="*/ 10 w 10"/>
                  <a:gd name="T5" fmla="*/ 25 h 26"/>
                  <a:gd name="T6" fmla="*/ 5 w 10"/>
                  <a:gd name="T7" fmla="*/ 26 h 26"/>
                  <a:gd name="T8" fmla="*/ 0 w 10"/>
                  <a:gd name="T9" fmla="*/ 1 h 26"/>
                  <a:gd name="T10" fmla="*/ 0 w 10"/>
                  <a:gd name="T11" fmla="*/ 1 h 26"/>
                </a:gdLst>
                <a:ahLst/>
                <a:cxnLst>
                  <a:cxn ang="0">
                    <a:pos x="T0" y="T1"/>
                  </a:cxn>
                  <a:cxn ang="0">
                    <a:pos x="T2" y="T3"/>
                  </a:cxn>
                  <a:cxn ang="0">
                    <a:pos x="T4" y="T5"/>
                  </a:cxn>
                  <a:cxn ang="0">
                    <a:pos x="T6" y="T7"/>
                  </a:cxn>
                  <a:cxn ang="0">
                    <a:pos x="T8" y="T9"/>
                  </a:cxn>
                  <a:cxn ang="0">
                    <a:pos x="T10" y="T11"/>
                  </a:cxn>
                </a:cxnLst>
                <a:rect l="0" t="0" r="r" b="b"/>
                <a:pathLst>
                  <a:path w="10" h="26">
                    <a:moveTo>
                      <a:pt x="0" y="1"/>
                    </a:moveTo>
                    <a:lnTo>
                      <a:pt x="5" y="0"/>
                    </a:lnTo>
                    <a:lnTo>
                      <a:pt x="10" y="25"/>
                    </a:lnTo>
                    <a:lnTo>
                      <a:pt x="5" y="26"/>
                    </a:lnTo>
                    <a:lnTo>
                      <a:pt x="0" y="1"/>
                    </a:lnTo>
                    <a:lnTo>
                      <a:pt x="0" y="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15" name="Freeform 343"/>
              <p:cNvSpPr>
                <a:spLocks/>
              </p:cNvSpPr>
              <p:nvPr/>
            </p:nvSpPr>
            <p:spPr bwMode="auto">
              <a:xfrm>
                <a:off x="212" y="4072"/>
                <a:ext cx="2" cy="3"/>
              </a:xfrm>
              <a:custGeom>
                <a:avLst/>
                <a:gdLst>
                  <a:gd name="T0" fmla="*/ 0 w 87"/>
                  <a:gd name="T1" fmla="*/ 146 h 146"/>
                  <a:gd name="T2" fmla="*/ 2 w 87"/>
                  <a:gd name="T3" fmla="*/ 128 h 146"/>
                  <a:gd name="T4" fmla="*/ 7 w 87"/>
                  <a:gd name="T5" fmla="*/ 111 h 146"/>
                  <a:gd name="T6" fmla="*/ 12 w 87"/>
                  <a:gd name="T7" fmla="*/ 95 h 146"/>
                  <a:gd name="T8" fmla="*/ 20 w 87"/>
                  <a:gd name="T9" fmla="*/ 79 h 146"/>
                  <a:gd name="T10" fmla="*/ 28 w 87"/>
                  <a:gd name="T11" fmla="*/ 65 h 146"/>
                  <a:gd name="T12" fmla="*/ 38 w 87"/>
                  <a:gd name="T13" fmla="*/ 51 h 146"/>
                  <a:gd name="T14" fmla="*/ 49 w 87"/>
                  <a:gd name="T15" fmla="*/ 38 h 146"/>
                  <a:gd name="T16" fmla="*/ 61 w 87"/>
                  <a:gd name="T17" fmla="*/ 25 h 146"/>
                  <a:gd name="T18" fmla="*/ 73 w 87"/>
                  <a:gd name="T19" fmla="*/ 12 h 146"/>
                  <a:gd name="T20" fmla="*/ 87 w 87"/>
                  <a:gd name="T21" fmla="*/ 0 h 146"/>
                  <a:gd name="T22" fmla="*/ 87 w 87"/>
                  <a:gd name="T23" fmla="*/ 0 h 146"/>
                  <a:gd name="T24" fmla="*/ 77 w 87"/>
                  <a:gd name="T25" fmla="*/ 15 h 146"/>
                  <a:gd name="T26" fmla="*/ 68 w 87"/>
                  <a:gd name="T27" fmla="*/ 30 h 146"/>
                  <a:gd name="T28" fmla="*/ 58 w 87"/>
                  <a:gd name="T29" fmla="*/ 45 h 146"/>
                  <a:gd name="T30" fmla="*/ 47 w 87"/>
                  <a:gd name="T31" fmla="*/ 61 h 146"/>
                  <a:gd name="T32" fmla="*/ 36 w 87"/>
                  <a:gd name="T33" fmla="*/ 76 h 146"/>
                  <a:gd name="T34" fmla="*/ 26 w 87"/>
                  <a:gd name="T35" fmla="*/ 92 h 146"/>
                  <a:gd name="T36" fmla="*/ 16 w 87"/>
                  <a:gd name="T37" fmla="*/ 106 h 146"/>
                  <a:gd name="T38" fmla="*/ 9 w 87"/>
                  <a:gd name="T39" fmla="*/ 120 h 146"/>
                  <a:gd name="T40" fmla="*/ 3 w 87"/>
                  <a:gd name="T41" fmla="*/ 133 h 146"/>
                  <a:gd name="T42" fmla="*/ 0 w 87"/>
                  <a:gd name="T43" fmla="*/ 146 h 146"/>
                  <a:gd name="T44" fmla="*/ 0 w 87"/>
                  <a:gd name="T45"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 h="146">
                    <a:moveTo>
                      <a:pt x="0" y="146"/>
                    </a:moveTo>
                    <a:lnTo>
                      <a:pt x="2" y="128"/>
                    </a:lnTo>
                    <a:lnTo>
                      <a:pt x="7" y="111"/>
                    </a:lnTo>
                    <a:lnTo>
                      <a:pt x="12" y="95"/>
                    </a:lnTo>
                    <a:lnTo>
                      <a:pt x="20" y="79"/>
                    </a:lnTo>
                    <a:lnTo>
                      <a:pt x="28" y="65"/>
                    </a:lnTo>
                    <a:lnTo>
                      <a:pt x="38" y="51"/>
                    </a:lnTo>
                    <a:lnTo>
                      <a:pt x="49" y="38"/>
                    </a:lnTo>
                    <a:lnTo>
                      <a:pt x="61" y="25"/>
                    </a:lnTo>
                    <a:lnTo>
                      <a:pt x="73" y="12"/>
                    </a:lnTo>
                    <a:lnTo>
                      <a:pt x="87" y="0"/>
                    </a:lnTo>
                    <a:lnTo>
                      <a:pt x="87" y="0"/>
                    </a:lnTo>
                    <a:lnTo>
                      <a:pt x="77" y="15"/>
                    </a:lnTo>
                    <a:lnTo>
                      <a:pt x="68" y="30"/>
                    </a:lnTo>
                    <a:lnTo>
                      <a:pt x="58" y="45"/>
                    </a:lnTo>
                    <a:lnTo>
                      <a:pt x="47" y="61"/>
                    </a:lnTo>
                    <a:lnTo>
                      <a:pt x="36" y="76"/>
                    </a:lnTo>
                    <a:lnTo>
                      <a:pt x="26" y="92"/>
                    </a:lnTo>
                    <a:lnTo>
                      <a:pt x="16" y="106"/>
                    </a:lnTo>
                    <a:lnTo>
                      <a:pt x="9" y="120"/>
                    </a:lnTo>
                    <a:lnTo>
                      <a:pt x="3" y="133"/>
                    </a:lnTo>
                    <a:lnTo>
                      <a:pt x="0" y="146"/>
                    </a:lnTo>
                    <a:lnTo>
                      <a:pt x="0" y="146"/>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16" name="Freeform 344"/>
              <p:cNvSpPr>
                <a:spLocks/>
              </p:cNvSpPr>
              <p:nvPr/>
            </p:nvSpPr>
            <p:spPr bwMode="auto">
              <a:xfrm>
                <a:off x="213" y="4074"/>
                <a:ext cx="5" cy="9"/>
              </a:xfrm>
              <a:custGeom>
                <a:avLst/>
                <a:gdLst>
                  <a:gd name="T0" fmla="*/ 102 w 189"/>
                  <a:gd name="T1" fmla="*/ 180 h 411"/>
                  <a:gd name="T2" fmla="*/ 96 w 189"/>
                  <a:gd name="T3" fmla="*/ 187 h 411"/>
                  <a:gd name="T4" fmla="*/ 89 w 189"/>
                  <a:gd name="T5" fmla="*/ 196 h 411"/>
                  <a:gd name="T6" fmla="*/ 84 w 189"/>
                  <a:gd name="T7" fmla="*/ 205 h 411"/>
                  <a:gd name="T8" fmla="*/ 79 w 189"/>
                  <a:gd name="T9" fmla="*/ 217 h 411"/>
                  <a:gd name="T10" fmla="*/ 81 w 189"/>
                  <a:gd name="T11" fmla="*/ 231 h 411"/>
                  <a:gd name="T12" fmla="*/ 81 w 189"/>
                  <a:gd name="T13" fmla="*/ 231 h 411"/>
                  <a:gd name="T14" fmla="*/ 69 w 189"/>
                  <a:gd name="T15" fmla="*/ 247 h 411"/>
                  <a:gd name="T16" fmla="*/ 60 w 189"/>
                  <a:gd name="T17" fmla="*/ 265 h 411"/>
                  <a:gd name="T18" fmla="*/ 53 w 189"/>
                  <a:gd name="T19" fmla="*/ 284 h 411"/>
                  <a:gd name="T20" fmla="*/ 46 w 189"/>
                  <a:gd name="T21" fmla="*/ 303 h 411"/>
                  <a:gd name="T22" fmla="*/ 41 w 189"/>
                  <a:gd name="T23" fmla="*/ 322 h 411"/>
                  <a:gd name="T24" fmla="*/ 34 w 189"/>
                  <a:gd name="T25" fmla="*/ 341 h 411"/>
                  <a:gd name="T26" fmla="*/ 27 w 189"/>
                  <a:gd name="T27" fmla="*/ 360 h 411"/>
                  <a:gd name="T28" fmla="*/ 20 w 189"/>
                  <a:gd name="T29" fmla="*/ 378 h 411"/>
                  <a:gd name="T30" fmla="*/ 11 w 189"/>
                  <a:gd name="T31" fmla="*/ 395 h 411"/>
                  <a:gd name="T32" fmla="*/ 0 w 189"/>
                  <a:gd name="T33" fmla="*/ 411 h 411"/>
                  <a:gd name="T34" fmla="*/ 0 w 189"/>
                  <a:gd name="T35" fmla="*/ 411 h 411"/>
                  <a:gd name="T36" fmla="*/ 2 w 189"/>
                  <a:gd name="T37" fmla="*/ 393 h 411"/>
                  <a:gd name="T38" fmla="*/ 7 w 189"/>
                  <a:gd name="T39" fmla="*/ 376 h 411"/>
                  <a:gd name="T40" fmla="*/ 13 w 189"/>
                  <a:gd name="T41" fmla="*/ 360 h 411"/>
                  <a:gd name="T42" fmla="*/ 20 w 189"/>
                  <a:gd name="T43" fmla="*/ 344 h 411"/>
                  <a:gd name="T44" fmla="*/ 28 w 189"/>
                  <a:gd name="T45" fmla="*/ 328 h 411"/>
                  <a:gd name="T46" fmla="*/ 36 w 189"/>
                  <a:gd name="T47" fmla="*/ 313 h 411"/>
                  <a:gd name="T48" fmla="*/ 43 w 189"/>
                  <a:gd name="T49" fmla="*/ 297 h 411"/>
                  <a:gd name="T50" fmla="*/ 49 w 189"/>
                  <a:gd name="T51" fmla="*/ 282 h 411"/>
                  <a:gd name="T52" fmla="*/ 53 w 189"/>
                  <a:gd name="T53" fmla="*/ 266 h 411"/>
                  <a:gd name="T54" fmla="*/ 56 w 189"/>
                  <a:gd name="T55" fmla="*/ 251 h 411"/>
                  <a:gd name="T56" fmla="*/ 56 w 189"/>
                  <a:gd name="T57" fmla="*/ 251 h 411"/>
                  <a:gd name="T58" fmla="*/ 62 w 189"/>
                  <a:gd name="T59" fmla="*/ 241 h 411"/>
                  <a:gd name="T60" fmla="*/ 67 w 189"/>
                  <a:gd name="T61" fmla="*/ 229 h 411"/>
                  <a:gd name="T62" fmla="*/ 72 w 189"/>
                  <a:gd name="T63" fmla="*/ 215 h 411"/>
                  <a:gd name="T64" fmla="*/ 77 w 189"/>
                  <a:gd name="T65" fmla="*/ 202 h 411"/>
                  <a:gd name="T66" fmla="*/ 81 w 189"/>
                  <a:gd name="T67" fmla="*/ 190 h 411"/>
                  <a:gd name="T68" fmla="*/ 81 w 189"/>
                  <a:gd name="T69" fmla="*/ 190 h 411"/>
                  <a:gd name="T70" fmla="*/ 90 w 189"/>
                  <a:gd name="T71" fmla="*/ 174 h 411"/>
                  <a:gd name="T72" fmla="*/ 99 w 189"/>
                  <a:gd name="T73" fmla="*/ 159 h 411"/>
                  <a:gd name="T74" fmla="*/ 108 w 189"/>
                  <a:gd name="T75" fmla="*/ 144 h 411"/>
                  <a:gd name="T76" fmla="*/ 117 w 189"/>
                  <a:gd name="T77" fmla="*/ 130 h 411"/>
                  <a:gd name="T78" fmla="*/ 127 w 189"/>
                  <a:gd name="T79" fmla="*/ 117 h 411"/>
                  <a:gd name="T80" fmla="*/ 137 w 189"/>
                  <a:gd name="T81" fmla="*/ 103 h 411"/>
                  <a:gd name="T82" fmla="*/ 146 w 189"/>
                  <a:gd name="T83" fmla="*/ 89 h 411"/>
                  <a:gd name="T84" fmla="*/ 154 w 189"/>
                  <a:gd name="T85" fmla="*/ 75 h 411"/>
                  <a:gd name="T86" fmla="*/ 161 w 189"/>
                  <a:gd name="T87" fmla="*/ 60 h 411"/>
                  <a:gd name="T88" fmla="*/ 168 w 189"/>
                  <a:gd name="T89" fmla="*/ 45 h 411"/>
                  <a:gd name="T90" fmla="*/ 189 w 189"/>
                  <a:gd name="T91" fmla="*/ 0 h 411"/>
                  <a:gd name="T92" fmla="*/ 189 w 189"/>
                  <a:gd name="T93" fmla="*/ 0 h 411"/>
                  <a:gd name="T94" fmla="*/ 183 w 189"/>
                  <a:gd name="T95" fmla="*/ 19 h 411"/>
                  <a:gd name="T96" fmla="*/ 175 w 189"/>
                  <a:gd name="T97" fmla="*/ 38 h 411"/>
                  <a:gd name="T98" fmla="*/ 167 w 189"/>
                  <a:gd name="T99" fmla="*/ 56 h 411"/>
                  <a:gd name="T100" fmla="*/ 159 w 189"/>
                  <a:gd name="T101" fmla="*/ 75 h 411"/>
                  <a:gd name="T102" fmla="*/ 150 w 189"/>
                  <a:gd name="T103" fmla="*/ 93 h 411"/>
                  <a:gd name="T104" fmla="*/ 141 w 189"/>
                  <a:gd name="T105" fmla="*/ 111 h 411"/>
                  <a:gd name="T106" fmla="*/ 130 w 189"/>
                  <a:gd name="T107" fmla="*/ 128 h 411"/>
                  <a:gd name="T108" fmla="*/ 121 w 189"/>
                  <a:gd name="T109" fmla="*/ 146 h 411"/>
                  <a:gd name="T110" fmla="*/ 111 w 189"/>
                  <a:gd name="T111" fmla="*/ 163 h 411"/>
                  <a:gd name="T112" fmla="*/ 102 w 189"/>
                  <a:gd name="T113" fmla="*/ 180 h 411"/>
                  <a:gd name="T114" fmla="*/ 102 w 189"/>
                  <a:gd name="T115" fmla="*/ 180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89" h="411">
                    <a:moveTo>
                      <a:pt x="102" y="180"/>
                    </a:moveTo>
                    <a:lnTo>
                      <a:pt x="96" y="187"/>
                    </a:lnTo>
                    <a:lnTo>
                      <a:pt x="89" y="196"/>
                    </a:lnTo>
                    <a:lnTo>
                      <a:pt x="84" y="205"/>
                    </a:lnTo>
                    <a:lnTo>
                      <a:pt x="79" y="217"/>
                    </a:lnTo>
                    <a:lnTo>
                      <a:pt x="81" y="231"/>
                    </a:lnTo>
                    <a:lnTo>
                      <a:pt x="81" y="231"/>
                    </a:lnTo>
                    <a:lnTo>
                      <a:pt x="69" y="247"/>
                    </a:lnTo>
                    <a:lnTo>
                      <a:pt x="60" y="265"/>
                    </a:lnTo>
                    <a:lnTo>
                      <a:pt x="53" y="284"/>
                    </a:lnTo>
                    <a:lnTo>
                      <a:pt x="46" y="303"/>
                    </a:lnTo>
                    <a:lnTo>
                      <a:pt x="41" y="322"/>
                    </a:lnTo>
                    <a:lnTo>
                      <a:pt x="34" y="341"/>
                    </a:lnTo>
                    <a:lnTo>
                      <a:pt x="27" y="360"/>
                    </a:lnTo>
                    <a:lnTo>
                      <a:pt x="20" y="378"/>
                    </a:lnTo>
                    <a:lnTo>
                      <a:pt x="11" y="395"/>
                    </a:lnTo>
                    <a:lnTo>
                      <a:pt x="0" y="411"/>
                    </a:lnTo>
                    <a:lnTo>
                      <a:pt x="0" y="411"/>
                    </a:lnTo>
                    <a:lnTo>
                      <a:pt x="2" y="393"/>
                    </a:lnTo>
                    <a:lnTo>
                      <a:pt x="7" y="376"/>
                    </a:lnTo>
                    <a:lnTo>
                      <a:pt x="13" y="360"/>
                    </a:lnTo>
                    <a:lnTo>
                      <a:pt x="20" y="344"/>
                    </a:lnTo>
                    <a:lnTo>
                      <a:pt x="28" y="328"/>
                    </a:lnTo>
                    <a:lnTo>
                      <a:pt x="36" y="313"/>
                    </a:lnTo>
                    <a:lnTo>
                      <a:pt x="43" y="297"/>
                    </a:lnTo>
                    <a:lnTo>
                      <a:pt x="49" y="282"/>
                    </a:lnTo>
                    <a:lnTo>
                      <a:pt x="53" y="266"/>
                    </a:lnTo>
                    <a:lnTo>
                      <a:pt x="56" y="251"/>
                    </a:lnTo>
                    <a:lnTo>
                      <a:pt x="56" y="251"/>
                    </a:lnTo>
                    <a:lnTo>
                      <a:pt x="62" y="241"/>
                    </a:lnTo>
                    <a:lnTo>
                      <a:pt x="67" y="229"/>
                    </a:lnTo>
                    <a:lnTo>
                      <a:pt x="72" y="215"/>
                    </a:lnTo>
                    <a:lnTo>
                      <a:pt x="77" y="202"/>
                    </a:lnTo>
                    <a:lnTo>
                      <a:pt x="81" y="190"/>
                    </a:lnTo>
                    <a:lnTo>
                      <a:pt x="81" y="190"/>
                    </a:lnTo>
                    <a:lnTo>
                      <a:pt x="90" y="174"/>
                    </a:lnTo>
                    <a:lnTo>
                      <a:pt x="99" y="159"/>
                    </a:lnTo>
                    <a:lnTo>
                      <a:pt x="108" y="144"/>
                    </a:lnTo>
                    <a:lnTo>
                      <a:pt x="117" y="130"/>
                    </a:lnTo>
                    <a:lnTo>
                      <a:pt x="127" y="117"/>
                    </a:lnTo>
                    <a:lnTo>
                      <a:pt x="137" y="103"/>
                    </a:lnTo>
                    <a:lnTo>
                      <a:pt x="146" y="89"/>
                    </a:lnTo>
                    <a:lnTo>
                      <a:pt x="154" y="75"/>
                    </a:lnTo>
                    <a:lnTo>
                      <a:pt x="161" y="60"/>
                    </a:lnTo>
                    <a:lnTo>
                      <a:pt x="168" y="45"/>
                    </a:lnTo>
                    <a:lnTo>
                      <a:pt x="189" y="0"/>
                    </a:lnTo>
                    <a:lnTo>
                      <a:pt x="189" y="0"/>
                    </a:lnTo>
                    <a:lnTo>
                      <a:pt x="183" y="19"/>
                    </a:lnTo>
                    <a:lnTo>
                      <a:pt x="175" y="38"/>
                    </a:lnTo>
                    <a:lnTo>
                      <a:pt x="167" y="56"/>
                    </a:lnTo>
                    <a:lnTo>
                      <a:pt x="159" y="75"/>
                    </a:lnTo>
                    <a:lnTo>
                      <a:pt x="150" y="93"/>
                    </a:lnTo>
                    <a:lnTo>
                      <a:pt x="141" y="111"/>
                    </a:lnTo>
                    <a:lnTo>
                      <a:pt x="130" y="128"/>
                    </a:lnTo>
                    <a:lnTo>
                      <a:pt x="121" y="146"/>
                    </a:lnTo>
                    <a:lnTo>
                      <a:pt x="111" y="163"/>
                    </a:lnTo>
                    <a:lnTo>
                      <a:pt x="102" y="180"/>
                    </a:lnTo>
                    <a:lnTo>
                      <a:pt x="102" y="180"/>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17" name="Freeform 345"/>
              <p:cNvSpPr>
                <a:spLocks/>
              </p:cNvSpPr>
              <p:nvPr/>
            </p:nvSpPr>
            <p:spPr bwMode="auto">
              <a:xfrm>
                <a:off x="226" y="4074"/>
                <a:ext cx="3" cy="2"/>
              </a:xfrm>
              <a:custGeom>
                <a:avLst/>
                <a:gdLst>
                  <a:gd name="T0" fmla="*/ 100 w 113"/>
                  <a:gd name="T1" fmla="*/ 20 h 100"/>
                  <a:gd name="T2" fmla="*/ 106 w 113"/>
                  <a:gd name="T3" fmla="*/ 31 h 100"/>
                  <a:gd name="T4" fmla="*/ 111 w 113"/>
                  <a:gd name="T5" fmla="*/ 44 h 100"/>
                  <a:gd name="T6" fmla="*/ 113 w 113"/>
                  <a:gd name="T7" fmla="*/ 58 h 100"/>
                  <a:gd name="T8" fmla="*/ 112 w 113"/>
                  <a:gd name="T9" fmla="*/ 72 h 100"/>
                  <a:gd name="T10" fmla="*/ 110 w 113"/>
                  <a:gd name="T11" fmla="*/ 85 h 100"/>
                  <a:gd name="T12" fmla="*/ 79 w 113"/>
                  <a:gd name="T13" fmla="*/ 100 h 100"/>
                  <a:gd name="T14" fmla="*/ 79 w 113"/>
                  <a:gd name="T15" fmla="*/ 100 h 100"/>
                  <a:gd name="T16" fmla="*/ 77 w 113"/>
                  <a:gd name="T17" fmla="*/ 83 h 100"/>
                  <a:gd name="T18" fmla="*/ 70 w 113"/>
                  <a:gd name="T19" fmla="*/ 70 h 100"/>
                  <a:gd name="T20" fmla="*/ 59 w 113"/>
                  <a:gd name="T21" fmla="*/ 59 h 100"/>
                  <a:gd name="T22" fmla="*/ 46 w 113"/>
                  <a:gd name="T23" fmla="*/ 50 h 100"/>
                  <a:gd name="T24" fmla="*/ 33 w 113"/>
                  <a:gd name="T25" fmla="*/ 40 h 100"/>
                  <a:gd name="T26" fmla="*/ 33 w 113"/>
                  <a:gd name="T27" fmla="*/ 40 h 100"/>
                  <a:gd name="T28" fmla="*/ 26 w 113"/>
                  <a:gd name="T29" fmla="*/ 39 h 100"/>
                  <a:gd name="T30" fmla="*/ 20 w 113"/>
                  <a:gd name="T31" fmla="*/ 41 h 100"/>
                  <a:gd name="T32" fmla="*/ 15 w 113"/>
                  <a:gd name="T33" fmla="*/ 44 h 100"/>
                  <a:gd name="T34" fmla="*/ 9 w 113"/>
                  <a:gd name="T35" fmla="*/ 46 h 100"/>
                  <a:gd name="T36" fmla="*/ 3 w 113"/>
                  <a:gd name="T37" fmla="*/ 45 h 100"/>
                  <a:gd name="T38" fmla="*/ 3 w 113"/>
                  <a:gd name="T39" fmla="*/ 45 h 100"/>
                  <a:gd name="T40" fmla="*/ 0 w 113"/>
                  <a:gd name="T41" fmla="*/ 41 h 100"/>
                  <a:gd name="T42" fmla="*/ 4 w 113"/>
                  <a:gd name="T43" fmla="*/ 34 h 100"/>
                  <a:gd name="T44" fmla="*/ 11 w 113"/>
                  <a:gd name="T45" fmla="*/ 26 h 100"/>
                  <a:gd name="T46" fmla="*/ 19 w 113"/>
                  <a:gd name="T47" fmla="*/ 16 h 100"/>
                  <a:gd name="T48" fmla="*/ 23 w 113"/>
                  <a:gd name="T49" fmla="*/ 5 h 100"/>
                  <a:gd name="T50" fmla="*/ 28 w 113"/>
                  <a:gd name="T51" fmla="*/ 10 h 100"/>
                  <a:gd name="T52" fmla="*/ 33 w 113"/>
                  <a:gd name="T53" fmla="*/ 0 h 100"/>
                  <a:gd name="T54" fmla="*/ 33 w 113"/>
                  <a:gd name="T55" fmla="*/ 0 h 100"/>
                  <a:gd name="T56" fmla="*/ 46 w 113"/>
                  <a:gd name="T57" fmla="*/ 4 h 100"/>
                  <a:gd name="T58" fmla="*/ 59 w 113"/>
                  <a:gd name="T59" fmla="*/ 6 h 100"/>
                  <a:gd name="T60" fmla="*/ 71 w 113"/>
                  <a:gd name="T61" fmla="*/ 9 h 100"/>
                  <a:gd name="T62" fmla="*/ 85 w 113"/>
                  <a:gd name="T63" fmla="*/ 13 h 100"/>
                  <a:gd name="T64" fmla="*/ 100 w 113"/>
                  <a:gd name="T65" fmla="*/ 20 h 100"/>
                  <a:gd name="T66" fmla="*/ 100 w 113"/>
                  <a:gd name="T67" fmla="*/ 2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3" h="100">
                    <a:moveTo>
                      <a:pt x="100" y="20"/>
                    </a:moveTo>
                    <a:lnTo>
                      <a:pt x="106" y="31"/>
                    </a:lnTo>
                    <a:lnTo>
                      <a:pt x="111" y="44"/>
                    </a:lnTo>
                    <a:lnTo>
                      <a:pt x="113" y="58"/>
                    </a:lnTo>
                    <a:lnTo>
                      <a:pt x="112" y="72"/>
                    </a:lnTo>
                    <a:lnTo>
                      <a:pt x="110" y="85"/>
                    </a:lnTo>
                    <a:lnTo>
                      <a:pt x="79" y="100"/>
                    </a:lnTo>
                    <a:lnTo>
                      <a:pt x="79" y="100"/>
                    </a:lnTo>
                    <a:lnTo>
                      <a:pt x="77" y="83"/>
                    </a:lnTo>
                    <a:lnTo>
                      <a:pt x="70" y="70"/>
                    </a:lnTo>
                    <a:lnTo>
                      <a:pt x="59" y="59"/>
                    </a:lnTo>
                    <a:lnTo>
                      <a:pt x="46" y="50"/>
                    </a:lnTo>
                    <a:lnTo>
                      <a:pt x="33" y="40"/>
                    </a:lnTo>
                    <a:lnTo>
                      <a:pt x="33" y="40"/>
                    </a:lnTo>
                    <a:lnTo>
                      <a:pt x="26" y="39"/>
                    </a:lnTo>
                    <a:lnTo>
                      <a:pt x="20" y="41"/>
                    </a:lnTo>
                    <a:lnTo>
                      <a:pt x="15" y="44"/>
                    </a:lnTo>
                    <a:lnTo>
                      <a:pt x="9" y="46"/>
                    </a:lnTo>
                    <a:lnTo>
                      <a:pt x="3" y="45"/>
                    </a:lnTo>
                    <a:lnTo>
                      <a:pt x="3" y="45"/>
                    </a:lnTo>
                    <a:lnTo>
                      <a:pt x="0" y="41"/>
                    </a:lnTo>
                    <a:lnTo>
                      <a:pt x="4" y="34"/>
                    </a:lnTo>
                    <a:lnTo>
                      <a:pt x="11" y="26"/>
                    </a:lnTo>
                    <a:lnTo>
                      <a:pt x="19" y="16"/>
                    </a:lnTo>
                    <a:lnTo>
                      <a:pt x="23" y="5"/>
                    </a:lnTo>
                    <a:lnTo>
                      <a:pt x="28" y="10"/>
                    </a:lnTo>
                    <a:lnTo>
                      <a:pt x="33" y="0"/>
                    </a:lnTo>
                    <a:lnTo>
                      <a:pt x="33" y="0"/>
                    </a:lnTo>
                    <a:lnTo>
                      <a:pt x="46" y="4"/>
                    </a:lnTo>
                    <a:lnTo>
                      <a:pt x="59" y="6"/>
                    </a:lnTo>
                    <a:lnTo>
                      <a:pt x="71" y="9"/>
                    </a:lnTo>
                    <a:lnTo>
                      <a:pt x="85" y="13"/>
                    </a:lnTo>
                    <a:lnTo>
                      <a:pt x="100" y="20"/>
                    </a:lnTo>
                    <a:lnTo>
                      <a:pt x="100" y="2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18" name="Freeform 346"/>
              <p:cNvSpPr>
                <a:spLocks/>
              </p:cNvSpPr>
              <p:nvPr/>
            </p:nvSpPr>
            <p:spPr bwMode="auto">
              <a:xfrm>
                <a:off x="220" y="4080"/>
                <a:ext cx="0" cy="1"/>
              </a:xfrm>
              <a:custGeom>
                <a:avLst/>
                <a:gdLst>
                  <a:gd name="T0" fmla="*/ 0 w 5"/>
                  <a:gd name="T1" fmla="*/ 45 h 45"/>
                  <a:gd name="T2" fmla="*/ 5 w 5"/>
                  <a:gd name="T3" fmla="*/ 0 h 45"/>
                  <a:gd name="T4" fmla="*/ 5 w 5"/>
                  <a:gd name="T5" fmla="*/ 40 h 45"/>
                  <a:gd name="T6" fmla="*/ 0 w 5"/>
                  <a:gd name="T7" fmla="*/ 45 h 45"/>
                  <a:gd name="T8" fmla="*/ 0 w 5"/>
                  <a:gd name="T9" fmla="*/ 45 h 45"/>
                </a:gdLst>
                <a:ahLst/>
                <a:cxnLst>
                  <a:cxn ang="0">
                    <a:pos x="T0" y="T1"/>
                  </a:cxn>
                  <a:cxn ang="0">
                    <a:pos x="T2" y="T3"/>
                  </a:cxn>
                  <a:cxn ang="0">
                    <a:pos x="T4" y="T5"/>
                  </a:cxn>
                  <a:cxn ang="0">
                    <a:pos x="T6" y="T7"/>
                  </a:cxn>
                  <a:cxn ang="0">
                    <a:pos x="T8" y="T9"/>
                  </a:cxn>
                </a:cxnLst>
                <a:rect l="0" t="0" r="r" b="b"/>
                <a:pathLst>
                  <a:path w="5" h="45">
                    <a:moveTo>
                      <a:pt x="0" y="45"/>
                    </a:moveTo>
                    <a:lnTo>
                      <a:pt x="5" y="0"/>
                    </a:lnTo>
                    <a:lnTo>
                      <a:pt x="5" y="40"/>
                    </a:lnTo>
                    <a:lnTo>
                      <a:pt x="0" y="45"/>
                    </a:lnTo>
                    <a:lnTo>
                      <a:pt x="0" y="4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19" name="Freeform 347"/>
              <p:cNvSpPr>
                <a:spLocks/>
              </p:cNvSpPr>
              <p:nvPr/>
            </p:nvSpPr>
            <p:spPr bwMode="auto">
              <a:xfrm>
                <a:off x="213" y="4082"/>
                <a:ext cx="5" cy="7"/>
              </a:xfrm>
              <a:custGeom>
                <a:avLst/>
                <a:gdLst>
                  <a:gd name="T0" fmla="*/ 158 w 226"/>
                  <a:gd name="T1" fmla="*/ 261 h 317"/>
                  <a:gd name="T2" fmla="*/ 164 w 226"/>
                  <a:gd name="T3" fmla="*/ 266 h 317"/>
                  <a:gd name="T4" fmla="*/ 164 w 226"/>
                  <a:gd name="T5" fmla="*/ 266 h 317"/>
                  <a:gd name="T6" fmla="*/ 154 w 226"/>
                  <a:gd name="T7" fmla="*/ 274 h 317"/>
                  <a:gd name="T8" fmla="*/ 144 w 226"/>
                  <a:gd name="T9" fmla="*/ 284 h 317"/>
                  <a:gd name="T10" fmla="*/ 133 w 226"/>
                  <a:gd name="T11" fmla="*/ 295 h 317"/>
                  <a:gd name="T12" fmla="*/ 123 w 226"/>
                  <a:gd name="T13" fmla="*/ 306 h 317"/>
                  <a:gd name="T14" fmla="*/ 112 w 226"/>
                  <a:gd name="T15" fmla="*/ 317 h 317"/>
                  <a:gd name="T16" fmla="*/ 112 w 226"/>
                  <a:gd name="T17" fmla="*/ 317 h 317"/>
                  <a:gd name="T18" fmla="*/ 91 w 226"/>
                  <a:gd name="T19" fmla="*/ 317 h 317"/>
                  <a:gd name="T20" fmla="*/ 73 w 226"/>
                  <a:gd name="T21" fmla="*/ 311 h 317"/>
                  <a:gd name="T22" fmla="*/ 58 w 226"/>
                  <a:gd name="T23" fmla="*/ 301 h 317"/>
                  <a:gd name="T24" fmla="*/ 46 w 226"/>
                  <a:gd name="T25" fmla="*/ 286 h 317"/>
                  <a:gd name="T26" fmla="*/ 36 w 226"/>
                  <a:gd name="T27" fmla="*/ 271 h 317"/>
                  <a:gd name="T28" fmla="*/ 36 w 226"/>
                  <a:gd name="T29" fmla="*/ 271 h 317"/>
                  <a:gd name="T30" fmla="*/ 28 w 226"/>
                  <a:gd name="T31" fmla="*/ 252 h 317"/>
                  <a:gd name="T32" fmla="*/ 22 w 226"/>
                  <a:gd name="T33" fmla="*/ 234 h 317"/>
                  <a:gd name="T34" fmla="*/ 16 w 226"/>
                  <a:gd name="T35" fmla="*/ 214 h 317"/>
                  <a:gd name="T36" fmla="*/ 12 w 226"/>
                  <a:gd name="T37" fmla="*/ 194 h 317"/>
                  <a:gd name="T38" fmla="*/ 8 w 226"/>
                  <a:gd name="T39" fmla="*/ 174 h 317"/>
                  <a:gd name="T40" fmla="*/ 6 w 226"/>
                  <a:gd name="T41" fmla="*/ 154 h 317"/>
                  <a:gd name="T42" fmla="*/ 4 w 226"/>
                  <a:gd name="T43" fmla="*/ 134 h 317"/>
                  <a:gd name="T44" fmla="*/ 2 w 226"/>
                  <a:gd name="T45" fmla="*/ 114 h 317"/>
                  <a:gd name="T46" fmla="*/ 1 w 226"/>
                  <a:gd name="T47" fmla="*/ 94 h 317"/>
                  <a:gd name="T48" fmla="*/ 0 w 226"/>
                  <a:gd name="T49" fmla="*/ 76 h 317"/>
                  <a:gd name="T50" fmla="*/ 10 w 226"/>
                  <a:gd name="T51" fmla="*/ 86 h 317"/>
                  <a:gd name="T52" fmla="*/ 15 w 226"/>
                  <a:gd name="T53" fmla="*/ 81 h 317"/>
                  <a:gd name="T54" fmla="*/ 15 w 226"/>
                  <a:gd name="T55" fmla="*/ 86 h 317"/>
                  <a:gd name="T56" fmla="*/ 15 w 226"/>
                  <a:gd name="T57" fmla="*/ 86 h 317"/>
                  <a:gd name="T58" fmla="*/ 39 w 226"/>
                  <a:gd name="T59" fmla="*/ 96 h 317"/>
                  <a:gd name="T60" fmla="*/ 67 w 226"/>
                  <a:gd name="T61" fmla="*/ 97 h 317"/>
                  <a:gd name="T62" fmla="*/ 94 w 226"/>
                  <a:gd name="T63" fmla="*/ 90 h 317"/>
                  <a:gd name="T64" fmla="*/ 122 w 226"/>
                  <a:gd name="T65" fmla="*/ 78 h 317"/>
                  <a:gd name="T66" fmla="*/ 148 w 226"/>
                  <a:gd name="T67" fmla="*/ 62 h 317"/>
                  <a:gd name="T68" fmla="*/ 173 w 226"/>
                  <a:gd name="T69" fmla="*/ 45 h 317"/>
                  <a:gd name="T70" fmla="*/ 193 w 226"/>
                  <a:gd name="T71" fmla="*/ 28 h 317"/>
                  <a:gd name="T72" fmla="*/ 210 w 226"/>
                  <a:gd name="T73" fmla="*/ 13 h 317"/>
                  <a:gd name="T74" fmla="*/ 221 w 226"/>
                  <a:gd name="T75" fmla="*/ 3 h 317"/>
                  <a:gd name="T76" fmla="*/ 225 w 226"/>
                  <a:gd name="T77" fmla="*/ 0 h 317"/>
                  <a:gd name="T78" fmla="*/ 225 w 226"/>
                  <a:gd name="T79" fmla="*/ 0 h 317"/>
                  <a:gd name="T80" fmla="*/ 222 w 226"/>
                  <a:gd name="T81" fmla="*/ 24 h 317"/>
                  <a:gd name="T82" fmla="*/ 222 w 226"/>
                  <a:gd name="T83" fmla="*/ 52 h 317"/>
                  <a:gd name="T84" fmla="*/ 224 w 226"/>
                  <a:gd name="T85" fmla="*/ 81 h 317"/>
                  <a:gd name="T86" fmla="*/ 226 w 226"/>
                  <a:gd name="T87" fmla="*/ 110 h 317"/>
                  <a:gd name="T88" fmla="*/ 226 w 226"/>
                  <a:gd name="T89" fmla="*/ 139 h 317"/>
                  <a:gd name="T90" fmla="*/ 223 w 226"/>
                  <a:gd name="T91" fmla="*/ 168 h 317"/>
                  <a:gd name="T92" fmla="*/ 217 w 226"/>
                  <a:gd name="T93" fmla="*/ 195 h 317"/>
                  <a:gd name="T94" fmla="*/ 204 w 226"/>
                  <a:gd name="T95" fmla="*/ 220 h 317"/>
                  <a:gd name="T96" fmla="*/ 185 w 226"/>
                  <a:gd name="T97" fmla="*/ 242 h 317"/>
                  <a:gd name="T98" fmla="*/ 158 w 226"/>
                  <a:gd name="T99" fmla="*/ 261 h 317"/>
                  <a:gd name="T100" fmla="*/ 158 w 226"/>
                  <a:gd name="T101" fmla="*/ 261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26" h="317">
                    <a:moveTo>
                      <a:pt x="158" y="261"/>
                    </a:moveTo>
                    <a:lnTo>
                      <a:pt x="164" y="266"/>
                    </a:lnTo>
                    <a:lnTo>
                      <a:pt x="164" y="266"/>
                    </a:lnTo>
                    <a:lnTo>
                      <a:pt x="154" y="274"/>
                    </a:lnTo>
                    <a:lnTo>
                      <a:pt x="144" y="284"/>
                    </a:lnTo>
                    <a:lnTo>
                      <a:pt x="133" y="295"/>
                    </a:lnTo>
                    <a:lnTo>
                      <a:pt x="123" y="306"/>
                    </a:lnTo>
                    <a:lnTo>
                      <a:pt x="112" y="317"/>
                    </a:lnTo>
                    <a:lnTo>
                      <a:pt x="112" y="317"/>
                    </a:lnTo>
                    <a:lnTo>
                      <a:pt x="91" y="317"/>
                    </a:lnTo>
                    <a:lnTo>
                      <a:pt x="73" y="311"/>
                    </a:lnTo>
                    <a:lnTo>
                      <a:pt x="58" y="301"/>
                    </a:lnTo>
                    <a:lnTo>
                      <a:pt x="46" y="286"/>
                    </a:lnTo>
                    <a:lnTo>
                      <a:pt x="36" y="271"/>
                    </a:lnTo>
                    <a:lnTo>
                      <a:pt x="36" y="271"/>
                    </a:lnTo>
                    <a:lnTo>
                      <a:pt x="28" y="252"/>
                    </a:lnTo>
                    <a:lnTo>
                      <a:pt x="22" y="234"/>
                    </a:lnTo>
                    <a:lnTo>
                      <a:pt x="16" y="214"/>
                    </a:lnTo>
                    <a:lnTo>
                      <a:pt x="12" y="194"/>
                    </a:lnTo>
                    <a:lnTo>
                      <a:pt x="8" y="174"/>
                    </a:lnTo>
                    <a:lnTo>
                      <a:pt x="6" y="154"/>
                    </a:lnTo>
                    <a:lnTo>
                      <a:pt x="4" y="134"/>
                    </a:lnTo>
                    <a:lnTo>
                      <a:pt x="2" y="114"/>
                    </a:lnTo>
                    <a:lnTo>
                      <a:pt x="1" y="94"/>
                    </a:lnTo>
                    <a:lnTo>
                      <a:pt x="0" y="76"/>
                    </a:lnTo>
                    <a:lnTo>
                      <a:pt x="10" y="86"/>
                    </a:lnTo>
                    <a:lnTo>
                      <a:pt x="15" y="81"/>
                    </a:lnTo>
                    <a:lnTo>
                      <a:pt x="15" y="86"/>
                    </a:lnTo>
                    <a:lnTo>
                      <a:pt x="15" y="86"/>
                    </a:lnTo>
                    <a:lnTo>
                      <a:pt x="39" y="96"/>
                    </a:lnTo>
                    <a:lnTo>
                      <a:pt x="67" y="97"/>
                    </a:lnTo>
                    <a:lnTo>
                      <a:pt x="94" y="90"/>
                    </a:lnTo>
                    <a:lnTo>
                      <a:pt x="122" y="78"/>
                    </a:lnTo>
                    <a:lnTo>
                      <a:pt x="148" y="62"/>
                    </a:lnTo>
                    <a:lnTo>
                      <a:pt x="173" y="45"/>
                    </a:lnTo>
                    <a:lnTo>
                      <a:pt x="193" y="28"/>
                    </a:lnTo>
                    <a:lnTo>
                      <a:pt x="210" y="13"/>
                    </a:lnTo>
                    <a:lnTo>
                      <a:pt x="221" y="3"/>
                    </a:lnTo>
                    <a:lnTo>
                      <a:pt x="225" y="0"/>
                    </a:lnTo>
                    <a:lnTo>
                      <a:pt x="225" y="0"/>
                    </a:lnTo>
                    <a:lnTo>
                      <a:pt x="222" y="24"/>
                    </a:lnTo>
                    <a:lnTo>
                      <a:pt x="222" y="52"/>
                    </a:lnTo>
                    <a:lnTo>
                      <a:pt x="224" y="81"/>
                    </a:lnTo>
                    <a:lnTo>
                      <a:pt x="226" y="110"/>
                    </a:lnTo>
                    <a:lnTo>
                      <a:pt x="226" y="139"/>
                    </a:lnTo>
                    <a:lnTo>
                      <a:pt x="223" y="168"/>
                    </a:lnTo>
                    <a:lnTo>
                      <a:pt x="217" y="195"/>
                    </a:lnTo>
                    <a:lnTo>
                      <a:pt x="204" y="220"/>
                    </a:lnTo>
                    <a:lnTo>
                      <a:pt x="185" y="242"/>
                    </a:lnTo>
                    <a:lnTo>
                      <a:pt x="158" y="261"/>
                    </a:lnTo>
                    <a:lnTo>
                      <a:pt x="158" y="26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20" name="Freeform 348"/>
              <p:cNvSpPr>
                <a:spLocks/>
              </p:cNvSpPr>
              <p:nvPr/>
            </p:nvSpPr>
            <p:spPr bwMode="auto">
              <a:xfrm>
                <a:off x="224" y="4082"/>
                <a:ext cx="1" cy="4"/>
              </a:xfrm>
              <a:custGeom>
                <a:avLst/>
                <a:gdLst>
                  <a:gd name="T0" fmla="*/ 45 w 45"/>
                  <a:gd name="T1" fmla="*/ 151 h 151"/>
                  <a:gd name="T2" fmla="*/ 39 w 45"/>
                  <a:gd name="T3" fmla="*/ 135 h 151"/>
                  <a:gd name="T4" fmla="*/ 33 w 45"/>
                  <a:gd name="T5" fmla="*/ 120 h 151"/>
                  <a:gd name="T6" fmla="*/ 26 w 45"/>
                  <a:gd name="T7" fmla="*/ 105 h 151"/>
                  <a:gd name="T8" fmla="*/ 19 w 45"/>
                  <a:gd name="T9" fmla="*/ 92 h 151"/>
                  <a:gd name="T10" fmla="*/ 13 w 45"/>
                  <a:gd name="T11" fmla="*/ 78 h 151"/>
                  <a:gd name="T12" fmla="*/ 7 w 45"/>
                  <a:gd name="T13" fmla="*/ 64 h 151"/>
                  <a:gd name="T14" fmla="*/ 2 w 45"/>
                  <a:gd name="T15" fmla="*/ 48 h 151"/>
                  <a:gd name="T16" fmla="*/ 0 w 45"/>
                  <a:gd name="T17" fmla="*/ 33 h 151"/>
                  <a:gd name="T18" fmla="*/ 0 w 45"/>
                  <a:gd name="T19" fmla="*/ 17 h 151"/>
                  <a:gd name="T20" fmla="*/ 4 w 45"/>
                  <a:gd name="T21" fmla="*/ 0 h 151"/>
                  <a:gd name="T22" fmla="*/ 4 w 45"/>
                  <a:gd name="T23" fmla="*/ 0 h 151"/>
                  <a:gd name="T24" fmla="*/ 3 w 45"/>
                  <a:gd name="T25" fmla="*/ 16 h 151"/>
                  <a:gd name="T26" fmla="*/ 6 w 45"/>
                  <a:gd name="T27" fmla="*/ 32 h 151"/>
                  <a:gd name="T28" fmla="*/ 11 w 45"/>
                  <a:gd name="T29" fmla="*/ 46 h 151"/>
                  <a:gd name="T30" fmla="*/ 18 w 45"/>
                  <a:gd name="T31" fmla="*/ 61 h 151"/>
                  <a:gd name="T32" fmla="*/ 25 w 45"/>
                  <a:gd name="T33" fmla="*/ 75 h 151"/>
                  <a:gd name="T34" fmla="*/ 32 w 45"/>
                  <a:gd name="T35" fmla="*/ 89 h 151"/>
                  <a:gd name="T36" fmla="*/ 38 w 45"/>
                  <a:gd name="T37" fmla="*/ 103 h 151"/>
                  <a:gd name="T38" fmla="*/ 43 w 45"/>
                  <a:gd name="T39" fmla="*/ 118 h 151"/>
                  <a:gd name="T40" fmla="*/ 45 w 45"/>
                  <a:gd name="T41" fmla="*/ 134 h 151"/>
                  <a:gd name="T42" fmla="*/ 45 w 45"/>
                  <a:gd name="T43" fmla="*/ 151 h 151"/>
                  <a:gd name="T44" fmla="*/ 45 w 45"/>
                  <a:gd name="T45" fmla="*/ 151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5" h="151">
                    <a:moveTo>
                      <a:pt x="45" y="151"/>
                    </a:moveTo>
                    <a:lnTo>
                      <a:pt x="39" y="135"/>
                    </a:lnTo>
                    <a:lnTo>
                      <a:pt x="33" y="120"/>
                    </a:lnTo>
                    <a:lnTo>
                      <a:pt x="26" y="105"/>
                    </a:lnTo>
                    <a:lnTo>
                      <a:pt x="19" y="92"/>
                    </a:lnTo>
                    <a:lnTo>
                      <a:pt x="13" y="78"/>
                    </a:lnTo>
                    <a:lnTo>
                      <a:pt x="7" y="64"/>
                    </a:lnTo>
                    <a:lnTo>
                      <a:pt x="2" y="48"/>
                    </a:lnTo>
                    <a:lnTo>
                      <a:pt x="0" y="33"/>
                    </a:lnTo>
                    <a:lnTo>
                      <a:pt x="0" y="17"/>
                    </a:lnTo>
                    <a:lnTo>
                      <a:pt x="4" y="0"/>
                    </a:lnTo>
                    <a:lnTo>
                      <a:pt x="4" y="0"/>
                    </a:lnTo>
                    <a:lnTo>
                      <a:pt x="3" y="16"/>
                    </a:lnTo>
                    <a:lnTo>
                      <a:pt x="6" y="32"/>
                    </a:lnTo>
                    <a:lnTo>
                      <a:pt x="11" y="46"/>
                    </a:lnTo>
                    <a:lnTo>
                      <a:pt x="18" y="61"/>
                    </a:lnTo>
                    <a:lnTo>
                      <a:pt x="25" y="75"/>
                    </a:lnTo>
                    <a:lnTo>
                      <a:pt x="32" y="89"/>
                    </a:lnTo>
                    <a:lnTo>
                      <a:pt x="38" y="103"/>
                    </a:lnTo>
                    <a:lnTo>
                      <a:pt x="43" y="118"/>
                    </a:lnTo>
                    <a:lnTo>
                      <a:pt x="45" y="134"/>
                    </a:lnTo>
                    <a:lnTo>
                      <a:pt x="45" y="151"/>
                    </a:lnTo>
                    <a:lnTo>
                      <a:pt x="45" y="15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21" name="Freeform 349"/>
              <p:cNvSpPr>
                <a:spLocks/>
              </p:cNvSpPr>
              <p:nvPr/>
            </p:nvSpPr>
            <p:spPr bwMode="auto">
              <a:xfrm>
                <a:off x="212" y="4088"/>
                <a:ext cx="5" cy="18"/>
              </a:xfrm>
              <a:custGeom>
                <a:avLst/>
                <a:gdLst>
                  <a:gd name="T0" fmla="*/ 136 w 226"/>
                  <a:gd name="T1" fmla="*/ 113 h 819"/>
                  <a:gd name="T2" fmla="*/ 97 w 226"/>
                  <a:gd name="T3" fmla="*/ 126 h 819"/>
                  <a:gd name="T4" fmla="*/ 117 w 226"/>
                  <a:gd name="T5" fmla="*/ 131 h 819"/>
                  <a:gd name="T6" fmla="*/ 155 w 226"/>
                  <a:gd name="T7" fmla="*/ 126 h 819"/>
                  <a:gd name="T8" fmla="*/ 192 w 226"/>
                  <a:gd name="T9" fmla="*/ 110 h 819"/>
                  <a:gd name="T10" fmla="*/ 214 w 226"/>
                  <a:gd name="T11" fmla="*/ 96 h 819"/>
                  <a:gd name="T12" fmla="*/ 214 w 226"/>
                  <a:gd name="T13" fmla="*/ 120 h 819"/>
                  <a:gd name="T14" fmla="*/ 207 w 226"/>
                  <a:gd name="T15" fmla="*/ 148 h 819"/>
                  <a:gd name="T16" fmla="*/ 200 w 226"/>
                  <a:gd name="T17" fmla="*/ 176 h 819"/>
                  <a:gd name="T18" fmla="*/ 195 w 226"/>
                  <a:gd name="T19" fmla="*/ 185 h 819"/>
                  <a:gd name="T20" fmla="*/ 185 w 226"/>
                  <a:gd name="T21" fmla="*/ 193 h 819"/>
                  <a:gd name="T22" fmla="*/ 176 w 226"/>
                  <a:gd name="T23" fmla="*/ 215 h 819"/>
                  <a:gd name="T24" fmla="*/ 119 w 226"/>
                  <a:gd name="T25" fmla="*/ 254 h 819"/>
                  <a:gd name="T26" fmla="*/ 114 w 226"/>
                  <a:gd name="T27" fmla="*/ 273 h 819"/>
                  <a:gd name="T28" fmla="*/ 138 w 226"/>
                  <a:gd name="T29" fmla="*/ 266 h 819"/>
                  <a:gd name="T30" fmla="*/ 155 w 226"/>
                  <a:gd name="T31" fmla="*/ 258 h 819"/>
                  <a:gd name="T32" fmla="*/ 178 w 226"/>
                  <a:gd name="T33" fmla="*/ 228 h 819"/>
                  <a:gd name="T34" fmla="*/ 185 w 226"/>
                  <a:gd name="T35" fmla="*/ 242 h 819"/>
                  <a:gd name="T36" fmla="*/ 163 w 226"/>
                  <a:gd name="T37" fmla="*/ 281 h 819"/>
                  <a:gd name="T38" fmla="*/ 125 w 226"/>
                  <a:gd name="T39" fmla="*/ 298 h 819"/>
                  <a:gd name="T40" fmla="*/ 81 w 226"/>
                  <a:gd name="T41" fmla="*/ 322 h 819"/>
                  <a:gd name="T42" fmla="*/ 111 w 226"/>
                  <a:gd name="T43" fmla="*/ 321 h 819"/>
                  <a:gd name="T44" fmla="*/ 158 w 226"/>
                  <a:gd name="T45" fmla="*/ 307 h 819"/>
                  <a:gd name="T46" fmla="*/ 131 w 226"/>
                  <a:gd name="T47" fmla="*/ 387 h 819"/>
                  <a:gd name="T48" fmla="*/ 116 w 226"/>
                  <a:gd name="T49" fmla="*/ 519 h 819"/>
                  <a:gd name="T50" fmla="*/ 119 w 226"/>
                  <a:gd name="T51" fmla="*/ 648 h 819"/>
                  <a:gd name="T52" fmla="*/ 127 w 226"/>
                  <a:gd name="T53" fmla="*/ 728 h 819"/>
                  <a:gd name="T54" fmla="*/ 120 w 226"/>
                  <a:gd name="T55" fmla="*/ 736 h 819"/>
                  <a:gd name="T56" fmla="*/ 102 w 226"/>
                  <a:gd name="T57" fmla="*/ 759 h 819"/>
                  <a:gd name="T58" fmla="*/ 97 w 226"/>
                  <a:gd name="T59" fmla="*/ 766 h 819"/>
                  <a:gd name="T60" fmla="*/ 78 w 226"/>
                  <a:gd name="T61" fmla="*/ 783 h 819"/>
                  <a:gd name="T62" fmla="*/ 66 w 226"/>
                  <a:gd name="T63" fmla="*/ 784 h 819"/>
                  <a:gd name="T64" fmla="*/ 43 w 226"/>
                  <a:gd name="T65" fmla="*/ 806 h 819"/>
                  <a:gd name="T66" fmla="*/ 25 w 226"/>
                  <a:gd name="T67" fmla="*/ 819 h 819"/>
                  <a:gd name="T68" fmla="*/ 10 w 226"/>
                  <a:gd name="T69" fmla="*/ 810 h 819"/>
                  <a:gd name="T70" fmla="*/ 0 w 226"/>
                  <a:gd name="T71" fmla="*/ 814 h 819"/>
                  <a:gd name="T72" fmla="*/ 42 w 226"/>
                  <a:gd name="T73" fmla="*/ 689 h 819"/>
                  <a:gd name="T74" fmla="*/ 51 w 226"/>
                  <a:gd name="T75" fmla="*/ 550 h 819"/>
                  <a:gd name="T76" fmla="*/ 52 w 226"/>
                  <a:gd name="T77" fmla="*/ 416 h 819"/>
                  <a:gd name="T78" fmla="*/ 56 w 226"/>
                  <a:gd name="T79" fmla="*/ 342 h 819"/>
                  <a:gd name="T80" fmla="*/ 56 w 226"/>
                  <a:gd name="T81" fmla="*/ 239 h 819"/>
                  <a:gd name="T82" fmla="*/ 56 w 226"/>
                  <a:gd name="T83" fmla="*/ 145 h 819"/>
                  <a:gd name="T84" fmla="*/ 61 w 226"/>
                  <a:gd name="T85" fmla="*/ 66 h 819"/>
                  <a:gd name="T86" fmla="*/ 72 w 226"/>
                  <a:gd name="T87" fmla="*/ 81 h 819"/>
                  <a:gd name="T88" fmla="*/ 96 w 226"/>
                  <a:gd name="T89" fmla="*/ 86 h 819"/>
                  <a:gd name="T90" fmla="*/ 123 w 226"/>
                  <a:gd name="T91" fmla="*/ 86 h 819"/>
                  <a:gd name="T92" fmla="*/ 143 w 226"/>
                  <a:gd name="T93" fmla="*/ 91 h 819"/>
                  <a:gd name="T94" fmla="*/ 174 w 226"/>
                  <a:gd name="T95" fmla="*/ 68 h 819"/>
                  <a:gd name="T96" fmla="*/ 199 w 226"/>
                  <a:gd name="T97" fmla="*/ 40 h 819"/>
                  <a:gd name="T98" fmla="*/ 218 w 226"/>
                  <a:gd name="T99" fmla="*/ 9 h 819"/>
                  <a:gd name="T100" fmla="*/ 226 w 226"/>
                  <a:gd name="T101" fmla="*/ 13 h 819"/>
                  <a:gd name="T102" fmla="*/ 214 w 226"/>
                  <a:gd name="T103" fmla="*/ 48 h 819"/>
                  <a:gd name="T104" fmla="*/ 189 w 226"/>
                  <a:gd name="T105" fmla="*/ 75 h 819"/>
                  <a:gd name="T106" fmla="*/ 163 w 226"/>
                  <a:gd name="T107" fmla="*/ 101 h 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6" h="819">
                    <a:moveTo>
                      <a:pt x="163" y="101"/>
                    </a:moveTo>
                    <a:lnTo>
                      <a:pt x="149" y="109"/>
                    </a:lnTo>
                    <a:lnTo>
                      <a:pt x="136" y="113"/>
                    </a:lnTo>
                    <a:lnTo>
                      <a:pt x="123" y="115"/>
                    </a:lnTo>
                    <a:lnTo>
                      <a:pt x="110" y="118"/>
                    </a:lnTo>
                    <a:lnTo>
                      <a:pt x="97" y="126"/>
                    </a:lnTo>
                    <a:lnTo>
                      <a:pt x="97" y="126"/>
                    </a:lnTo>
                    <a:lnTo>
                      <a:pt x="106" y="129"/>
                    </a:lnTo>
                    <a:lnTo>
                      <a:pt x="117" y="131"/>
                    </a:lnTo>
                    <a:lnTo>
                      <a:pt x="129" y="131"/>
                    </a:lnTo>
                    <a:lnTo>
                      <a:pt x="142" y="129"/>
                    </a:lnTo>
                    <a:lnTo>
                      <a:pt x="155" y="126"/>
                    </a:lnTo>
                    <a:lnTo>
                      <a:pt x="167" y="121"/>
                    </a:lnTo>
                    <a:lnTo>
                      <a:pt x="179" y="116"/>
                    </a:lnTo>
                    <a:lnTo>
                      <a:pt x="192" y="110"/>
                    </a:lnTo>
                    <a:lnTo>
                      <a:pt x="203" y="103"/>
                    </a:lnTo>
                    <a:lnTo>
                      <a:pt x="214" y="96"/>
                    </a:lnTo>
                    <a:lnTo>
                      <a:pt x="214" y="96"/>
                    </a:lnTo>
                    <a:lnTo>
                      <a:pt x="215" y="103"/>
                    </a:lnTo>
                    <a:lnTo>
                      <a:pt x="215" y="111"/>
                    </a:lnTo>
                    <a:lnTo>
                      <a:pt x="214" y="120"/>
                    </a:lnTo>
                    <a:lnTo>
                      <a:pt x="213" y="129"/>
                    </a:lnTo>
                    <a:lnTo>
                      <a:pt x="210" y="138"/>
                    </a:lnTo>
                    <a:lnTo>
                      <a:pt x="207" y="148"/>
                    </a:lnTo>
                    <a:lnTo>
                      <a:pt x="205" y="157"/>
                    </a:lnTo>
                    <a:lnTo>
                      <a:pt x="202" y="167"/>
                    </a:lnTo>
                    <a:lnTo>
                      <a:pt x="200" y="176"/>
                    </a:lnTo>
                    <a:lnTo>
                      <a:pt x="199" y="186"/>
                    </a:lnTo>
                    <a:lnTo>
                      <a:pt x="199" y="186"/>
                    </a:lnTo>
                    <a:lnTo>
                      <a:pt x="195" y="185"/>
                    </a:lnTo>
                    <a:lnTo>
                      <a:pt x="192" y="187"/>
                    </a:lnTo>
                    <a:lnTo>
                      <a:pt x="189" y="190"/>
                    </a:lnTo>
                    <a:lnTo>
                      <a:pt x="185" y="193"/>
                    </a:lnTo>
                    <a:lnTo>
                      <a:pt x="183" y="196"/>
                    </a:lnTo>
                    <a:lnTo>
                      <a:pt x="183" y="196"/>
                    </a:lnTo>
                    <a:lnTo>
                      <a:pt x="176" y="215"/>
                    </a:lnTo>
                    <a:lnTo>
                      <a:pt x="159" y="230"/>
                    </a:lnTo>
                    <a:lnTo>
                      <a:pt x="138" y="241"/>
                    </a:lnTo>
                    <a:lnTo>
                      <a:pt x="119" y="254"/>
                    </a:lnTo>
                    <a:lnTo>
                      <a:pt x="107" y="271"/>
                    </a:lnTo>
                    <a:lnTo>
                      <a:pt x="107" y="271"/>
                    </a:lnTo>
                    <a:lnTo>
                      <a:pt x="114" y="273"/>
                    </a:lnTo>
                    <a:lnTo>
                      <a:pt x="122" y="273"/>
                    </a:lnTo>
                    <a:lnTo>
                      <a:pt x="130" y="271"/>
                    </a:lnTo>
                    <a:lnTo>
                      <a:pt x="138" y="266"/>
                    </a:lnTo>
                    <a:lnTo>
                      <a:pt x="148" y="261"/>
                    </a:lnTo>
                    <a:lnTo>
                      <a:pt x="148" y="261"/>
                    </a:lnTo>
                    <a:lnTo>
                      <a:pt x="155" y="258"/>
                    </a:lnTo>
                    <a:lnTo>
                      <a:pt x="163" y="250"/>
                    </a:lnTo>
                    <a:lnTo>
                      <a:pt x="170" y="239"/>
                    </a:lnTo>
                    <a:lnTo>
                      <a:pt x="178" y="228"/>
                    </a:lnTo>
                    <a:lnTo>
                      <a:pt x="189" y="221"/>
                    </a:lnTo>
                    <a:lnTo>
                      <a:pt x="189" y="221"/>
                    </a:lnTo>
                    <a:lnTo>
                      <a:pt x="185" y="242"/>
                    </a:lnTo>
                    <a:lnTo>
                      <a:pt x="179" y="259"/>
                    </a:lnTo>
                    <a:lnTo>
                      <a:pt x="172" y="271"/>
                    </a:lnTo>
                    <a:lnTo>
                      <a:pt x="163" y="281"/>
                    </a:lnTo>
                    <a:lnTo>
                      <a:pt x="152" y="288"/>
                    </a:lnTo>
                    <a:lnTo>
                      <a:pt x="140" y="293"/>
                    </a:lnTo>
                    <a:lnTo>
                      <a:pt x="125" y="298"/>
                    </a:lnTo>
                    <a:lnTo>
                      <a:pt x="111" y="304"/>
                    </a:lnTo>
                    <a:lnTo>
                      <a:pt x="96" y="311"/>
                    </a:lnTo>
                    <a:lnTo>
                      <a:pt x="81" y="322"/>
                    </a:lnTo>
                    <a:lnTo>
                      <a:pt x="81" y="322"/>
                    </a:lnTo>
                    <a:lnTo>
                      <a:pt x="96" y="322"/>
                    </a:lnTo>
                    <a:lnTo>
                      <a:pt x="111" y="321"/>
                    </a:lnTo>
                    <a:lnTo>
                      <a:pt x="127" y="318"/>
                    </a:lnTo>
                    <a:lnTo>
                      <a:pt x="143" y="313"/>
                    </a:lnTo>
                    <a:lnTo>
                      <a:pt x="158" y="307"/>
                    </a:lnTo>
                    <a:lnTo>
                      <a:pt x="158" y="307"/>
                    </a:lnTo>
                    <a:lnTo>
                      <a:pt x="143" y="346"/>
                    </a:lnTo>
                    <a:lnTo>
                      <a:pt x="131" y="387"/>
                    </a:lnTo>
                    <a:lnTo>
                      <a:pt x="123" y="430"/>
                    </a:lnTo>
                    <a:lnTo>
                      <a:pt x="118" y="474"/>
                    </a:lnTo>
                    <a:lnTo>
                      <a:pt x="116" y="519"/>
                    </a:lnTo>
                    <a:lnTo>
                      <a:pt x="116" y="563"/>
                    </a:lnTo>
                    <a:lnTo>
                      <a:pt x="117" y="606"/>
                    </a:lnTo>
                    <a:lnTo>
                      <a:pt x="119" y="648"/>
                    </a:lnTo>
                    <a:lnTo>
                      <a:pt x="123" y="689"/>
                    </a:lnTo>
                    <a:lnTo>
                      <a:pt x="127" y="728"/>
                    </a:lnTo>
                    <a:lnTo>
                      <a:pt x="127" y="728"/>
                    </a:lnTo>
                    <a:lnTo>
                      <a:pt x="120" y="729"/>
                    </a:lnTo>
                    <a:lnTo>
                      <a:pt x="119" y="731"/>
                    </a:lnTo>
                    <a:lnTo>
                      <a:pt x="120" y="736"/>
                    </a:lnTo>
                    <a:lnTo>
                      <a:pt x="120" y="740"/>
                    </a:lnTo>
                    <a:lnTo>
                      <a:pt x="117" y="744"/>
                    </a:lnTo>
                    <a:lnTo>
                      <a:pt x="102" y="759"/>
                    </a:lnTo>
                    <a:lnTo>
                      <a:pt x="107" y="764"/>
                    </a:lnTo>
                    <a:lnTo>
                      <a:pt x="107" y="764"/>
                    </a:lnTo>
                    <a:lnTo>
                      <a:pt x="97" y="766"/>
                    </a:lnTo>
                    <a:lnTo>
                      <a:pt x="90" y="770"/>
                    </a:lnTo>
                    <a:lnTo>
                      <a:pt x="84" y="777"/>
                    </a:lnTo>
                    <a:lnTo>
                      <a:pt x="78" y="783"/>
                    </a:lnTo>
                    <a:lnTo>
                      <a:pt x="71" y="789"/>
                    </a:lnTo>
                    <a:lnTo>
                      <a:pt x="66" y="784"/>
                    </a:lnTo>
                    <a:lnTo>
                      <a:pt x="66" y="784"/>
                    </a:lnTo>
                    <a:lnTo>
                      <a:pt x="59" y="793"/>
                    </a:lnTo>
                    <a:lnTo>
                      <a:pt x="52" y="801"/>
                    </a:lnTo>
                    <a:lnTo>
                      <a:pt x="43" y="806"/>
                    </a:lnTo>
                    <a:lnTo>
                      <a:pt x="35" y="812"/>
                    </a:lnTo>
                    <a:lnTo>
                      <a:pt x="25" y="819"/>
                    </a:lnTo>
                    <a:lnTo>
                      <a:pt x="25" y="819"/>
                    </a:lnTo>
                    <a:lnTo>
                      <a:pt x="20" y="813"/>
                    </a:lnTo>
                    <a:lnTo>
                      <a:pt x="15" y="810"/>
                    </a:lnTo>
                    <a:lnTo>
                      <a:pt x="10" y="810"/>
                    </a:lnTo>
                    <a:lnTo>
                      <a:pt x="5" y="811"/>
                    </a:lnTo>
                    <a:lnTo>
                      <a:pt x="0" y="814"/>
                    </a:lnTo>
                    <a:lnTo>
                      <a:pt x="0" y="814"/>
                    </a:lnTo>
                    <a:lnTo>
                      <a:pt x="20" y="775"/>
                    </a:lnTo>
                    <a:lnTo>
                      <a:pt x="33" y="733"/>
                    </a:lnTo>
                    <a:lnTo>
                      <a:pt x="42" y="689"/>
                    </a:lnTo>
                    <a:lnTo>
                      <a:pt x="48" y="643"/>
                    </a:lnTo>
                    <a:lnTo>
                      <a:pt x="51" y="597"/>
                    </a:lnTo>
                    <a:lnTo>
                      <a:pt x="51" y="550"/>
                    </a:lnTo>
                    <a:lnTo>
                      <a:pt x="50" y="503"/>
                    </a:lnTo>
                    <a:lnTo>
                      <a:pt x="50" y="458"/>
                    </a:lnTo>
                    <a:lnTo>
                      <a:pt x="52" y="416"/>
                    </a:lnTo>
                    <a:lnTo>
                      <a:pt x="56" y="377"/>
                    </a:lnTo>
                    <a:lnTo>
                      <a:pt x="56" y="377"/>
                    </a:lnTo>
                    <a:lnTo>
                      <a:pt x="56" y="342"/>
                    </a:lnTo>
                    <a:lnTo>
                      <a:pt x="56" y="307"/>
                    </a:lnTo>
                    <a:lnTo>
                      <a:pt x="56" y="272"/>
                    </a:lnTo>
                    <a:lnTo>
                      <a:pt x="56" y="239"/>
                    </a:lnTo>
                    <a:lnTo>
                      <a:pt x="55" y="207"/>
                    </a:lnTo>
                    <a:lnTo>
                      <a:pt x="55" y="175"/>
                    </a:lnTo>
                    <a:lnTo>
                      <a:pt x="56" y="145"/>
                    </a:lnTo>
                    <a:lnTo>
                      <a:pt x="57" y="117"/>
                    </a:lnTo>
                    <a:lnTo>
                      <a:pt x="58" y="90"/>
                    </a:lnTo>
                    <a:lnTo>
                      <a:pt x="61" y="66"/>
                    </a:lnTo>
                    <a:lnTo>
                      <a:pt x="61" y="66"/>
                    </a:lnTo>
                    <a:lnTo>
                      <a:pt x="66" y="75"/>
                    </a:lnTo>
                    <a:lnTo>
                      <a:pt x="72" y="81"/>
                    </a:lnTo>
                    <a:lnTo>
                      <a:pt x="79" y="84"/>
                    </a:lnTo>
                    <a:lnTo>
                      <a:pt x="87" y="86"/>
                    </a:lnTo>
                    <a:lnTo>
                      <a:pt x="96" y="86"/>
                    </a:lnTo>
                    <a:lnTo>
                      <a:pt x="105" y="86"/>
                    </a:lnTo>
                    <a:lnTo>
                      <a:pt x="114" y="86"/>
                    </a:lnTo>
                    <a:lnTo>
                      <a:pt x="123" y="86"/>
                    </a:lnTo>
                    <a:lnTo>
                      <a:pt x="133" y="87"/>
                    </a:lnTo>
                    <a:lnTo>
                      <a:pt x="143" y="91"/>
                    </a:lnTo>
                    <a:lnTo>
                      <a:pt x="143" y="91"/>
                    </a:lnTo>
                    <a:lnTo>
                      <a:pt x="154" y="84"/>
                    </a:lnTo>
                    <a:lnTo>
                      <a:pt x="165" y="77"/>
                    </a:lnTo>
                    <a:lnTo>
                      <a:pt x="174" y="68"/>
                    </a:lnTo>
                    <a:lnTo>
                      <a:pt x="183" y="60"/>
                    </a:lnTo>
                    <a:lnTo>
                      <a:pt x="192" y="50"/>
                    </a:lnTo>
                    <a:lnTo>
                      <a:pt x="199" y="40"/>
                    </a:lnTo>
                    <a:lnTo>
                      <a:pt x="206" y="30"/>
                    </a:lnTo>
                    <a:lnTo>
                      <a:pt x="212" y="20"/>
                    </a:lnTo>
                    <a:lnTo>
                      <a:pt x="218" y="9"/>
                    </a:lnTo>
                    <a:lnTo>
                      <a:pt x="224" y="0"/>
                    </a:lnTo>
                    <a:lnTo>
                      <a:pt x="224" y="0"/>
                    </a:lnTo>
                    <a:lnTo>
                      <a:pt x="226" y="13"/>
                    </a:lnTo>
                    <a:lnTo>
                      <a:pt x="224" y="25"/>
                    </a:lnTo>
                    <a:lnTo>
                      <a:pt x="220" y="37"/>
                    </a:lnTo>
                    <a:lnTo>
                      <a:pt x="214" y="48"/>
                    </a:lnTo>
                    <a:lnTo>
                      <a:pt x="207" y="58"/>
                    </a:lnTo>
                    <a:lnTo>
                      <a:pt x="198" y="67"/>
                    </a:lnTo>
                    <a:lnTo>
                      <a:pt x="189" y="75"/>
                    </a:lnTo>
                    <a:lnTo>
                      <a:pt x="178" y="84"/>
                    </a:lnTo>
                    <a:lnTo>
                      <a:pt x="170" y="92"/>
                    </a:lnTo>
                    <a:lnTo>
                      <a:pt x="163" y="101"/>
                    </a:lnTo>
                    <a:lnTo>
                      <a:pt x="163" y="10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22" name="Freeform 350"/>
              <p:cNvSpPr>
                <a:spLocks/>
              </p:cNvSpPr>
              <p:nvPr/>
            </p:nvSpPr>
            <p:spPr bwMode="auto">
              <a:xfrm>
                <a:off x="220" y="4089"/>
                <a:ext cx="8" cy="17"/>
              </a:xfrm>
              <a:custGeom>
                <a:avLst/>
                <a:gdLst>
                  <a:gd name="T0" fmla="*/ 227 w 363"/>
                  <a:gd name="T1" fmla="*/ 222 h 736"/>
                  <a:gd name="T2" fmla="*/ 225 w 363"/>
                  <a:gd name="T3" fmla="*/ 295 h 736"/>
                  <a:gd name="T4" fmla="*/ 246 w 363"/>
                  <a:gd name="T5" fmla="*/ 351 h 736"/>
                  <a:gd name="T6" fmla="*/ 255 w 363"/>
                  <a:gd name="T7" fmla="*/ 471 h 736"/>
                  <a:gd name="T8" fmla="*/ 248 w 363"/>
                  <a:gd name="T9" fmla="*/ 586 h 736"/>
                  <a:gd name="T10" fmla="*/ 252 w 363"/>
                  <a:gd name="T11" fmla="*/ 639 h 736"/>
                  <a:gd name="T12" fmla="*/ 266 w 363"/>
                  <a:gd name="T13" fmla="*/ 617 h 736"/>
                  <a:gd name="T14" fmla="*/ 276 w 363"/>
                  <a:gd name="T15" fmla="*/ 570 h 736"/>
                  <a:gd name="T16" fmla="*/ 282 w 363"/>
                  <a:gd name="T17" fmla="*/ 510 h 736"/>
                  <a:gd name="T18" fmla="*/ 282 w 363"/>
                  <a:gd name="T19" fmla="*/ 457 h 736"/>
                  <a:gd name="T20" fmla="*/ 273 w 363"/>
                  <a:gd name="T21" fmla="*/ 408 h 736"/>
                  <a:gd name="T22" fmla="*/ 265 w 363"/>
                  <a:gd name="T23" fmla="*/ 335 h 736"/>
                  <a:gd name="T24" fmla="*/ 246 w 363"/>
                  <a:gd name="T25" fmla="*/ 286 h 736"/>
                  <a:gd name="T26" fmla="*/ 257 w 363"/>
                  <a:gd name="T27" fmla="*/ 182 h 736"/>
                  <a:gd name="T28" fmla="*/ 271 w 363"/>
                  <a:gd name="T29" fmla="*/ 76 h 736"/>
                  <a:gd name="T30" fmla="*/ 312 w 363"/>
                  <a:gd name="T31" fmla="*/ 55 h 736"/>
                  <a:gd name="T32" fmla="*/ 297 w 363"/>
                  <a:gd name="T33" fmla="*/ 277 h 736"/>
                  <a:gd name="T34" fmla="*/ 316 w 363"/>
                  <a:gd name="T35" fmla="*/ 495 h 736"/>
                  <a:gd name="T36" fmla="*/ 331 w 363"/>
                  <a:gd name="T37" fmla="*/ 614 h 736"/>
                  <a:gd name="T38" fmla="*/ 342 w 363"/>
                  <a:gd name="T39" fmla="*/ 663 h 736"/>
                  <a:gd name="T40" fmla="*/ 357 w 363"/>
                  <a:gd name="T41" fmla="*/ 711 h 736"/>
                  <a:gd name="T42" fmla="*/ 319 w 363"/>
                  <a:gd name="T43" fmla="*/ 736 h 736"/>
                  <a:gd name="T44" fmla="*/ 210 w 363"/>
                  <a:gd name="T45" fmla="*/ 710 h 736"/>
                  <a:gd name="T46" fmla="*/ 113 w 363"/>
                  <a:gd name="T47" fmla="*/ 654 h 736"/>
                  <a:gd name="T48" fmla="*/ 82 w 363"/>
                  <a:gd name="T49" fmla="*/ 617 h 736"/>
                  <a:gd name="T50" fmla="*/ 72 w 363"/>
                  <a:gd name="T51" fmla="*/ 587 h 736"/>
                  <a:gd name="T52" fmla="*/ 63 w 363"/>
                  <a:gd name="T53" fmla="*/ 554 h 736"/>
                  <a:gd name="T54" fmla="*/ 51 w 363"/>
                  <a:gd name="T55" fmla="*/ 498 h 736"/>
                  <a:gd name="T56" fmla="*/ 57 w 363"/>
                  <a:gd name="T57" fmla="*/ 462 h 736"/>
                  <a:gd name="T58" fmla="*/ 57 w 363"/>
                  <a:gd name="T59" fmla="*/ 419 h 736"/>
                  <a:gd name="T60" fmla="*/ 67 w 363"/>
                  <a:gd name="T61" fmla="*/ 368 h 736"/>
                  <a:gd name="T62" fmla="*/ 77 w 363"/>
                  <a:gd name="T63" fmla="*/ 335 h 736"/>
                  <a:gd name="T64" fmla="*/ 58 w 363"/>
                  <a:gd name="T65" fmla="*/ 300 h 736"/>
                  <a:gd name="T66" fmla="*/ 36 w 363"/>
                  <a:gd name="T67" fmla="*/ 266 h 736"/>
                  <a:gd name="T68" fmla="*/ 25 w 363"/>
                  <a:gd name="T69" fmla="*/ 276 h 736"/>
                  <a:gd name="T70" fmla="*/ 16 w 363"/>
                  <a:gd name="T71" fmla="*/ 316 h 736"/>
                  <a:gd name="T72" fmla="*/ 4 w 363"/>
                  <a:gd name="T73" fmla="*/ 272 h 736"/>
                  <a:gd name="T74" fmla="*/ 1 w 363"/>
                  <a:gd name="T75" fmla="*/ 217 h 736"/>
                  <a:gd name="T76" fmla="*/ 10 w 363"/>
                  <a:gd name="T77" fmla="*/ 171 h 736"/>
                  <a:gd name="T78" fmla="*/ 62 w 363"/>
                  <a:gd name="T79" fmla="*/ 115 h 736"/>
                  <a:gd name="T80" fmla="*/ 95 w 363"/>
                  <a:gd name="T81" fmla="*/ 110 h 736"/>
                  <a:gd name="T82" fmla="*/ 124 w 363"/>
                  <a:gd name="T83" fmla="*/ 122 h 736"/>
                  <a:gd name="T84" fmla="*/ 139 w 363"/>
                  <a:gd name="T85" fmla="*/ 180 h 736"/>
                  <a:gd name="T86" fmla="*/ 148 w 363"/>
                  <a:gd name="T87" fmla="*/ 153 h 736"/>
                  <a:gd name="T88" fmla="*/ 143 w 363"/>
                  <a:gd name="T89" fmla="*/ 116 h 736"/>
                  <a:gd name="T90" fmla="*/ 133 w 363"/>
                  <a:gd name="T91" fmla="*/ 90 h 736"/>
                  <a:gd name="T92" fmla="*/ 183 w 363"/>
                  <a:gd name="T93" fmla="*/ 59 h 736"/>
                  <a:gd name="T94" fmla="*/ 231 w 363"/>
                  <a:gd name="T95" fmla="*/ 24 h 736"/>
                  <a:gd name="T96" fmla="*/ 258 w 363"/>
                  <a:gd name="T97" fmla="*/ 14 h 736"/>
                  <a:gd name="T98" fmla="*/ 255 w 363"/>
                  <a:gd name="T99" fmla="*/ 78 h 736"/>
                  <a:gd name="T100" fmla="*/ 236 w 363"/>
                  <a:gd name="T101" fmla="*/ 147 h 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63" h="736">
                    <a:moveTo>
                      <a:pt x="236" y="165"/>
                    </a:moveTo>
                    <a:lnTo>
                      <a:pt x="234" y="184"/>
                    </a:lnTo>
                    <a:lnTo>
                      <a:pt x="230" y="203"/>
                    </a:lnTo>
                    <a:lnTo>
                      <a:pt x="227" y="222"/>
                    </a:lnTo>
                    <a:lnTo>
                      <a:pt x="225" y="241"/>
                    </a:lnTo>
                    <a:lnTo>
                      <a:pt x="224" y="259"/>
                    </a:lnTo>
                    <a:lnTo>
                      <a:pt x="224" y="277"/>
                    </a:lnTo>
                    <a:lnTo>
                      <a:pt x="225" y="295"/>
                    </a:lnTo>
                    <a:lnTo>
                      <a:pt x="229" y="313"/>
                    </a:lnTo>
                    <a:lnTo>
                      <a:pt x="236" y="332"/>
                    </a:lnTo>
                    <a:lnTo>
                      <a:pt x="246" y="351"/>
                    </a:lnTo>
                    <a:lnTo>
                      <a:pt x="246" y="351"/>
                    </a:lnTo>
                    <a:lnTo>
                      <a:pt x="251" y="380"/>
                    </a:lnTo>
                    <a:lnTo>
                      <a:pt x="254" y="410"/>
                    </a:lnTo>
                    <a:lnTo>
                      <a:pt x="255" y="440"/>
                    </a:lnTo>
                    <a:lnTo>
                      <a:pt x="255" y="471"/>
                    </a:lnTo>
                    <a:lnTo>
                      <a:pt x="254" y="500"/>
                    </a:lnTo>
                    <a:lnTo>
                      <a:pt x="252" y="529"/>
                    </a:lnTo>
                    <a:lnTo>
                      <a:pt x="250" y="558"/>
                    </a:lnTo>
                    <a:lnTo>
                      <a:pt x="248" y="586"/>
                    </a:lnTo>
                    <a:lnTo>
                      <a:pt x="246" y="614"/>
                    </a:lnTo>
                    <a:lnTo>
                      <a:pt x="246" y="642"/>
                    </a:lnTo>
                    <a:lnTo>
                      <a:pt x="246" y="642"/>
                    </a:lnTo>
                    <a:lnTo>
                      <a:pt x="252" y="639"/>
                    </a:lnTo>
                    <a:lnTo>
                      <a:pt x="257" y="635"/>
                    </a:lnTo>
                    <a:lnTo>
                      <a:pt x="259" y="628"/>
                    </a:lnTo>
                    <a:lnTo>
                      <a:pt x="262" y="622"/>
                    </a:lnTo>
                    <a:lnTo>
                      <a:pt x="266" y="617"/>
                    </a:lnTo>
                    <a:lnTo>
                      <a:pt x="266" y="617"/>
                    </a:lnTo>
                    <a:lnTo>
                      <a:pt x="270" y="601"/>
                    </a:lnTo>
                    <a:lnTo>
                      <a:pt x="274" y="586"/>
                    </a:lnTo>
                    <a:lnTo>
                      <a:pt x="276" y="570"/>
                    </a:lnTo>
                    <a:lnTo>
                      <a:pt x="278" y="555"/>
                    </a:lnTo>
                    <a:lnTo>
                      <a:pt x="279" y="541"/>
                    </a:lnTo>
                    <a:lnTo>
                      <a:pt x="281" y="525"/>
                    </a:lnTo>
                    <a:lnTo>
                      <a:pt x="282" y="510"/>
                    </a:lnTo>
                    <a:lnTo>
                      <a:pt x="283" y="494"/>
                    </a:lnTo>
                    <a:lnTo>
                      <a:pt x="284" y="478"/>
                    </a:lnTo>
                    <a:lnTo>
                      <a:pt x="287" y="462"/>
                    </a:lnTo>
                    <a:lnTo>
                      <a:pt x="282" y="457"/>
                    </a:lnTo>
                    <a:lnTo>
                      <a:pt x="282" y="457"/>
                    </a:lnTo>
                    <a:lnTo>
                      <a:pt x="277" y="441"/>
                    </a:lnTo>
                    <a:lnTo>
                      <a:pt x="275" y="425"/>
                    </a:lnTo>
                    <a:lnTo>
                      <a:pt x="273" y="408"/>
                    </a:lnTo>
                    <a:lnTo>
                      <a:pt x="271" y="390"/>
                    </a:lnTo>
                    <a:lnTo>
                      <a:pt x="270" y="372"/>
                    </a:lnTo>
                    <a:lnTo>
                      <a:pt x="268" y="353"/>
                    </a:lnTo>
                    <a:lnTo>
                      <a:pt x="265" y="335"/>
                    </a:lnTo>
                    <a:lnTo>
                      <a:pt x="260" y="317"/>
                    </a:lnTo>
                    <a:lnTo>
                      <a:pt x="254" y="301"/>
                    </a:lnTo>
                    <a:lnTo>
                      <a:pt x="246" y="286"/>
                    </a:lnTo>
                    <a:lnTo>
                      <a:pt x="246" y="286"/>
                    </a:lnTo>
                    <a:lnTo>
                      <a:pt x="249" y="261"/>
                    </a:lnTo>
                    <a:lnTo>
                      <a:pt x="252" y="235"/>
                    </a:lnTo>
                    <a:lnTo>
                      <a:pt x="254" y="208"/>
                    </a:lnTo>
                    <a:lnTo>
                      <a:pt x="257" y="182"/>
                    </a:lnTo>
                    <a:lnTo>
                      <a:pt x="260" y="156"/>
                    </a:lnTo>
                    <a:lnTo>
                      <a:pt x="263" y="129"/>
                    </a:lnTo>
                    <a:lnTo>
                      <a:pt x="267" y="102"/>
                    </a:lnTo>
                    <a:lnTo>
                      <a:pt x="271" y="76"/>
                    </a:lnTo>
                    <a:lnTo>
                      <a:pt x="275" y="50"/>
                    </a:lnTo>
                    <a:lnTo>
                      <a:pt x="282" y="25"/>
                    </a:lnTo>
                    <a:lnTo>
                      <a:pt x="312" y="55"/>
                    </a:lnTo>
                    <a:lnTo>
                      <a:pt x="312" y="55"/>
                    </a:lnTo>
                    <a:lnTo>
                      <a:pt x="303" y="110"/>
                    </a:lnTo>
                    <a:lnTo>
                      <a:pt x="298" y="166"/>
                    </a:lnTo>
                    <a:lnTo>
                      <a:pt x="297" y="222"/>
                    </a:lnTo>
                    <a:lnTo>
                      <a:pt x="297" y="277"/>
                    </a:lnTo>
                    <a:lnTo>
                      <a:pt x="300" y="331"/>
                    </a:lnTo>
                    <a:lnTo>
                      <a:pt x="305" y="386"/>
                    </a:lnTo>
                    <a:lnTo>
                      <a:pt x="310" y="440"/>
                    </a:lnTo>
                    <a:lnTo>
                      <a:pt x="316" y="495"/>
                    </a:lnTo>
                    <a:lnTo>
                      <a:pt x="321" y="548"/>
                    </a:lnTo>
                    <a:lnTo>
                      <a:pt x="328" y="602"/>
                    </a:lnTo>
                    <a:lnTo>
                      <a:pt x="328" y="602"/>
                    </a:lnTo>
                    <a:lnTo>
                      <a:pt x="331" y="614"/>
                    </a:lnTo>
                    <a:lnTo>
                      <a:pt x="334" y="626"/>
                    </a:lnTo>
                    <a:lnTo>
                      <a:pt x="337" y="638"/>
                    </a:lnTo>
                    <a:lnTo>
                      <a:pt x="340" y="650"/>
                    </a:lnTo>
                    <a:lnTo>
                      <a:pt x="342" y="663"/>
                    </a:lnTo>
                    <a:lnTo>
                      <a:pt x="345" y="676"/>
                    </a:lnTo>
                    <a:lnTo>
                      <a:pt x="349" y="688"/>
                    </a:lnTo>
                    <a:lnTo>
                      <a:pt x="353" y="700"/>
                    </a:lnTo>
                    <a:lnTo>
                      <a:pt x="357" y="711"/>
                    </a:lnTo>
                    <a:lnTo>
                      <a:pt x="363" y="723"/>
                    </a:lnTo>
                    <a:lnTo>
                      <a:pt x="353" y="733"/>
                    </a:lnTo>
                    <a:lnTo>
                      <a:pt x="353" y="733"/>
                    </a:lnTo>
                    <a:lnTo>
                      <a:pt x="319" y="736"/>
                    </a:lnTo>
                    <a:lnTo>
                      <a:pt x="290" y="735"/>
                    </a:lnTo>
                    <a:lnTo>
                      <a:pt x="261" y="730"/>
                    </a:lnTo>
                    <a:lnTo>
                      <a:pt x="236" y="721"/>
                    </a:lnTo>
                    <a:lnTo>
                      <a:pt x="210" y="710"/>
                    </a:lnTo>
                    <a:lnTo>
                      <a:pt x="186" y="697"/>
                    </a:lnTo>
                    <a:lnTo>
                      <a:pt x="162" y="682"/>
                    </a:lnTo>
                    <a:lnTo>
                      <a:pt x="138" y="667"/>
                    </a:lnTo>
                    <a:lnTo>
                      <a:pt x="113" y="654"/>
                    </a:lnTo>
                    <a:lnTo>
                      <a:pt x="87" y="642"/>
                    </a:lnTo>
                    <a:lnTo>
                      <a:pt x="87" y="642"/>
                    </a:lnTo>
                    <a:lnTo>
                      <a:pt x="83" y="629"/>
                    </a:lnTo>
                    <a:lnTo>
                      <a:pt x="82" y="617"/>
                    </a:lnTo>
                    <a:lnTo>
                      <a:pt x="82" y="606"/>
                    </a:lnTo>
                    <a:lnTo>
                      <a:pt x="81" y="594"/>
                    </a:lnTo>
                    <a:lnTo>
                      <a:pt x="77" y="582"/>
                    </a:lnTo>
                    <a:lnTo>
                      <a:pt x="72" y="587"/>
                    </a:lnTo>
                    <a:lnTo>
                      <a:pt x="72" y="587"/>
                    </a:lnTo>
                    <a:lnTo>
                      <a:pt x="69" y="577"/>
                    </a:lnTo>
                    <a:lnTo>
                      <a:pt x="66" y="566"/>
                    </a:lnTo>
                    <a:lnTo>
                      <a:pt x="63" y="554"/>
                    </a:lnTo>
                    <a:lnTo>
                      <a:pt x="59" y="540"/>
                    </a:lnTo>
                    <a:lnTo>
                      <a:pt x="56" y="526"/>
                    </a:lnTo>
                    <a:lnTo>
                      <a:pt x="53" y="512"/>
                    </a:lnTo>
                    <a:lnTo>
                      <a:pt x="51" y="498"/>
                    </a:lnTo>
                    <a:lnTo>
                      <a:pt x="51" y="484"/>
                    </a:lnTo>
                    <a:lnTo>
                      <a:pt x="53" y="472"/>
                    </a:lnTo>
                    <a:lnTo>
                      <a:pt x="57" y="462"/>
                    </a:lnTo>
                    <a:lnTo>
                      <a:pt x="57" y="462"/>
                    </a:lnTo>
                    <a:lnTo>
                      <a:pt x="56" y="453"/>
                    </a:lnTo>
                    <a:lnTo>
                      <a:pt x="56" y="442"/>
                    </a:lnTo>
                    <a:lnTo>
                      <a:pt x="56" y="431"/>
                    </a:lnTo>
                    <a:lnTo>
                      <a:pt x="57" y="419"/>
                    </a:lnTo>
                    <a:lnTo>
                      <a:pt x="59" y="406"/>
                    </a:lnTo>
                    <a:lnTo>
                      <a:pt x="61" y="393"/>
                    </a:lnTo>
                    <a:lnTo>
                      <a:pt x="63" y="380"/>
                    </a:lnTo>
                    <a:lnTo>
                      <a:pt x="67" y="368"/>
                    </a:lnTo>
                    <a:lnTo>
                      <a:pt x="71" y="356"/>
                    </a:lnTo>
                    <a:lnTo>
                      <a:pt x="77" y="346"/>
                    </a:lnTo>
                    <a:lnTo>
                      <a:pt x="77" y="346"/>
                    </a:lnTo>
                    <a:lnTo>
                      <a:pt x="77" y="335"/>
                    </a:lnTo>
                    <a:lnTo>
                      <a:pt x="75" y="325"/>
                    </a:lnTo>
                    <a:lnTo>
                      <a:pt x="71" y="316"/>
                    </a:lnTo>
                    <a:lnTo>
                      <a:pt x="65" y="308"/>
                    </a:lnTo>
                    <a:lnTo>
                      <a:pt x="58" y="300"/>
                    </a:lnTo>
                    <a:lnTo>
                      <a:pt x="52" y="292"/>
                    </a:lnTo>
                    <a:lnTo>
                      <a:pt x="45" y="284"/>
                    </a:lnTo>
                    <a:lnTo>
                      <a:pt x="39" y="275"/>
                    </a:lnTo>
                    <a:lnTo>
                      <a:pt x="36" y="266"/>
                    </a:lnTo>
                    <a:lnTo>
                      <a:pt x="36" y="256"/>
                    </a:lnTo>
                    <a:lnTo>
                      <a:pt x="36" y="256"/>
                    </a:lnTo>
                    <a:lnTo>
                      <a:pt x="27" y="264"/>
                    </a:lnTo>
                    <a:lnTo>
                      <a:pt x="25" y="276"/>
                    </a:lnTo>
                    <a:lnTo>
                      <a:pt x="26" y="291"/>
                    </a:lnTo>
                    <a:lnTo>
                      <a:pt x="24" y="305"/>
                    </a:lnTo>
                    <a:lnTo>
                      <a:pt x="16" y="316"/>
                    </a:lnTo>
                    <a:lnTo>
                      <a:pt x="16" y="316"/>
                    </a:lnTo>
                    <a:lnTo>
                      <a:pt x="12" y="306"/>
                    </a:lnTo>
                    <a:lnTo>
                      <a:pt x="9" y="296"/>
                    </a:lnTo>
                    <a:lnTo>
                      <a:pt x="6" y="284"/>
                    </a:lnTo>
                    <a:lnTo>
                      <a:pt x="4" y="272"/>
                    </a:lnTo>
                    <a:lnTo>
                      <a:pt x="2" y="258"/>
                    </a:lnTo>
                    <a:lnTo>
                      <a:pt x="1" y="245"/>
                    </a:lnTo>
                    <a:lnTo>
                      <a:pt x="0" y="231"/>
                    </a:lnTo>
                    <a:lnTo>
                      <a:pt x="1" y="217"/>
                    </a:lnTo>
                    <a:lnTo>
                      <a:pt x="3" y="202"/>
                    </a:lnTo>
                    <a:lnTo>
                      <a:pt x="6" y="190"/>
                    </a:lnTo>
                    <a:lnTo>
                      <a:pt x="6" y="190"/>
                    </a:lnTo>
                    <a:lnTo>
                      <a:pt x="10" y="171"/>
                    </a:lnTo>
                    <a:lnTo>
                      <a:pt x="19" y="155"/>
                    </a:lnTo>
                    <a:lnTo>
                      <a:pt x="31" y="139"/>
                    </a:lnTo>
                    <a:lnTo>
                      <a:pt x="46" y="126"/>
                    </a:lnTo>
                    <a:lnTo>
                      <a:pt x="62" y="115"/>
                    </a:lnTo>
                    <a:lnTo>
                      <a:pt x="62" y="115"/>
                    </a:lnTo>
                    <a:lnTo>
                      <a:pt x="71" y="111"/>
                    </a:lnTo>
                    <a:lnTo>
                      <a:pt x="82" y="109"/>
                    </a:lnTo>
                    <a:lnTo>
                      <a:pt x="95" y="110"/>
                    </a:lnTo>
                    <a:lnTo>
                      <a:pt x="106" y="110"/>
                    </a:lnTo>
                    <a:lnTo>
                      <a:pt x="118" y="110"/>
                    </a:lnTo>
                    <a:lnTo>
                      <a:pt x="118" y="110"/>
                    </a:lnTo>
                    <a:lnTo>
                      <a:pt x="124" y="122"/>
                    </a:lnTo>
                    <a:lnTo>
                      <a:pt x="129" y="136"/>
                    </a:lnTo>
                    <a:lnTo>
                      <a:pt x="131" y="151"/>
                    </a:lnTo>
                    <a:lnTo>
                      <a:pt x="134" y="165"/>
                    </a:lnTo>
                    <a:lnTo>
                      <a:pt x="139" y="180"/>
                    </a:lnTo>
                    <a:lnTo>
                      <a:pt x="139" y="180"/>
                    </a:lnTo>
                    <a:lnTo>
                      <a:pt x="144" y="171"/>
                    </a:lnTo>
                    <a:lnTo>
                      <a:pt x="147" y="162"/>
                    </a:lnTo>
                    <a:lnTo>
                      <a:pt x="148" y="153"/>
                    </a:lnTo>
                    <a:lnTo>
                      <a:pt x="148" y="144"/>
                    </a:lnTo>
                    <a:lnTo>
                      <a:pt x="147" y="135"/>
                    </a:lnTo>
                    <a:lnTo>
                      <a:pt x="145" y="125"/>
                    </a:lnTo>
                    <a:lnTo>
                      <a:pt x="143" y="116"/>
                    </a:lnTo>
                    <a:lnTo>
                      <a:pt x="139" y="107"/>
                    </a:lnTo>
                    <a:lnTo>
                      <a:pt x="135" y="98"/>
                    </a:lnTo>
                    <a:lnTo>
                      <a:pt x="133" y="90"/>
                    </a:lnTo>
                    <a:lnTo>
                      <a:pt x="133" y="90"/>
                    </a:lnTo>
                    <a:lnTo>
                      <a:pt x="145" y="81"/>
                    </a:lnTo>
                    <a:lnTo>
                      <a:pt x="158" y="73"/>
                    </a:lnTo>
                    <a:lnTo>
                      <a:pt x="170" y="66"/>
                    </a:lnTo>
                    <a:lnTo>
                      <a:pt x="183" y="59"/>
                    </a:lnTo>
                    <a:lnTo>
                      <a:pt x="197" y="51"/>
                    </a:lnTo>
                    <a:lnTo>
                      <a:pt x="209" y="43"/>
                    </a:lnTo>
                    <a:lnTo>
                      <a:pt x="220" y="34"/>
                    </a:lnTo>
                    <a:lnTo>
                      <a:pt x="231" y="24"/>
                    </a:lnTo>
                    <a:lnTo>
                      <a:pt x="242" y="13"/>
                    </a:lnTo>
                    <a:lnTo>
                      <a:pt x="251" y="0"/>
                    </a:lnTo>
                    <a:lnTo>
                      <a:pt x="251" y="0"/>
                    </a:lnTo>
                    <a:lnTo>
                      <a:pt x="258" y="14"/>
                    </a:lnTo>
                    <a:lnTo>
                      <a:pt x="261" y="29"/>
                    </a:lnTo>
                    <a:lnTo>
                      <a:pt x="261" y="45"/>
                    </a:lnTo>
                    <a:lnTo>
                      <a:pt x="259" y="61"/>
                    </a:lnTo>
                    <a:lnTo>
                      <a:pt x="255" y="78"/>
                    </a:lnTo>
                    <a:lnTo>
                      <a:pt x="249" y="95"/>
                    </a:lnTo>
                    <a:lnTo>
                      <a:pt x="244" y="112"/>
                    </a:lnTo>
                    <a:lnTo>
                      <a:pt x="239" y="130"/>
                    </a:lnTo>
                    <a:lnTo>
                      <a:pt x="236" y="147"/>
                    </a:lnTo>
                    <a:lnTo>
                      <a:pt x="236" y="165"/>
                    </a:lnTo>
                    <a:lnTo>
                      <a:pt x="236" y="16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23" name="Freeform 351"/>
              <p:cNvSpPr>
                <a:spLocks/>
              </p:cNvSpPr>
              <p:nvPr/>
            </p:nvSpPr>
            <p:spPr bwMode="auto">
              <a:xfrm>
                <a:off x="215" y="4097"/>
                <a:ext cx="6" cy="8"/>
              </a:xfrm>
              <a:custGeom>
                <a:avLst/>
                <a:gdLst>
                  <a:gd name="T0" fmla="*/ 237 w 278"/>
                  <a:gd name="T1" fmla="*/ 154 h 393"/>
                  <a:gd name="T2" fmla="*/ 247 w 278"/>
                  <a:gd name="T3" fmla="*/ 204 h 393"/>
                  <a:gd name="T4" fmla="*/ 263 w 278"/>
                  <a:gd name="T5" fmla="*/ 249 h 393"/>
                  <a:gd name="T6" fmla="*/ 278 w 278"/>
                  <a:gd name="T7" fmla="*/ 277 h 393"/>
                  <a:gd name="T8" fmla="*/ 264 w 278"/>
                  <a:gd name="T9" fmla="*/ 300 h 393"/>
                  <a:gd name="T10" fmla="*/ 242 w 278"/>
                  <a:gd name="T11" fmla="*/ 302 h 393"/>
                  <a:gd name="T12" fmla="*/ 185 w 278"/>
                  <a:gd name="T13" fmla="*/ 336 h 393"/>
                  <a:gd name="T14" fmla="*/ 125 w 278"/>
                  <a:gd name="T15" fmla="*/ 364 h 393"/>
                  <a:gd name="T16" fmla="*/ 64 w 278"/>
                  <a:gd name="T17" fmla="*/ 386 h 393"/>
                  <a:gd name="T18" fmla="*/ 29 w 278"/>
                  <a:gd name="T19" fmla="*/ 390 h 393"/>
                  <a:gd name="T20" fmla="*/ 0 w 278"/>
                  <a:gd name="T21" fmla="*/ 367 h 393"/>
                  <a:gd name="T22" fmla="*/ 23 w 278"/>
                  <a:gd name="T23" fmla="*/ 338 h 393"/>
                  <a:gd name="T24" fmla="*/ 27 w 278"/>
                  <a:gd name="T25" fmla="*/ 285 h 393"/>
                  <a:gd name="T26" fmla="*/ 27 w 278"/>
                  <a:gd name="T27" fmla="*/ 240 h 393"/>
                  <a:gd name="T28" fmla="*/ 23 w 278"/>
                  <a:gd name="T29" fmla="*/ 194 h 393"/>
                  <a:gd name="T30" fmla="*/ 25 w 278"/>
                  <a:gd name="T31" fmla="*/ 170 h 393"/>
                  <a:gd name="T32" fmla="*/ 41 w 278"/>
                  <a:gd name="T33" fmla="*/ 162 h 393"/>
                  <a:gd name="T34" fmla="*/ 58 w 278"/>
                  <a:gd name="T35" fmla="*/ 172 h 393"/>
                  <a:gd name="T36" fmla="*/ 57 w 278"/>
                  <a:gd name="T37" fmla="*/ 230 h 393"/>
                  <a:gd name="T38" fmla="*/ 58 w 278"/>
                  <a:gd name="T39" fmla="*/ 289 h 393"/>
                  <a:gd name="T40" fmla="*/ 50 w 278"/>
                  <a:gd name="T41" fmla="*/ 346 h 393"/>
                  <a:gd name="T42" fmla="*/ 48 w 278"/>
                  <a:gd name="T43" fmla="*/ 368 h 393"/>
                  <a:gd name="T44" fmla="*/ 81 w 278"/>
                  <a:gd name="T45" fmla="*/ 305 h 393"/>
                  <a:gd name="T46" fmla="*/ 84 w 278"/>
                  <a:gd name="T47" fmla="*/ 232 h 393"/>
                  <a:gd name="T48" fmla="*/ 82 w 278"/>
                  <a:gd name="T49" fmla="*/ 156 h 393"/>
                  <a:gd name="T50" fmla="*/ 92 w 278"/>
                  <a:gd name="T51" fmla="*/ 125 h 393"/>
                  <a:gd name="T52" fmla="*/ 110 w 278"/>
                  <a:gd name="T53" fmla="*/ 104 h 393"/>
                  <a:gd name="T54" fmla="*/ 121 w 278"/>
                  <a:gd name="T55" fmla="*/ 126 h 393"/>
                  <a:gd name="T56" fmla="*/ 125 w 278"/>
                  <a:gd name="T57" fmla="*/ 189 h 393"/>
                  <a:gd name="T58" fmla="*/ 124 w 278"/>
                  <a:gd name="T59" fmla="*/ 256 h 393"/>
                  <a:gd name="T60" fmla="*/ 110 w 278"/>
                  <a:gd name="T61" fmla="*/ 317 h 393"/>
                  <a:gd name="T62" fmla="*/ 131 w 278"/>
                  <a:gd name="T63" fmla="*/ 304 h 393"/>
                  <a:gd name="T64" fmla="*/ 151 w 278"/>
                  <a:gd name="T65" fmla="*/ 235 h 393"/>
                  <a:gd name="T66" fmla="*/ 149 w 278"/>
                  <a:gd name="T67" fmla="*/ 156 h 393"/>
                  <a:gd name="T68" fmla="*/ 161 w 278"/>
                  <a:gd name="T69" fmla="*/ 81 h 393"/>
                  <a:gd name="T70" fmla="*/ 187 w 278"/>
                  <a:gd name="T71" fmla="*/ 64 h 393"/>
                  <a:gd name="T72" fmla="*/ 209 w 278"/>
                  <a:gd name="T73" fmla="*/ 27 h 393"/>
                  <a:gd name="T74" fmla="*/ 230 w 278"/>
                  <a:gd name="T75" fmla="*/ 0 h 393"/>
                  <a:gd name="T76" fmla="*/ 258 w 278"/>
                  <a:gd name="T77" fmla="*/ 6 h 393"/>
                  <a:gd name="T78" fmla="*/ 253 w 278"/>
                  <a:gd name="T79" fmla="*/ 41 h 393"/>
                  <a:gd name="T80" fmla="*/ 243 w 278"/>
                  <a:gd name="T81" fmla="*/ 75 h 393"/>
                  <a:gd name="T82" fmla="*/ 234 w 278"/>
                  <a:gd name="T83" fmla="*/ 11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78" h="393">
                    <a:moveTo>
                      <a:pt x="232" y="122"/>
                    </a:moveTo>
                    <a:lnTo>
                      <a:pt x="234" y="138"/>
                    </a:lnTo>
                    <a:lnTo>
                      <a:pt x="237" y="154"/>
                    </a:lnTo>
                    <a:lnTo>
                      <a:pt x="240" y="171"/>
                    </a:lnTo>
                    <a:lnTo>
                      <a:pt x="244" y="187"/>
                    </a:lnTo>
                    <a:lnTo>
                      <a:pt x="247" y="204"/>
                    </a:lnTo>
                    <a:lnTo>
                      <a:pt x="251" y="219"/>
                    </a:lnTo>
                    <a:lnTo>
                      <a:pt x="257" y="235"/>
                    </a:lnTo>
                    <a:lnTo>
                      <a:pt x="263" y="249"/>
                    </a:lnTo>
                    <a:lnTo>
                      <a:pt x="270" y="263"/>
                    </a:lnTo>
                    <a:lnTo>
                      <a:pt x="278" y="277"/>
                    </a:lnTo>
                    <a:lnTo>
                      <a:pt x="278" y="277"/>
                    </a:lnTo>
                    <a:lnTo>
                      <a:pt x="275" y="287"/>
                    </a:lnTo>
                    <a:lnTo>
                      <a:pt x="271" y="295"/>
                    </a:lnTo>
                    <a:lnTo>
                      <a:pt x="264" y="300"/>
                    </a:lnTo>
                    <a:lnTo>
                      <a:pt x="254" y="303"/>
                    </a:lnTo>
                    <a:lnTo>
                      <a:pt x="242" y="302"/>
                    </a:lnTo>
                    <a:lnTo>
                      <a:pt x="242" y="302"/>
                    </a:lnTo>
                    <a:lnTo>
                      <a:pt x="223" y="313"/>
                    </a:lnTo>
                    <a:lnTo>
                      <a:pt x="203" y="325"/>
                    </a:lnTo>
                    <a:lnTo>
                      <a:pt x="185" y="336"/>
                    </a:lnTo>
                    <a:lnTo>
                      <a:pt x="165" y="346"/>
                    </a:lnTo>
                    <a:lnTo>
                      <a:pt x="145" y="356"/>
                    </a:lnTo>
                    <a:lnTo>
                      <a:pt x="125" y="364"/>
                    </a:lnTo>
                    <a:lnTo>
                      <a:pt x="105" y="372"/>
                    </a:lnTo>
                    <a:lnTo>
                      <a:pt x="84" y="380"/>
                    </a:lnTo>
                    <a:lnTo>
                      <a:pt x="64" y="386"/>
                    </a:lnTo>
                    <a:lnTo>
                      <a:pt x="43" y="393"/>
                    </a:lnTo>
                    <a:lnTo>
                      <a:pt x="43" y="393"/>
                    </a:lnTo>
                    <a:lnTo>
                      <a:pt x="29" y="390"/>
                    </a:lnTo>
                    <a:lnTo>
                      <a:pt x="16" y="386"/>
                    </a:lnTo>
                    <a:lnTo>
                      <a:pt x="4" y="378"/>
                    </a:lnTo>
                    <a:lnTo>
                      <a:pt x="0" y="367"/>
                    </a:lnTo>
                    <a:lnTo>
                      <a:pt x="7" y="353"/>
                    </a:lnTo>
                    <a:lnTo>
                      <a:pt x="23" y="338"/>
                    </a:lnTo>
                    <a:lnTo>
                      <a:pt x="23" y="338"/>
                    </a:lnTo>
                    <a:lnTo>
                      <a:pt x="25" y="318"/>
                    </a:lnTo>
                    <a:lnTo>
                      <a:pt x="27" y="301"/>
                    </a:lnTo>
                    <a:lnTo>
                      <a:pt x="27" y="285"/>
                    </a:lnTo>
                    <a:lnTo>
                      <a:pt x="28" y="270"/>
                    </a:lnTo>
                    <a:lnTo>
                      <a:pt x="27" y="255"/>
                    </a:lnTo>
                    <a:lnTo>
                      <a:pt x="27" y="240"/>
                    </a:lnTo>
                    <a:lnTo>
                      <a:pt x="26" y="225"/>
                    </a:lnTo>
                    <a:lnTo>
                      <a:pt x="25" y="210"/>
                    </a:lnTo>
                    <a:lnTo>
                      <a:pt x="23" y="194"/>
                    </a:lnTo>
                    <a:lnTo>
                      <a:pt x="23" y="177"/>
                    </a:lnTo>
                    <a:lnTo>
                      <a:pt x="23" y="177"/>
                    </a:lnTo>
                    <a:lnTo>
                      <a:pt x="25" y="170"/>
                    </a:lnTo>
                    <a:lnTo>
                      <a:pt x="29" y="166"/>
                    </a:lnTo>
                    <a:lnTo>
                      <a:pt x="35" y="163"/>
                    </a:lnTo>
                    <a:lnTo>
                      <a:pt x="41" y="162"/>
                    </a:lnTo>
                    <a:lnTo>
                      <a:pt x="48" y="162"/>
                    </a:lnTo>
                    <a:lnTo>
                      <a:pt x="58" y="172"/>
                    </a:lnTo>
                    <a:lnTo>
                      <a:pt x="58" y="172"/>
                    </a:lnTo>
                    <a:lnTo>
                      <a:pt x="57" y="191"/>
                    </a:lnTo>
                    <a:lnTo>
                      <a:pt x="57" y="210"/>
                    </a:lnTo>
                    <a:lnTo>
                      <a:pt x="57" y="230"/>
                    </a:lnTo>
                    <a:lnTo>
                      <a:pt x="58" y="250"/>
                    </a:lnTo>
                    <a:lnTo>
                      <a:pt x="59" y="270"/>
                    </a:lnTo>
                    <a:lnTo>
                      <a:pt x="58" y="289"/>
                    </a:lnTo>
                    <a:lnTo>
                      <a:pt x="57" y="309"/>
                    </a:lnTo>
                    <a:lnTo>
                      <a:pt x="54" y="327"/>
                    </a:lnTo>
                    <a:lnTo>
                      <a:pt x="50" y="346"/>
                    </a:lnTo>
                    <a:lnTo>
                      <a:pt x="43" y="363"/>
                    </a:lnTo>
                    <a:lnTo>
                      <a:pt x="48" y="368"/>
                    </a:lnTo>
                    <a:lnTo>
                      <a:pt x="48" y="368"/>
                    </a:lnTo>
                    <a:lnTo>
                      <a:pt x="64" y="349"/>
                    </a:lnTo>
                    <a:lnTo>
                      <a:pt x="75" y="327"/>
                    </a:lnTo>
                    <a:lnTo>
                      <a:pt x="81" y="305"/>
                    </a:lnTo>
                    <a:lnTo>
                      <a:pt x="84" y="281"/>
                    </a:lnTo>
                    <a:lnTo>
                      <a:pt x="85" y="257"/>
                    </a:lnTo>
                    <a:lnTo>
                      <a:pt x="84" y="232"/>
                    </a:lnTo>
                    <a:lnTo>
                      <a:pt x="83" y="206"/>
                    </a:lnTo>
                    <a:lnTo>
                      <a:pt x="82" y="181"/>
                    </a:lnTo>
                    <a:lnTo>
                      <a:pt x="82" y="156"/>
                    </a:lnTo>
                    <a:lnTo>
                      <a:pt x="84" y="132"/>
                    </a:lnTo>
                    <a:lnTo>
                      <a:pt x="84" y="132"/>
                    </a:lnTo>
                    <a:lnTo>
                      <a:pt x="92" y="125"/>
                    </a:lnTo>
                    <a:lnTo>
                      <a:pt x="98" y="116"/>
                    </a:lnTo>
                    <a:lnTo>
                      <a:pt x="103" y="108"/>
                    </a:lnTo>
                    <a:lnTo>
                      <a:pt x="110" y="104"/>
                    </a:lnTo>
                    <a:lnTo>
                      <a:pt x="120" y="107"/>
                    </a:lnTo>
                    <a:lnTo>
                      <a:pt x="120" y="107"/>
                    </a:lnTo>
                    <a:lnTo>
                      <a:pt x="121" y="126"/>
                    </a:lnTo>
                    <a:lnTo>
                      <a:pt x="122" y="146"/>
                    </a:lnTo>
                    <a:lnTo>
                      <a:pt x="124" y="167"/>
                    </a:lnTo>
                    <a:lnTo>
                      <a:pt x="125" y="189"/>
                    </a:lnTo>
                    <a:lnTo>
                      <a:pt x="126" y="212"/>
                    </a:lnTo>
                    <a:lnTo>
                      <a:pt x="125" y="234"/>
                    </a:lnTo>
                    <a:lnTo>
                      <a:pt x="124" y="256"/>
                    </a:lnTo>
                    <a:lnTo>
                      <a:pt x="121" y="277"/>
                    </a:lnTo>
                    <a:lnTo>
                      <a:pt x="116" y="297"/>
                    </a:lnTo>
                    <a:lnTo>
                      <a:pt x="110" y="317"/>
                    </a:lnTo>
                    <a:lnTo>
                      <a:pt x="115" y="322"/>
                    </a:lnTo>
                    <a:lnTo>
                      <a:pt x="115" y="322"/>
                    </a:lnTo>
                    <a:lnTo>
                      <a:pt x="131" y="304"/>
                    </a:lnTo>
                    <a:lnTo>
                      <a:pt x="142" y="283"/>
                    </a:lnTo>
                    <a:lnTo>
                      <a:pt x="149" y="260"/>
                    </a:lnTo>
                    <a:lnTo>
                      <a:pt x="151" y="235"/>
                    </a:lnTo>
                    <a:lnTo>
                      <a:pt x="151" y="209"/>
                    </a:lnTo>
                    <a:lnTo>
                      <a:pt x="150" y="182"/>
                    </a:lnTo>
                    <a:lnTo>
                      <a:pt x="149" y="156"/>
                    </a:lnTo>
                    <a:lnTo>
                      <a:pt x="150" y="130"/>
                    </a:lnTo>
                    <a:lnTo>
                      <a:pt x="153" y="105"/>
                    </a:lnTo>
                    <a:lnTo>
                      <a:pt x="161" y="81"/>
                    </a:lnTo>
                    <a:lnTo>
                      <a:pt x="161" y="81"/>
                    </a:lnTo>
                    <a:lnTo>
                      <a:pt x="176" y="74"/>
                    </a:lnTo>
                    <a:lnTo>
                      <a:pt x="187" y="64"/>
                    </a:lnTo>
                    <a:lnTo>
                      <a:pt x="195" y="52"/>
                    </a:lnTo>
                    <a:lnTo>
                      <a:pt x="202" y="39"/>
                    </a:lnTo>
                    <a:lnTo>
                      <a:pt x="209" y="27"/>
                    </a:lnTo>
                    <a:lnTo>
                      <a:pt x="214" y="15"/>
                    </a:lnTo>
                    <a:lnTo>
                      <a:pt x="221" y="6"/>
                    </a:lnTo>
                    <a:lnTo>
                      <a:pt x="230" y="0"/>
                    </a:lnTo>
                    <a:lnTo>
                      <a:pt x="241" y="0"/>
                    </a:lnTo>
                    <a:lnTo>
                      <a:pt x="258" y="6"/>
                    </a:lnTo>
                    <a:lnTo>
                      <a:pt x="258" y="6"/>
                    </a:lnTo>
                    <a:lnTo>
                      <a:pt x="257" y="18"/>
                    </a:lnTo>
                    <a:lnTo>
                      <a:pt x="255" y="30"/>
                    </a:lnTo>
                    <a:lnTo>
                      <a:pt x="253" y="41"/>
                    </a:lnTo>
                    <a:lnTo>
                      <a:pt x="250" y="53"/>
                    </a:lnTo>
                    <a:lnTo>
                      <a:pt x="247" y="64"/>
                    </a:lnTo>
                    <a:lnTo>
                      <a:pt x="243" y="75"/>
                    </a:lnTo>
                    <a:lnTo>
                      <a:pt x="240" y="87"/>
                    </a:lnTo>
                    <a:lnTo>
                      <a:pt x="237" y="98"/>
                    </a:lnTo>
                    <a:lnTo>
                      <a:pt x="234" y="110"/>
                    </a:lnTo>
                    <a:lnTo>
                      <a:pt x="232" y="122"/>
                    </a:lnTo>
                    <a:lnTo>
                      <a:pt x="232" y="122"/>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24" name="Freeform 352"/>
              <p:cNvSpPr>
                <a:spLocks/>
              </p:cNvSpPr>
              <p:nvPr/>
            </p:nvSpPr>
            <p:spPr bwMode="auto">
              <a:xfrm>
                <a:off x="213" y="4104"/>
                <a:ext cx="16" cy="2"/>
              </a:xfrm>
              <a:custGeom>
                <a:avLst/>
                <a:gdLst>
                  <a:gd name="T0" fmla="*/ 565 w 690"/>
                  <a:gd name="T1" fmla="*/ 80 h 110"/>
                  <a:gd name="T2" fmla="*/ 595 w 690"/>
                  <a:gd name="T3" fmla="*/ 80 h 110"/>
                  <a:gd name="T4" fmla="*/ 624 w 690"/>
                  <a:gd name="T5" fmla="*/ 78 h 110"/>
                  <a:gd name="T6" fmla="*/ 652 w 690"/>
                  <a:gd name="T7" fmla="*/ 80 h 110"/>
                  <a:gd name="T8" fmla="*/ 678 w 690"/>
                  <a:gd name="T9" fmla="*/ 87 h 110"/>
                  <a:gd name="T10" fmla="*/ 690 w 690"/>
                  <a:gd name="T11" fmla="*/ 100 h 110"/>
                  <a:gd name="T12" fmla="*/ 16 w 690"/>
                  <a:gd name="T13" fmla="*/ 110 h 110"/>
                  <a:gd name="T14" fmla="*/ 0 w 690"/>
                  <a:gd name="T15" fmla="*/ 105 h 110"/>
                  <a:gd name="T16" fmla="*/ 2 w 690"/>
                  <a:gd name="T17" fmla="*/ 105 h 110"/>
                  <a:gd name="T18" fmla="*/ 7 w 690"/>
                  <a:gd name="T19" fmla="*/ 103 h 110"/>
                  <a:gd name="T20" fmla="*/ 11 w 690"/>
                  <a:gd name="T21" fmla="*/ 100 h 110"/>
                  <a:gd name="T22" fmla="*/ 11 w 690"/>
                  <a:gd name="T23" fmla="*/ 90 h 110"/>
                  <a:gd name="T24" fmla="*/ 18 w 690"/>
                  <a:gd name="T25" fmla="*/ 89 h 110"/>
                  <a:gd name="T26" fmla="*/ 23 w 690"/>
                  <a:gd name="T27" fmla="*/ 87 h 110"/>
                  <a:gd name="T28" fmla="*/ 26 w 690"/>
                  <a:gd name="T29" fmla="*/ 85 h 110"/>
                  <a:gd name="T30" fmla="*/ 36 w 690"/>
                  <a:gd name="T31" fmla="*/ 73 h 110"/>
                  <a:gd name="T32" fmla="*/ 55 w 690"/>
                  <a:gd name="T33" fmla="*/ 64 h 110"/>
                  <a:gd name="T34" fmla="*/ 62 w 690"/>
                  <a:gd name="T35" fmla="*/ 60 h 110"/>
                  <a:gd name="T36" fmla="*/ 80 w 690"/>
                  <a:gd name="T37" fmla="*/ 62 h 110"/>
                  <a:gd name="T38" fmla="*/ 93 w 690"/>
                  <a:gd name="T39" fmla="*/ 76 h 110"/>
                  <a:gd name="T40" fmla="*/ 103 w 690"/>
                  <a:gd name="T41" fmla="*/ 80 h 110"/>
                  <a:gd name="T42" fmla="*/ 181 w 690"/>
                  <a:gd name="T43" fmla="*/ 79 h 110"/>
                  <a:gd name="T44" fmla="*/ 250 w 690"/>
                  <a:gd name="T45" fmla="*/ 47 h 110"/>
                  <a:gd name="T46" fmla="*/ 314 w 690"/>
                  <a:gd name="T47" fmla="*/ 12 h 110"/>
                  <a:gd name="T48" fmla="*/ 379 w 690"/>
                  <a:gd name="T49" fmla="*/ 0 h 110"/>
                  <a:gd name="T50" fmla="*/ 455 w 690"/>
                  <a:gd name="T51" fmla="*/ 40 h 110"/>
                  <a:gd name="T52" fmla="*/ 462 w 690"/>
                  <a:gd name="T53" fmla="*/ 49 h 110"/>
                  <a:gd name="T54" fmla="*/ 479 w 690"/>
                  <a:gd name="T55" fmla="*/ 61 h 110"/>
                  <a:gd name="T56" fmla="*/ 500 w 690"/>
                  <a:gd name="T57" fmla="*/ 68 h 110"/>
                  <a:gd name="T58" fmla="*/ 520 w 690"/>
                  <a:gd name="T59" fmla="*/ 72 h 110"/>
                  <a:gd name="T60" fmla="*/ 542 w 690"/>
                  <a:gd name="T61" fmla="*/ 76 h 110"/>
                  <a:gd name="T62" fmla="*/ 552 w 690"/>
                  <a:gd name="T63" fmla="*/ 8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90" h="110">
                    <a:moveTo>
                      <a:pt x="552" y="80"/>
                    </a:moveTo>
                    <a:lnTo>
                      <a:pt x="565" y="80"/>
                    </a:lnTo>
                    <a:lnTo>
                      <a:pt x="580" y="80"/>
                    </a:lnTo>
                    <a:lnTo>
                      <a:pt x="595" y="80"/>
                    </a:lnTo>
                    <a:lnTo>
                      <a:pt x="609" y="79"/>
                    </a:lnTo>
                    <a:lnTo>
                      <a:pt x="624" y="78"/>
                    </a:lnTo>
                    <a:lnTo>
                      <a:pt x="638" y="79"/>
                    </a:lnTo>
                    <a:lnTo>
                      <a:pt x="652" y="80"/>
                    </a:lnTo>
                    <a:lnTo>
                      <a:pt x="665" y="83"/>
                    </a:lnTo>
                    <a:lnTo>
                      <a:pt x="678" y="87"/>
                    </a:lnTo>
                    <a:lnTo>
                      <a:pt x="690" y="95"/>
                    </a:lnTo>
                    <a:lnTo>
                      <a:pt x="690" y="100"/>
                    </a:lnTo>
                    <a:lnTo>
                      <a:pt x="16" y="105"/>
                    </a:lnTo>
                    <a:lnTo>
                      <a:pt x="16" y="110"/>
                    </a:lnTo>
                    <a:lnTo>
                      <a:pt x="0" y="110"/>
                    </a:lnTo>
                    <a:lnTo>
                      <a:pt x="0" y="105"/>
                    </a:lnTo>
                    <a:lnTo>
                      <a:pt x="0" y="105"/>
                    </a:lnTo>
                    <a:lnTo>
                      <a:pt x="2" y="105"/>
                    </a:lnTo>
                    <a:lnTo>
                      <a:pt x="5" y="104"/>
                    </a:lnTo>
                    <a:lnTo>
                      <a:pt x="7" y="103"/>
                    </a:lnTo>
                    <a:lnTo>
                      <a:pt x="9" y="101"/>
                    </a:lnTo>
                    <a:lnTo>
                      <a:pt x="11" y="100"/>
                    </a:lnTo>
                    <a:lnTo>
                      <a:pt x="11" y="90"/>
                    </a:lnTo>
                    <a:lnTo>
                      <a:pt x="11" y="90"/>
                    </a:lnTo>
                    <a:lnTo>
                      <a:pt x="14" y="90"/>
                    </a:lnTo>
                    <a:lnTo>
                      <a:pt x="18" y="89"/>
                    </a:lnTo>
                    <a:lnTo>
                      <a:pt x="21" y="89"/>
                    </a:lnTo>
                    <a:lnTo>
                      <a:pt x="23" y="87"/>
                    </a:lnTo>
                    <a:lnTo>
                      <a:pt x="26" y="85"/>
                    </a:lnTo>
                    <a:lnTo>
                      <a:pt x="26" y="85"/>
                    </a:lnTo>
                    <a:lnTo>
                      <a:pt x="29" y="78"/>
                    </a:lnTo>
                    <a:lnTo>
                      <a:pt x="36" y="73"/>
                    </a:lnTo>
                    <a:lnTo>
                      <a:pt x="45" y="68"/>
                    </a:lnTo>
                    <a:lnTo>
                      <a:pt x="55" y="64"/>
                    </a:lnTo>
                    <a:lnTo>
                      <a:pt x="62" y="60"/>
                    </a:lnTo>
                    <a:lnTo>
                      <a:pt x="62" y="60"/>
                    </a:lnTo>
                    <a:lnTo>
                      <a:pt x="72" y="58"/>
                    </a:lnTo>
                    <a:lnTo>
                      <a:pt x="80" y="62"/>
                    </a:lnTo>
                    <a:lnTo>
                      <a:pt x="86" y="69"/>
                    </a:lnTo>
                    <a:lnTo>
                      <a:pt x="93" y="76"/>
                    </a:lnTo>
                    <a:lnTo>
                      <a:pt x="103" y="80"/>
                    </a:lnTo>
                    <a:lnTo>
                      <a:pt x="103" y="80"/>
                    </a:lnTo>
                    <a:lnTo>
                      <a:pt x="143" y="85"/>
                    </a:lnTo>
                    <a:lnTo>
                      <a:pt x="181" y="79"/>
                    </a:lnTo>
                    <a:lnTo>
                      <a:pt x="216" y="65"/>
                    </a:lnTo>
                    <a:lnTo>
                      <a:pt x="250" y="47"/>
                    </a:lnTo>
                    <a:lnTo>
                      <a:pt x="281" y="28"/>
                    </a:lnTo>
                    <a:lnTo>
                      <a:pt x="314" y="12"/>
                    </a:lnTo>
                    <a:lnTo>
                      <a:pt x="346" y="1"/>
                    </a:lnTo>
                    <a:lnTo>
                      <a:pt x="379" y="0"/>
                    </a:lnTo>
                    <a:lnTo>
                      <a:pt x="416" y="12"/>
                    </a:lnTo>
                    <a:lnTo>
                      <a:pt x="455" y="40"/>
                    </a:lnTo>
                    <a:lnTo>
                      <a:pt x="455" y="40"/>
                    </a:lnTo>
                    <a:lnTo>
                      <a:pt x="462" y="49"/>
                    </a:lnTo>
                    <a:lnTo>
                      <a:pt x="470" y="56"/>
                    </a:lnTo>
                    <a:lnTo>
                      <a:pt x="479" y="61"/>
                    </a:lnTo>
                    <a:lnTo>
                      <a:pt x="490" y="65"/>
                    </a:lnTo>
                    <a:lnTo>
                      <a:pt x="500" y="68"/>
                    </a:lnTo>
                    <a:lnTo>
                      <a:pt x="510" y="70"/>
                    </a:lnTo>
                    <a:lnTo>
                      <a:pt x="520" y="72"/>
                    </a:lnTo>
                    <a:lnTo>
                      <a:pt x="532" y="74"/>
                    </a:lnTo>
                    <a:lnTo>
                      <a:pt x="542" y="76"/>
                    </a:lnTo>
                    <a:lnTo>
                      <a:pt x="552" y="80"/>
                    </a:lnTo>
                    <a:lnTo>
                      <a:pt x="552" y="8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25" name="Freeform 353"/>
              <p:cNvSpPr>
                <a:spLocks/>
              </p:cNvSpPr>
              <p:nvPr/>
            </p:nvSpPr>
            <p:spPr bwMode="auto">
              <a:xfrm>
                <a:off x="221" y="4069"/>
                <a:ext cx="4" cy="7"/>
              </a:xfrm>
              <a:custGeom>
                <a:avLst/>
                <a:gdLst>
                  <a:gd name="T0" fmla="*/ 0 w 168"/>
                  <a:gd name="T1" fmla="*/ 301 h 301"/>
                  <a:gd name="T2" fmla="*/ 0 w 168"/>
                  <a:gd name="T3" fmla="*/ 288 h 301"/>
                  <a:gd name="T4" fmla="*/ 5 w 168"/>
                  <a:gd name="T5" fmla="*/ 274 h 301"/>
                  <a:gd name="T6" fmla="*/ 15 w 168"/>
                  <a:gd name="T7" fmla="*/ 261 h 301"/>
                  <a:gd name="T8" fmla="*/ 27 w 168"/>
                  <a:gd name="T9" fmla="*/ 247 h 301"/>
                  <a:gd name="T10" fmla="*/ 41 w 168"/>
                  <a:gd name="T11" fmla="*/ 234 h 301"/>
                  <a:gd name="T12" fmla="*/ 56 w 168"/>
                  <a:gd name="T13" fmla="*/ 219 h 301"/>
                  <a:gd name="T14" fmla="*/ 71 w 168"/>
                  <a:gd name="T15" fmla="*/ 205 h 301"/>
                  <a:gd name="T16" fmla="*/ 86 w 168"/>
                  <a:gd name="T17" fmla="*/ 190 h 301"/>
                  <a:gd name="T18" fmla="*/ 98 w 168"/>
                  <a:gd name="T19" fmla="*/ 175 h 301"/>
                  <a:gd name="T20" fmla="*/ 107 w 168"/>
                  <a:gd name="T21" fmla="*/ 160 h 301"/>
                  <a:gd name="T22" fmla="*/ 107 w 168"/>
                  <a:gd name="T23" fmla="*/ 160 h 301"/>
                  <a:gd name="T24" fmla="*/ 116 w 168"/>
                  <a:gd name="T25" fmla="*/ 145 h 301"/>
                  <a:gd name="T26" fmla="*/ 124 w 168"/>
                  <a:gd name="T27" fmla="*/ 130 h 301"/>
                  <a:gd name="T28" fmla="*/ 131 w 168"/>
                  <a:gd name="T29" fmla="*/ 114 h 301"/>
                  <a:gd name="T30" fmla="*/ 137 w 168"/>
                  <a:gd name="T31" fmla="*/ 98 h 301"/>
                  <a:gd name="T32" fmla="*/ 142 w 168"/>
                  <a:gd name="T33" fmla="*/ 81 h 301"/>
                  <a:gd name="T34" fmla="*/ 146 w 168"/>
                  <a:gd name="T35" fmla="*/ 64 h 301"/>
                  <a:gd name="T36" fmla="*/ 150 w 168"/>
                  <a:gd name="T37" fmla="*/ 48 h 301"/>
                  <a:gd name="T38" fmla="*/ 155 w 168"/>
                  <a:gd name="T39" fmla="*/ 31 h 301"/>
                  <a:gd name="T40" fmla="*/ 161 w 168"/>
                  <a:gd name="T41" fmla="*/ 15 h 301"/>
                  <a:gd name="T42" fmla="*/ 168 w 168"/>
                  <a:gd name="T43" fmla="*/ 0 h 301"/>
                  <a:gd name="T44" fmla="*/ 168 w 168"/>
                  <a:gd name="T45" fmla="*/ 0 h 301"/>
                  <a:gd name="T46" fmla="*/ 167 w 168"/>
                  <a:gd name="T47" fmla="*/ 36 h 301"/>
                  <a:gd name="T48" fmla="*/ 162 w 168"/>
                  <a:gd name="T49" fmla="*/ 71 h 301"/>
                  <a:gd name="T50" fmla="*/ 151 w 168"/>
                  <a:gd name="T51" fmla="*/ 104 h 301"/>
                  <a:gd name="T52" fmla="*/ 137 w 168"/>
                  <a:gd name="T53" fmla="*/ 136 h 301"/>
                  <a:gd name="T54" fmla="*/ 118 w 168"/>
                  <a:gd name="T55" fmla="*/ 167 h 301"/>
                  <a:gd name="T56" fmla="*/ 98 w 168"/>
                  <a:gd name="T57" fmla="*/ 196 h 301"/>
                  <a:gd name="T58" fmla="*/ 74 w 168"/>
                  <a:gd name="T59" fmla="*/ 225 h 301"/>
                  <a:gd name="T60" fmla="*/ 50 w 168"/>
                  <a:gd name="T61" fmla="*/ 251 h 301"/>
                  <a:gd name="T62" fmla="*/ 24 w 168"/>
                  <a:gd name="T63" fmla="*/ 276 h 301"/>
                  <a:gd name="T64" fmla="*/ 0 w 168"/>
                  <a:gd name="T65" fmla="*/ 301 h 301"/>
                  <a:gd name="T66" fmla="*/ 0 w 168"/>
                  <a:gd name="T67" fmla="*/ 301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8" h="301">
                    <a:moveTo>
                      <a:pt x="0" y="301"/>
                    </a:moveTo>
                    <a:lnTo>
                      <a:pt x="0" y="288"/>
                    </a:lnTo>
                    <a:lnTo>
                      <a:pt x="5" y="274"/>
                    </a:lnTo>
                    <a:lnTo>
                      <a:pt x="15" y="261"/>
                    </a:lnTo>
                    <a:lnTo>
                      <a:pt x="27" y="247"/>
                    </a:lnTo>
                    <a:lnTo>
                      <a:pt x="41" y="234"/>
                    </a:lnTo>
                    <a:lnTo>
                      <a:pt x="56" y="219"/>
                    </a:lnTo>
                    <a:lnTo>
                      <a:pt x="71" y="205"/>
                    </a:lnTo>
                    <a:lnTo>
                      <a:pt x="86" y="190"/>
                    </a:lnTo>
                    <a:lnTo>
                      <a:pt x="98" y="175"/>
                    </a:lnTo>
                    <a:lnTo>
                      <a:pt x="107" y="160"/>
                    </a:lnTo>
                    <a:lnTo>
                      <a:pt x="107" y="160"/>
                    </a:lnTo>
                    <a:lnTo>
                      <a:pt x="116" y="145"/>
                    </a:lnTo>
                    <a:lnTo>
                      <a:pt x="124" y="130"/>
                    </a:lnTo>
                    <a:lnTo>
                      <a:pt x="131" y="114"/>
                    </a:lnTo>
                    <a:lnTo>
                      <a:pt x="137" y="98"/>
                    </a:lnTo>
                    <a:lnTo>
                      <a:pt x="142" y="81"/>
                    </a:lnTo>
                    <a:lnTo>
                      <a:pt x="146" y="64"/>
                    </a:lnTo>
                    <a:lnTo>
                      <a:pt x="150" y="48"/>
                    </a:lnTo>
                    <a:lnTo>
                      <a:pt x="155" y="31"/>
                    </a:lnTo>
                    <a:lnTo>
                      <a:pt x="161" y="15"/>
                    </a:lnTo>
                    <a:lnTo>
                      <a:pt x="168" y="0"/>
                    </a:lnTo>
                    <a:lnTo>
                      <a:pt x="168" y="0"/>
                    </a:lnTo>
                    <a:lnTo>
                      <a:pt x="167" y="36"/>
                    </a:lnTo>
                    <a:lnTo>
                      <a:pt x="162" y="71"/>
                    </a:lnTo>
                    <a:lnTo>
                      <a:pt x="151" y="104"/>
                    </a:lnTo>
                    <a:lnTo>
                      <a:pt x="137" y="136"/>
                    </a:lnTo>
                    <a:lnTo>
                      <a:pt x="118" y="167"/>
                    </a:lnTo>
                    <a:lnTo>
                      <a:pt x="98" y="196"/>
                    </a:lnTo>
                    <a:lnTo>
                      <a:pt x="74" y="225"/>
                    </a:lnTo>
                    <a:lnTo>
                      <a:pt x="50" y="251"/>
                    </a:lnTo>
                    <a:lnTo>
                      <a:pt x="24" y="276"/>
                    </a:lnTo>
                    <a:lnTo>
                      <a:pt x="0" y="301"/>
                    </a:lnTo>
                    <a:lnTo>
                      <a:pt x="0" y="30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26" name="Freeform 354"/>
              <p:cNvSpPr>
                <a:spLocks/>
              </p:cNvSpPr>
              <p:nvPr/>
            </p:nvSpPr>
            <p:spPr bwMode="auto">
              <a:xfrm>
                <a:off x="221" y="4074"/>
                <a:ext cx="2" cy="3"/>
              </a:xfrm>
              <a:custGeom>
                <a:avLst/>
                <a:gdLst>
                  <a:gd name="T0" fmla="*/ 0 w 92"/>
                  <a:gd name="T1" fmla="*/ 110 h 110"/>
                  <a:gd name="T2" fmla="*/ 6 w 92"/>
                  <a:gd name="T3" fmla="*/ 101 h 110"/>
                  <a:gd name="T4" fmla="*/ 14 w 92"/>
                  <a:gd name="T5" fmla="*/ 92 h 110"/>
                  <a:gd name="T6" fmla="*/ 23 w 92"/>
                  <a:gd name="T7" fmla="*/ 82 h 110"/>
                  <a:gd name="T8" fmla="*/ 32 w 92"/>
                  <a:gd name="T9" fmla="*/ 71 h 110"/>
                  <a:gd name="T10" fmla="*/ 43 w 92"/>
                  <a:gd name="T11" fmla="*/ 59 h 110"/>
                  <a:gd name="T12" fmla="*/ 53 w 92"/>
                  <a:gd name="T13" fmla="*/ 48 h 110"/>
                  <a:gd name="T14" fmla="*/ 64 w 92"/>
                  <a:gd name="T15" fmla="*/ 36 h 110"/>
                  <a:gd name="T16" fmla="*/ 73 w 92"/>
                  <a:gd name="T17" fmla="*/ 23 h 110"/>
                  <a:gd name="T18" fmla="*/ 82 w 92"/>
                  <a:gd name="T19" fmla="*/ 11 h 110"/>
                  <a:gd name="T20" fmla="*/ 92 w 92"/>
                  <a:gd name="T21" fmla="*/ 0 h 110"/>
                  <a:gd name="T22" fmla="*/ 92 w 92"/>
                  <a:gd name="T23" fmla="*/ 0 h 110"/>
                  <a:gd name="T24" fmla="*/ 86 w 92"/>
                  <a:gd name="T25" fmla="*/ 13 h 110"/>
                  <a:gd name="T26" fmla="*/ 78 w 92"/>
                  <a:gd name="T27" fmla="*/ 26 h 110"/>
                  <a:gd name="T28" fmla="*/ 71 w 92"/>
                  <a:gd name="T29" fmla="*/ 38 h 110"/>
                  <a:gd name="T30" fmla="*/ 62 w 92"/>
                  <a:gd name="T31" fmla="*/ 50 h 110"/>
                  <a:gd name="T32" fmla="*/ 53 w 92"/>
                  <a:gd name="T33" fmla="*/ 61 h 110"/>
                  <a:gd name="T34" fmla="*/ 43 w 92"/>
                  <a:gd name="T35" fmla="*/ 72 h 110"/>
                  <a:gd name="T36" fmla="*/ 32 w 92"/>
                  <a:gd name="T37" fmla="*/ 82 h 110"/>
                  <a:gd name="T38" fmla="*/ 21 w 92"/>
                  <a:gd name="T39" fmla="*/ 91 h 110"/>
                  <a:gd name="T40" fmla="*/ 11 w 92"/>
                  <a:gd name="T41" fmla="*/ 101 h 110"/>
                  <a:gd name="T42" fmla="*/ 0 w 92"/>
                  <a:gd name="T43" fmla="*/ 110 h 110"/>
                  <a:gd name="T44" fmla="*/ 0 w 92"/>
                  <a:gd name="T45" fmla="*/ 11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2" h="110">
                    <a:moveTo>
                      <a:pt x="0" y="110"/>
                    </a:moveTo>
                    <a:lnTo>
                      <a:pt x="6" y="101"/>
                    </a:lnTo>
                    <a:lnTo>
                      <a:pt x="14" y="92"/>
                    </a:lnTo>
                    <a:lnTo>
                      <a:pt x="23" y="82"/>
                    </a:lnTo>
                    <a:lnTo>
                      <a:pt x="32" y="71"/>
                    </a:lnTo>
                    <a:lnTo>
                      <a:pt x="43" y="59"/>
                    </a:lnTo>
                    <a:lnTo>
                      <a:pt x="53" y="48"/>
                    </a:lnTo>
                    <a:lnTo>
                      <a:pt x="64" y="36"/>
                    </a:lnTo>
                    <a:lnTo>
                      <a:pt x="73" y="23"/>
                    </a:lnTo>
                    <a:lnTo>
                      <a:pt x="82" y="11"/>
                    </a:lnTo>
                    <a:lnTo>
                      <a:pt x="92" y="0"/>
                    </a:lnTo>
                    <a:lnTo>
                      <a:pt x="92" y="0"/>
                    </a:lnTo>
                    <a:lnTo>
                      <a:pt x="86" y="13"/>
                    </a:lnTo>
                    <a:lnTo>
                      <a:pt x="78" y="26"/>
                    </a:lnTo>
                    <a:lnTo>
                      <a:pt x="71" y="38"/>
                    </a:lnTo>
                    <a:lnTo>
                      <a:pt x="62" y="50"/>
                    </a:lnTo>
                    <a:lnTo>
                      <a:pt x="53" y="61"/>
                    </a:lnTo>
                    <a:lnTo>
                      <a:pt x="43" y="72"/>
                    </a:lnTo>
                    <a:lnTo>
                      <a:pt x="32" y="82"/>
                    </a:lnTo>
                    <a:lnTo>
                      <a:pt x="21" y="91"/>
                    </a:lnTo>
                    <a:lnTo>
                      <a:pt x="11" y="101"/>
                    </a:lnTo>
                    <a:lnTo>
                      <a:pt x="0" y="110"/>
                    </a:lnTo>
                    <a:lnTo>
                      <a:pt x="0" y="110"/>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27" name="Freeform 355"/>
              <p:cNvSpPr>
                <a:spLocks/>
              </p:cNvSpPr>
              <p:nvPr/>
            </p:nvSpPr>
            <p:spPr bwMode="auto">
              <a:xfrm>
                <a:off x="220" y="4076"/>
                <a:ext cx="4" cy="14"/>
              </a:xfrm>
              <a:custGeom>
                <a:avLst/>
                <a:gdLst>
                  <a:gd name="T0" fmla="*/ 148 w 150"/>
                  <a:gd name="T1" fmla="*/ 152 h 663"/>
                  <a:gd name="T2" fmla="*/ 130 w 150"/>
                  <a:gd name="T3" fmla="*/ 296 h 663"/>
                  <a:gd name="T4" fmla="*/ 102 w 150"/>
                  <a:gd name="T5" fmla="*/ 407 h 663"/>
                  <a:gd name="T6" fmla="*/ 97 w 150"/>
                  <a:gd name="T7" fmla="*/ 515 h 663"/>
                  <a:gd name="T8" fmla="*/ 76 w 150"/>
                  <a:gd name="T9" fmla="*/ 617 h 663"/>
                  <a:gd name="T10" fmla="*/ 31 w 150"/>
                  <a:gd name="T11" fmla="*/ 663 h 663"/>
                  <a:gd name="T12" fmla="*/ 31 w 150"/>
                  <a:gd name="T13" fmla="*/ 637 h 663"/>
                  <a:gd name="T14" fmla="*/ 74 w 150"/>
                  <a:gd name="T15" fmla="*/ 587 h 663"/>
                  <a:gd name="T16" fmla="*/ 82 w 150"/>
                  <a:gd name="T17" fmla="*/ 532 h 663"/>
                  <a:gd name="T18" fmla="*/ 26 w 150"/>
                  <a:gd name="T19" fmla="*/ 585 h 663"/>
                  <a:gd name="T20" fmla="*/ 64 w 150"/>
                  <a:gd name="T21" fmla="*/ 536 h 663"/>
                  <a:gd name="T22" fmla="*/ 87 w 150"/>
                  <a:gd name="T23" fmla="*/ 482 h 663"/>
                  <a:gd name="T24" fmla="*/ 59 w 150"/>
                  <a:gd name="T25" fmla="*/ 490 h 663"/>
                  <a:gd name="T26" fmla="*/ 28 w 150"/>
                  <a:gd name="T27" fmla="*/ 516 h 663"/>
                  <a:gd name="T28" fmla="*/ 5 w 150"/>
                  <a:gd name="T29" fmla="*/ 542 h 663"/>
                  <a:gd name="T30" fmla="*/ 31 w 150"/>
                  <a:gd name="T31" fmla="*/ 505 h 663"/>
                  <a:gd name="T32" fmla="*/ 72 w 150"/>
                  <a:gd name="T33" fmla="*/ 460 h 663"/>
                  <a:gd name="T34" fmla="*/ 73 w 150"/>
                  <a:gd name="T35" fmla="*/ 432 h 663"/>
                  <a:gd name="T36" fmla="*/ 37 w 150"/>
                  <a:gd name="T37" fmla="*/ 451 h 663"/>
                  <a:gd name="T38" fmla="*/ 6 w 150"/>
                  <a:gd name="T39" fmla="*/ 483 h 663"/>
                  <a:gd name="T40" fmla="*/ 8 w 150"/>
                  <a:gd name="T41" fmla="*/ 470 h 663"/>
                  <a:gd name="T42" fmla="*/ 51 w 150"/>
                  <a:gd name="T43" fmla="*/ 427 h 663"/>
                  <a:gd name="T44" fmla="*/ 84 w 150"/>
                  <a:gd name="T45" fmla="*/ 404 h 663"/>
                  <a:gd name="T46" fmla="*/ 97 w 150"/>
                  <a:gd name="T47" fmla="*/ 373 h 663"/>
                  <a:gd name="T48" fmla="*/ 82 w 150"/>
                  <a:gd name="T49" fmla="*/ 336 h 663"/>
                  <a:gd name="T50" fmla="*/ 32 w 150"/>
                  <a:gd name="T51" fmla="*/ 366 h 663"/>
                  <a:gd name="T52" fmla="*/ 93 w 150"/>
                  <a:gd name="T53" fmla="*/ 307 h 663"/>
                  <a:gd name="T54" fmla="*/ 113 w 150"/>
                  <a:gd name="T55" fmla="*/ 231 h 663"/>
                  <a:gd name="T56" fmla="*/ 76 w 150"/>
                  <a:gd name="T57" fmla="*/ 252 h 663"/>
                  <a:gd name="T58" fmla="*/ 44 w 150"/>
                  <a:gd name="T59" fmla="*/ 283 h 663"/>
                  <a:gd name="T60" fmla="*/ 16 w 150"/>
                  <a:gd name="T61" fmla="*/ 316 h 663"/>
                  <a:gd name="T62" fmla="*/ 53 w 150"/>
                  <a:gd name="T63" fmla="*/ 258 h 663"/>
                  <a:gd name="T64" fmla="*/ 102 w 150"/>
                  <a:gd name="T65" fmla="*/ 211 h 663"/>
                  <a:gd name="T66" fmla="*/ 122 w 150"/>
                  <a:gd name="T67" fmla="*/ 175 h 663"/>
                  <a:gd name="T68" fmla="*/ 118 w 150"/>
                  <a:gd name="T69" fmla="*/ 156 h 663"/>
                  <a:gd name="T70" fmla="*/ 108 w 150"/>
                  <a:gd name="T71" fmla="*/ 160 h 663"/>
                  <a:gd name="T72" fmla="*/ 21 w 150"/>
                  <a:gd name="T73" fmla="*/ 246 h 663"/>
                  <a:gd name="T74" fmla="*/ 44 w 150"/>
                  <a:gd name="T75" fmla="*/ 196 h 663"/>
                  <a:gd name="T76" fmla="*/ 104 w 150"/>
                  <a:gd name="T77" fmla="*/ 137 h 663"/>
                  <a:gd name="T78" fmla="*/ 113 w 150"/>
                  <a:gd name="T79" fmla="*/ 95 h 663"/>
                  <a:gd name="T80" fmla="*/ 73 w 150"/>
                  <a:gd name="T81" fmla="*/ 123 h 663"/>
                  <a:gd name="T82" fmla="*/ 39 w 150"/>
                  <a:gd name="T83" fmla="*/ 157 h 663"/>
                  <a:gd name="T84" fmla="*/ 21 w 150"/>
                  <a:gd name="T85" fmla="*/ 156 h 663"/>
                  <a:gd name="T86" fmla="*/ 51 w 150"/>
                  <a:gd name="T87" fmla="*/ 128 h 663"/>
                  <a:gd name="T88" fmla="*/ 82 w 150"/>
                  <a:gd name="T89" fmla="*/ 97 h 663"/>
                  <a:gd name="T90" fmla="*/ 109 w 150"/>
                  <a:gd name="T91" fmla="*/ 84 h 663"/>
                  <a:gd name="T92" fmla="*/ 128 w 150"/>
                  <a:gd name="T93" fmla="*/ 50 h 663"/>
                  <a:gd name="T94" fmla="*/ 32 w 150"/>
                  <a:gd name="T95" fmla="*/ 92 h 663"/>
                  <a:gd name="T96" fmla="*/ 83 w 150"/>
                  <a:gd name="T97" fmla="*/ 54 h 663"/>
                  <a:gd name="T98" fmla="*/ 128 w 150"/>
                  <a:gd name="T99" fmla="*/ 13 h 6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0" h="663">
                    <a:moveTo>
                      <a:pt x="148" y="30"/>
                    </a:moveTo>
                    <a:lnTo>
                      <a:pt x="149" y="72"/>
                    </a:lnTo>
                    <a:lnTo>
                      <a:pt x="150" y="113"/>
                    </a:lnTo>
                    <a:lnTo>
                      <a:pt x="148" y="152"/>
                    </a:lnTo>
                    <a:lnTo>
                      <a:pt x="146" y="189"/>
                    </a:lnTo>
                    <a:lnTo>
                      <a:pt x="142" y="225"/>
                    </a:lnTo>
                    <a:lnTo>
                      <a:pt x="137" y="261"/>
                    </a:lnTo>
                    <a:lnTo>
                      <a:pt x="130" y="296"/>
                    </a:lnTo>
                    <a:lnTo>
                      <a:pt x="123" y="331"/>
                    </a:lnTo>
                    <a:lnTo>
                      <a:pt x="113" y="369"/>
                    </a:lnTo>
                    <a:lnTo>
                      <a:pt x="102" y="407"/>
                    </a:lnTo>
                    <a:lnTo>
                      <a:pt x="102" y="407"/>
                    </a:lnTo>
                    <a:lnTo>
                      <a:pt x="96" y="432"/>
                    </a:lnTo>
                    <a:lnTo>
                      <a:pt x="95" y="459"/>
                    </a:lnTo>
                    <a:lnTo>
                      <a:pt x="96" y="487"/>
                    </a:lnTo>
                    <a:lnTo>
                      <a:pt x="97" y="515"/>
                    </a:lnTo>
                    <a:lnTo>
                      <a:pt x="98" y="543"/>
                    </a:lnTo>
                    <a:lnTo>
                      <a:pt x="95" y="569"/>
                    </a:lnTo>
                    <a:lnTo>
                      <a:pt x="89" y="594"/>
                    </a:lnTo>
                    <a:lnTo>
                      <a:pt x="76" y="617"/>
                    </a:lnTo>
                    <a:lnTo>
                      <a:pt x="55" y="637"/>
                    </a:lnTo>
                    <a:lnTo>
                      <a:pt x="26" y="653"/>
                    </a:lnTo>
                    <a:lnTo>
                      <a:pt x="31" y="653"/>
                    </a:lnTo>
                    <a:lnTo>
                      <a:pt x="31" y="663"/>
                    </a:lnTo>
                    <a:lnTo>
                      <a:pt x="26" y="663"/>
                    </a:lnTo>
                    <a:lnTo>
                      <a:pt x="26" y="663"/>
                    </a:lnTo>
                    <a:lnTo>
                      <a:pt x="26" y="649"/>
                    </a:lnTo>
                    <a:lnTo>
                      <a:pt x="31" y="637"/>
                    </a:lnTo>
                    <a:lnTo>
                      <a:pt x="39" y="624"/>
                    </a:lnTo>
                    <a:lnTo>
                      <a:pt x="50" y="612"/>
                    </a:lnTo>
                    <a:lnTo>
                      <a:pt x="63" y="600"/>
                    </a:lnTo>
                    <a:lnTo>
                      <a:pt x="74" y="587"/>
                    </a:lnTo>
                    <a:lnTo>
                      <a:pt x="82" y="574"/>
                    </a:lnTo>
                    <a:lnTo>
                      <a:pt x="87" y="561"/>
                    </a:lnTo>
                    <a:lnTo>
                      <a:pt x="88" y="547"/>
                    </a:lnTo>
                    <a:lnTo>
                      <a:pt x="82" y="532"/>
                    </a:lnTo>
                    <a:lnTo>
                      <a:pt x="11" y="613"/>
                    </a:lnTo>
                    <a:lnTo>
                      <a:pt x="11" y="613"/>
                    </a:lnTo>
                    <a:lnTo>
                      <a:pt x="17" y="599"/>
                    </a:lnTo>
                    <a:lnTo>
                      <a:pt x="26" y="585"/>
                    </a:lnTo>
                    <a:lnTo>
                      <a:pt x="35" y="573"/>
                    </a:lnTo>
                    <a:lnTo>
                      <a:pt x="44" y="561"/>
                    </a:lnTo>
                    <a:lnTo>
                      <a:pt x="54" y="549"/>
                    </a:lnTo>
                    <a:lnTo>
                      <a:pt x="64" y="536"/>
                    </a:lnTo>
                    <a:lnTo>
                      <a:pt x="72" y="524"/>
                    </a:lnTo>
                    <a:lnTo>
                      <a:pt x="79" y="511"/>
                    </a:lnTo>
                    <a:lnTo>
                      <a:pt x="84" y="497"/>
                    </a:lnTo>
                    <a:lnTo>
                      <a:pt x="87" y="482"/>
                    </a:lnTo>
                    <a:lnTo>
                      <a:pt x="87" y="482"/>
                    </a:lnTo>
                    <a:lnTo>
                      <a:pt x="77" y="483"/>
                    </a:lnTo>
                    <a:lnTo>
                      <a:pt x="68" y="486"/>
                    </a:lnTo>
                    <a:lnTo>
                      <a:pt x="59" y="490"/>
                    </a:lnTo>
                    <a:lnTo>
                      <a:pt x="50" y="495"/>
                    </a:lnTo>
                    <a:lnTo>
                      <a:pt x="43" y="501"/>
                    </a:lnTo>
                    <a:lnTo>
                      <a:pt x="36" y="508"/>
                    </a:lnTo>
                    <a:lnTo>
                      <a:pt x="28" y="516"/>
                    </a:lnTo>
                    <a:lnTo>
                      <a:pt x="21" y="524"/>
                    </a:lnTo>
                    <a:lnTo>
                      <a:pt x="13" y="533"/>
                    </a:lnTo>
                    <a:lnTo>
                      <a:pt x="5" y="542"/>
                    </a:lnTo>
                    <a:lnTo>
                      <a:pt x="5" y="542"/>
                    </a:lnTo>
                    <a:lnTo>
                      <a:pt x="7" y="533"/>
                    </a:lnTo>
                    <a:lnTo>
                      <a:pt x="14" y="524"/>
                    </a:lnTo>
                    <a:lnTo>
                      <a:pt x="22" y="515"/>
                    </a:lnTo>
                    <a:lnTo>
                      <a:pt x="31" y="505"/>
                    </a:lnTo>
                    <a:lnTo>
                      <a:pt x="42" y="495"/>
                    </a:lnTo>
                    <a:lnTo>
                      <a:pt x="52" y="484"/>
                    </a:lnTo>
                    <a:lnTo>
                      <a:pt x="63" y="472"/>
                    </a:lnTo>
                    <a:lnTo>
                      <a:pt x="72" y="460"/>
                    </a:lnTo>
                    <a:lnTo>
                      <a:pt x="78" y="446"/>
                    </a:lnTo>
                    <a:lnTo>
                      <a:pt x="82" y="432"/>
                    </a:lnTo>
                    <a:lnTo>
                      <a:pt x="82" y="432"/>
                    </a:lnTo>
                    <a:lnTo>
                      <a:pt x="73" y="432"/>
                    </a:lnTo>
                    <a:lnTo>
                      <a:pt x="64" y="435"/>
                    </a:lnTo>
                    <a:lnTo>
                      <a:pt x="54" y="439"/>
                    </a:lnTo>
                    <a:lnTo>
                      <a:pt x="45" y="445"/>
                    </a:lnTo>
                    <a:lnTo>
                      <a:pt x="37" y="451"/>
                    </a:lnTo>
                    <a:lnTo>
                      <a:pt x="29" y="458"/>
                    </a:lnTo>
                    <a:lnTo>
                      <a:pt x="21" y="466"/>
                    </a:lnTo>
                    <a:lnTo>
                      <a:pt x="13" y="475"/>
                    </a:lnTo>
                    <a:lnTo>
                      <a:pt x="6" y="483"/>
                    </a:lnTo>
                    <a:lnTo>
                      <a:pt x="0" y="492"/>
                    </a:lnTo>
                    <a:lnTo>
                      <a:pt x="0" y="492"/>
                    </a:lnTo>
                    <a:lnTo>
                      <a:pt x="0" y="482"/>
                    </a:lnTo>
                    <a:lnTo>
                      <a:pt x="8" y="470"/>
                    </a:lnTo>
                    <a:lnTo>
                      <a:pt x="22" y="455"/>
                    </a:lnTo>
                    <a:lnTo>
                      <a:pt x="37" y="440"/>
                    </a:lnTo>
                    <a:lnTo>
                      <a:pt x="51" y="427"/>
                    </a:lnTo>
                    <a:lnTo>
                      <a:pt x="51" y="427"/>
                    </a:lnTo>
                    <a:lnTo>
                      <a:pt x="61" y="425"/>
                    </a:lnTo>
                    <a:lnTo>
                      <a:pt x="70" y="419"/>
                    </a:lnTo>
                    <a:lnTo>
                      <a:pt x="77" y="412"/>
                    </a:lnTo>
                    <a:lnTo>
                      <a:pt x="84" y="404"/>
                    </a:lnTo>
                    <a:lnTo>
                      <a:pt x="92" y="397"/>
                    </a:lnTo>
                    <a:lnTo>
                      <a:pt x="92" y="397"/>
                    </a:lnTo>
                    <a:lnTo>
                      <a:pt x="95" y="385"/>
                    </a:lnTo>
                    <a:lnTo>
                      <a:pt x="97" y="373"/>
                    </a:lnTo>
                    <a:lnTo>
                      <a:pt x="97" y="359"/>
                    </a:lnTo>
                    <a:lnTo>
                      <a:pt x="95" y="347"/>
                    </a:lnTo>
                    <a:lnTo>
                      <a:pt x="92" y="336"/>
                    </a:lnTo>
                    <a:lnTo>
                      <a:pt x="82" y="336"/>
                    </a:lnTo>
                    <a:lnTo>
                      <a:pt x="16" y="407"/>
                    </a:lnTo>
                    <a:lnTo>
                      <a:pt x="16" y="407"/>
                    </a:lnTo>
                    <a:lnTo>
                      <a:pt x="21" y="385"/>
                    </a:lnTo>
                    <a:lnTo>
                      <a:pt x="32" y="366"/>
                    </a:lnTo>
                    <a:lnTo>
                      <a:pt x="46" y="350"/>
                    </a:lnTo>
                    <a:lnTo>
                      <a:pt x="62" y="336"/>
                    </a:lnTo>
                    <a:lnTo>
                      <a:pt x="78" y="322"/>
                    </a:lnTo>
                    <a:lnTo>
                      <a:pt x="93" y="307"/>
                    </a:lnTo>
                    <a:lnTo>
                      <a:pt x="105" y="292"/>
                    </a:lnTo>
                    <a:lnTo>
                      <a:pt x="114" y="274"/>
                    </a:lnTo>
                    <a:lnTo>
                      <a:pt x="117" y="254"/>
                    </a:lnTo>
                    <a:lnTo>
                      <a:pt x="113" y="231"/>
                    </a:lnTo>
                    <a:lnTo>
                      <a:pt x="113" y="231"/>
                    </a:lnTo>
                    <a:lnTo>
                      <a:pt x="97" y="238"/>
                    </a:lnTo>
                    <a:lnTo>
                      <a:pt x="85" y="245"/>
                    </a:lnTo>
                    <a:lnTo>
                      <a:pt x="76" y="252"/>
                    </a:lnTo>
                    <a:lnTo>
                      <a:pt x="67" y="259"/>
                    </a:lnTo>
                    <a:lnTo>
                      <a:pt x="60" y="266"/>
                    </a:lnTo>
                    <a:lnTo>
                      <a:pt x="51" y="274"/>
                    </a:lnTo>
                    <a:lnTo>
                      <a:pt x="44" y="283"/>
                    </a:lnTo>
                    <a:lnTo>
                      <a:pt x="36" y="292"/>
                    </a:lnTo>
                    <a:lnTo>
                      <a:pt x="26" y="303"/>
                    </a:lnTo>
                    <a:lnTo>
                      <a:pt x="16" y="316"/>
                    </a:lnTo>
                    <a:lnTo>
                      <a:pt x="16" y="316"/>
                    </a:lnTo>
                    <a:lnTo>
                      <a:pt x="23" y="299"/>
                    </a:lnTo>
                    <a:lnTo>
                      <a:pt x="31" y="284"/>
                    </a:lnTo>
                    <a:lnTo>
                      <a:pt x="42" y="271"/>
                    </a:lnTo>
                    <a:lnTo>
                      <a:pt x="53" y="258"/>
                    </a:lnTo>
                    <a:lnTo>
                      <a:pt x="66" y="247"/>
                    </a:lnTo>
                    <a:lnTo>
                      <a:pt x="78" y="235"/>
                    </a:lnTo>
                    <a:lnTo>
                      <a:pt x="90" y="223"/>
                    </a:lnTo>
                    <a:lnTo>
                      <a:pt x="102" y="211"/>
                    </a:lnTo>
                    <a:lnTo>
                      <a:pt x="113" y="197"/>
                    </a:lnTo>
                    <a:lnTo>
                      <a:pt x="123" y="181"/>
                    </a:lnTo>
                    <a:lnTo>
                      <a:pt x="123" y="181"/>
                    </a:lnTo>
                    <a:lnTo>
                      <a:pt x="122" y="175"/>
                    </a:lnTo>
                    <a:lnTo>
                      <a:pt x="122" y="170"/>
                    </a:lnTo>
                    <a:lnTo>
                      <a:pt x="123" y="164"/>
                    </a:lnTo>
                    <a:lnTo>
                      <a:pt x="121" y="159"/>
                    </a:lnTo>
                    <a:lnTo>
                      <a:pt x="118" y="156"/>
                    </a:lnTo>
                    <a:lnTo>
                      <a:pt x="118" y="156"/>
                    </a:lnTo>
                    <a:lnTo>
                      <a:pt x="114" y="155"/>
                    </a:lnTo>
                    <a:lnTo>
                      <a:pt x="111" y="157"/>
                    </a:lnTo>
                    <a:lnTo>
                      <a:pt x="108" y="160"/>
                    </a:lnTo>
                    <a:lnTo>
                      <a:pt x="104" y="163"/>
                    </a:lnTo>
                    <a:lnTo>
                      <a:pt x="102" y="166"/>
                    </a:lnTo>
                    <a:lnTo>
                      <a:pt x="21" y="246"/>
                    </a:lnTo>
                    <a:lnTo>
                      <a:pt x="21" y="246"/>
                    </a:lnTo>
                    <a:lnTo>
                      <a:pt x="19" y="235"/>
                    </a:lnTo>
                    <a:lnTo>
                      <a:pt x="23" y="223"/>
                    </a:lnTo>
                    <a:lnTo>
                      <a:pt x="32" y="210"/>
                    </a:lnTo>
                    <a:lnTo>
                      <a:pt x="44" y="196"/>
                    </a:lnTo>
                    <a:lnTo>
                      <a:pt x="59" y="182"/>
                    </a:lnTo>
                    <a:lnTo>
                      <a:pt x="74" y="168"/>
                    </a:lnTo>
                    <a:lnTo>
                      <a:pt x="89" y="153"/>
                    </a:lnTo>
                    <a:lnTo>
                      <a:pt x="104" y="137"/>
                    </a:lnTo>
                    <a:lnTo>
                      <a:pt x="118" y="123"/>
                    </a:lnTo>
                    <a:lnTo>
                      <a:pt x="128" y="110"/>
                    </a:lnTo>
                    <a:lnTo>
                      <a:pt x="113" y="95"/>
                    </a:lnTo>
                    <a:lnTo>
                      <a:pt x="113" y="95"/>
                    </a:lnTo>
                    <a:lnTo>
                      <a:pt x="101" y="100"/>
                    </a:lnTo>
                    <a:lnTo>
                      <a:pt x="91" y="107"/>
                    </a:lnTo>
                    <a:lnTo>
                      <a:pt x="81" y="115"/>
                    </a:lnTo>
                    <a:lnTo>
                      <a:pt x="73" y="123"/>
                    </a:lnTo>
                    <a:lnTo>
                      <a:pt x="64" y="131"/>
                    </a:lnTo>
                    <a:lnTo>
                      <a:pt x="55" y="141"/>
                    </a:lnTo>
                    <a:lnTo>
                      <a:pt x="47" y="149"/>
                    </a:lnTo>
                    <a:lnTo>
                      <a:pt x="39" y="157"/>
                    </a:lnTo>
                    <a:lnTo>
                      <a:pt x="30" y="164"/>
                    </a:lnTo>
                    <a:lnTo>
                      <a:pt x="21" y="171"/>
                    </a:lnTo>
                    <a:lnTo>
                      <a:pt x="21" y="156"/>
                    </a:lnTo>
                    <a:lnTo>
                      <a:pt x="21" y="156"/>
                    </a:lnTo>
                    <a:lnTo>
                      <a:pt x="29" y="151"/>
                    </a:lnTo>
                    <a:lnTo>
                      <a:pt x="37" y="145"/>
                    </a:lnTo>
                    <a:lnTo>
                      <a:pt x="44" y="136"/>
                    </a:lnTo>
                    <a:lnTo>
                      <a:pt x="51" y="128"/>
                    </a:lnTo>
                    <a:lnTo>
                      <a:pt x="59" y="119"/>
                    </a:lnTo>
                    <a:lnTo>
                      <a:pt x="66" y="111"/>
                    </a:lnTo>
                    <a:lnTo>
                      <a:pt x="74" y="103"/>
                    </a:lnTo>
                    <a:lnTo>
                      <a:pt x="82" y="97"/>
                    </a:lnTo>
                    <a:lnTo>
                      <a:pt x="91" y="92"/>
                    </a:lnTo>
                    <a:lnTo>
                      <a:pt x="102" y="90"/>
                    </a:lnTo>
                    <a:lnTo>
                      <a:pt x="102" y="90"/>
                    </a:lnTo>
                    <a:lnTo>
                      <a:pt x="109" y="84"/>
                    </a:lnTo>
                    <a:lnTo>
                      <a:pt x="115" y="77"/>
                    </a:lnTo>
                    <a:lnTo>
                      <a:pt x="121" y="68"/>
                    </a:lnTo>
                    <a:lnTo>
                      <a:pt x="125" y="59"/>
                    </a:lnTo>
                    <a:lnTo>
                      <a:pt x="128" y="50"/>
                    </a:lnTo>
                    <a:lnTo>
                      <a:pt x="118" y="40"/>
                    </a:lnTo>
                    <a:lnTo>
                      <a:pt x="21" y="105"/>
                    </a:lnTo>
                    <a:lnTo>
                      <a:pt x="21" y="105"/>
                    </a:lnTo>
                    <a:lnTo>
                      <a:pt x="32" y="92"/>
                    </a:lnTo>
                    <a:lnTo>
                      <a:pt x="45" y="82"/>
                    </a:lnTo>
                    <a:lnTo>
                      <a:pt x="57" y="72"/>
                    </a:lnTo>
                    <a:lnTo>
                      <a:pt x="70" y="63"/>
                    </a:lnTo>
                    <a:lnTo>
                      <a:pt x="83" y="54"/>
                    </a:lnTo>
                    <a:lnTo>
                      <a:pt x="95" y="45"/>
                    </a:lnTo>
                    <a:lnTo>
                      <a:pt x="107" y="35"/>
                    </a:lnTo>
                    <a:lnTo>
                      <a:pt x="118" y="25"/>
                    </a:lnTo>
                    <a:lnTo>
                      <a:pt x="128" y="13"/>
                    </a:lnTo>
                    <a:lnTo>
                      <a:pt x="138" y="0"/>
                    </a:lnTo>
                    <a:lnTo>
                      <a:pt x="148" y="30"/>
                    </a:lnTo>
                    <a:lnTo>
                      <a:pt x="148" y="30"/>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28" name="Freeform 356"/>
              <p:cNvSpPr>
                <a:spLocks/>
              </p:cNvSpPr>
              <p:nvPr/>
            </p:nvSpPr>
            <p:spPr bwMode="auto">
              <a:xfrm>
                <a:off x="223" y="4091"/>
                <a:ext cx="2" cy="12"/>
              </a:xfrm>
              <a:custGeom>
                <a:avLst/>
                <a:gdLst>
                  <a:gd name="T0" fmla="*/ 70 w 82"/>
                  <a:gd name="T1" fmla="*/ 426 h 517"/>
                  <a:gd name="T2" fmla="*/ 63 w 82"/>
                  <a:gd name="T3" fmla="*/ 454 h 517"/>
                  <a:gd name="T4" fmla="*/ 57 w 82"/>
                  <a:gd name="T5" fmla="*/ 487 h 517"/>
                  <a:gd name="T6" fmla="*/ 44 w 82"/>
                  <a:gd name="T7" fmla="*/ 487 h 517"/>
                  <a:gd name="T8" fmla="*/ 33 w 82"/>
                  <a:gd name="T9" fmla="*/ 508 h 517"/>
                  <a:gd name="T10" fmla="*/ 11 w 82"/>
                  <a:gd name="T11" fmla="*/ 517 h 517"/>
                  <a:gd name="T12" fmla="*/ 11 w 82"/>
                  <a:gd name="T13" fmla="*/ 507 h 517"/>
                  <a:gd name="T14" fmla="*/ 25 w 82"/>
                  <a:gd name="T15" fmla="*/ 496 h 517"/>
                  <a:gd name="T16" fmla="*/ 36 w 82"/>
                  <a:gd name="T17" fmla="*/ 482 h 517"/>
                  <a:gd name="T18" fmla="*/ 46 w 82"/>
                  <a:gd name="T19" fmla="*/ 449 h 517"/>
                  <a:gd name="T20" fmla="*/ 60 w 82"/>
                  <a:gd name="T21" fmla="*/ 381 h 517"/>
                  <a:gd name="T22" fmla="*/ 66 w 82"/>
                  <a:gd name="T23" fmla="*/ 311 h 517"/>
                  <a:gd name="T24" fmla="*/ 66 w 82"/>
                  <a:gd name="T25" fmla="*/ 241 h 517"/>
                  <a:gd name="T26" fmla="*/ 64 w 82"/>
                  <a:gd name="T27" fmla="*/ 173 h 517"/>
                  <a:gd name="T28" fmla="*/ 62 w 82"/>
                  <a:gd name="T29" fmla="*/ 141 h 517"/>
                  <a:gd name="T30" fmla="*/ 48 w 82"/>
                  <a:gd name="T31" fmla="*/ 171 h 517"/>
                  <a:gd name="T32" fmla="*/ 42 w 82"/>
                  <a:gd name="T33" fmla="*/ 203 h 517"/>
                  <a:gd name="T34" fmla="*/ 41 w 82"/>
                  <a:gd name="T35" fmla="*/ 236 h 517"/>
                  <a:gd name="T36" fmla="*/ 40 w 82"/>
                  <a:gd name="T37" fmla="*/ 269 h 517"/>
                  <a:gd name="T38" fmla="*/ 36 w 82"/>
                  <a:gd name="T39" fmla="*/ 301 h 517"/>
                  <a:gd name="T40" fmla="*/ 33 w 82"/>
                  <a:gd name="T41" fmla="*/ 314 h 517"/>
                  <a:gd name="T42" fmla="*/ 31 w 82"/>
                  <a:gd name="T43" fmla="*/ 342 h 517"/>
                  <a:gd name="T44" fmla="*/ 29 w 82"/>
                  <a:gd name="T45" fmla="*/ 371 h 517"/>
                  <a:gd name="T46" fmla="*/ 23 w 82"/>
                  <a:gd name="T47" fmla="*/ 397 h 517"/>
                  <a:gd name="T48" fmla="*/ 10 w 82"/>
                  <a:gd name="T49" fmla="*/ 421 h 517"/>
                  <a:gd name="T50" fmla="*/ 0 w 82"/>
                  <a:gd name="T51" fmla="*/ 432 h 517"/>
                  <a:gd name="T52" fmla="*/ 15 w 82"/>
                  <a:gd name="T53" fmla="*/ 368 h 517"/>
                  <a:gd name="T54" fmla="*/ 22 w 82"/>
                  <a:gd name="T55" fmla="*/ 294 h 517"/>
                  <a:gd name="T56" fmla="*/ 28 w 82"/>
                  <a:gd name="T57" fmla="*/ 218 h 517"/>
                  <a:gd name="T58" fmla="*/ 38 w 82"/>
                  <a:gd name="T59" fmla="*/ 144 h 517"/>
                  <a:gd name="T60" fmla="*/ 62 w 82"/>
                  <a:gd name="T61" fmla="*/ 75 h 517"/>
                  <a:gd name="T62" fmla="*/ 82 w 82"/>
                  <a:gd name="T63" fmla="*/ 0 h 517"/>
                  <a:gd name="T64" fmla="*/ 73 w 82"/>
                  <a:gd name="T65" fmla="*/ 82 h 517"/>
                  <a:gd name="T66" fmla="*/ 72 w 82"/>
                  <a:gd name="T67" fmla="*/ 162 h 517"/>
                  <a:gd name="T68" fmla="*/ 76 w 82"/>
                  <a:gd name="T69" fmla="*/ 242 h 517"/>
                  <a:gd name="T70" fmla="*/ 77 w 82"/>
                  <a:gd name="T71" fmla="*/ 324 h 517"/>
                  <a:gd name="T72" fmla="*/ 72 w 82"/>
                  <a:gd name="T73" fmla="*/ 412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2" h="517">
                    <a:moveTo>
                      <a:pt x="72" y="412"/>
                    </a:moveTo>
                    <a:lnTo>
                      <a:pt x="70" y="426"/>
                    </a:lnTo>
                    <a:lnTo>
                      <a:pt x="67" y="440"/>
                    </a:lnTo>
                    <a:lnTo>
                      <a:pt x="63" y="454"/>
                    </a:lnTo>
                    <a:lnTo>
                      <a:pt x="59" y="469"/>
                    </a:lnTo>
                    <a:lnTo>
                      <a:pt x="57" y="487"/>
                    </a:lnTo>
                    <a:lnTo>
                      <a:pt x="57" y="487"/>
                    </a:lnTo>
                    <a:lnTo>
                      <a:pt x="44" y="487"/>
                    </a:lnTo>
                    <a:lnTo>
                      <a:pt x="38" y="496"/>
                    </a:lnTo>
                    <a:lnTo>
                      <a:pt x="33" y="508"/>
                    </a:lnTo>
                    <a:lnTo>
                      <a:pt x="25" y="516"/>
                    </a:lnTo>
                    <a:lnTo>
                      <a:pt x="11" y="517"/>
                    </a:lnTo>
                    <a:lnTo>
                      <a:pt x="11" y="517"/>
                    </a:lnTo>
                    <a:lnTo>
                      <a:pt x="11" y="507"/>
                    </a:lnTo>
                    <a:lnTo>
                      <a:pt x="17" y="501"/>
                    </a:lnTo>
                    <a:lnTo>
                      <a:pt x="25" y="496"/>
                    </a:lnTo>
                    <a:lnTo>
                      <a:pt x="32" y="490"/>
                    </a:lnTo>
                    <a:lnTo>
                      <a:pt x="36" y="482"/>
                    </a:lnTo>
                    <a:lnTo>
                      <a:pt x="36" y="482"/>
                    </a:lnTo>
                    <a:lnTo>
                      <a:pt x="46" y="449"/>
                    </a:lnTo>
                    <a:lnTo>
                      <a:pt x="54" y="415"/>
                    </a:lnTo>
                    <a:lnTo>
                      <a:pt x="60" y="381"/>
                    </a:lnTo>
                    <a:lnTo>
                      <a:pt x="64" y="345"/>
                    </a:lnTo>
                    <a:lnTo>
                      <a:pt x="66" y="311"/>
                    </a:lnTo>
                    <a:lnTo>
                      <a:pt x="67" y="276"/>
                    </a:lnTo>
                    <a:lnTo>
                      <a:pt x="66" y="241"/>
                    </a:lnTo>
                    <a:lnTo>
                      <a:pt x="65" y="207"/>
                    </a:lnTo>
                    <a:lnTo>
                      <a:pt x="64" y="173"/>
                    </a:lnTo>
                    <a:lnTo>
                      <a:pt x="62" y="141"/>
                    </a:lnTo>
                    <a:lnTo>
                      <a:pt x="62" y="141"/>
                    </a:lnTo>
                    <a:lnTo>
                      <a:pt x="54" y="156"/>
                    </a:lnTo>
                    <a:lnTo>
                      <a:pt x="48" y="171"/>
                    </a:lnTo>
                    <a:lnTo>
                      <a:pt x="44" y="187"/>
                    </a:lnTo>
                    <a:lnTo>
                      <a:pt x="42" y="203"/>
                    </a:lnTo>
                    <a:lnTo>
                      <a:pt x="41" y="220"/>
                    </a:lnTo>
                    <a:lnTo>
                      <a:pt x="41" y="236"/>
                    </a:lnTo>
                    <a:lnTo>
                      <a:pt x="41" y="252"/>
                    </a:lnTo>
                    <a:lnTo>
                      <a:pt x="40" y="269"/>
                    </a:lnTo>
                    <a:lnTo>
                      <a:pt x="38" y="285"/>
                    </a:lnTo>
                    <a:lnTo>
                      <a:pt x="36" y="301"/>
                    </a:lnTo>
                    <a:lnTo>
                      <a:pt x="36" y="301"/>
                    </a:lnTo>
                    <a:lnTo>
                      <a:pt x="33" y="314"/>
                    </a:lnTo>
                    <a:lnTo>
                      <a:pt x="32" y="328"/>
                    </a:lnTo>
                    <a:lnTo>
                      <a:pt x="31" y="342"/>
                    </a:lnTo>
                    <a:lnTo>
                      <a:pt x="30" y="357"/>
                    </a:lnTo>
                    <a:lnTo>
                      <a:pt x="29" y="371"/>
                    </a:lnTo>
                    <a:lnTo>
                      <a:pt x="26" y="384"/>
                    </a:lnTo>
                    <a:lnTo>
                      <a:pt x="23" y="397"/>
                    </a:lnTo>
                    <a:lnTo>
                      <a:pt x="17" y="410"/>
                    </a:lnTo>
                    <a:lnTo>
                      <a:pt x="10" y="421"/>
                    </a:lnTo>
                    <a:lnTo>
                      <a:pt x="0" y="432"/>
                    </a:lnTo>
                    <a:lnTo>
                      <a:pt x="0" y="432"/>
                    </a:lnTo>
                    <a:lnTo>
                      <a:pt x="9" y="401"/>
                    </a:lnTo>
                    <a:lnTo>
                      <a:pt x="15" y="368"/>
                    </a:lnTo>
                    <a:lnTo>
                      <a:pt x="19" y="331"/>
                    </a:lnTo>
                    <a:lnTo>
                      <a:pt x="22" y="294"/>
                    </a:lnTo>
                    <a:lnTo>
                      <a:pt x="25" y="256"/>
                    </a:lnTo>
                    <a:lnTo>
                      <a:pt x="28" y="218"/>
                    </a:lnTo>
                    <a:lnTo>
                      <a:pt x="32" y="181"/>
                    </a:lnTo>
                    <a:lnTo>
                      <a:pt x="38" y="144"/>
                    </a:lnTo>
                    <a:lnTo>
                      <a:pt x="48" y="108"/>
                    </a:lnTo>
                    <a:lnTo>
                      <a:pt x="62" y="75"/>
                    </a:lnTo>
                    <a:lnTo>
                      <a:pt x="82" y="0"/>
                    </a:lnTo>
                    <a:lnTo>
                      <a:pt x="82" y="0"/>
                    </a:lnTo>
                    <a:lnTo>
                      <a:pt x="76" y="41"/>
                    </a:lnTo>
                    <a:lnTo>
                      <a:pt x="73" y="82"/>
                    </a:lnTo>
                    <a:lnTo>
                      <a:pt x="72" y="122"/>
                    </a:lnTo>
                    <a:lnTo>
                      <a:pt x="72" y="162"/>
                    </a:lnTo>
                    <a:lnTo>
                      <a:pt x="74" y="202"/>
                    </a:lnTo>
                    <a:lnTo>
                      <a:pt x="76" y="242"/>
                    </a:lnTo>
                    <a:lnTo>
                      <a:pt x="77" y="283"/>
                    </a:lnTo>
                    <a:lnTo>
                      <a:pt x="77" y="324"/>
                    </a:lnTo>
                    <a:lnTo>
                      <a:pt x="75" y="368"/>
                    </a:lnTo>
                    <a:lnTo>
                      <a:pt x="72" y="412"/>
                    </a:lnTo>
                    <a:lnTo>
                      <a:pt x="72" y="412"/>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29" name="Freeform 357"/>
              <p:cNvSpPr>
                <a:spLocks/>
              </p:cNvSpPr>
              <p:nvPr/>
            </p:nvSpPr>
            <p:spPr bwMode="auto">
              <a:xfrm>
                <a:off x="222" y="4093"/>
                <a:ext cx="0" cy="7"/>
              </a:xfrm>
              <a:custGeom>
                <a:avLst/>
                <a:gdLst>
                  <a:gd name="T0" fmla="*/ 0 w 33"/>
                  <a:gd name="T1" fmla="*/ 332 h 332"/>
                  <a:gd name="T2" fmla="*/ 1 w 33"/>
                  <a:gd name="T3" fmla="*/ 317 h 332"/>
                  <a:gd name="T4" fmla="*/ 5 w 33"/>
                  <a:gd name="T5" fmla="*/ 299 h 332"/>
                  <a:gd name="T6" fmla="*/ 9 w 33"/>
                  <a:gd name="T7" fmla="*/ 277 h 332"/>
                  <a:gd name="T8" fmla="*/ 13 w 33"/>
                  <a:gd name="T9" fmla="*/ 254 h 332"/>
                  <a:gd name="T10" fmla="*/ 17 w 33"/>
                  <a:gd name="T11" fmla="*/ 230 h 332"/>
                  <a:gd name="T12" fmla="*/ 20 w 33"/>
                  <a:gd name="T13" fmla="*/ 205 h 332"/>
                  <a:gd name="T14" fmla="*/ 21 w 33"/>
                  <a:gd name="T15" fmla="*/ 179 h 332"/>
                  <a:gd name="T16" fmla="*/ 20 w 33"/>
                  <a:gd name="T17" fmla="*/ 155 h 332"/>
                  <a:gd name="T18" fmla="*/ 17 w 33"/>
                  <a:gd name="T19" fmla="*/ 132 h 332"/>
                  <a:gd name="T20" fmla="*/ 11 w 33"/>
                  <a:gd name="T21" fmla="*/ 111 h 332"/>
                  <a:gd name="T22" fmla="*/ 11 w 33"/>
                  <a:gd name="T23" fmla="*/ 111 h 332"/>
                  <a:gd name="T24" fmla="*/ 11 w 33"/>
                  <a:gd name="T25" fmla="*/ 100 h 332"/>
                  <a:gd name="T26" fmla="*/ 11 w 33"/>
                  <a:gd name="T27" fmla="*/ 90 h 332"/>
                  <a:gd name="T28" fmla="*/ 11 w 33"/>
                  <a:gd name="T29" fmla="*/ 79 h 332"/>
                  <a:gd name="T30" fmla="*/ 10 w 33"/>
                  <a:gd name="T31" fmla="*/ 68 h 332"/>
                  <a:gd name="T32" fmla="*/ 8 w 33"/>
                  <a:gd name="T33" fmla="*/ 57 h 332"/>
                  <a:gd name="T34" fmla="*/ 6 w 33"/>
                  <a:gd name="T35" fmla="*/ 44 h 332"/>
                  <a:gd name="T36" fmla="*/ 5 w 33"/>
                  <a:gd name="T37" fmla="*/ 33 h 332"/>
                  <a:gd name="T38" fmla="*/ 3 w 33"/>
                  <a:gd name="T39" fmla="*/ 22 h 332"/>
                  <a:gd name="T40" fmla="*/ 1 w 33"/>
                  <a:gd name="T41" fmla="*/ 11 h 332"/>
                  <a:gd name="T42" fmla="*/ 0 w 33"/>
                  <a:gd name="T43" fmla="*/ 0 h 332"/>
                  <a:gd name="T44" fmla="*/ 0 w 33"/>
                  <a:gd name="T45" fmla="*/ 0 h 332"/>
                  <a:gd name="T46" fmla="*/ 11 w 33"/>
                  <a:gd name="T47" fmla="*/ 30 h 332"/>
                  <a:gd name="T48" fmla="*/ 20 w 33"/>
                  <a:gd name="T49" fmla="*/ 64 h 332"/>
                  <a:gd name="T50" fmla="*/ 27 w 33"/>
                  <a:gd name="T51" fmla="*/ 97 h 332"/>
                  <a:gd name="T52" fmla="*/ 31 w 33"/>
                  <a:gd name="T53" fmla="*/ 131 h 332"/>
                  <a:gd name="T54" fmla="*/ 33 w 33"/>
                  <a:gd name="T55" fmla="*/ 166 h 332"/>
                  <a:gd name="T56" fmla="*/ 32 w 33"/>
                  <a:gd name="T57" fmla="*/ 200 h 332"/>
                  <a:gd name="T58" fmla="*/ 29 w 33"/>
                  <a:gd name="T59" fmla="*/ 234 h 332"/>
                  <a:gd name="T60" fmla="*/ 23 w 33"/>
                  <a:gd name="T61" fmla="*/ 268 h 332"/>
                  <a:gd name="T62" fmla="*/ 13 w 33"/>
                  <a:gd name="T63" fmla="*/ 301 h 332"/>
                  <a:gd name="T64" fmla="*/ 0 w 33"/>
                  <a:gd name="T65" fmla="*/ 332 h 332"/>
                  <a:gd name="T66" fmla="*/ 0 w 33"/>
                  <a:gd name="T67" fmla="*/ 332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3" h="332">
                    <a:moveTo>
                      <a:pt x="0" y="332"/>
                    </a:moveTo>
                    <a:lnTo>
                      <a:pt x="1" y="317"/>
                    </a:lnTo>
                    <a:lnTo>
                      <a:pt x="5" y="299"/>
                    </a:lnTo>
                    <a:lnTo>
                      <a:pt x="9" y="277"/>
                    </a:lnTo>
                    <a:lnTo>
                      <a:pt x="13" y="254"/>
                    </a:lnTo>
                    <a:lnTo>
                      <a:pt x="17" y="230"/>
                    </a:lnTo>
                    <a:lnTo>
                      <a:pt x="20" y="205"/>
                    </a:lnTo>
                    <a:lnTo>
                      <a:pt x="21" y="179"/>
                    </a:lnTo>
                    <a:lnTo>
                      <a:pt x="20" y="155"/>
                    </a:lnTo>
                    <a:lnTo>
                      <a:pt x="17" y="132"/>
                    </a:lnTo>
                    <a:lnTo>
                      <a:pt x="11" y="111"/>
                    </a:lnTo>
                    <a:lnTo>
                      <a:pt x="11" y="111"/>
                    </a:lnTo>
                    <a:lnTo>
                      <a:pt x="11" y="100"/>
                    </a:lnTo>
                    <a:lnTo>
                      <a:pt x="11" y="90"/>
                    </a:lnTo>
                    <a:lnTo>
                      <a:pt x="11" y="79"/>
                    </a:lnTo>
                    <a:lnTo>
                      <a:pt x="10" y="68"/>
                    </a:lnTo>
                    <a:lnTo>
                      <a:pt x="8" y="57"/>
                    </a:lnTo>
                    <a:lnTo>
                      <a:pt x="6" y="44"/>
                    </a:lnTo>
                    <a:lnTo>
                      <a:pt x="5" y="33"/>
                    </a:lnTo>
                    <a:lnTo>
                      <a:pt x="3" y="22"/>
                    </a:lnTo>
                    <a:lnTo>
                      <a:pt x="1" y="11"/>
                    </a:lnTo>
                    <a:lnTo>
                      <a:pt x="0" y="0"/>
                    </a:lnTo>
                    <a:lnTo>
                      <a:pt x="0" y="0"/>
                    </a:lnTo>
                    <a:lnTo>
                      <a:pt x="11" y="30"/>
                    </a:lnTo>
                    <a:lnTo>
                      <a:pt x="20" y="64"/>
                    </a:lnTo>
                    <a:lnTo>
                      <a:pt x="27" y="97"/>
                    </a:lnTo>
                    <a:lnTo>
                      <a:pt x="31" y="131"/>
                    </a:lnTo>
                    <a:lnTo>
                      <a:pt x="33" y="166"/>
                    </a:lnTo>
                    <a:lnTo>
                      <a:pt x="32" y="200"/>
                    </a:lnTo>
                    <a:lnTo>
                      <a:pt x="29" y="234"/>
                    </a:lnTo>
                    <a:lnTo>
                      <a:pt x="23" y="268"/>
                    </a:lnTo>
                    <a:lnTo>
                      <a:pt x="13" y="301"/>
                    </a:lnTo>
                    <a:lnTo>
                      <a:pt x="0" y="332"/>
                    </a:lnTo>
                    <a:lnTo>
                      <a:pt x="0" y="332"/>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30" name="Freeform 358"/>
              <p:cNvSpPr>
                <a:spLocks/>
              </p:cNvSpPr>
              <p:nvPr/>
            </p:nvSpPr>
            <p:spPr bwMode="auto">
              <a:xfrm>
                <a:off x="219" y="4099"/>
                <a:ext cx="1" cy="4"/>
              </a:xfrm>
              <a:custGeom>
                <a:avLst/>
                <a:gdLst>
                  <a:gd name="T0" fmla="*/ 0 w 35"/>
                  <a:gd name="T1" fmla="*/ 196 h 196"/>
                  <a:gd name="T2" fmla="*/ 7 w 35"/>
                  <a:gd name="T3" fmla="*/ 182 h 196"/>
                  <a:gd name="T4" fmla="*/ 12 w 35"/>
                  <a:gd name="T5" fmla="*/ 165 h 196"/>
                  <a:gd name="T6" fmla="*/ 14 w 35"/>
                  <a:gd name="T7" fmla="*/ 146 h 196"/>
                  <a:gd name="T8" fmla="*/ 15 w 35"/>
                  <a:gd name="T9" fmla="*/ 125 h 196"/>
                  <a:gd name="T10" fmla="*/ 15 w 35"/>
                  <a:gd name="T11" fmla="*/ 104 h 196"/>
                  <a:gd name="T12" fmla="*/ 15 w 35"/>
                  <a:gd name="T13" fmla="*/ 82 h 196"/>
                  <a:gd name="T14" fmla="*/ 15 w 35"/>
                  <a:gd name="T15" fmla="*/ 60 h 196"/>
                  <a:gd name="T16" fmla="*/ 17 w 35"/>
                  <a:gd name="T17" fmla="*/ 38 h 196"/>
                  <a:gd name="T18" fmla="*/ 22 w 35"/>
                  <a:gd name="T19" fmla="*/ 18 h 196"/>
                  <a:gd name="T20" fmla="*/ 31 w 35"/>
                  <a:gd name="T21" fmla="*/ 0 h 196"/>
                  <a:gd name="T22" fmla="*/ 31 w 35"/>
                  <a:gd name="T23" fmla="*/ 0 h 196"/>
                  <a:gd name="T24" fmla="*/ 25 w 35"/>
                  <a:gd name="T25" fmla="*/ 20 h 196"/>
                  <a:gd name="T26" fmla="*/ 25 w 35"/>
                  <a:gd name="T27" fmla="*/ 41 h 196"/>
                  <a:gd name="T28" fmla="*/ 27 w 35"/>
                  <a:gd name="T29" fmla="*/ 62 h 196"/>
                  <a:gd name="T30" fmla="*/ 31 w 35"/>
                  <a:gd name="T31" fmla="*/ 83 h 196"/>
                  <a:gd name="T32" fmla="*/ 34 w 35"/>
                  <a:gd name="T33" fmla="*/ 103 h 196"/>
                  <a:gd name="T34" fmla="*/ 35 w 35"/>
                  <a:gd name="T35" fmla="*/ 124 h 196"/>
                  <a:gd name="T36" fmla="*/ 33 w 35"/>
                  <a:gd name="T37" fmla="*/ 143 h 196"/>
                  <a:gd name="T38" fmla="*/ 27 w 35"/>
                  <a:gd name="T39" fmla="*/ 162 h 196"/>
                  <a:gd name="T40" fmla="*/ 17 w 35"/>
                  <a:gd name="T41" fmla="*/ 179 h 196"/>
                  <a:gd name="T42" fmla="*/ 0 w 35"/>
                  <a:gd name="T43" fmla="*/ 196 h 196"/>
                  <a:gd name="T44" fmla="*/ 0 w 35"/>
                  <a:gd name="T45" fmla="*/ 196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5" h="196">
                    <a:moveTo>
                      <a:pt x="0" y="196"/>
                    </a:moveTo>
                    <a:lnTo>
                      <a:pt x="7" y="182"/>
                    </a:lnTo>
                    <a:lnTo>
                      <a:pt x="12" y="165"/>
                    </a:lnTo>
                    <a:lnTo>
                      <a:pt x="14" y="146"/>
                    </a:lnTo>
                    <a:lnTo>
                      <a:pt x="15" y="125"/>
                    </a:lnTo>
                    <a:lnTo>
                      <a:pt x="15" y="104"/>
                    </a:lnTo>
                    <a:lnTo>
                      <a:pt x="15" y="82"/>
                    </a:lnTo>
                    <a:lnTo>
                      <a:pt x="15" y="60"/>
                    </a:lnTo>
                    <a:lnTo>
                      <a:pt x="17" y="38"/>
                    </a:lnTo>
                    <a:lnTo>
                      <a:pt x="22" y="18"/>
                    </a:lnTo>
                    <a:lnTo>
                      <a:pt x="31" y="0"/>
                    </a:lnTo>
                    <a:lnTo>
                      <a:pt x="31" y="0"/>
                    </a:lnTo>
                    <a:lnTo>
                      <a:pt x="25" y="20"/>
                    </a:lnTo>
                    <a:lnTo>
                      <a:pt x="25" y="41"/>
                    </a:lnTo>
                    <a:lnTo>
                      <a:pt x="27" y="62"/>
                    </a:lnTo>
                    <a:lnTo>
                      <a:pt x="31" y="83"/>
                    </a:lnTo>
                    <a:lnTo>
                      <a:pt x="34" y="103"/>
                    </a:lnTo>
                    <a:lnTo>
                      <a:pt x="35" y="124"/>
                    </a:lnTo>
                    <a:lnTo>
                      <a:pt x="33" y="143"/>
                    </a:lnTo>
                    <a:lnTo>
                      <a:pt x="27" y="162"/>
                    </a:lnTo>
                    <a:lnTo>
                      <a:pt x="17" y="179"/>
                    </a:lnTo>
                    <a:lnTo>
                      <a:pt x="0" y="196"/>
                    </a:lnTo>
                    <a:lnTo>
                      <a:pt x="0" y="196"/>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31" name="Freeform 359"/>
              <p:cNvSpPr>
                <a:spLocks/>
              </p:cNvSpPr>
              <p:nvPr/>
            </p:nvSpPr>
            <p:spPr bwMode="auto">
              <a:xfrm>
                <a:off x="219" y="4105"/>
                <a:ext cx="3" cy="1"/>
              </a:xfrm>
              <a:custGeom>
                <a:avLst/>
                <a:gdLst>
                  <a:gd name="T0" fmla="*/ 133 w 133"/>
                  <a:gd name="T1" fmla="*/ 33 h 38"/>
                  <a:gd name="T2" fmla="*/ 121 w 133"/>
                  <a:gd name="T3" fmla="*/ 35 h 38"/>
                  <a:gd name="T4" fmla="*/ 109 w 133"/>
                  <a:gd name="T5" fmla="*/ 36 h 38"/>
                  <a:gd name="T6" fmla="*/ 96 w 133"/>
                  <a:gd name="T7" fmla="*/ 37 h 38"/>
                  <a:gd name="T8" fmla="*/ 83 w 133"/>
                  <a:gd name="T9" fmla="*/ 38 h 38"/>
                  <a:gd name="T10" fmla="*/ 69 w 133"/>
                  <a:gd name="T11" fmla="*/ 38 h 38"/>
                  <a:gd name="T12" fmla="*/ 55 w 133"/>
                  <a:gd name="T13" fmla="*/ 37 h 38"/>
                  <a:gd name="T14" fmla="*/ 41 w 133"/>
                  <a:gd name="T15" fmla="*/ 37 h 38"/>
                  <a:gd name="T16" fmla="*/ 27 w 133"/>
                  <a:gd name="T17" fmla="*/ 37 h 38"/>
                  <a:gd name="T18" fmla="*/ 14 w 133"/>
                  <a:gd name="T19" fmla="*/ 37 h 38"/>
                  <a:gd name="T20" fmla="*/ 0 w 133"/>
                  <a:gd name="T21" fmla="*/ 38 h 38"/>
                  <a:gd name="T22" fmla="*/ 0 w 133"/>
                  <a:gd name="T23" fmla="*/ 38 h 38"/>
                  <a:gd name="T24" fmla="*/ 8 w 133"/>
                  <a:gd name="T25" fmla="*/ 24 h 38"/>
                  <a:gd name="T26" fmla="*/ 19 w 133"/>
                  <a:gd name="T27" fmla="*/ 14 h 38"/>
                  <a:gd name="T28" fmla="*/ 33 w 133"/>
                  <a:gd name="T29" fmla="*/ 6 h 38"/>
                  <a:gd name="T30" fmla="*/ 48 w 133"/>
                  <a:gd name="T31" fmla="*/ 2 h 38"/>
                  <a:gd name="T32" fmla="*/ 65 w 133"/>
                  <a:gd name="T33" fmla="*/ 0 h 38"/>
                  <a:gd name="T34" fmla="*/ 82 w 133"/>
                  <a:gd name="T35" fmla="*/ 1 h 38"/>
                  <a:gd name="T36" fmla="*/ 97 w 133"/>
                  <a:gd name="T37" fmla="*/ 5 h 38"/>
                  <a:gd name="T38" fmla="*/ 112 w 133"/>
                  <a:gd name="T39" fmla="*/ 11 h 38"/>
                  <a:gd name="T40" fmla="*/ 124 w 133"/>
                  <a:gd name="T41" fmla="*/ 21 h 38"/>
                  <a:gd name="T42" fmla="*/ 133 w 133"/>
                  <a:gd name="T43" fmla="*/ 33 h 38"/>
                  <a:gd name="T44" fmla="*/ 133 w 133"/>
                  <a:gd name="T45" fmla="*/ 33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3" h="38">
                    <a:moveTo>
                      <a:pt x="133" y="33"/>
                    </a:moveTo>
                    <a:lnTo>
                      <a:pt x="121" y="35"/>
                    </a:lnTo>
                    <a:lnTo>
                      <a:pt x="109" y="36"/>
                    </a:lnTo>
                    <a:lnTo>
                      <a:pt x="96" y="37"/>
                    </a:lnTo>
                    <a:lnTo>
                      <a:pt x="83" y="38"/>
                    </a:lnTo>
                    <a:lnTo>
                      <a:pt x="69" y="38"/>
                    </a:lnTo>
                    <a:lnTo>
                      <a:pt x="55" y="37"/>
                    </a:lnTo>
                    <a:lnTo>
                      <a:pt x="41" y="37"/>
                    </a:lnTo>
                    <a:lnTo>
                      <a:pt x="27" y="37"/>
                    </a:lnTo>
                    <a:lnTo>
                      <a:pt x="14" y="37"/>
                    </a:lnTo>
                    <a:lnTo>
                      <a:pt x="0" y="38"/>
                    </a:lnTo>
                    <a:lnTo>
                      <a:pt x="0" y="38"/>
                    </a:lnTo>
                    <a:lnTo>
                      <a:pt x="8" y="24"/>
                    </a:lnTo>
                    <a:lnTo>
                      <a:pt x="19" y="14"/>
                    </a:lnTo>
                    <a:lnTo>
                      <a:pt x="33" y="6"/>
                    </a:lnTo>
                    <a:lnTo>
                      <a:pt x="48" y="2"/>
                    </a:lnTo>
                    <a:lnTo>
                      <a:pt x="65" y="0"/>
                    </a:lnTo>
                    <a:lnTo>
                      <a:pt x="82" y="1"/>
                    </a:lnTo>
                    <a:lnTo>
                      <a:pt x="97" y="5"/>
                    </a:lnTo>
                    <a:lnTo>
                      <a:pt x="112" y="11"/>
                    </a:lnTo>
                    <a:lnTo>
                      <a:pt x="124" y="21"/>
                    </a:lnTo>
                    <a:lnTo>
                      <a:pt x="133" y="33"/>
                    </a:lnTo>
                    <a:lnTo>
                      <a:pt x="133" y="33"/>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32" name="Freeform 360"/>
              <p:cNvSpPr>
                <a:spLocks/>
              </p:cNvSpPr>
              <p:nvPr/>
            </p:nvSpPr>
            <p:spPr bwMode="auto">
              <a:xfrm>
                <a:off x="211" y="4106"/>
                <a:ext cx="18" cy="2"/>
              </a:xfrm>
              <a:custGeom>
                <a:avLst/>
                <a:gdLst>
                  <a:gd name="T0" fmla="*/ 51 w 797"/>
                  <a:gd name="T1" fmla="*/ 17 h 72"/>
                  <a:gd name="T2" fmla="*/ 56 w 797"/>
                  <a:gd name="T3" fmla="*/ 32 h 72"/>
                  <a:gd name="T4" fmla="*/ 776 w 797"/>
                  <a:gd name="T5" fmla="*/ 32 h 72"/>
                  <a:gd name="T6" fmla="*/ 776 w 797"/>
                  <a:gd name="T7" fmla="*/ 32 h 72"/>
                  <a:gd name="T8" fmla="*/ 781 w 797"/>
                  <a:gd name="T9" fmla="*/ 37 h 72"/>
                  <a:gd name="T10" fmla="*/ 786 w 797"/>
                  <a:gd name="T11" fmla="*/ 42 h 72"/>
                  <a:gd name="T12" fmla="*/ 789 w 797"/>
                  <a:gd name="T13" fmla="*/ 48 h 72"/>
                  <a:gd name="T14" fmla="*/ 793 w 797"/>
                  <a:gd name="T15" fmla="*/ 55 h 72"/>
                  <a:gd name="T16" fmla="*/ 797 w 797"/>
                  <a:gd name="T17" fmla="*/ 62 h 72"/>
                  <a:gd name="T18" fmla="*/ 0 w 797"/>
                  <a:gd name="T19" fmla="*/ 72 h 72"/>
                  <a:gd name="T20" fmla="*/ 0 w 797"/>
                  <a:gd name="T21" fmla="*/ 72 h 72"/>
                  <a:gd name="T22" fmla="*/ 4 w 797"/>
                  <a:gd name="T23" fmla="*/ 54 h 72"/>
                  <a:gd name="T24" fmla="*/ 14 w 797"/>
                  <a:gd name="T25" fmla="*/ 41 h 72"/>
                  <a:gd name="T26" fmla="*/ 26 w 797"/>
                  <a:gd name="T27" fmla="*/ 30 h 72"/>
                  <a:gd name="T28" fmla="*/ 35 w 797"/>
                  <a:gd name="T29" fmla="*/ 17 h 72"/>
                  <a:gd name="T30" fmla="*/ 36 w 797"/>
                  <a:gd name="T31" fmla="*/ 2 h 72"/>
                  <a:gd name="T32" fmla="*/ 36 w 797"/>
                  <a:gd name="T33" fmla="*/ 2 h 72"/>
                  <a:gd name="T34" fmla="*/ 42 w 797"/>
                  <a:gd name="T35" fmla="*/ 0 h 72"/>
                  <a:gd name="T36" fmla="*/ 45 w 797"/>
                  <a:gd name="T37" fmla="*/ 2 h 72"/>
                  <a:gd name="T38" fmla="*/ 47 w 797"/>
                  <a:gd name="T39" fmla="*/ 7 h 72"/>
                  <a:gd name="T40" fmla="*/ 48 w 797"/>
                  <a:gd name="T41" fmla="*/ 12 h 72"/>
                  <a:gd name="T42" fmla="*/ 51 w 797"/>
                  <a:gd name="T43" fmla="*/ 17 h 72"/>
                  <a:gd name="T44" fmla="*/ 51 w 797"/>
                  <a:gd name="T45" fmla="*/ 17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97" h="72">
                    <a:moveTo>
                      <a:pt x="51" y="17"/>
                    </a:moveTo>
                    <a:lnTo>
                      <a:pt x="56" y="32"/>
                    </a:lnTo>
                    <a:lnTo>
                      <a:pt x="776" y="32"/>
                    </a:lnTo>
                    <a:lnTo>
                      <a:pt x="776" y="32"/>
                    </a:lnTo>
                    <a:lnTo>
                      <a:pt x="781" y="37"/>
                    </a:lnTo>
                    <a:lnTo>
                      <a:pt x="786" y="42"/>
                    </a:lnTo>
                    <a:lnTo>
                      <a:pt x="789" y="48"/>
                    </a:lnTo>
                    <a:lnTo>
                      <a:pt x="793" y="55"/>
                    </a:lnTo>
                    <a:lnTo>
                      <a:pt x="797" y="62"/>
                    </a:lnTo>
                    <a:lnTo>
                      <a:pt x="0" y="72"/>
                    </a:lnTo>
                    <a:lnTo>
                      <a:pt x="0" y="72"/>
                    </a:lnTo>
                    <a:lnTo>
                      <a:pt x="4" y="54"/>
                    </a:lnTo>
                    <a:lnTo>
                      <a:pt x="14" y="41"/>
                    </a:lnTo>
                    <a:lnTo>
                      <a:pt x="26" y="30"/>
                    </a:lnTo>
                    <a:lnTo>
                      <a:pt x="35" y="17"/>
                    </a:lnTo>
                    <a:lnTo>
                      <a:pt x="36" y="2"/>
                    </a:lnTo>
                    <a:lnTo>
                      <a:pt x="36" y="2"/>
                    </a:lnTo>
                    <a:lnTo>
                      <a:pt x="42" y="0"/>
                    </a:lnTo>
                    <a:lnTo>
                      <a:pt x="45" y="2"/>
                    </a:lnTo>
                    <a:lnTo>
                      <a:pt x="47" y="7"/>
                    </a:lnTo>
                    <a:lnTo>
                      <a:pt x="48" y="12"/>
                    </a:lnTo>
                    <a:lnTo>
                      <a:pt x="51" y="17"/>
                    </a:lnTo>
                    <a:lnTo>
                      <a:pt x="51" y="17"/>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33" name="Freeform 361"/>
              <p:cNvSpPr>
                <a:spLocks/>
              </p:cNvSpPr>
              <p:nvPr/>
            </p:nvSpPr>
            <p:spPr bwMode="auto">
              <a:xfrm>
                <a:off x="209" y="4108"/>
                <a:ext cx="22" cy="1"/>
              </a:xfrm>
              <a:custGeom>
                <a:avLst/>
                <a:gdLst>
                  <a:gd name="T0" fmla="*/ 78 w 941"/>
                  <a:gd name="T1" fmla="*/ 1 h 67"/>
                  <a:gd name="T2" fmla="*/ 75 w 941"/>
                  <a:gd name="T3" fmla="*/ 4 h 67"/>
                  <a:gd name="T4" fmla="*/ 69 w 941"/>
                  <a:gd name="T5" fmla="*/ 6 h 67"/>
                  <a:gd name="T6" fmla="*/ 63 w 941"/>
                  <a:gd name="T7" fmla="*/ 9 h 67"/>
                  <a:gd name="T8" fmla="*/ 60 w 941"/>
                  <a:gd name="T9" fmla="*/ 13 h 67"/>
                  <a:gd name="T10" fmla="*/ 62 w 941"/>
                  <a:gd name="T11" fmla="*/ 21 h 67"/>
                  <a:gd name="T12" fmla="*/ 839 w 941"/>
                  <a:gd name="T13" fmla="*/ 26 h 67"/>
                  <a:gd name="T14" fmla="*/ 839 w 941"/>
                  <a:gd name="T15" fmla="*/ 26 h 67"/>
                  <a:gd name="T16" fmla="*/ 848 w 941"/>
                  <a:gd name="T17" fmla="*/ 25 h 67"/>
                  <a:gd name="T18" fmla="*/ 856 w 941"/>
                  <a:gd name="T19" fmla="*/ 22 h 67"/>
                  <a:gd name="T20" fmla="*/ 865 w 941"/>
                  <a:gd name="T21" fmla="*/ 17 h 67"/>
                  <a:gd name="T22" fmla="*/ 873 w 941"/>
                  <a:gd name="T23" fmla="*/ 12 h 67"/>
                  <a:gd name="T24" fmla="*/ 881 w 941"/>
                  <a:gd name="T25" fmla="*/ 6 h 67"/>
                  <a:gd name="T26" fmla="*/ 890 w 941"/>
                  <a:gd name="T27" fmla="*/ 2 h 67"/>
                  <a:gd name="T28" fmla="*/ 898 w 941"/>
                  <a:gd name="T29" fmla="*/ 0 h 67"/>
                  <a:gd name="T30" fmla="*/ 907 w 941"/>
                  <a:gd name="T31" fmla="*/ 0 h 67"/>
                  <a:gd name="T32" fmla="*/ 915 w 941"/>
                  <a:gd name="T33" fmla="*/ 3 h 67"/>
                  <a:gd name="T34" fmla="*/ 925 w 941"/>
                  <a:gd name="T35" fmla="*/ 11 h 67"/>
                  <a:gd name="T36" fmla="*/ 925 w 941"/>
                  <a:gd name="T37" fmla="*/ 11 h 67"/>
                  <a:gd name="T38" fmla="*/ 932 w 941"/>
                  <a:gd name="T39" fmla="*/ 20 h 67"/>
                  <a:gd name="T40" fmla="*/ 937 w 941"/>
                  <a:gd name="T41" fmla="*/ 30 h 67"/>
                  <a:gd name="T42" fmla="*/ 940 w 941"/>
                  <a:gd name="T43" fmla="*/ 41 h 67"/>
                  <a:gd name="T44" fmla="*/ 941 w 941"/>
                  <a:gd name="T45" fmla="*/ 53 h 67"/>
                  <a:gd name="T46" fmla="*/ 941 w 941"/>
                  <a:gd name="T47" fmla="*/ 67 h 67"/>
                  <a:gd name="T48" fmla="*/ 6 w 941"/>
                  <a:gd name="T49" fmla="*/ 67 h 67"/>
                  <a:gd name="T50" fmla="*/ 6 w 941"/>
                  <a:gd name="T51" fmla="*/ 67 h 67"/>
                  <a:gd name="T52" fmla="*/ 0 w 941"/>
                  <a:gd name="T53" fmla="*/ 53 h 67"/>
                  <a:gd name="T54" fmla="*/ 2 w 941"/>
                  <a:gd name="T55" fmla="*/ 44 h 67"/>
                  <a:gd name="T56" fmla="*/ 10 w 941"/>
                  <a:gd name="T57" fmla="*/ 36 h 67"/>
                  <a:gd name="T58" fmla="*/ 19 w 941"/>
                  <a:gd name="T59" fmla="*/ 29 h 67"/>
                  <a:gd name="T60" fmla="*/ 27 w 941"/>
                  <a:gd name="T61" fmla="*/ 21 h 67"/>
                  <a:gd name="T62" fmla="*/ 27 w 941"/>
                  <a:gd name="T63" fmla="*/ 21 h 67"/>
                  <a:gd name="T64" fmla="*/ 36 w 941"/>
                  <a:gd name="T65" fmla="*/ 14 h 67"/>
                  <a:gd name="T66" fmla="*/ 45 w 941"/>
                  <a:gd name="T67" fmla="*/ 9 h 67"/>
                  <a:gd name="T68" fmla="*/ 55 w 941"/>
                  <a:gd name="T69" fmla="*/ 5 h 67"/>
                  <a:gd name="T70" fmla="*/ 65 w 941"/>
                  <a:gd name="T71" fmla="*/ 2 h 67"/>
                  <a:gd name="T72" fmla="*/ 78 w 941"/>
                  <a:gd name="T73" fmla="*/ 1 h 67"/>
                  <a:gd name="T74" fmla="*/ 78 w 941"/>
                  <a:gd name="T75" fmla="*/ 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41" h="67">
                    <a:moveTo>
                      <a:pt x="78" y="1"/>
                    </a:moveTo>
                    <a:lnTo>
                      <a:pt x="75" y="4"/>
                    </a:lnTo>
                    <a:lnTo>
                      <a:pt x="69" y="6"/>
                    </a:lnTo>
                    <a:lnTo>
                      <a:pt x="63" y="9"/>
                    </a:lnTo>
                    <a:lnTo>
                      <a:pt x="60" y="13"/>
                    </a:lnTo>
                    <a:lnTo>
                      <a:pt x="62" y="21"/>
                    </a:lnTo>
                    <a:lnTo>
                      <a:pt x="839" y="26"/>
                    </a:lnTo>
                    <a:lnTo>
                      <a:pt x="839" y="26"/>
                    </a:lnTo>
                    <a:lnTo>
                      <a:pt x="848" y="25"/>
                    </a:lnTo>
                    <a:lnTo>
                      <a:pt x="856" y="22"/>
                    </a:lnTo>
                    <a:lnTo>
                      <a:pt x="865" y="17"/>
                    </a:lnTo>
                    <a:lnTo>
                      <a:pt x="873" y="12"/>
                    </a:lnTo>
                    <a:lnTo>
                      <a:pt x="881" y="6"/>
                    </a:lnTo>
                    <a:lnTo>
                      <a:pt x="890" y="2"/>
                    </a:lnTo>
                    <a:lnTo>
                      <a:pt x="898" y="0"/>
                    </a:lnTo>
                    <a:lnTo>
                      <a:pt x="907" y="0"/>
                    </a:lnTo>
                    <a:lnTo>
                      <a:pt x="915" y="3"/>
                    </a:lnTo>
                    <a:lnTo>
                      <a:pt x="925" y="11"/>
                    </a:lnTo>
                    <a:lnTo>
                      <a:pt x="925" y="11"/>
                    </a:lnTo>
                    <a:lnTo>
                      <a:pt x="932" y="20"/>
                    </a:lnTo>
                    <a:lnTo>
                      <a:pt x="937" y="30"/>
                    </a:lnTo>
                    <a:lnTo>
                      <a:pt x="940" y="41"/>
                    </a:lnTo>
                    <a:lnTo>
                      <a:pt x="941" y="53"/>
                    </a:lnTo>
                    <a:lnTo>
                      <a:pt x="941" y="67"/>
                    </a:lnTo>
                    <a:lnTo>
                      <a:pt x="6" y="67"/>
                    </a:lnTo>
                    <a:lnTo>
                      <a:pt x="6" y="67"/>
                    </a:lnTo>
                    <a:lnTo>
                      <a:pt x="0" y="53"/>
                    </a:lnTo>
                    <a:lnTo>
                      <a:pt x="2" y="44"/>
                    </a:lnTo>
                    <a:lnTo>
                      <a:pt x="10" y="36"/>
                    </a:lnTo>
                    <a:lnTo>
                      <a:pt x="19" y="29"/>
                    </a:lnTo>
                    <a:lnTo>
                      <a:pt x="27" y="21"/>
                    </a:lnTo>
                    <a:lnTo>
                      <a:pt x="27" y="21"/>
                    </a:lnTo>
                    <a:lnTo>
                      <a:pt x="36" y="14"/>
                    </a:lnTo>
                    <a:lnTo>
                      <a:pt x="45" y="9"/>
                    </a:lnTo>
                    <a:lnTo>
                      <a:pt x="55" y="5"/>
                    </a:lnTo>
                    <a:lnTo>
                      <a:pt x="65" y="2"/>
                    </a:lnTo>
                    <a:lnTo>
                      <a:pt x="78" y="1"/>
                    </a:lnTo>
                    <a:lnTo>
                      <a:pt x="78" y="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34" name="Freeform 362"/>
              <p:cNvSpPr>
                <a:spLocks/>
              </p:cNvSpPr>
              <p:nvPr/>
            </p:nvSpPr>
            <p:spPr bwMode="auto">
              <a:xfrm>
                <a:off x="221" y="4053"/>
                <a:ext cx="1" cy="0"/>
              </a:xfrm>
              <a:custGeom>
                <a:avLst/>
                <a:gdLst>
                  <a:gd name="T0" fmla="*/ 52 w 52"/>
                  <a:gd name="T1" fmla="*/ 11 h 17"/>
                  <a:gd name="T2" fmla="*/ 48 w 52"/>
                  <a:gd name="T3" fmla="*/ 12 h 17"/>
                  <a:gd name="T4" fmla="*/ 41 w 52"/>
                  <a:gd name="T5" fmla="*/ 15 h 17"/>
                  <a:gd name="T6" fmla="*/ 29 w 52"/>
                  <a:gd name="T7" fmla="*/ 17 h 17"/>
                  <a:gd name="T8" fmla="*/ 16 w 52"/>
                  <a:gd name="T9" fmla="*/ 16 h 17"/>
                  <a:gd name="T10" fmla="*/ 0 w 52"/>
                  <a:gd name="T11" fmla="*/ 11 h 17"/>
                  <a:gd name="T12" fmla="*/ 0 w 52"/>
                  <a:gd name="T13" fmla="*/ 11 h 17"/>
                  <a:gd name="T14" fmla="*/ 10 w 52"/>
                  <a:gd name="T15" fmla="*/ 4 h 17"/>
                  <a:gd name="T16" fmla="*/ 21 w 52"/>
                  <a:gd name="T17" fmla="*/ 0 h 17"/>
                  <a:gd name="T18" fmla="*/ 32 w 52"/>
                  <a:gd name="T19" fmla="*/ 0 h 17"/>
                  <a:gd name="T20" fmla="*/ 43 w 52"/>
                  <a:gd name="T21" fmla="*/ 3 h 17"/>
                  <a:gd name="T22" fmla="*/ 52 w 52"/>
                  <a:gd name="T23" fmla="*/ 11 h 17"/>
                  <a:gd name="T24" fmla="*/ 52 w 52"/>
                  <a:gd name="T25" fmla="*/ 11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 h="17">
                    <a:moveTo>
                      <a:pt x="52" y="11"/>
                    </a:moveTo>
                    <a:lnTo>
                      <a:pt x="48" y="12"/>
                    </a:lnTo>
                    <a:lnTo>
                      <a:pt x="41" y="15"/>
                    </a:lnTo>
                    <a:lnTo>
                      <a:pt x="29" y="17"/>
                    </a:lnTo>
                    <a:lnTo>
                      <a:pt x="16" y="16"/>
                    </a:lnTo>
                    <a:lnTo>
                      <a:pt x="0" y="11"/>
                    </a:lnTo>
                    <a:lnTo>
                      <a:pt x="0" y="11"/>
                    </a:lnTo>
                    <a:lnTo>
                      <a:pt x="10" y="4"/>
                    </a:lnTo>
                    <a:lnTo>
                      <a:pt x="21" y="0"/>
                    </a:lnTo>
                    <a:lnTo>
                      <a:pt x="32" y="0"/>
                    </a:lnTo>
                    <a:lnTo>
                      <a:pt x="43" y="3"/>
                    </a:lnTo>
                    <a:lnTo>
                      <a:pt x="52" y="11"/>
                    </a:lnTo>
                    <a:lnTo>
                      <a:pt x="52" y="1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3435" name="Group 363"/>
            <p:cNvGrpSpPr>
              <a:grpSpLocks/>
            </p:cNvGrpSpPr>
            <p:nvPr/>
          </p:nvGrpSpPr>
          <p:grpSpPr bwMode="auto">
            <a:xfrm>
              <a:off x="3798" y="2282"/>
              <a:ext cx="190" cy="154"/>
              <a:chOff x="363" y="4097"/>
              <a:chExt cx="126" cy="102"/>
            </a:xfrm>
          </p:grpSpPr>
          <p:sp>
            <p:nvSpPr>
              <p:cNvPr id="3436" name="AutoShape 364"/>
              <p:cNvSpPr>
                <a:spLocks noChangeAspect="1" noChangeArrowheads="1" noTextEdit="1"/>
              </p:cNvSpPr>
              <p:nvPr/>
            </p:nvSpPr>
            <p:spPr bwMode="auto">
              <a:xfrm>
                <a:off x="363" y="4097"/>
                <a:ext cx="12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437" name="Freeform 365"/>
              <p:cNvSpPr>
                <a:spLocks/>
              </p:cNvSpPr>
              <p:nvPr/>
            </p:nvSpPr>
            <p:spPr bwMode="auto">
              <a:xfrm>
                <a:off x="386" y="4119"/>
                <a:ext cx="80" cy="58"/>
              </a:xfrm>
              <a:custGeom>
                <a:avLst/>
                <a:gdLst>
                  <a:gd name="T0" fmla="*/ 777 w 2175"/>
                  <a:gd name="T1" fmla="*/ 0 h 1549"/>
                  <a:gd name="T2" fmla="*/ 1398 w 2175"/>
                  <a:gd name="T3" fmla="*/ 0 h 1549"/>
                  <a:gd name="T4" fmla="*/ 2175 w 2175"/>
                  <a:gd name="T5" fmla="*/ 775 h 1549"/>
                  <a:gd name="T6" fmla="*/ 1398 w 2175"/>
                  <a:gd name="T7" fmla="*/ 1549 h 1549"/>
                  <a:gd name="T8" fmla="*/ 777 w 2175"/>
                  <a:gd name="T9" fmla="*/ 1549 h 1549"/>
                  <a:gd name="T10" fmla="*/ 0 w 2175"/>
                  <a:gd name="T11" fmla="*/ 775 h 1549"/>
                  <a:gd name="T12" fmla="*/ 777 w 2175"/>
                  <a:gd name="T13" fmla="*/ 0 h 1549"/>
                  <a:gd name="T14" fmla="*/ 777 w 2175"/>
                  <a:gd name="T15" fmla="*/ 0 h 15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75" h="1549">
                    <a:moveTo>
                      <a:pt x="777" y="0"/>
                    </a:moveTo>
                    <a:lnTo>
                      <a:pt x="1398" y="0"/>
                    </a:lnTo>
                    <a:lnTo>
                      <a:pt x="2175" y="775"/>
                    </a:lnTo>
                    <a:lnTo>
                      <a:pt x="1398" y="1549"/>
                    </a:lnTo>
                    <a:lnTo>
                      <a:pt x="777" y="1549"/>
                    </a:lnTo>
                    <a:lnTo>
                      <a:pt x="0" y="775"/>
                    </a:lnTo>
                    <a:lnTo>
                      <a:pt x="777" y="0"/>
                    </a:lnTo>
                    <a:lnTo>
                      <a:pt x="777" y="0"/>
                    </a:lnTo>
                    <a:close/>
                  </a:path>
                </a:pathLst>
              </a:custGeom>
              <a:solidFill>
                <a:srgbClr val="004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38" name="Freeform 366"/>
              <p:cNvSpPr>
                <a:spLocks/>
              </p:cNvSpPr>
              <p:nvPr/>
            </p:nvSpPr>
            <p:spPr bwMode="auto">
              <a:xfrm>
                <a:off x="386" y="4119"/>
                <a:ext cx="80" cy="58"/>
              </a:xfrm>
              <a:custGeom>
                <a:avLst/>
                <a:gdLst>
                  <a:gd name="T0" fmla="*/ 777 w 2175"/>
                  <a:gd name="T1" fmla="*/ 0 h 1549"/>
                  <a:gd name="T2" fmla="*/ 1398 w 2175"/>
                  <a:gd name="T3" fmla="*/ 0 h 1549"/>
                  <a:gd name="T4" fmla="*/ 2175 w 2175"/>
                  <a:gd name="T5" fmla="*/ 775 h 1549"/>
                  <a:gd name="T6" fmla="*/ 1398 w 2175"/>
                  <a:gd name="T7" fmla="*/ 1549 h 1549"/>
                  <a:gd name="T8" fmla="*/ 777 w 2175"/>
                  <a:gd name="T9" fmla="*/ 1549 h 1549"/>
                  <a:gd name="T10" fmla="*/ 0 w 2175"/>
                  <a:gd name="T11" fmla="*/ 775 h 1549"/>
                  <a:gd name="T12" fmla="*/ 777 w 2175"/>
                  <a:gd name="T13" fmla="*/ 0 h 1549"/>
                  <a:gd name="T14" fmla="*/ 777 w 2175"/>
                  <a:gd name="T15" fmla="*/ 0 h 15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75" h="1549">
                    <a:moveTo>
                      <a:pt x="777" y="0"/>
                    </a:moveTo>
                    <a:lnTo>
                      <a:pt x="1398" y="0"/>
                    </a:lnTo>
                    <a:lnTo>
                      <a:pt x="2175" y="775"/>
                    </a:lnTo>
                    <a:lnTo>
                      <a:pt x="1398" y="1549"/>
                    </a:lnTo>
                    <a:lnTo>
                      <a:pt x="777" y="1549"/>
                    </a:lnTo>
                    <a:lnTo>
                      <a:pt x="0" y="775"/>
                    </a:lnTo>
                    <a:lnTo>
                      <a:pt x="777" y="0"/>
                    </a:lnTo>
                    <a:lnTo>
                      <a:pt x="777" y="0"/>
                    </a:lnTo>
                  </a:path>
                </a:pathLst>
              </a:custGeom>
              <a:noFill/>
              <a:ln w="0">
                <a:solidFill>
                  <a:srgbClr val="004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39" name="Freeform 367"/>
              <p:cNvSpPr>
                <a:spLocks/>
              </p:cNvSpPr>
              <p:nvPr/>
            </p:nvSpPr>
            <p:spPr bwMode="auto">
              <a:xfrm>
                <a:off x="386" y="4119"/>
                <a:ext cx="80" cy="58"/>
              </a:xfrm>
              <a:custGeom>
                <a:avLst/>
                <a:gdLst>
                  <a:gd name="T0" fmla="*/ 777 w 2175"/>
                  <a:gd name="T1" fmla="*/ 0 h 1549"/>
                  <a:gd name="T2" fmla="*/ 1398 w 2175"/>
                  <a:gd name="T3" fmla="*/ 0 h 1549"/>
                  <a:gd name="T4" fmla="*/ 2175 w 2175"/>
                  <a:gd name="T5" fmla="*/ 775 h 1549"/>
                  <a:gd name="T6" fmla="*/ 1398 w 2175"/>
                  <a:gd name="T7" fmla="*/ 1549 h 1549"/>
                  <a:gd name="T8" fmla="*/ 777 w 2175"/>
                  <a:gd name="T9" fmla="*/ 1549 h 1549"/>
                  <a:gd name="T10" fmla="*/ 0 w 2175"/>
                  <a:gd name="T11" fmla="*/ 775 h 1549"/>
                  <a:gd name="T12" fmla="*/ 777 w 2175"/>
                  <a:gd name="T13" fmla="*/ 0 h 1549"/>
                  <a:gd name="T14" fmla="*/ 777 w 2175"/>
                  <a:gd name="T15" fmla="*/ 0 h 15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75" h="1549">
                    <a:moveTo>
                      <a:pt x="777" y="0"/>
                    </a:moveTo>
                    <a:lnTo>
                      <a:pt x="1398" y="0"/>
                    </a:lnTo>
                    <a:lnTo>
                      <a:pt x="2175" y="775"/>
                    </a:lnTo>
                    <a:lnTo>
                      <a:pt x="1398" y="1549"/>
                    </a:lnTo>
                    <a:lnTo>
                      <a:pt x="777" y="1549"/>
                    </a:lnTo>
                    <a:lnTo>
                      <a:pt x="0" y="775"/>
                    </a:lnTo>
                    <a:lnTo>
                      <a:pt x="777" y="0"/>
                    </a:lnTo>
                    <a:lnTo>
                      <a:pt x="777"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40" name="Freeform 368"/>
              <p:cNvSpPr>
                <a:spLocks/>
              </p:cNvSpPr>
              <p:nvPr/>
            </p:nvSpPr>
            <p:spPr bwMode="auto">
              <a:xfrm>
                <a:off x="391" y="4123"/>
                <a:ext cx="50" cy="50"/>
              </a:xfrm>
              <a:custGeom>
                <a:avLst/>
                <a:gdLst>
                  <a:gd name="T0" fmla="*/ 672 w 1343"/>
                  <a:gd name="T1" fmla="*/ 0 h 1338"/>
                  <a:gd name="T2" fmla="*/ 1343 w 1343"/>
                  <a:gd name="T3" fmla="*/ 669 h 1338"/>
                  <a:gd name="T4" fmla="*/ 672 w 1343"/>
                  <a:gd name="T5" fmla="*/ 1338 h 1338"/>
                  <a:gd name="T6" fmla="*/ 0 w 1343"/>
                  <a:gd name="T7" fmla="*/ 669 h 1338"/>
                  <a:gd name="T8" fmla="*/ 672 w 1343"/>
                  <a:gd name="T9" fmla="*/ 0 h 1338"/>
                  <a:gd name="T10" fmla="*/ 672 w 1343"/>
                  <a:gd name="T11" fmla="*/ 0 h 1338"/>
                </a:gdLst>
                <a:ahLst/>
                <a:cxnLst>
                  <a:cxn ang="0">
                    <a:pos x="T0" y="T1"/>
                  </a:cxn>
                  <a:cxn ang="0">
                    <a:pos x="T2" y="T3"/>
                  </a:cxn>
                  <a:cxn ang="0">
                    <a:pos x="T4" y="T5"/>
                  </a:cxn>
                  <a:cxn ang="0">
                    <a:pos x="T6" y="T7"/>
                  </a:cxn>
                  <a:cxn ang="0">
                    <a:pos x="T8" y="T9"/>
                  </a:cxn>
                  <a:cxn ang="0">
                    <a:pos x="T10" y="T11"/>
                  </a:cxn>
                </a:cxnLst>
                <a:rect l="0" t="0" r="r" b="b"/>
                <a:pathLst>
                  <a:path w="1343" h="1338">
                    <a:moveTo>
                      <a:pt x="672" y="0"/>
                    </a:moveTo>
                    <a:lnTo>
                      <a:pt x="1343" y="669"/>
                    </a:lnTo>
                    <a:lnTo>
                      <a:pt x="672" y="1338"/>
                    </a:lnTo>
                    <a:lnTo>
                      <a:pt x="0" y="669"/>
                    </a:lnTo>
                    <a:lnTo>
                      <a:pt x="672" y="0"/>
                    </a:lnTo>
                    <a:lnTo>
                      <a:pt x="67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41" name="Freeform 369"/>
              <p:cNvSpPr>
                <a:spLocks/>
              </p:cNvSpPr>
              <p:nvPr/>
            </p:nvSpPr>
            <p:spPr bwMode="auto">
              <a:xfrm>
                <a:off x="411" y="4123"/>
                <a:ext cx="50" cy="50"/>
              </a:xfrm>
              <a:custGeom>
                <a:avLst/>
                <a:gdLst>
                  <a:gd name="T0" fmla="*/ 671 w 1343"/>
                  <a:gd name="T1" fmla="*/ 0 h 1338"/>
                  <a:gd name="T2" fmla="*/ 1343 w 1343"/>
                  <a:gd name="T3" fmla="*/ 669 h 1338"/>
                  <a:gd name="T4" fmla="*/ 671 w 1343"/>
                  <a:gd name="T5" fmla="*/ 1338 h 1338"/>
                  <a:gd name="T6" fmla="*/ 0 w 1343"/>
                  <a:gd name="T7" fmla="*/ 669 h 1338"/>
                  <a:gd name="T8" fmla="*/ 671 w 1343"/>
                  <a:gd name="T9" fmla="*/ 0 h 1338"/>
                  <a:gd name="T10" fmla="*/ 671 w 1343"/>
                  <a:gd name="T11" fmla="*/ 0 h 1338"/>
                </a:gdLst>
                <a:ahLst/>
                <a:cxnLst>
                  <a:cxn ang="0">
                    <a:pos x="T0" y="T1"/>
                  </a:cxn>
                  <a:cxn ang="0">
                    <a:pos x="T2" y="T3"/>
                  </a:cxn>
                  <a:cxn ang="0">
                    <a:pos x="T4" y="T5"/>
                  </a:cxn>
                  <a:cxn ang="0">
                    <a:pos x="T6" y="T7"/>
                  </a:cxn>
                  <a:cxn ang="0">
                    <a:pos x="T8" y="T9"/>
                  </a:cxn>
                  <a:cxn ang="0">
                    <a:pos x="T10" y="T11"/>
                  </a:cxn>
                </a:cxnLst>
                <a:rect l="0" t="0" r="r" b="b"/>
                <a:pathLst>
                  <a:path w="1343" h="1338">
                    <a:moveTo>
                      <a:pt x="671" y="0"/>
                    </a:moveTo>
                    <a:lnTo>
                      <a:pt x="1343" y="669"/>
                    </a:lnTo>
                    <a:lnTo>
                      <a:pt x="671" y="1338"/>
                    </a:lnTo>
                    <a:lnTo>
                      <a:pt x="0" y="669"/>
                    </a:lnTo>
                    <a:lnTo>
                      <a:pt x="671" y="0"/>
                    </a:lnTo>
                    <a:lnTo>
                      <a:pt x="671" y="0"/>
                    </a:lnTo>
                    <a:close/>
                  </a:path>
                </a:pathLst>
              </a:custGeom>
              <a:solidFill>
                <a:srgbClr val="0056E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446" name="Text Box 374"/>
            <p:cNvSpPr txBox="1">
              <a:spLocks noChangeArrowheads="1"/>
            </p:cNvSpPr>
            <p:nvPr/>
          </p:nvSpPr>
          <p:spPr bwMode="auto">
            <a:xfrm>
              <a:off x="3526" y="1587"/>
              <a:ext cx="69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u="sng"/>
                <a:t>6</a:t>
              </a:r>
              <a:r>
                <a:rPr lang="en-US" altLang="en-US" b="1" u="sng" baseline="30000"/>
                <a:t>th</a:t>
              </a:r>
              <a:r>
                <a:rPr lang="en-US" altLang="en-US" b="1" u="sng"/>
                <a:t> Army</a:t>
              </a:r>
            </a:p>
          </p:txBody>
        </p:sp>
        <p:sp>
          <p:nvSpPr>
            <p:cNvPr id="3447" name="Text Box 375"/>
            <p:cNvSpPr txBox="1">
              <a:spLocks noChangeArrowheads="1"/>
            </p:cNvSpPr>
            <p:nvPr/>
          </p:nvSpPr>
          <p:spPr bwMode="auto">
            <a:xfrm>
              <a:off x="3540" y="1744"/>
              <a:ext cx="57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u="sng"/>
                <a:t>X Corps</a:t>
              </a:r>
            </a:p>
          </p:txBody>
        </p:sp>
        <p:sp>
          <p:nvSpPr>
            <p:cNvPr id="3448" name="Text Box 376"/>
            <p:cNvSpPr txBox="1">
              <a:spLocks noChangeArrowheads="1"/>
            </p:cNvSpPr>
            <p:nvPr/>
          </p:nvSpPr>
          <p:spPr bwMode="auto">
            <a:xfrm>
              <a:off x="3553" y="2077"/>
              <a:ext cx="69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u="sng"/>
                <a:t>XIV Corps</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463"/>
                                        </p:tgtEl>
                                        <p:attrNameLst>
                                          <p:attrName>style.visibility</p:attrName>
                                        </p:attrNameLst>
                                      </p:cBhvr>
                                      <p:to>
                                        <p:strVal val="visible"/>
                                      </p:to>
                                    </p:set>
                                    <p:animEffect transition="in" filter="wipe(down)">
                                      <p:cBhvr>
                                        <p:cTn id="7" dur="2000"/>
                                        <p:tgtEl>
                                          <p:spTgt spid="6463"/>
                                        </p:tgtEl>
                                      </p:cBhvr>
                                    </p:animEffect>
                                  </p:childTnLst>
                                  <p:subTnLst>
                                    <p:audio>
                                      <p:cMediaNode>
                                        <p:cTn display="0" masterRel="sameClick">
                                          <p:stCondLst>
                                            <p:cond evt="begin" delay="0">
                                              <p:tn val="5"/>
                                            </p:cond>
                                          </p:stCondLst>
                                          <p:endCondLst>
                                            <p:cond evt="onStopAudio" delay="0">
                                              <p:tgtEl>
                                                <p:sldTgt/>
                                              </p:tgtEl>
                                            </p:cond>
                                          </p:endCondLst>
                                        </p:cTn>
                                        <p:tgtEl>
                                          <p:sndTgt r:embed="rId3" name="shiphorn.wav"/>
                                        </p:tgtEl>
                                      </p:cMediaNode>
                                    </p:audio>
                                  </p:subTnLst>
                                </p:cTn>
                              </p:par>
                            </p:childTnLst>
                          </p:cTn>
                        </p:par>
                        <p:par>
                          <p:cTn id="8" fill="hold" nodeType="afterGroup">
                            <p:stCondLst>
                              <p:cond delay="2000"/>
                            </p:stCondLst>
                            <p:childTnLst>
                              <p:par>
                                <p:cTn id="9" presetID="1" presetClass="entr" presetSubtype="0" fill="hold" grpId="0" nodeType="afterEffect">
                                  <p:stCondLst>
                                    <p:cond delay="0"/>
                                  </p:stCondLst>
                                  <p:childTnLst>
                                    <p:set>
                                      <p:cBhvr>
                                        <p:cTn id="10" dur="1" fill="hold">
                                          <p:stCondLst>
                                            <p:cond delay="0"/>
                                          </p:stCondLst>
                                        </p:cTn>
                                        <p:tgtEl>
                                          <p:spTgt spid="6340"/>
                                        </p:tgtEl>
                                        <p:attrNameLst>
                                          <p:attrName>style.visibility</p:attrName>
                                        </p:attrNameLst>
                                      </p:cBhvr>
                                      <p:to>
                                        <p:strVal val="visible"/>
                                      </p:to>
                                    </p:set>
                                  </p:childTnLst>
                                  <p:subTnLst>
                                    <p:audio>
                                      <p:cMediaNode>
                                        <p:cTn display="0" masterRel="sameClick">
                                          <p:stCondLst>
                                            <p:cond evt="begin" delay="0">
                                              <p:tn val="9"/>
                                            </p:cond>
                                          </p:stCondLst>
                                          <p:endCondLst>
                                            <p:cond evt="onStopAudio" delay="0">
                                              <p:tgtEl>
                                                <p:sldTgt/>
                                              </p:tgtEl>
                                            </p:cond>
                                          </p:endCondLst>
                                        </p:cTn>
                                        <p:tgtEl>
                                          <p:sndTgt r:embed="rId4" name="explode.wav"/>
                                        </p:tgtEl>
                                      </p:cMediaNode>
                                    </p:audio>
                                  </p:subTnLst>
                                </p:cTn>
                              </p:par>
                            </p:childTnLst>
                          </p:cTn>
                        </p:par>
                        <p:par>
                          <p:cTn id="11" fill="hold" nodeType="afterGroup">
                            <p:stCondLst>
                              <p:cond delay="2000"/>
                            </p:stCondLst>
                            <p:childTnLst>
                              <p:par>
                                <p:cTn id="12" presetID="3" presetClass="exit" presetSubtype="10" fill="hold" grpId="1" nodeType="afterEffect">
                                  <p:stCondLst>
                                    <p:cond delay="0"/>
                                  </p:stCondLst>
                                  <p:childTnLst>
                                    <p:animEffect transition="out" filter="blinds(horizontal)">
                                      <p:cBhvr>
                                        <p:cTn id="13" dur="500"/>
                                        <p:tgtEl>
                                          <p:spTgt spid="6340"/>
                                        </p:tgtEl>
                                      </p:cBhvr>
                                    </p:animEffect>
                                    <p:set>
                                      <p:cBhvr>
                                        <p:cTn id="14" dur="1" fill="hold">
                                          <p:stCondLst>
                                            <p:cond delay="499"/>
                                          </p:stCondLst>
                                        </p:cTn>
                                        <p:tgtEl>
                                          <p:spTgt spid="6340"/>
                                        </p:tgtEl>
                                        <p:attrNameLst>
                                          <p:attrName>style.visibility</p:attrName>
                                        </p:attrNameLst>
                                      </p:cBhvr>
                                      <p:to>
                                        <p:strVal val="hidden"/>
                                      </p:to>
                                    </p:set>
                                  </p:childTnLst>
                                </p:cTn>
                              </p:par>
                              <p:par>
                                <p:cTn id="15" presetID="9" presetClass="entr" presetSubtype="0" fill="hold" grpId="0" nodeType="withEffect">
                                  <p:stCondLst>
                                    <p:cond delay="0"/>
                                  </p:stCondLst>
                                  <p:childTnLst>
                                    <p:set>
                                      <p:cBhvr>
                                        <p:cTn id="16" dur="1" fill="hold">
                                          <p:stCondLst>
                                            <p:cond delay="0"/>
                                          </p:stCondLst>
                                        </p:cTn>
                                        <p:tgtEl>
                                          <p:spTgt spid="3450"/>
                                        </p:tgtEl>
                                        <p:attrNameLst>
                                          <p:attrName>style.visibility</p:attrName>
                                        </p:attrNameLst>
                                      </p:cBhvr>
                                      <p:to>
                                        <p:strVal val="visible"/>
                                      </p:to>
                                    </p:set>
                                    <p:animEffect transition="in" filter="dissolve">
                                      <p:cBhvr>
                                        <p:cTn id="17" dur="2000"/>
                                        <p:tgtEl>
                                          <p:spTgt spid="3450"/>
                                        </p:tgtEl>
                                      </p:cBhvr>
                                    </p:animEffect>
                                  </p:childTnLst>
                                </p:cTn>
                              </p:par>
                              <p:par>
                                <p:cTn id="18" presetID="9" presetClass="entr" presetSubtype="0" fill="hold" nodeType="withEffect">
                                  <p:stCondLst>
                                    <p:cond delay="0"/>
                                  </p:stCondLst>
                                  <p:childTnLst>
                                    <p:set>
                                      <p:cBhvr>
                                        <p:cTn id="19" dur="1" fill="hold">
                                          <p:stCondLst>
                                            <p:cond delay="0"/>
                                          </p:stCondLst>
                                        </p:cTn>
                                        <p:tgtEl>
                                          <p:spTgt spid="3449"/>
                                        </p:tgtEl>
                                        <p:attrNameLst>
                                          <p:attrName>style.visibility</p:attrName>
                                        </p:attrNameLst>
                                      </p:cBhvr>
                                      <p:to>
                                        <p:strVal val="visible"/>
                                      </p:to>
                                    </p:set>
                                    <p:animEffect transition="in" filter="dissolve">
                                      <p:cBhvr>
                                        <p:cTn id="20" dur="2000"/>
                                        <p:tgtEl>
                                          <p:spTgt spid="3449"/>
                                        </p:tgtEl>
                                      </p:cBhvr>
                                    </p:animEffect>
                                  </p:childTnLst>
                                </p:cTn>
                              </p:par>
                              <p:par>
                                <p:cTn id="21" presetID="22" presetClass="exit" presetSubtype="4" fill="hold" grpId="1" nodeType="withEffect">
                                  <p:stCondLst>
                                    <p:cond delay="0"/>
                                  </p:stCondLst>
                                  <p:childTnLst>
                                    <p:animEffect transition="out" filter="wipe(down)">
                                      <p:cBhvr>
                                        <p:cTn id="22" dur="2000"/>
                                        <p:tgtEl>
                                          <p:spTgt spid="6463"/>
                                        </p:tgtEl>
                                      </p:cBhvr>
                                    </p:animEffect>
                                    <p:set>
                                      <p:cBhvr>
                                        <p:cTn id="23" dur="1" fill="hold">
                                          <p:stCondLst>
                                            <p:cond delay="1999"/>
                                          </p:stCondLst>
                                        </p:cTn>
                                        <p:tgtEl>
                                          <p:spTgt spid="6463"/>
                                        </p:tgtEl>
                                        <p:attrNameLst>
                                          <p:attrName>style.visibility</p:attrName>
                                        </p:attrNameLst>
                                      </p:cBhvr>
                                      <p:to>
                                        <p:strVal val="hidden"/>
                                      </p:to>
                                    </p:set>
                                  </p:childTnLst>
                                </p:cTn>
                              </p:par>
                            </p:childTnLst>
                          </p:cTn>
                        </p:par>
                        <p:par>
                          <p:cTn id="24" fill="hold" nodeType="afterGroup">
                            <p:stCondLst>
                              <p:cond delay="4000"/>
                            </p:stCondLst>
                            <p:childTnLst>
                              <p:par>
                                <p:cTn id="25" presetID="9" presetClass="entr" presetSubtype="0" fill="hold" nodeType="afterEffect">
                                  <p:stCondLst>
                                    <p:cond delay="0"/>
                                  </p:stCondLst>
                                  <p:childTnLst>
                                    <p:set>
                                      <p:cBhvr>
                                        <p:cTn id="26" dur="1" fill="hold">
                                          <p:stCondLst>
                                            <p:cond delay="0"/>
                                          </p:stCondLst>
                                        </p:cTn>
                                        <p:tgtEl>
                                          <p:spTgt spid="6316"/>
                                        </p:tgtEl>
                                        <p:attrNameLst>
                                          <p:attrName>style.visibility</p:attrName>
                                        </p:attrNameLst>
                                      </p:cBhvr>
                                      <p:to>
                                        <p:strVal val="visible"/>
                                      </p:to>
                                    </p:set>
                                    <p:animEffect transition="in" filter="dissolve">
                                      <p:cBhvr>
                                        <p:cTn id="27" dur="1000"/>
                                        <p:tgtEl>
                                          <p:spTgt spid="6316"/>
                                        </p:tgtEl>
                                      </p:cBhvr>
                                    </p:animEffect>
                                  </p:childTnLst>
                                  <p:subTnLst>
                                    <p:audio>
                                      <p:cMediaNode>
                                        <p:cTn display="0" masterRel="sameClick">
                                          <p:stCondLst>
                                            <p:cond evt="begin" delay="0">
                                              <p:tn val="25"/>
                                            </p:cond>
                                          </p:stCondLst>
                                          <p:endCondLst>
                                            <p:cond evt="onStopAudio" delay="0">
                                              <p:tgtEl>
                                                <p:sldTgt/>
                                              </p:tgtEl>
                                            </p:cond>
                                          </p:endCondLst>
                                        </p:cTn>
                                        <p:tgtEl>
                                          <p:sndTgt r:embed="rId5" name="nautical026.wav"/>
                                        </p:tgtEl>
                                      </p:cMediaNode>
                                    </p:audio>
                                  </p:subTnLst>
                                </p:cTn>
                              </p:par>
                            </p:childTnLst>
                          </p:cTn>
                        </p:par>
                        <p:par>
                          <p:cTn id="28" fill="hold" nodeType="afterGroup">
                            <p:stCondLst>
                              <p:cond delay="5000"/>
                            </p:stCondLst>
                            <p:childTnLst>
                              <p:par>
                                <p:cTn id="29" presetID="9" presetClass="entr" presetSubtype="0" fill="hold" nodeType="afterEffect">
                                  <p:stCondLst>
                                    <p:cond delay="0"/>
                                  </p:stCondLst>
                                  <p:childTnLst>
                                    <p:set>
                                      <p:cBhvr>
                                        <p:cTn id="30" dur="1" fill="hold">
                                          <p:stCondLst>
                                            <p:cond delay="0"/>
                                          </p:stCondLst>
                                        </p:cTn>
                                        <p:tgtEl>
                                          <p:spTgt spid="6462"/>
                                        </p:tgtEl>
                                        <p:attrNameLst>
                                          <p:attrName>style.visibility</p:attrName>
                                        </p:attrNameLst>
                                      </p:cBhvr>
                                      <p:to>
                                        <p:strVal val="visible"/>
                                      </p:to>
                                    </p:set>
                                    <p:animEffect transition="in" filter="dissolve">
                                      <p:cBhvr>
                                        <p:cTn id="31" dur="1000"/>
                                        <p:tgtEl>
                                          <p:spTgt spid="6462"/>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9" presetClass="entr" presetSubtype="0" fill="hold" nodeType="clickEffect">
                                  <p:stCondLst>
                                    <p:cond delay="0"/>
                                  </p:stCondLst>
                                  <p:childTnLst>
                                    <p:set>
                                      <p:cBhvr>
                                        <p:cTn id="35" dur="1" fill="hold">
                                          <p:stCondLst>
                                            <p:cond delay="0"/>
                                          </p:stCondLst>
                                        </p:cTn>
                                        <p:tgtEl>
                                          <p:spTgt spid="6279"/>
                                        </p:tgtEl>
                                        <p:attrNameLst>
                                          <p:attrName>style.visibility</p:attrName>
                                        </p:attrNameLst>
                                      </p:cBhvr>
                                      <p:to>
                                        <p:strVal val="visible"/>
                                      </p:to>
                                    </p:set>
                                    <p:animEffect transition="in" filter="dissolve">
                                      <p:cBhvr>
                                        <p:cTn id="36" dur="1000"/>
                                        <p:tgtEl>
                                          <p:spTgt spid="6279"/>
                                        </p:tgtEl>
                                      </p:cBhvr>
                                    </p:animEffect>
                                  </p:childTnLst>
                                  <p:subTnLst>
                                    <p:audio>
                                      <p:cMediaNode>
                                        <p:cTn display="0" masterRel="sameClick">
                                          <p:stCondLst>
                                            <p:cond evt="begin" delay="0">
                                              <p:tn val="34"/>
                                            </p:cond>
                                          </p:stCondLst>
                                          <p:endCondLst>
                                            <p:cond evt="onStopAudio" delay="0">
                                              <p:tgtEl>
                                                <p:sldTgt/>
                                              </p:tgtEl>
                                            </p:cond>
                                          </p:endCondLst>
                                        </p:cTn>
                                        <p:tgtEl>
                                          <p:sndTgt r:embed="rId5" name="nautical026.wav"/>
                                        </p:tgtEl>
                                      </p:cMediaNode>
                                    </p:audio>
                                  </p:subTnLst>
                                </p:cTn>
                              </p:par>
                            </p:childTnLst>
                          </p:cTn>
                        </p:par>
                        <p:par>
                          <p:cTn id="37" fill="hold" nodeType="afterGroup">
                            <p:stCondLst>
                              <p:cond delay="1000"/>
                            </p:stCondLst>
                            <p:childTnLst>
                              <p:par>
                                <p:cTn id="38" presetID="9" presetClass="entr" presetSubtype="0" fill="hold" nodeType="afterEffect">
                                  <p:stCondLst>
                                    <p:cond delay="0"/>
                                  </p:stCondLst>
                                  <p:childTnLst>
                                    <p:set>
                                      <p:cBhvr>
                                        <p:cTn id="39" dur="1" fill="hold">
                                          <p:stCondLst>
                                            <p:cond delay="0"/>
                                          </p:stCondLst>
                                        </p:cTn>
                                        <p:tgtEl>
                                          <p:spTgt spid="6266"/>
                                        </p:tgtEl>
                                        <p:attrNameLst>
                                          <p:attrName>style.visibility</p:attrName>
                                        </p:attrNameLst>
                                      </p:cBhvr>
                                      <p:to>
                                        <p:strVal val="visible"/>
                                      </p:to>
                                    </p:set>
                                    <p:animEffect transition="in" filter="dissolve">
                                      <p:cBhvr>
                                        <p:cTn id="40" dur="1000"/>
                                        <p:tgtEl>
                                          <p:spTgt spid="6266"/>
                                        </p:tgtEl>
                                      </p:cBhvr>
                                    </p:animEffect>
                                  </p:childTnLst>
                                </p:cTn>
                              </p:par>
                            </p:childTnLst>
                          </p:cTn>
                        </p:par>
                        <p:par>
                          <p:cTn id="41" fill="hold" nodeType="afterGroup">
                            <p:stCondLst>
                              <p:cond delay="2000"/>
                            </p:stCondLst>
                            <p:childTnLst>
                              <p:par>
                                <p:cTn id="42" presetID="9" presetClass="entr" presetSubtype="0" fill="hold" nodeType="afterEffect">
                                  <p:stCondLst>
                                    <p:cond delay="0"/>
                                  </p:stCondLst>
                                  <p:childTnLst>
                                    <p:set>
                                      <p:cBhvr>
                                        <p:cTn id="43" dur="1" fill="hold">
                                          <p:stCondLst>
                                            <p:cond delay="0"/>
                                          </p:stCondLst>
                                        </p:cTn>
                                        <p:tgtEl>
                                          <p:spTgt spid="6253"/>
                                        </p:tgtEl>
                                        <p:attrNameLst>
                                          <p:attrName>style.visibility</p:attrName>
                                        </p:attrNameLst>
                                      </p:cBhvr>
                                      <p:to>
                                        <p:strVal val="visible"/>
                                      </p:to>
                                    </p:set>
                                    <p:animEffect transition="in" filter="dissolve">
                                      <p:cBhvr>
                                        <p:cTn id="44" dur="1000"/>
                                        <p:tgtEl>
                                          <p:spTgt spid="6253"/>
                                        </p:tgtEl>
                                      </p:cBhvr>
                                    </p:animEffect>
                                  </p:childTnLst>
                                </p:cTn>
                              </p:par>
                            </p:childTnLst>
                          </p:cTn>
                        </p:par>
                        <p:par>
                          <p:cTn id="45" fill="hold" nodeType="afterGroup">
                            <p:stCondLst>
                              <p:cond delay="3000"/>
                            </p:stCondLst>
                            <p:childTnLst>
                              <p:par>
                                <p:cTn id="46" presetID="9" presetClass="entr" presetSubtype="0" fill="hold" nodeType="afterEffect">
                                  <p:stCondLst>
                                    <p:cond delay="0"/>
                                  </p:stCondLst>
                                  <p:childTnLst>
                                    <p:set>
                                      <p:cBhvr>
                                        <p:cTn id="47" dur="1" fill="hold">
                                          <p:stCondLst>
                                            <p:cond delay="0"/>
                                          </p:stCondLst>
                                        </p:cTn>
                                        <p:tgtEl>
                                          <p:spTgt spid="3359"/>
                                        </p:tgtEl>
                                        <p:attrNameLst>
                                          <p:attrName>style.visibility</p:attrName>
                                        </p:attrNameLst>
                                      </p:cBhvr>
                                      <p:to>
                                        <p:strVal val="visible"/>
                                      </p:to>
                                    </p:set>
                                    <p:animEffect transition="in" filter="dissolve">
                                      <p:cBhvr>
                                        <p:cTn id="48" dur="1000"/>
                                        <p:tgtEl>
                                          <p:spTgt spid="3359"/>
                                        </p:tgtEl>
                                      </p:cBhvr>
                                    </p:animEffect>
                                  </p:childTnLst>
                                </p:cTn>
                              </p:par>
                              <p:par>
                                <p:cTn id="49" presetID="9" presetClass="entr" presetSubtype="0" fill="hold" nodeType="withEffect">
                                  <p:stCondLst>
                                    <p:cond delay="0"/>
                                  </p:stCondLst>
                                  <p:childTnLst>
                                    <p:set>
                                      <p:cBhvr>
                                        <p:cTn id="50" dur="1" fill="hold">
                                          <p:stCondLst>
                                            <p:cond delay="0"/>
                                          </p:stCondLst>
                                        </p:cTn>
                                        <p:tgtEl>
                                          <p:spTgt spid="6314"/>
                                        </p:tgtEl>
                                        <p:attrNameLst>
                                          <p:attrName>style.visibility</p:attrName>
                                        </p:attrNameLst>
                                      </p:cBhvr>
                                      <p:to>
                                        <p:strVal val="visible"/>
                                      </p:to>
                                    </p:set>
                                    <p:animEffect transition="in" filter="dissolve">
                                      <p:cBhvr>
                                        <p:cTn id="51" dur="1000"/>
                                        <p:tgtEl>
                                          <p:spTgt spid="6314"/>
                                        </p:tgtEl>
                                      </p:cBhvr>
                                    </p:animEffect>
                                  </p:childTnLst>
                                </p:cTn>
                              </p:par>
                            </p:childTnLst>
                          </p:cTn>
                        </p:par>
                        <p:par>
                          <p:cTn id="52" fill="hold" nodeType="afterGroup">
                            <p:stCondLst>
                              <p:cond delay="4000"/>
                            </p:stCondLst>
                            <p:childTnLst>
                              <p:par>
                                <p:cTn id="53" presetID="9" presetClass="entr" presetSubtype="0" fill="hold" grpId="0" nodeType="afterEffect">
                                  <p:stCondLst>
                                    <p:cond delay="0"/>
                                  </p:stCondLst>
                                  <p:childTnLst>
                                    <p:set>
                                      <p:cBhvr>
                                        <p:cTn id="54" dur="1" fill="hold">
                                          <p:stCondLst>
                                            <p:cond delay="0"/>
                                          </p:stCondLst>
                                        </p:cTn>
                                        <p:tgtEl>
                                          <p:spTgt spid="6346"/>
                                        </p:tgtEl>
                                        <p:attrNameLst>
                                          <p:attrName>style.visibility</p:attrName>
                                        </p:attrNameLst>
                                      </p:cBhvr>
                                      <p:to>
                                        <p:strVal val="visible"/>
                                      </p:to>
                                    </p:set>
                                    <p:animEffect transition="in" filter="dissolve">
                                      <p:cBhvr>
                                        <p:cTn id="55" dur="500"/>
                                        <p:tgtEl>
                                          <p:spTgt spid="6346"/>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6359"/>
                                        </p:tgtEl>
                                        <p:attrNameLst>
                                          <p:attrName>style.visibility</p:attrName>
                                        </p:attrNameLst>
                                      </p:cBhvr>
                                      <p:to>
                                        <p:strVal val="visible"/>
                                      </p:to>
                                    </p:set>
                                    <p:animEffect transition="in" filter="dissolve">
                                      <p:cBhvr>
                                        <p:cTn id="58" dur="500"/>
                                        <p:tgtEl>
                                          <p:spTgt spid="6359"/>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6360"/>
                                        </p:tgtEl>
                                        <p:attrNameLst>
                                          <p:attrName>style.visibility</p:attrName>
                                        </p:attrNameLst>
                                      </p:cBhvr>
                                      <p:to>
                                        <p:strVal val="visible"/>
                                      </p:to>
                                    </p:set>
                                    <p:animEffect transition="in" filter="dissolve">
                                      <p:cBhvr>
                                        <p:cTn id="61" dur="500"/>
                                        <p:tgtEl>
                                          <p:spTgt spid="6360"/>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6361"/>
                                        </p:tgtEl>
                                        <p:attrNameLst>
                                          <p:attrName>style.visibility</p:attrName>
                                        </p:attrNameLst>
                                      </p:cBhvr>
                                      <p:to>
                                        <p:strVal val="visible"/>
                                      </p:to>
                                    </p:set>
                                    <p:animEffect transition="in" filter="dissolve">
                                      <p:cBhvr>
                                        <p:cTn id="64" dur="500"/>
                                        <p:tgtEl>
                                          <p:spTgt spid="6361"/>
                                        </p:tgtEl>
                                      </p:cBhvr>
                                    </p:animEffect>
                                  </p:childTnLst>
                                </p:cTn>
                              </p:par>
                            </p:childTnLst>
                          </p:cTn>
                        </p:par>
                        <p:par>
                          <p:cTn id="65" fill="hold" nodeType="afterGroup">
                            <p:stCondLst>
                              <p:cond delay="4500"/>
                            </p:stCondLst>
                            <p:childTnLst>
                              <p:par>
                                <p:cTn id="66" presetID="0" presetClass="path" presetSubtype="0" accel="50000" decel="50000" fill="hold" grpId="1" nodeType="afterEffect">
                                  <p:stCondLst>
                                    <p:cond delay="0"/>
                                  </p:stCondLst>
                                  <p:childTnLst>
                                    <p:animMotion origin="layout" path="M -2.77778E-6 -2.59259E-6 L -0.0118 -0.00092 L -0.05868 -0.00231 L -0.17152 -0.00671 " pathEditMode="relative" rAng="0" ptsTypes="AAAA">
                                      <p:cBhvr>
                                        <p:cTn id="67" dur="2000" fill="hold"/>
                                        <p:tgtEl>
                                          <p:spTgt spid="6346"/>
                                        </p:tgtEl>
                                        <p:attrNameLst>
                                          <p:attrName>ppt_x</p:attrName>
                                          <p:attrName>ppt_y</p:attrName>
                                        </p:attrNameLst>
                                      </p:cBhvr>
                                      <p:rCtr x="-8576" y="-347"/>
                                    </p:animMotion>
                                  </p:childTnLst>
                                  <p:subTnLst>
                                    <p:audio>
                                      <p:cMediaNode>
                                        <p:cTn display="0" masterRel="sameClick">
                                          <p:stCondLst>
                                            <p:cond evt="begin" delay="0">
                                              <p:tn val="66"/>
                                            </p:cond>
                                          </p:stCondLst>
                                          <p:endCondLst>
                                            <p:cond evt="onStopAudio" delay="0">
                                              <p:tgtEl>
                                                <p:sldTgt/>
                                              </p:tgtEl>
                                            </p:cond>
                                          </p:endCondLst>
                                        </p:cTn>
                                        <p:tgtEl>
                                          <p:sndTgt r:embed="rId6" name="flyby.wav"/>
                                        </p:tgtEl>
                                      </p:cMediaNode>
                                    </p:audio>
                                  </p:subTnLst>
                                </p:cTn>
                              </p:par>
                              <p:par>
                                <p:cTn id="68" presetID="0" presetClass="path" presetSubtype="0" accel="50000" decel="50000" fill="hold" grpId="1" nodeType="withEffect">
                                  <p:stCondLst>
                                    <p:cond delay="0"/>
                                  </p:stCondLst>
                                  <p:childTnLst>
                                    <p:animMotion origin="layout" path="M -1.11111E-6 -2.59259E-6 L -0.0118 -0.00092 L -0.05868 -0.00231 L -0.09548 -0.0044 " pathEditMode="relative" rAng="0" ptsTypes="AAAA">
                                      <p:cBhvr>
                                        <p:cTn id="69" dur="2000" fill="hold"/>
                                        <p:tgtEl>
                                          <p:spTgt spid="6359"/>
                                        </p:tgtEl>
                                        <p:attrNameLst>
                                          <p:attrName>ppt_x</p:attrName>
                                          <p:attrName>ppt_y</p:attrName>
                                        </p:attrNameLst>
                                      </p:cBhvr>
                                      <p:rCtr x="-4774" y="-231"/>
                                    </p:animMotion>
                                  </p:childTnLst>
                                  <p:subTnLst>
                                    <p:audio>
                                      <p:cMediaNode>
                                        <p:cTn display="0" masterRel="sameClick">
                                          <p:stCondLst>
                                            <p:cond evt="begin" delay="0">
                                              <p:tn val="68"/>
                                            </p:cond>
                                          </p:stCondLst>
                                          <p:endCondLst>
                                            <p:cond evt="onStopAudio" delay="0">
                                              <p:tgtEl>
                                                <p:sldTgt/>
                                              </p:tgtEl>
                                            </p:cond>
                                          </p:endCondLst>
                                        </p:cTn>
                                        <p:tgtEl>
                                          <p:sndTgt r:embed="rId6" name="flyby.wav"/>
                                        </p:tgtEl>
                                      </p:cMediaNode>
                                    </p:audio>
                                  </p:subTnLst>
                                </p:cTn>
                              </p:par>
                              <p:par>
                                <p:cTn id="70" presetID="0" presetClass="path" presetSubtype="0" accel="50000" decel="50000" fill="hold" grpId="1" nodeType="withEffect">
                                  <p:stCondLst>
                                    <p:cond delay="0"/>
                                  </p:stCondLst>
                                  <p:childTnLst>
                                    <p:animMotion origin="layout" path="M -4.44444E-6 4.07407E-6 L -0.02048 0.01088 L -0.04131 0.02476 L -0.07986 0.0456 " pathEditMode="relative" rAng="0" ptsTypes="AAAA">
                                      <p:cBhvr>
                                        <p:cTn id="71" dur="2000" fill="hold"/>
                                        <p:tgtEl>
                                          <p:spTgt spid="6360"/>
                                        </p:tgtEl>
                                        <p:attrNameLst>
                                          <p:attrName>ppt_x</p:attrName>
                                          <p:attrName>ppt_y</p:attrName>
                                        </p:attrNameLst>
                                      </p:cBhvr>
                                      <p:rCtr x="-3993" y="2269"/>
                                    </p:animMotion>
                                  </p:childTnLst>
                                  <p:subTnLst>
                                    <p:audio>
                                      <p:cMediaNode>
                                        <p:cTn display="0" masterRel="sameClick">
                                          <p:stCondLst>
                                            <p:cond evt="begin" delay="0">
                                              <p:tn val="70"/>
                                            </p:cond>
                                          </p:stCondLst>
                                          <p:endCondLst>
                                            <p:cond evt="onStopAudio" delay="0">
                                              <p:tgtEl>
                                                <p:sldTgt/>
                                              </p:tgtEl>
                                            </p:cond>
                                          </p:endCondLst>
                                        </p:cTn>
                                        <p:tgtEl>
                                          <p:sndTgt r:embed="rId6" name="flyby.wav"/>
                                        </p:tgtEl>
                                      </p:cMediaNode>
                                    </p:audio>
                                  </p:subTnLst>
                                </p:cTn>
                              </p:par>
                              <p:par>
                                <p:cTn id="72" presetID="0" presetClass="path" presetSubtype="0" accel="50000" decel="50000" fill="hold" grpId="1" nodeType="withEffect">
                                  <p:stCondLst>
                                    <p:cond delay="0"/>
                                  </p:stCondLst>
                                  <p:childTnLst>
                                    <p:animMotion origin="layout" path="M 5.55556E-7 -3.7037E-7 L -0.02639 -0.01782 L -0.1059 -0.06968 " pathEditMode="relative" rAng="0" ptsTypes="AAA">
                                      <p:cBhvr>
                                        <p:cTn id="73" dur="2000" fill="hold"/>
                                        <p:tgtEl>
                                          <p:spTgt spid="6361"/>
                                        </p:tgtEl>
                                        <p:attrNameLst>
                                          <p:attrName>ppt_x</p:attrName>
                                          <p:attrName>ppt_y</p:attrName>
                                        </p:attrNameLst>
                                      </p:cBhvr>
                                      <p:rCtr x="-5295" y="-3495"/>
                                    </p:animMotion>
                                  </p:childTnLst>
                                  <p:subTnLst>
                                    <p:audio>
                                      <p:cMediaNode>
                                        <p:cTn display="0" masterRel="sameClick">
                                          <p:stCondLst>
                                            <p:cond evt="begin" delay="0">
                                              <p:tn val="72"/>
                                            </p:cond>
                                          </p:stCondLst>
                                          <p:endCondLst>
                                            <p:cond evt="onStopAudio" delay="0">
                                              <p:tgtEl>
                                                <p:sldTgt/>
                                              </p:tgtEl>
                                            </p:cond>
                                          </p:endCondLst>
                                        </p:cTn>
                                        <p:tgtEl>
                                          <p:sndTgt r:embed="rId6" name="flyby.wav"/>
                                        </p:tgtEl>
                                      </p:cMediaNode>
                                    </p:audio>
                                  </p:subTnLst>
                                </p:cTn>
                              </p:par>
                            </p:childTnLst>
                          </p:cTn>
                        </p:par>
                        <p:par>
                          <p:cTn id="74" fill="hold" nodeType="afterGroup">
                            <p:stCondLst>
                              <p:cond delay="6500"/>
                            </p:stCondLst>
                            <p:childTnLst>
                              <p:par>
                                <p:cTn id="75" presetID="1" presetClass="entr" presetSubtype="0" fill="hold" grpId="0" nodeType="afterEffect">
                                  <p:stCondLst>
                                    <p:cond delay="0"/>
                                  </p:stCondLst>
                                  <p:childTnLst>
                                    <p:set>
                                      <p:cBhvr>
                                        <p:cTn id="76" dur="1" fill="hold">
                                          <p:stCondLst>
                                            <p:cond delay="0"/>
                                          </p:stCondLst>
                                        </p:cTn>
                                        <p:tgtEl>
                                          <p:spTgt spid="6362"/>
                                        </p:tgtEl>
                                        <p:attrNameLst>
                                          <p:attrName>style.visibility</p:attrName>
                                        </p:attrNameLst>
                                      </p:cBhvr>
                                      <p:to>
                                        <p:strVal val="visible"/>
                                      </p:to>
                                    </p:set>
                                  </p:childTnLst>
                                  <p:subTnLst>
                                    <p:audio>
                                      <p:cMediaNode>
                                        <p:cTn display="0" masterRel="sameClick">
                                          <p:stCondLst>
                                            <p:cond evt="begin" delay="0">
                                              <p:tn val="75"/>
                                            </p:cond>
                                          </p:stCondLst>
                                          <p:endCondLst>
                                            <p:cond evt="onStopAudio" delay="0">
                                              <p:tgtEl>
                                                <p:sldTgt/>
                                              </p:tgtEl>
                                            </p:cond>
                                          </p:endCondLst>
                                        </p:cTn>
                                        <p:tgtEl>
                                          <p:sndTgt r:embed="rId4" name="explode.wav"/>
                                        </p:tgtEl>
                                      </p:cMediaNode>
                                    </p:audio>
                                  </p:subTnLst>
                                </p:cTn>
                              </p:par>
                              <p:par>
                                <p:cTn id="77" presetID="1" presetClass="entr" presetSubtype="0" fill="hold" grpId="0" nodeType="withEffect">
                                  <p:stCondLst>
                                    <p:cond delay="0"/>
                                  </p:stCondLst>
                                  <p:childTnLst>
                                    <p:set>
                                      <p:cBhvr>
                                        <p:cTn id="78" dur="1" fill="hold">
                                          <p:stCondLst>
                                            <p:cond delay="0"/>
                                          </p:stCondLst>
                                        </p:cTn>
                                        <p:tgtEl>
                                          <p:spTgt spid="6363"/>
                                        </p:tgtEl>
                                        <p:attrNameLst>
                                          <p:attrName>style.visibility</p:attrName>
                                        </p:attrNameLst>
                                      </p:cBhvr>
                                      <p:to>
                                        <p:strVal val="visible"/>
                                      </p:to>
                                    </p:set>
                                  </p:childTnLst>
                                  <p:subTnLst>
                                    <p:audio>
                                      <p:cMediaNode>
                                        <p:cTn display="0" masterRel="sameClick">
                                          <p:stCondLst>
                                            <p:cond evt="begin" delay="0">
                                              <p:tn val="77"/>
                                            </p:cond>
                                          </p:stCondLst>
                                          <p:endCondLst>
                                            <p:cond evt="onStopAudio" delay="0">
                                              <p:tgtEl>
                                                <p:sldTgt/>
                                              </p:tgtEl>
                                            </p:cond>
                                          </p:endCondLst>
                                        </p:cTn>
                                        <p:tgtEl>
                                          <p:sndTgt r:embed="rId4" name="explode.wav"/>
                                        </p:tgtEl>
                                      </p:cMediaNode>
                                    </p:audio>
                                  </p:subTnLst>
                                </p:cTn>
                              </p:par>
                              <p:par>
                                <p:cTn id="79" presetID="1" presetClass="entr" presetSubtype="0" fill="hold" grpId="0" nodeType="withEffect">
                                  <p:stCondLst>
                                    <p:cond delay="0"/>
                                  </p:stCondLst>
                                  <p:childTnLst>
                                    <p:set>
                                      <p:cBhvr>
                                        <p:cTn id="80" dur="1" fill="hold">
                                          <p:stCondLst>
                                            <p:cond delay="0"/>
                                          </p:stCondLst>
                                        </p:cTn>
                                        <p:tgtEl>
                                          <p:spTgt spid="6364"/>
                                        </p:tgtEl>
                                        <p:attrNameLst>
                                          <p:attrName>style.visibility</p:attrName>
                                        </p:attrNameLst>
                                      </p:cBhvr>
                                      <p:to>
                                        <p:strVal val="visible"/>
                                      </p:to>
                                    </p:set>
                                  </p:childTnLst>
                                  <p:subTnLst>
                                    <p:audio>
                                      <p:cMediaNode>
                                        <p:cTn display="0" masterRel="sameClick">
                                          <p:stCondLst>
                                            <p:cond evt="begin" delay="0">
                                              <p:tn val="79"/>
                                            </p:cond>
                                          </p:stCondLst>
                                          <p:endCondLst>
                                            <p:cond evt="onStopAudio" delay="0">
                                              <p:tgtEl>
                                                <p:sldTgt/>
                                              </p:tgtEl>
                                            </p:cond>
                                          </p:endCondLst>
                                        </p:cTn>
                                        <p:tgtEl>
                                          <p:sndTgt r:embed="rId4" name="explode.wav"/>
                                        </p:tgtEl>
                                      </p:cMediaNode>
                                    </p:audio>
                                  </p:subTnLst>
                                </p:cTn>
                              </p:par>
                            </p:childTnLst>
                          </p:cTn>
                        </p:par>
                        <p:par>
                          <p:cTn id="81" fill="hold" nodeType="afterGroup">
                            <p:stCondLst>
                              <p:cond delay="6500"/>
                            </p:stCondLst>
                            <p:childTnLst>
                              <p:par>
                                <p:cTn id="82" presetID="3" presetClass="exit" presetSubtype="10" fill="hold" grpId="1" nodeType="afterEffect">
                                  <p:stCondLst>
                                    <p:cond delay="0"/>
                                  </p:stCondLst>
                                  <p:childTnLst>
                                    <p:animEffect transition="out" filter="blinds(horizontal)">
                                      <p:cBhvr>
                                        <p:cTn id="83" dur="500"/>
                                        <p:tgtEl>
                                          <p:spTgt spid="6362"/>
                                        </p:tgtEl>
                                      </p:cBhvr>
                                    </p:animEffect>
                                    <p:set>
                                      <p:cBhvr>
                                        <p:cTn id="84" dur="1" fill="hold">
                                          <p:stCondLst>
                                            <p:cond delay="499"/>
                                          </p:stCondLst>
                                        </p:cTn>
                                        <p:tgtEl>
                                          <p:spTgt spid="6362"/>
                                        </p:tgtEl>
                                        <p:attrNameLst>
                                          <p:attrName>style.visibility</p:attrName>
                                        </p:attrNameLst>
                                      </p:cBhvr>
                                      <p:to>
                                        <p:strVal val="hidden"/>
                                      </p:to>
                                    </p:set>
                                  </p:childTnLst>
                                </p:cTn>
                              </p:par>
                              <p:par>
                                <p:cTn id="85" presetID="3" presetClass="exit" presetSubtype="10" fill="hold" grpId="1" nodeType="withEffect">
                                  <p:stCondLst>
                                    <p:cond delay="0"/>
                                  </p:stCondLst>
                                  <p:childTnLst>
                                    <p:animEffect transition="out" filter="blinds(horizontal)">
                                      <p:cBhvr>
                                        <p:cTn id="86" dur="500"/>
                                        <p:tgtEl>
                                          <p:spTgt spid="6363"/>
                                        </p:tgtEl>
                                      </p:cBhvr>
                                    </p:animEffect>
                                    <p:set>
                                      <p:cBhvr>
                                        <p:cTn id="87" dur="1" fill="hold">
                                          <p:stCondLst>
                                            <p:cond delay="499"/>
                                          </p:stCondLst>
                                        </p:cTn>
                                        <p:tgtEl>
                                          <p:spTgt spid="6363"/>
                                        </p:tgtEl>
                                        <p:attrNameLst>
                                          <p:attrName>style.visibility</p:attrName>
                                        </p:attrNameLst>
                                      </p:cBhvr>
                                      <p:to>
                                        <p:strVal val="hidden"/>
                                      </p:to>
                                    </p:set>
                                  </p:childTnLst>
                                </p:cTn>
                              </p:par>
                              <p:par>
                                <p:cTn id="88" presetID="3" presetClass="exit" presetSubtype="10" fill="hold" grpId="1" nodeType="withEffect">
                                  <p:stCondLst>
                                    <p:cond delay="0"/>
                                  </p:stCondLst>
                                  <p:childTnLst>
                                    <p:animEffect transition="out" filter="blinds(horizontal)">
                                      <p:cBhvr>
                                        <p:cTn id="89" dur="500"/>
                                        <p:tgtEl>
                                          <p:spTgt spid="6364"/>
                                        </p:tgtEl>
                                      </p:cBhvr>
                                    </p:animEffect>
                                    <p:set>
                                      <p:cBhvr>
                                        <p:cTn id="90" dur="1" fill="hold">
                                          <p:stCondLst>
                                            <p:cond delay="499"/>
                                          </p:stCondLst>
                                        </p:cTn>
                                        <p:tgtEl>
                                          <p:spTgt spid="6364"/>
                                        </p:tgtEl>
                                        <p:attrNameLst>
                                          <p:attrName>style.visibility</p:attrName>
                                        </p:attrNameLst>
                                      </p:cBhvr>
                                      <p:to>
                                        <p:strVal val="hidden"/>
                                      </p:to>
                                    </p:set>
                                  </p:childTnLst>
                                </p:cTn>
                              </p:par>
                            </p:childTnLst>
                          </p:cTn>
                        </p:par>
                        <p:par>
                          <p:cTn id="91" fill="hold" nodeType="afterGroup">
                            <p:stCondLst>
                              <p:cond delay="7000"/>
                            </p:stCondLst>
                            <p:childTnLst>
                              <p:par>
                                <p:cTn id="92" presetID="9" presetClass="exit" presetSubtype="0" fill="hold" grpId="2" nodeType="afterEffect">
                                  <p:stCondLst>
                                    <p:cond delay="0"/>
                                  </p:stCondLst>
                                  <p:childTnLst>
                                    <p:animEffect transition="out" filter="dissolve">
                                      <p:cBhvr>
                                        <p:cTn id="93" dur="500"/>
                                        <p:tgtEl>
                                          <p:spTgt spid="6346"/>
                                        </p:tgtEl>
                                      </p:cBhvr>
                                    </p:animEffect>
                                    <p:set>
                                      <p:cBhvr>
                                        <p:cTn id="94" dur="1" fill="hold">
                                          <p:stCondLst>
                                            <p:cond delay="499"/>
                                          </p:stCondLst>
                                        </p:cTn>
                                        <p:tgtEl>
                                          <p:spTgt spid="6346"/>
                                        </p:tgtEl>
                                        <p:attrNameLst>
                                          <p:attrName>style.visibility</p:attrName>
                                        </p:attrNameLst>
                                      </p:cBhvr>
                                      <p:to>
                                        <p:strVal val="hidden"/>
                                      </p:to>
                                    </p:set>
                                  </p:childTnLst>
                                </p:cTn>
                              </p:par>
                              <p:par>
                                <p:cTn id="95" presetID="9" presetClass="exit" presetSubtype="0" fill="hold" grpId="2" nodeType="withEffect">
                                  <p:stCondLst>
                                    <p:cond delay="0"/>
                                  </p:stCondLst>
                                  <p:childTnLst>
                                    <p:animEffect transition="out" filter="dissolve">
                                      <p:cBhvr>
                                        <p:cTn id="96" dur="500"/>
                                        <p:tgtEl>
                                          <p:spTgt spid="6359"/>
                                        </p:tgtEl>
                                      </p:cBhvr>
                                    </p:animEffect>
                                    <p:set>
                                      <p:cBhvr>
                                        <p:cTn id="97" dur="1" fill="hold">
                                          <p:stCondLst>
                                            <p:cond delay="499"/>
                                          </p:stCondLst>
                                        </p:cTn>
                                        <p:tgtEl>
                                          <p:spTgt spid="6359"/>
                                        </p:tgtEl>
                                        <p:attrNameLst>
                                          <p:attrName>style.visibility</p:attrName>
                                        </p:attrNameLst>
                                      </p:cBhvr>
                                      <p:to>
                                        <p:strVal val="hidden"/>
                                      </p:to>
                                    </p:set>
                                  </p:childTnLst>
                                </p:cTn>
                              </p:par>
                              <p:par>
                                <p:cTn id="98" presetID="9" presetClass="exit" presetSubtype="0" fill="hold" grpId="2" nodeType="withEffect">
                                  <p:stCondLst>
                                    <p:cond delay="0"/>
                                  </p:stCondLst>
                                  <p:childTnLst>
                                    <p:animEffect transition="out" filter="dissolve">
                                      <p:cBhvr>
                                        <p:cTn id="99" dur="500"/>
                                        <p:tgtEl>
                                          <p:spTgt spid="6360"/>
                                        </p:tgtEl>
                                      </p:cBhvr>
                                    </p:animEffect>
                                    <p:set>
                                      <p:cBhvr>
                                        <p:cTn id="100" dur="1" fill="hold">
                                          <p:stCondLst>
                                            <p:cond delay="499"/>
                                          </p:stCondLst>
                                        </p:cTn>
                                        <p:tgtEl>
                                          <p:spTgt spid="6360"/>
                                        </p:tgtEl>
                                        <p:attrNameLst>
                                          <p:attrName>style.visibility</p:attrName>
                                        </p:attrNameLst>
                                      </p:cBhvr>
                                      <p:to>
                                        <p:strVal val="hidden"/>
                                      </p:to>
                                    </p:set>
                                  </p:childTnLst>
                                </p:cTn>
                              </p:par>
                              <p:par>
                                <p:cTn id="101" presetID="9" presetClass="exit" presetSubtype="0" fill="hold" grpId="2" nodeType="withEffect">
                                  <p:stCondLst>
                                    <p:cond delay="0"/>
                                  </p:stCondLst>
                                  <p:childTnLst>
                                    <p:animEffect transition="out" filter="dissolve">
                                      <p:cBhvr>
                                        <p:cTn id="102" dur="500"/>
                                        <p:tgtEl>
                                          <p:spTgt spid="6361"/>
                                        </p:tgtEl>
                                      </p:cBhvr>
                                    </p:animEffect>
                                    <p:set>
                                      <p:cBhvr>
                                        <p:cTn id="103" dur="1" fill="hold">
                                          <p:stCondLst>
                                            <p:cond delay="499"/>
                                          </p:stCondLst>
                                        </p:cTn>
                                        <p:tgtEl>
                                          <p:spTgt spid="6361"/>
                                        </p:tgtEl>
                                        <p:attrNameLst>
                                          <p:attrName>style.visibility</p:attrName>
                                        </p:attrNameLst>
                                      </p:cBhvr>
                                      <p:to>
                                        <p:strVal val="hidden"/>
                                      </p:to>
                                    </p:set>
                                  </p:childTnLst>
                                </p:cTn>
                              </p:par>
                            </p:childTnLst>
                          </p:cTn>
                        </p:par>
                        <p:par>
                          <p:cTn id="104" fill="hold" nodeType="afterGroup">
                            <p:stCondLst>
                              <p:cond delay="7500"/>
                            </p:stCondLst>
                            <p:childTnLst>
                              <p:par>
                                <p:cTn id="105" presetID="9" presetClass="entr" presetSubtype="0" fill="hold" nodeType="afterEffect">
                                  <p:stCondLst>
                                    <p:cond delay="0"/>
                                  </p:stCondLst>
                                  <p:childTnLst>
                                    <p:set>
                                      <p:cBhvr>
                                        <p:cTn id="106" dur="1" fill="hold">
                                          <p:stCondLst>
                                            <p:cond delay="0"/>
                                          </p:stCondLst>
                                        </p:cTn>
                                        <p:tgtEl>
                                          <p:spTgt spid="6365"/>
                                        </p:tgtEl>
                                        <p:attrNameLst>
                                          <p:attrName>style.visibility</p:attrName>
                                        </p:attrNameLst>
                                      </p:cBhvr>
                                      <p:to>
                                        <p:strVal val="visible"/>
                                      </p:to>
                                    </p:set>
                                    <p:animEffect transition="in" filter="dissolve">
                                      <p:cBhvr>
                                        <p:cTn id="107" dur="1000"/>
                                        <p:tgtEl>
                                          <p:spTgt spid="6365"/>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9" presetClass="entr" presetSubtype="0" fill="hold" grpId="0" nodeType="clickEffect">
                                  <p:stCondLst>
                                    <p:cond delay="0"/>
                                  </p:stCondLst>
                                  <p:childTnLst>
                                    <p:set>
                                      <p:cBhvr>
                                        <p:cTn id="111" dur="1" fill="hold">
                                          <p:stCondLst>
                                            <p:cond delay="0"/>
                                          </p:stCondLst>
                                        </p:cTn>
                                        <p:tgtEl>
                                          <p:spTgt spid="6322"/>
                                        </p:tgtEl>
                                        <p:attrNameLst>
                                          <p:attrName>style.visibility</p:attrName>
                                        </p:attrNameLst>
                                      </p:cBhvr>
                                      <p:to>
                                        <p:strVal val="visible"/>
                                      </p:to>
                                    </p:set>
                                    <p:animEffect transition="in" filter="dissolve">
                                      <p:cBhvr>
                                        <p:cTn id="112" dur="2000"/>
                                        <p:tgtEl>
                                          <p:spTgt spid="6322"/>
                                        </p:tgtEl>
                                      </p:cBhvr>
                                    </p:animEffect>
                                  </p:childTnLst>
                                </p:cTn>
                              </p:par>
                              <p:par>
                                <p:cTn id="113" presetID="9" presetClass="entr" presetSubtype="0" fill="hold" grpId="0" nodeType="withEffect">
                                  <p:stCondLst>
                                    <p:cond delay="0"/>
                                  </p:stCondLst>
                                  <p:childTnLst>
                                    <p:set>
                                      <p:cBhvr>
                                        <p:cTn id="114" dur="1" fill="hold">
                                          <p:stCondLst>
                                            <p:cond delay="0"/>
                                          </p:stCondLst>
                                        </p:cTn>
                                        <p:tgtEl>
                                          <p:spTgt spid="6324"/>
                                        </p:tgtEl>
                                        <p:attrNameLst>
                                          <p:attrName>style.visibility</p:attrName>
                                        </p:attrNameLst>
                                      </p:cBhvr>
                                      <p:to>
                                        <p:strVal val="visible"/>
                                      </p:to>
                                    </p:set>
                                    <p:animEffect transition="in" filter="dissolve">
                                      <p:cBhvr>
                                        <p:cTn id="115" dur="2000"/>
                                        <p:tgtEl>
                                          <p:spTgt spid="6324"/>
                                        </p:tgtEl>
                                      </p:cBhvr>
                                    </p:animEffect>
                                  </p:childTnLst>
                                </p:cTn>
                              </p:par>
                              <p:par>
                                <p:cTn id="116" presetID="9" presetClass="entr" presetSubtype="0" fill="hold" grpId="0" nodeType="withEffect">
                                  <p:stCondLst>
                                    <p:cond delay="0"/>
                                  </p:stCondLst>
                                  <p:childTnLst>
                                    <p:set>
                                      <p:cBhvr>
                                        <p:cTn id="117" dur="1" fill="hold">
                                          <p:stCondLst>
                                            <p:cond delay="0"/>
                                          </p:stCondLst>
                                        </p:cTn>
                                        <p:tgtEl>
                                          <p:spTgt spid="6325"/>
                                        </p:tgtEl>
                                        <p:attrNameLst>
                                          <p:attrName>style.visibility</p:attrName>
                                        </p:attrNameLst>
                                      </p:cBhvr>
                                      <p:to>
                                        <p:strVal val="visible"/>
                                      </p:to>
                                    </p:set>
                                    <p:animEffect transition="in" filter="dissolve">
                                      <p:cBhvr>
                                        <p:cTn id="118" dur="2000"/>
                                        <p:tgtEl>
                                          <p:spTgt spid="6325"/>
                                        </p:tgtEl>
                                      </p:cBhvr>
                                    </p:animEffect>
                                  </p:childTnLst>
                                </p:cTn>
                              </p:par>
                            </p:childTnLst>
                          </p:cTn>
                        </p:par>
                        <p:par>
                          <p:cTn id="119" fill="hold" nodeType="afterGroup">
                            <p:stCondLst>
                              <p:cond delay="2000"/>
                            </p:stCondLst>
                            <p:childTnLst>
                              <p:par>
                                <p:cTn id="120" presetID="0" presetClass="path" presetSubtype="0" accel="50000" decel="50000" fill="hold" grpId="1" nodeType="afterEffect">
                                  <p:stCondLst>
                                    <p:cond delay="0"/>
                                  </p:stCondLst>
                                  <p:childTnLst>
                                    <p:animMotion origin="layout" path="M 0 0 L 0 0.05185 L -0.03055 0.09074 " pathEditMode="relative" ptsTypes="AAA">
                                      <p:cBhvr>
                                        <p:cTn id="121" dur="2000" fill="hold"/>
                                        <p:tgtEl>
                                          <p:spTgt spid="6325"/>
                                        </p:tgtEl>
                                        <p:attrNameLst>
                                          <p:attrName>ppt_x</p:attrName>
                                          <p:attrName>ppt_y</p:attrName>
                                        </p:attrNameLst>
                                      </p:cBhvr>
                                    </p:animMotion>
                                  </p:childTnLst>
                                  <p:subTnLst>
                                    <p:audio>
                                      <p:cMediaNode>
                                        <p:cTn display="0" masterRel="sameClick">
                                          <p:stCondLst>
                                            <p:cond evt="begin" delay="0">
                                              <p:tn val="120"/>
                                            </p:cond>
                                          </p:stCondLst>
                                          <p:endCondLst>
                                            <p:cond evt="onStopAudio" delay="0">
                                              <p:tgtEl>
                                                <p:sldTgt/>
                                              </p:tgtEl>
                                            </p:cond>
                                          </p:endCondLst>
                                        </p:cTn>
                                        <p:tgtEl>
                                          <p:sndTgt r:embed="rId5" name="nautical026.wav"/>
                                        </p:tgtEl>
                                      </p:cMediaNode>
                                    </p:audio>
                                  </p:subTnLst>
                                </p:cTn>
                              </p:par>
                            </p:childTnLst>
                          </p:cTn>
                        </p:par>
                        <p:par>
                          <p:cTn id="122" fill="hold" nodeType="afterGroup">
                            <p:stCondLst>
                              <p:cond delay="4000"/>
                            </p:stCondLst>
                            <p:childTnLst>
                              <p:par>
                                <p:cTn id="123" presetID="22" presetClass="entr" presetSubtype="4" fill="hold" grpId="0" nodeType="afterEffect">
                                  <p:stCondLst>
                                    <p:cond delay="0"/>
                                  </p:stCondLst>
                                  <p:childTnLst>
                                    <p:set>
                                      <p:cBhvr>
                                        <p:cTn id="124" dur="1" fill="hold">
                                          <p:stCondLst>
                                            <p:cond delay="0"/>
                                          </p:stCondLst>
                                        </p:cTn>
                                        <p:tgtEl>
                                          <p:spTgt spid="6333"/>
                                        </p:tgtEl>
                                        <p:attrNameLst>
                                          <p:attrName>style.visibility</p:attrName>
                                        </p:attrNameLst>
                                      </p:cBhvr>
                                      <p:to>
                                        <p:strVal val="visible"/>
                                      </p:to>
                                    </p:set>
                                    <p:animEffect transition="in" filter="wipe(down)">
                                      <p:cBhvr>
                                        <p:cTn id="125" dur="2000"/>
                                        <p:tgtEl>
                                          <p:spTgt spid="6333"/>
                                        </p:tgtEl>
                                      </p:cBhvr>
                                    </p:animEffect>
                                  </p:childTnLst>
                                  <p:subTnLst>
                                    <p:audio>
                                      <p:cMediaNode>
                                        <p:cTn display="0" masterRel="sameClick">
                                          <p:stCondLst>
                                            <p:cond evt="begin" delay="0">
                                              <p:tn val="123"/>
                                            </p:cond>
                                          </p:stCondLst>
                                          <p:endCondLst>
                                            <p:cond evt="onStopAudio" delay="0">
                                              <p:tgtEl>
                                                <p:sldTgt/>
                                              </p:tgtEl>
                                            </p:cond>
                                          </p:endCondLst>
                                        </p:cTn>
                                        <p:tgtEl>
                                          <p:sndTgt r:embed="rId3" name="shiphorn.wav"/>
                                        </p:tgtEl>
                                      </p:cMediaNode>
                                    </p:audio>
                                  </p:subTnLst>
                                </p:cTn>
                              </p:par>
                              <p:par>
                                <p:cTn id="126" presetID="22" presetClass="entr" presetSubtype="4" fill="hold" grpId="0" nodeType="withEffect">
                                  <p:stCondLst>
                                    <p:cond delay="0"/>
                                  </p:stCondLst>
                                  <p:childTnLst>
                                    <p:set>
                                      <p:cBhvr>
                                        <p:cTn id="127" dur="1" fill="hold">
                                          <p:stCondLst>
                                            <p:cond delay="0"/>
                                          </p:stCondLst>
                                        </p:cTn>
                                        <p:tgtEl>
                                          <p:spTgt spid="6334"/>
                                        </p:tgtEl>
                                        <p:attrNameLst>
                                          <p:attrName>style.visibility</p:attrName>
                                        </p:attrNameLst>
                                      </p:cBhvr>
                                      <p:to>
                                        <p:strVal val="visible"/>
                                      </p:to>
                                    </p:set>
                                    <p:animEffect transition="in" filter="wipe(down)">
                                      <p:cBhvr>
                                        <p:cTn id="128" dur="2000"/>
                                        <p:tgtEl>
                                          <p:spTgt spid="6334"/>
                                        </p:tgtEl>
                                      </p:cBhvr>
                                    </p:animEffect>
                                  </p:childTnLst>
                                </p:cTn>
                              </p:par>
                              <p:par>
                                <p:cTn id="129" presetID="22" presetClass="entr" presetSubtype="4" fill="hold" grpId="0" nodeType="withEffect">
                                  <p:stCondLst>
                                    <p:cond delay="0"/>
                                  </p:stCondLst>
                                  <p:childTnLst>
                                    <p:set>
                                      <p:cBhvr>
                                        <p:cTn id="130" dur="1" fill="hold">
                                          <p:stCondLst>
                                            <p:cond delay="0"/>
                                          </p:stCondLst>
                                        </p:cTn>
                                        <p:tgtEl>
                                          <p:spTgt spid="6335"/>
                                        </p:tgtEl>
                                        <p:attrNameLst>
                                          <p:attrName>style.visibility</p:attrName>
                                        </p:attrNameLst>
                                      </p:cBhvr>
                                      <p:to>
                                        <p:strVal val="visible"/>
                                      </p:to>
                                    </p:set>
                                    <p:animEffect transition="in" filter="wipe(down)">
                                      <p:cBhvr>
                                        <p:cTn id="131" dur="2000"/>
                                        <p:tgtEl>
                                          <p:spTgt spid="6335"/>
                                        </p:tgtEl>
                                      </p:cBhvr>
                                    </p:animEffect>
                                  </p:childTnLst>
                                </p:cTn>
                              </p:par>
                              <p:par>
                                <p:cTn id="132" presetID="22" presetClass="entr" presetSubtype="4" fill="hold" grpId="0" nodeType="withEffect">
                                  <p:stCondLst>
                                    <p:cond delay="0"/>
                                  </p:stCondLst>
                                  <p:childTnLst>
                                    <p:set>
                                      <p:cBhvr>
                                        <p:cTn id="133" dur="1" fill="hold">
                                          <p:stCondLst>
                                            <p:cond delay="0"/>
                                          </p:stCondLst>
                                        </p:cTn>
                                        <p:tgtEl>
                                          <p:spTgt spid="6336"/>
                                        </p:tgtEl>
                                        <p:attrNameLst>
                                          <p:attrName>style.visibility</p:attrName>
                                        </p:attrNameLst>
                                      </p:cBhvr>
                                      <p:to>
                                        <p:strVal val="visible"/>
                                      </p:to>
                                    </p:set>
                                    <p:animEffect transition="in" filter="wipe(down)">
                                      <p:cBhvr>
                                        <p:cTn id="134" dur="2000"/>
                                        <p:tgtEl>
                                          <p:spTgt spid="6336"/>
                                        </p:tgtEl>
                                      </p:cBhvr>
                                    </p:animEffect>
                                  </p:childTnLst>
                                </p:cTn>
                              </p:par>
                              <p:par>
                                <p:cTn id="135" presetID="9" presetClass="exit" presetSubtype="0" fill="hold" nodeType="withEffect">
                                  <p:stCondLst>
                                    <p:cond delay="0"/>
                                  </p:stCondLst>
                                  <p:childTnLst>
                                    <p:animEffect transition="out" filter="dissolve">
                                      <p:cBhvr>
                                        <p:cTn id="136" dur="2000"/>
                                        <p:tgtEl>
                                          <p:spTgt spid="6279"/>
                                        </p:tgtEl>
                                      </p:cBhvr>
                                    </p:animEffect>
                                    <p:set>
                                      <p:cBhvr>
                                        <p:cTn id="137" dur="1" fill="hold">
                                          <p:stCondLst>
                                            <p:cond delay="1999"/>
                                          </p:stCondLst>
                                        </p:cTn>
                                        <p:tgtEl>
                                          <p:spTgt spid="6279"/>
                                        </p:tgtEl>
                                        <p:attrNameLst>
                                          <p:attrName>style.visibility</p:attrName>
                                        </p:attrNameLst>
                                      </p:cBhvr>
                                      <p:to>
                                        <p:strVal val="hidden"/>
                                      </p:to>
                                    </p:set>
                                  </p:childTnLst>
                                </p:cTn>
                              </p:par>
                              <p:par>
                                <p:cTn id="138" presetID="9" presetClass="exit" presetSubtype="0" fill="hold" nodeType="withEffect">
                                  <p:stCondLst>
                                    <p:cond delay="0"/>
                                  </p:stCondLst>
                                  <p:childTnLst>
                                    <p:animEffect transition="out" filter="dissolve">
                                      <p:cBhvr>
                                        <p:cTn id="139" dur="2000"/>
                                        <p:tgtEl>
                                          <p:spTgt spid="6266"/>
                                        </p:tgtEl>
                                      </p:cBhvr>
                                    </p:animEffect>
                                    <p:set>
                                      <p:cBhvr>
                                        <p:cTn id="140" dur="1" fill="hold">
                                          <p:stCondLst>
                                            <p:cond delay="1999"/>
                                          </p:stCondLst>
                                        </p:cTn>
                                        <p:tgtEl>
                                          <p:spTgt spid="6266"/>
                                        </p:tgtEl>
                                        <p:attrNameLst>
                                          <p:attrName>style.visibility</p:attrName>
                                        </p:attrNameLst>
                                      </p:cBhvr>
                                      <p:to>
                                        <p:strVal val="hidden"/>
                                      </p:to>
                                    </p:set>
                                  </p:childTnLst>
                                </p:cTn>
                              </p:par>
                              <p:par>
                                <p:cTn id="141" presetID="9" presetClass="exit" presetSubtype="0" fill="hold" nodeType="withEffect">
                                  <p:stCondLst>
                                    <p:cond delay="0"/>
                                  </p:stCondLst>
                                  <p:childTnLst>
                                    <p:animEffect transition="out" filter="dissolve">
                                      <p:cBhvr>
                                        <p:cTn id="142" dur="2000"/>
                                        <p:tgtEl>
                                          <p:spTgt spid="6253"/>
                                        </p:tgtEl>
                                      </p:cBhvr>
                                    </p:animEffect>
                                    <p:set>
                                      <p:cBhvr>
                                        <p:cTn id="143" dur="1" fill="hold">
                                          <p:stCondLst>
                                            <p:cond delay="1999"/>
                                          </p:stCondLst>
                                        </p:cTn>
                                        <p:tgtEl>
                                          <p:spTgt spid="6253"/>
                                        </p:tgtEl>
                                        <p:attrNameLst>
                                          <p:attrName>style.visibility</p:attrName>
                                        </p:attrNameLst>
                                      </p:cBhvr>
                                      <p:to>
                                        <p:strVal val="hidden"/>
                                      </p:to>
                                    </p:set>
                                  </p:childTnLst>
                                </p:cTn>
                              </p:par>
                              <p:par>
                                <p:cTn id="144" presetID="9" presetClass="exit" presetSubtype="0" fill="hold" nodeType="withEffect">
                                  <p:stCondLst>
                                    <p:cond delay="0"/>
                                  </p:stCondLst>
                                  <p:childTnLst>
                                    <p:animEffect transition="out" filter="dissolve">
                                      <p:cBhvr>
                                        <p:cTn id="145" dur="2000"/>
                                        <p:tgtEl>
                                          <p:spTgt spid="3359"/>
                                        </p:tgtEl>
                                      </p:cBhvr>
                                    </p:animEffect>
                                    <p:set>
                                      <p:cBhvr>
                                        <p:cTn id="146" dur="1" fill="hold">
                                          <p:stCondLst>
                                            <p:cond delay="1999"/>
                                          </p:stCondLst>
                                        </p:cTn>
                                        <p:tgtEl>
                                          <p:spTgt spid="3359"/>
                                        </p:tgtEl>
                                        <p:attrNameLst>
                                          <p:attrName>style.visibility</p:attrName>
                                        </p:attrNameLst>
                                      </p:cBhvr>
                                      <p:to>
                                        <p:strVal val="hidden"/>
                                      </p:to>
                                    </p:set>
                                  </p:childTnLst>
                                </p:cTn>
                              </p:par>
                              <p:par>
                                <p:cTn id="147" presetID="9" presetClass="exit" presetSubtype="0" fill="hold" nodeType="withEffect">
                                  <p:stCondLst>
                                    <p:cond delay="0"/>
                                  </p:stCondLst>
                                  <p:childTnLst>
                                    <p:animEffect transition="out" filter="dissolve">
                                      <p:cBhvr>
                                        <p:cTn id="148" dur="2000"/>
                                        <p:tgtEl>
                                          <p:spTgt spid="6314"/>
                                        </p:tgtEl>
                                      </p:cBhvr>
                                    </p:animEffect>
                                    <p:set>
                                      <p:cBhvr>
                                        <p:cTn id="149" dur="1" fill="hold">
                                          <p:stCondLst>
                                            <p:cond delay="1999"/>
                                          </p:stCondLst>
                                        </p:cTn>
                                        <p:tgtEl>
                                          <p:spTgt spid="6314"/>
                                        </p:tgtEl>
                                        <p:attrNameLst>
                                          <p:attrName>style.visibility</p:attrName>
                                        </p:attrNameLst>
                                      </p:cBhvr>
                                      <p:to>
                                        <p:strVal val="hidden"/>
                                      </p:to>
                                    </p:set>
                                  </p:childTnLst>
                                </p:cTn>
                              </p:par>
                              <p:par>
                                <p:cTn id="150" presetID="9" presetClass="exit" presetSubtype="0" fill="hold" nodeType="withEffect">
                                  <p:stCondLst>
                                    <p:cond delay="0"/>
                                  </p:stCondLst>
                                  <p:childTnLst>
                                    <p:animEffect transition="out" filter="dissolve">
                                      <p:cBhvr>
                                        <p:cTn id="151" dur="500"/>
                                        <p:tgtEl>
                                          <p:spTgt spid="3449"/>
                                        </p:tgtEl>
                                      </p:cBhvr>
                                    </p:animEffect>
                                    <p:set>
                                      <p:cBhvr>
                                        <p:cTn id="152" dur="1" fill="hold">
                                          <p:stCondLst>
                                            <p:cond delay="499"/>
                                          </p:stCondLst>
                                        </p:cTn>
                                        <p:tgtEl>
                                          <p:spTgt spid="3449"/>
                                        </p:tgtEl>
                                        <p:attrNameLst>
                                          <p:attrName>style.visibility</p:attrName>
                                        </p:attrNameLst>
                                      </p:cBhvr>
                                      <p:to>
                                        <p:strVal val="hidden"/>
                                      </p:to>
                                    </p:set>
                                  </p:childTnLst>
                                </p:cTn>
                              </p:par>
                              <p:par>
                                <p:cTn id="153" presetID="9" presetClass="exit" presetSubtype="0" fill="hold" nodeType="withEffect">
                                  <p:stCondLst>
                                    <p:cond delay="0"/>
                                  </p:stCondLst>
                                  <p:childTnLst>
                                    <p:animEffect transition="out" filter="dissolve">
                                      <p:cBhvr>
                                        <p:cTn id="154" dur="2000"/>
                                        <p:tgtEl>
                                          <p:spTgt spid="6316"/>
                                        </p:tgtEl>
                                      </p:cBhvr>
                                    </p:animEffect>
                                    <p:set>
                                      <p:cBhvr>
                                        <p:cTn id="155" dur="1" fill="hold">
                                          <p:stCondLst>
                                            <p:cond delay="1999"/>
                                          </p:stCondLst>
                                        </p:cTn>
                                        <p:tgtEl>
                                          <p:spTgt spid="6316"/>
                                        </p:tgtEl>
                                        <p:attrNameLst>
                                          <p:attrName>style.visibility</p:attrName>
                                        </p:attrNameLst>
                                      </p:cBhvr>
                                      <p:to>
                                        <p:strVal val="hidden"/>
                                      </p:to>
                                    </p:set>
                                  </p:childTnLst>
                                </p:cTn>
                              </p:par>
                              <p:par>
                                <p:cTn id="156" presetID="9" presetClass="exit" presetSubtype="0" fill="hold" nodeType="withEffect">
                                  <p:stCondLst>
                                    <p:cond delay="0"/>
                                  </p:stCondLst>
                                  <p:childTnLst>
                                    <p:animEffect transition="out" filter="dissolve">
                                      <p:cBhvr>
                                        <p:cTn id="157" dur="2000"/>
                                        <p:tgtEl>
                                          <p:spTgt spid="6462"/>
                                        </p:tgtEl>
                                      </p:cBhvr>
                                    </p:animEffect>
                                    <p:set>
                                      <p:cBhvr>
                                        <p:cTn id="158" dur="1" fill="hold">
                                          <p:stCondLst>
                                            <p:cond delay="1999"/>
                                          </p:stCondLst>
                                        </p:cTn>
                                        <p:tgtEl>
                                          <p:spTgt spid="6462"/>
                                        </p:tgtEl>
                                        <p:attrNameLst>
                                          <p:attrName>style.visibility</p:attrName>
                                        </p:attrNameLst>
                                      </p:cBhvr>
                                      <p:to>
                                        <p:strVal val="hidden"/>
                                      </p:to>
                                    </p:set>
                                  </p:childTnLst>
                                </p:cTn>
                              </p:par>
                              <p:par>
                                <p:cTn id="159" presetID="9" presetClass="exit" presetSubtype="0" fill="hold" nodeType="withEffect">
                                  <p:stCondLst>
                                    <p:cond delay="0"/>
                                  </p:stCondLst>
                                  <p:childTnLst>
                                    <p:animEffect transition="out" filter="dissolve">
                                      <p:cBhvr>
                                        <p:cTn id="160" dur="2000"/>
                                        <p:tgtEl>
                                          <p:spTgt spid="6365"/>
                                        </p:tgtEl>
                                      </p:cBhvr>
                                    </p:animEffect>
                                    <p:set>
                                      <p:cBhvr>
                                        <p:cTn id="161" dur="1" fill="hold">
                                          <p:stCondLst>
                                            <p:cond delay="1999"/>
                                          </p:stCondLst>
                                        </p:cTn>
                                        <p:tgtEl>
                                          <p:spTgt spid="6365"/>
                                        </p:tgtEl>
                                        <p:attrNameLst>
                                          <p:attrName>style.visibility</p:attrName>
                                        </p:attrNameLst>
                                      </p:cBhvr>
                                      <p:to>
                                        <p:strVal val="hidden"/>
                                      </p:to>
                                    </p:set>
                                  </p:childTnLst>
                                </p:cTn>
                              </p:par>
                            </p:childTnLst>
                          </p:cTn>
                        </p:par>
                      </p:childTnLst>
                    </p:cTn>
                  </p:par>
                  <p:par>
                    <p:cTn id="162" fill="hold" nodeType="clickPar">
                      <p:stCondLst>
                        <p:cond delay="indefinite"/>
                      </p:stCondLst>
                      <p:childTnLst>
                        <p:par>
                          <p:cTn id="163" fill="hold" nodeType="withGroup">
                            <p:stCondLst>
                              <p:cond delay="0"/>
                            </p:stCondLst>
                            <p:childTnLst>
                              <p:par>
                                <p:cTn id="164" presetID="22" presetClass="entr" presetSubtype="8" fill="hold" grpId="0" nodeType="clickEffect">
                                  <p:stCondLst>
                                    <p:cond delay="0"/>
                                  </p:stCondLst>
                                  <p:childTnLst>
                                    <p:set>
                                      <p:cBhvr>
                                        <p:cTn id="165" dur="1" fill="hold">
                                          <p:stCondLst>
                                            <p:cond delay="0"/>
                                          </p:stCondLst>
                                        </p:cTn>
                                        <p:tgtEl>
                                          <p:spTgt spid="6338"/>
                                        </p:tgtEl>
                                        <p:attrNameLst>
                                          <p:attrName>style.visibility</p:attrName>
                                        </p:attrNameLst>
                                      </p:cBhvr>
                                      <p:to>
                                        <p:strVal val="visible"/>
                                      </p:to>
                                    </p:set>
                                    <p:animEffect transition="in" filter="wipe(left)">
                                      <p:cBhvr>
                                        <p:cTn id="166" dur="3000"/>
                                        <p:tgtEl>
                                          <p:spTgt spid="6338"/>
                                        </p:tgtEl>
                                      </p:cBhvr>
                                    </p:animEffect>
                                  </p:childTnLst>
                                  <p:subTnLst>
                                    <p:audio>
                                      <p:cMediaNode>
                                        <p:cTn display="0" masterRel="sameClick">
                                          <p:stCondLst>
                                            <p:cond evt="begin" delay="0">
                                              <p:tn val="164"/>
                                            </p:cond>
                                          </p:stCondLst>
                                          <p:endCondLst>
                                            <p:cond evt="onStopAudio" delay="0">
                                              <p:tgtEl>
                                                <p:sldTgt/>
                                              </p:tgtEl>
                                            </p:cond>
                                          </p:endCondLst>
                                        </p:cTn>
                                        <p:tgtEl>
                                          <p:sndTgt r:embed="rId3" name="shiphorn.wav"/>
                                        </p:tgtEl>
                                      </p:cMediaNode>
                                    </p:audio>
                                  </p:subTnLst>
                                </p:cTn>
                              </p:par>
                              <p:par>
                                <p:cTn id="167" presetID="22" presetClass="entr" presetSubtype="8" fill="hold" grpId="0" nodeType="withEffect">
                                  <p:stCondLst>
                                    <p:cond delay="0"/>
                                  </p:stCondLst>
                                  <p:childTnLst>
                                    <p:set>
                                      <p:cBhvr>
                                        <p:cTn id="168" dur="1" fill="hold">
                                          <p:stCondLst>
                                            <p:cond delay="0"/>
                                          </p:stCondLst>
                                        </p:cTn>
                                        <p:tgtEl>
                                          <p:spTgt spid="6339"/>
                                        </p:tgtEl>
                                        <p:attrNameLst>
                                          <p:attrName>style.visibility</p:attrName>
                                        </p:attrNameLst>
                                      </p:cBhvr>
                                      <p:to>
                                        <p:strVal val="visible"/>
                                      </p:to>
                                    </p:set>
                                    <p:animEffect transition="in" filter="wipe(left)">
                                      <p:cBhvr>
                                        <p:cTn id="169" dur="3000"/>
                                        <p:tgtEl>
                                          <p:spTgt spid="6339"/>
                                        </p:tgtEl>
                                      </p:cBhvr>
                                    </p:animEffect>
                                  </p:childTnLst>
                                </p:cTn>
                              </p:par>
                              <p:par>
                                <p:cTn id="170" presetID="9" presetClass="entr" presetSubtype="0" fill="hold" grpId="0" nodeType="withEffect">
                                  <p:stCondLst>
                                    <p:cond delay="0"/>
                                  </p:stCondLst>
                                  <p:childTnLst>
                                    <p:set>
                                      <p:cBhvr>
                                        <p:cTn id="171" dur="1" fill="hold">
                                          <p:stCondLst>
                                            <p:cond delay="0"/>
                                          </p:stCondLst>
                                        </p:cTn>
                                        <p:tgtEl>
                                          <p:spTgt spid="6323"/>
                                        </p:tgtEl>
                                        <p:attrNameLst>
                                          <p:attrName>style.visibility</p:attrName>
                                        </p:attrNameLst>
                                      </p:cBhvr>
                                      <p:to>
                                        <p:strVal val="visible"/>
                                      </p:to>
                                    </p:set>
                                    <p:animEffect transition="in" filter="dissolve">
                                      <p:cBhvr>
                                        <p:cTn id="172" dur="500"/>
                                        <p:tgtEl>
                                          <p:spTgt spid="6323"/>
                                        </p:tgtEl>
                                      </p:cBhvr>
                                    </p:animEffect>
                                  </p:childTnLst>
                                </p:cTn>
                              </p:par>
                              <p:par>
                                <p:cTn id="173" presetID="9" presetClass="entr" presetSubtype="0" fill="hold" grpId="0" nodeType="withEffect">
                                  <p:stCondLst>
                                    <p:cond delay="0"/>
                                  </p:stCondLst>
                                  <p:childTnLst>
                                    <p:set>
                                      <p:cBhvr>
                                        <p:cTn id="174" dur="1" fill="hold">
                                          <p:stCondLst>
                                            <p:cond delay="0"/>
                                          </p:stCondLst>
                                        </p:cTn>
                                        <p:tgtEl>
                                          <p:spTgt spid="6321"/>
                                        </p:tgtEl>
                                        <p:attrNameLst>
                                          <p:attrName>style.visibility</p:attrName>
                                        </p:attrNameLst>
                                      </p:cBhvr>
                                      <p:to>
                                        <p:strVal val="visible"/>
                                      </p:to>
                                    </p:set>
                                    <p:animEffect transition="in" filter="dissolve">
                                      <p:cBhvr>
                                        <p:cTn id="175" dur="500"/>
                                        <p:tgtEl>
                                          <p:spTgt spid="6321"/>
                                        </p:tgtEl>
                                      </p:cBhvr>
                                    </p:animEffect>
                                  </p:childTnLst>
                                </p:cTn>
                              </p:par>
                            </p:childTnLst>
                          </p:cTn>
                        </p:par>
                        <p:par>
                          <p:cTn id="176" fill="hold" nodeType="afterGroup">
                            <p:stCondLst>
                              <p:cond delay="3000"/>
                            </p:stCondLst>
                            <p:childTnLst>
                              <p:par>
                                <p:cTn id="177" presetID="22" presetClass="entr" presetSubtype="8" fill="hold" grpId="0" nodeType="afterEffect">
                                  <p:stCondLst>
                                    <p:cond delay="0"/>
                                  </p:stCondLst>
                                  <p:childTnLst>
                                    <p:set>
                                      <p:cBhvr>
                                        <p:cTn id="178" dur="1" fill="hold">
                                          <p:stCondLst>
                                            <p:cond delay="0"/>
                                          </p:stCondLst>
                                        </p:cTn>
                                        <p:tgtEl>
                                          <p:spTgt spid="6337"/>
                                        </p:tgtEl>
                                        <p:attrNameLst>
                                          <p:attrName>style.visibility</p:attrName>
                                        </p:attrNameLst>
                                      </p:cBhvr>
                                      <p:to>
                                        <p:strVal val="visible"/>
                                      </p:to>
                                    </p:set>
                                    <p:animEffect transition="in" filter="wipe(left)">
                                      <p:cBhvr>
                                        <p:cTn id="179" dur="3000"/>
                                        <p:tgtEl>
                                          <p:spTgt spid="6337"/>
                                        </p:tgtEl>
                                      </p:cBhvr>
                                    </p:animEffect>
                                  </p:childTnLst>
                                  <p:subTnLst>
                                    <p:audio>
                                      <p:cMediaNode>
                                        <p:cTn display="0" masterRel="sameClick">
                                          <p:stCondLst>
                                            <p:cond evt="begin" delay="0">
                                              <p:tn val="177"/>
                                            </p:cond>
                                          </p:stCondLst>
                                          <p:endCondLst>
                                            <p:cond evt="onStopAudio" delay="0">
                                              <p:tgtEl>
                                                <p:sldTgt/>
                                              </p:tgtEl>
                                            </p:cond>
                                          </p:endCondLst>
                                        </p:cTn>
                                        <p:tgtEl>
                                          <p:sndTgt r:embed="rId3" name="shiphor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0" grpId="0" animBg="1"/>
      <p:bldP spid="6322" grpId="0" animBg="1"/>
      <p:bldP spid="6324" grpId="0" animBg="1"/>
      <p:bldP spid="6325" grpId="0" animBg="1"/>
      <p:bldP spid="6325" grpId="1" animBg="1"/>
      <p:bldP spid="6333" grpId="0" animBg="1"/>
      <p:bldP spid="6334" grpId="0" animBg="1"/>
      <p:bldP spid="6335" grpId="0" animBg="1"/>
      <p:bldP spid="6336" grpId="0" animBg="1"/>
      <p:bldP spid="6337" grpId="0" animBg="1"/>
      <p:bldP spid="6338" grpId="0" animBg="1"/>
      <p:bldP spid="6339" grpId="0" animBg="1"/>
      <p:bldP spid="6321" grpId="0" animBg="1"/>
      <p:bldP spid="6323" grpId="0" animBg="1"/>
      <p:bldP spid="6340" grpId="0" animBg="1"/>
      <p:bldP spid="6340" grpId="1" animBg="1"/>
      <p:bldP spid="6362" grpId="0" animBg="1"/>
      <p:bldP spid="6362" grpId="1" animBg="1"/>
      <p:bldP spid="6363" grpId="0" animBg="1"/>
      <p:bldP spid="6363" grpId="1" animBg="1"/>
      <p:bldP spid="6364" grpId="0" animBg="1"/>
      <p:bldP spid="6364" grpId="1" animBg="1"/>
      <p:bldP spid="6346" grpId="0" animBg="1"/>
      <p:bldP spid="6346" grpId="1" animBg="1"/>
      <p:bldP spid="6346" grpId="2" animBg="1"/>
      <p:bldP spid="6359" grpId="0" animBg="1"/>
      <p:bldP spid="6359" grpId="1" animBg="1"/>
      <p:bldP spid="6359" grpId="2" animBg="1"/>
      <p:bldP spid="6360" grpId="0" animBg="1"/>
      <p:bldP spid="6360" grpId="1" animBg="1"/>
      <p:bldP spid="6360" grpId="2" animBg="1"/>
      <p:bldP spid="6361" grpId="0" animBg="1"/>
      <p:bldP spid="6361" grpId="1" animBg="1"/>
      <p:bldP spid="6361" grpId="2" animBg="1"/>
      <p:bldP spid="6463" grpId="0" animBg="1"/>
      <p:bldP spid="646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7080250" y="4041775"/>
            <a:ext cx="2063750" cy="2579688"/>
            <a:chOff x="4460" y="2189"/>
            <a:chExt cx="1300" cy="1625"/>
          </a:xfrm>
        </p:grpSpPr>
        <p:sp>
          <p:nvSpPr>
            <p:cNvPr id="13315" name="Rectangle 3"/>
            <p:cNvSpPr>
              <a:spLocks noChangeArrowheads="1"/>
            </p:cNvSpPr>
            <p:nvPr/>
          </p:nvSpPr>
          <p:spPr bwMode="auto">
            <a:xfrm>
              <a:off x="4460" y="2189"/>
              <a:ext cx="1300" cy="1625"/>
            </a:xfrm>
            <a:prstGeom prst="rect">
              <a:avLst/>
            </a:pr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13316" name="Group 4"/>
            <p:cNvGrpSpPr>
              <a:grpSpLocks/>
            </p:cNvGrpSpPr>
            <p:nvPr/>
          </p:nvGrpSpPr>
          <p:grpSpPr bwMode="auto">
            <a:xfrm>
              <a:off x="4870" y="3254"/>
              <a:ext cx="778" cy="83"/>
              <a:chOff x="2102" y="1950"/>
              <a:chExt cx="778" cy="83"/>
            </a:xfrm>
          </p:grpSpPr>
          <p:sp>
            <p:nvSpPr>
              <p:cNvPr id="13317" name="Freeform 5"/>
              <p:cNvSpPr>
                <a:spLocks/>
              </p:cNvSpPr>
              <p:nvPr/>
            </p:nvSpPr>
            <p:spPr bwMode="auto">
              <a:xfrm rot="10800000">
                <a:off x="2102" y="1950"/>
                <a:ext cx="778" cy="83"/>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3318" name="Group 6"/>
              <p:cNvGrpSpPr>
                <a:grpSpLocks/>
              </p:cNvGrpSpPr>
              <p:nvPr/>
            </p:nvGrpSpPr>
            <p:grpSpPr bwMode="auto">
              <a:xfrm rot="10800000">
                <a:off x="2282" y="1971"/>
                <a:ext cx="61" cy="42"/>
                <a:chOff x="3261" y="2123"/>
                <a:chExt cx="173" cy="121"/>
              </a:xfrm>
            </p:grpSpPr>
            <p:sp>
              <p:nvSpPr>
                <p:cNvPr id="13319" name="Freeform 7"/>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0" name="Freeform 8"/>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1" name="Freeform 9"/>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2" name="Line 10"/>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3" name="Line 11"/>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4" name="Line 12"/>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325" name="Group 13"/>
              <p:cNvGrpSpPr>
                <a:grpSpLocks/>
              </p:cNvGrpSpPr>
              <p:nvPr/>
            </p:nvGrpSpPr>
            <p:grpSpPr bwMode="auto">
              <a:xfrm rot="10800000">
                <a:off x="2235" y="1972"/>
                <a:ext cx="60" cy="42"/>
                <a:chOff x="3261" y="2123"/>
                <a:chExt cx="173" cy="121"/>
              </a:xfrm>
            </p:grpSpPr>
            <p:sp>
              <p:nvSpPr>
                <p:cNvPr id="13326" name="Freeform 14"/>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7" name="Freeform 15"/>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8" name="Freeform 16"/>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9" name="Line 17"/>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0" name="Line 18"/>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1" name="Line 19"/>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332" name="Group 20"/>
              <p:cNvGrpSpPr>
                <a:grpSpLocks/>
              </p:cNvGrpSpPr>
              <p:nvPr/>
            </p:nvGrpSpPr>
            <p:grpSpPr bwMode="auto">
              <a:xfrm rot="21600000">
                <a:off x="2688" y="1970"/>
                <a:ext cx="60" cy="42"/>
                <a:chOff x="3261" y="2123"/>
                <a:chExt cx="173" cy="121"/>
              </a:xfrm>
            </p:grpSpPr>
            <p:sp>
              <p:nvSpPr>
                <p:cNvPr id="13333" name="Freeform 21"/>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4" name="Freeform 22"/>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5" name="Freeform 23"/>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6" name="Line 24"/>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7" name="Line 25"/>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38" name="Line 26"/>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339" name="Rectangle 27"/>
              <p:cNvSpPr>
                <a:spLocks noChangeArrowheads="1"/>
              </p:cNvSpPr>
              <p:nvPr/>
            </p:nvSpPr>
            <p:spPr bwMode="auto">
              <a:xfrm rot="10800000">
                <a:off x="2369" y="1982"/>
                <a:ext cx="128"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0" name="Oval 28"/>
              <p:cNvSpPr>
                <a:spLocks noChangeArrowheads="1"/>
              </p:cNvSpPr>
              <p:nvPr/>
            </p:nvSpPr>
            <p:spPr bwMode="auto">
              <a:xfrm rot="10800000">
                <a:off x="2539" y="1983"/>
                <a:ext cx="19" cy="2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1" name="Oval 29"/>
              <p:cNvSpPr>
                <a:spLocks noChangeArrowheads="1"/>
              </p:cNvSpPr>
              <p:nvPr/>
            </p:nvSpPr>
            <p:spPr bwMode="auto">
              <a:xfrm rot="10800000">
                <a:off x="2477" y="1985"/>
                <a:ext cx="20" cy="1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2" name="Rectangle 30"/>
              <p:cNvSpPr>
                <a:spLocks noChangeArrowheads="1"/>
              </p:cNvSpPr>
              <p:nvPr/>
            </p:nvSpPr>
            <p:spPr bwMode="auto">
              <a:xfrm rot="10800000">
                <a:off x="2566" y="1980"/>
                <a:ext cx="97"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3343" name="Group 31"/>
              <p:cNvGrpSpPr>
                <a:grpSpLocks/>
              </p:cNvGrpSpPr>
              <p:nvPr/>
            </p:nvGrpSpPr>
            <p:grpSpPr bwMode="auto">
              <a:xfrm rot="10800000">
                <a:off x="2592" y="1952"/>
                <a:ext cx="29" cy="20"/>
                <a:chOff x="2463" y="2242"/>
                <a:chExt cx="83" cy="56"/>
              </a:xfrm>
            </p:grpSpPr>
            <p:sp>
              <p:nvSpPr>
                <p:cNvPr id="13344" name="Rectangle 32"/>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5" name="Line 33"/>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46" name="Line 34"/>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347" name="Group 35"/>
              <p:cNvGrpSpPr>
                <a:grpSpLocks/>
              </p:cNvGrpSpPr>
              <p:nvPr/>
            </p:nvGrpSpPr>
            <p:grpSpPr bwMode="auto">
              <a:xfrm rot="10800000">
                <a:off x="2639" y="1983"/>
                <a:ext cx="29" cy="20"/>
                <a:chOff x="2463" y="2242"/>
                <a:chExt cx="83" cy="56"/>
              </a:xfrm>
            </p:grpSpPr>
            <p:sp>
              <p:nvSpPr>
                <p:cNvPr id="13348" name="Rectangle 36"/>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9" name="Line 37"/>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50" name="Line 38"/>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351" name="Group 39"/>
              <p:cNvGrpSpPr>
                <a:grpSpLocks/>
              </p:cNvGrpSpPr>
              <p:nvPr/>
            </p:nvGrpSpPr>
            <p:grpSpPr bwMode="auto">
              <a:xfrm rot="10800000">
                <a:off x="2592" y="2008"/>
                <a:ext cx="29" cy="19"/>
                <a:chOff x="2463" y="2242"/>
                <a:chExt cx="83" cy="56"/>
              </a:xfrm>
            </p:grpSpPr>
            <p:sp>
              <p:nvSpPr>
                <p:cNvPr id="13352" name="Rectangle 40"/>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3" name="Line 41"/>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54" name="Line 42"/>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355" name="Group 43"/>
              <p:cNvGrpSpPr>
                <a:grpSpLocks/>
              </p:cNvGrpSpPr>
              <p:nvPr/>
            </p:nvGrpSpPr>
            <p:grpSpPr bwMode="auto">
              <a:xfrm rot="21600000">
                <a:off x="2404" y="1956"/>
                <a:ext cx="29" cy="20"/>
                <a:chOff x="2463" y="2242"/>
                <a:chExt cx="83" cy="56"/>
              </a:xfrm>
            </p:grpSpPr>
            <p:sp>
              <p:nvSpPr>
                <p:cNvPr id="13356" name="Rectangle 44"/>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7" name="Line 45"/>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58" name="Line 46"/>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359" name="Group 47"/>
              <p:cNvGrpSpPr>
                <a:grpSpLocks/>
              </p:cNvGrpSpPr>
              <p:nvPr/>
            </p:nvGrpSpPr>
            <p:grpSpPr bwMode="auto">
              <a:xfrm rot="21600000">
                <a:off x="2407" y="2010"/>
                <a:ext cx="29" cy="19"/>
                <a:chOff x="2463" y="2242"/>
                <a:chExt cx="83" cy="56"/>
              </a:xfrm>
            </p:grpSpPr>
            <p:sp>
              <p:nvSpPr>
                <p:cNvPr id="13360" name="Rectangle 48"/>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61" name="Line 49"/>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62" name="Line 50"/>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3363" name="Group 51"/>
            <p:cNvGrpSpPr>
              <a:grpSpLocks/>
            </p:cNvGrpSpPr>
            <p:nvPr/>
          </p:nvGrpSpPr>
          <p:grpSpPr bwMode="auto">
            <a:xfrm>
              <a:off x="4527" y="2365"/>
              <a:ext cx="1121" cy="138"/>
              <a:chOff x="1804" y="642"/>
              <a:chExt cx="1121" cy="138"/>
            </a:xfrm>
          </p:grpSpPr>
          <p:sp>
            <p:nvSpPr>
              <p:cNvPr id="13364" name="Freeform 52"/>
              <p:cNvSpPr>
                <a:spLocks/>
              </p:cNvSpPr>
              <p:nvPr/>
            </p:nvSpPr>
            <p:spPr bwMode="auto">
              <a:xfrm rot="10800000">
                <a:off x="1804" y="642"/>
                <a:ext cx="1121" cy="138"/>
              </a:xfrm>
              <a:custGeom>
                <a:avLst/>
                <a:gdLst>
                  <a:gd name="T0" fmla="*/ 31 w 3966"/>
                  <a:gd name="T1" fmla="*/ 180 h 489"/>
                  <a:gd name="T2" fmla="*/ 121 w 3966"/>
                  <a:gd name="T3" fmla="*/ 129 h 489"/>
                  <a:gd name="T4" fmla="*/ 514 w 3966"/>
                  <a:gd name="T5" fmla="*/ 30 h 489"/>
                  <a:gd name="T6" fmla="*/ 991 w 3966"/>
                  <a:gd name="T7" fmla="*/ 6 h 489"/>
                  <a:gd name="T8" fmla="*/ 2059 w 3966"/>
                  <a:gd name="T9" fmla="*/ 0 h 489"/>
                  <a:gd name="T10" fmla="*/ 2830 w 3966"/>
                  <a:gd name="T11" fmla="*/ 60 h 489"/>
                  <a:gd name="T12" fmla="*/ 3451 w 3966"/>
                  <a:gd name="T13" fmla="*/ 156 h 489"/>
                  <a:gd name="T14" fmla="*/ 3832 w 3966"/>
                  <a:gd name="T15" fmla="*/ 189 h 489"/>
                  <a:gd name="T16" fmla="*/ 3943 w 3966"/>
                  <a:gd name="T17" fmla="*/ 198 h 489"/>
                  <a:gd name="T18" fmla="*/ 3964 w 3966"/>
                  <a:gd name="T19" fmla="*/ 243 h 489"/>
                  <a:gd name="T20" fmla="*/ 3931 w 3966"/>
                  <a:gd name="T21" fmla="*/ 285 h 489"/>
                  <a:gd name="T22" fmla="*/ 3829 w 3966"/>
                  <a:gd name="T23" fmla="*/ 291 h 489"/>
                  <a:gd name="T24" fmla="*/ 3451 w 3966"/>
                  <a:gd name="T25" fmla="*/ 321 h 489"/>
                  <a:gd name="T26" fmla="*/ 2959 w 3966"/>
                  <a:gd name="T27" fmla="*/ 402 h 489"/>
                  <a:gd name="T28" fmla="*/ 2068 w 3966"/>
                  <a:gd name="T29" fmla="*/ 489 h 489"/>
                  <a:gd name="T30" fmla="*/ 1000 w 3966"/>
                  <a:gd name="T31" fmla="*/ 486 h 489"/>
                  <a:gd name="T32" fmla="*/ 523 w 3966"/>
                  <a:gd name="T33" fmla="*/ 456 h 489"/>
                  <a:gd name="T34" fmla="*/ 115 w 3966"/>
                  <a:gd name="T35" fmla="*/ 348 h 489"/>
                  <a:gd name="T36" fmla="*/ 55 w 3966"/>
                  <a:gd name="T37" fmla="*/ 312 h 489"/>
                  <a:gd name="T38" fmla="*/ 4 w 3966"/>
                  <a:gd name="T39" fmla="*/ 237 h 489"/>
                  <a:gd name="T40" fmla="*/ 31 w 3966"/>
                  <a:gd name="T41" fmla="*/ 180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66" h="489">
                    <a:moveTo>
                      <a:pt x="31" y="180"/>
                    </a:moveTo>
                    <a:lnTo>
                      <a:pt x="121" y="129"/>
                    </a:lnTo>
                    <a:lnTo>
                      <a:pt x="514" y="30"/>
                    </a:lnTo>
                    <a:cubicBezTo>
                      <a:pt x="659" y="10"/>
                      <a:pt x="734" y="11"/>
                      <a:pt x="991" y="6"/>
                    </a:cubicBezTo>
                    <a:lnTo>
                      <a:pt x="2059" y="0"/>
                    </a:lnTo>
                    <a:cubicBezTo>
                      <a:pt x="2365" y="9"/>
                      <a:pt x="2598" y="34"/>
                      <a:pt x="2830" y="60"/>
                    </a:cubicBezTo>
                    <a:cubicBezTo>
                      <a:pt x="3062" y="86"/>
                      <a:pt x="3284" y="134"/>
                      <a:pt x="3451" y="156"/>
                    </a:cubicBezTo>
                    <a:lnTo>
                      <a:pt x="3832" y="189"/>
                    </a:lnTo>
                    <a:cubicBezTo>
                      <a:pt x="3914" y="196"/>
                      <a:pt x="3921" y="189"/>
                      <a:pt x="3943" y="198"/>
                    </a:cubicBezTo>
                    <a:cubicBezTo>
                      <a:pt x="3965" y="207"/>
                      <a:pt x="3966" y="228"/>
                      <a:pt x="3964" y="243"/>
                    </a:cubicBezTo>
                    <a:cubicBezTo>
                      <a:pt x="3962" y="258"/>
                      <a:pt x="3953" y="277"/>
                      <a:pt x="3931" y="285"/>
                    </a:cubicBezTo>
                    <a:cubicBezTo>
                      <a:pt x="3909" y="293"/>
                      <a:pt x="3909" y="285"/>
                      <a:pt x="3829" y="291"/>
                    </a:cubicBezTo>
                    <a:lnTo>
                      <a:pt x="3451" y="321"/>
                    </a:lnTo>
                    <a:lnTo>
                      <a:pt x="2959" y="402"/>
                    </a:lnTo>
                    <a:cubicBezTo>
                      <a:pt x="2729" y="430"/>
                      <a:pt x="2395" y="475"/>
                      <a:pt x="2068" y="489"/>
                    </a:cubicBezTo>
                    <a:lnTo>
                      <a:pt x="1000" y="486"/>
                    </a:lnTo>
                    <a:cubicBezTo>
                      <a:pt x="743" y="481"/>
                      <a:pt x="670" y="479"/>
                      <a:pt x="523" y="456"/>
                    </a:cubicBezTo>
                    <a:lnTo>
                      <a:pt x="115" y="348"/>
                    </a:lnTo>
                    <a:lnTo>
                      <a:pt x="55" y="312"/>
                    </a:lnTo>
                    <a:cubicBezTo>
                      <a:pt x="37" y="294"/>
                      <a:pt x="8" y="259"/>
                      <a:pt x="4" y="237"/>
                    </a:cubicBezTo>
                    <a:cubicBezTo>
                      <a:pt x="0" y="215"/>
                      <a:pt x="25" y="192"/>
                      <a:pt x="31" y="180"/>
                    </a:cubicBez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65" name="Freeform 53"/>
              <p:cNvSpPr>
                <a:spLocks/>
              </p:cNvSpPr>
              <p:nvPr/>
            </p:nvSpPr>
            <p:spPr bwMode="auto">
              <a:xfrm rot="10800000">
                <a:off x="2254" y="656"/>
                <a:ext cx="346" cy="112"/>
              </a:xfrm>
              <a:custGeom>
                <a:avLst/>
                <a:gdLst>
                  <a:gd name="T0" fmla="*/ 6 w 1224"/>
                  <a:gd name="T1" fmla="*/ 192 h 398"/>
                  <a:gd name="T2" fmla="*/ 280 w 1224"/>
                  <a:gd name="T3" fmla="*/ 28 h 398"/>
                  <a:gd name="T4" fmla="*/ 540 w 1224"/>
                  <a:gd name="T5" fmla="*/ 0 h 398"/>
                  <a:gd name="T6" fmla="*/ 748 w 1224"/>
                  <a:gd name="T7" fmla="*/ 0 h 398"/>
                  <a:gd name="T8" fmla="*/ 780 w 1224"/>
                  <a:gd name="T9" fmla="*/ 28 h 398"/>
                  <a:gd name="T10" fmla="*/ 966 w 1224"/>
                  <a:gd name="T11" fmla="*/ 36 h 398"/>
                  <a:gd name="T12" fmla="*/ 1224 w 1224"/>
                  <a:gd name="T13" fmla="*/ 170 h 398"/>
                  <a:gd name="T14" fmla="*/ 1222 w 1224"/>
                  <a:gd name="T15" fmla="*/ 238 h 398"/>
                  <a:gd name="T16" fmla="*/ 964 w 1224"/>
                  <a:gd name="T17" fmla="*/ 376 h 398"/>
                  <a:gd name="T18" fmla="*/ 790 w 1224"/>
                  <a:gd name="T19" fmla="*/ 378 h 398"/>
                  <a:gd name="T20" fmla="*/ 752 w 1224"/>
                  <a:gd name="T21" fmla="*/ 398 h 398"/>
                  <a:gd name="T22" fmla="*/ 520 w 1224"/>
                  <a:gd name="T23" fmla="*/ 394 h 398"/>
                  <a:gd name="T24" fmla="*/ 254 w 1224"/>
                  <a:gd name="T25" fmla="*/ 372 h 398"/>
                  <a:gd name="T26" fmla="*/ 0 w 1224"/>
                  <a:gd name="T27" fmla="*/ 204 h 398"/>
                  <a:gd name="T28" fmla="*/ 6 w 1224"/>
                  <a:gd name="T29" fmla="*/ 192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24" h="398">
                    <a:moveTo>
                      <a:pt x="6" y="192"/>
                    </a:moveTo>
                    <a:lnTo>
                      <a:pt x="280" y="28"/>
                    </a:lnTo>
                    <a:lnTo>
                      <a:pt x="540" y="0"/>
                    </a:lnTo>
                    <a:lnTo>
                      <a:pt x="748" y="0"/>
                    </a:lnTo>
                    <a:lnTo>
                      <a:pt x="780" y="28"/>
                    </a:lnTo>
                    <a:lnTo>
                      <a:pt x="966" y="36"/>
                    </a:lnTo>
                    <a:lnTo>
                      <a:pt x="1224" y="170"/>
                    </a:lnTo>
                    <a:lnTo>
                      <a:pt x="1222" y="238"/>
                    </a:lnTo>
                    <a:lnTo>
                      <a:pt x="964" y="376"/>
                    </a:lnTo>
                    <a:lnTo>
                      <a:pt x="790" y="378"/>
                    </a:lnTo>
                    <a:lnTo>
                      <a:pt x="752" y="398"/>
                    </a:lnTo>
                    <a:lnTo>
                      <a:pt x="520" y="394"/>
                    </a:lnTo>
                    <a:lnTo>
                      <a:pt x="254" y="372"/>
                    </a:lnTo>
                    <a:lnTo>
                      <a:pt x="0" y="204"/>
                    </a:lnTo>
                    <a:lnTo>
                      <a:pt x="6" y="192"/>
                    </a:lnTo>
                    <a:close/>
                  </a:path>
                </a:pathLst>
              </a:custGeom>
              <a:solidFill>
                <a:srgbClr val="33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66" name="Freeform 54"/>
              <p:cNvSpPr>
                <a:spLocks/>
              </p:cNvSpPr>
              <p:nvPr/>
            </p:nvSpPr>
            <p:spPr bwMode="auto">
              <a:xfrm rot="10800000">
                <a:off x="2255" y="665"/>
                <a:ext cx="103" cy="89"/>
              </a:xfrm>
              <a:custGeom>
                <a:avLst/>
                <a:gdLst>
                  <a:gd name="T0" fmla="*/ 322 w 363"/>
                  <a:gd name="T1" fmla="*/ 200 h 314"/>
                  <a:gd name="T2" fmla="*/ 328 w 363"/>
                  <a:gd name="T3" fmla="*/ 112 h 314"/>
                  <a:gd name="T4" fmla="*/ 124 w 363"/>
                  <a:gd name="T5" fmla="*/ 30 h 314"/>
                  <a:gd name="T6" fmla="*/ 78 w 363"/>
                  <a:gd name="T7" fmla="*/ 0 h 314"/>
                  <a:gd name="T8" fmla="*/ 34 w 363"/>
                  <a:gd name="T9" fmla="*/ 0 h 314"/>
                  <a:gd name="T10" fmla="*/ 0 w 363"/>
                  <a:gd name="T11" fmla="*/ 42 h 314"/>
                  <a:gd name="T12" fmla="*/ 0 w 363"/>
                  <a:gd name="T13" fmla="*/ 272 h 314"/>
                  <a:gd name="T14" fmla="*/ 44 w 363"/>
                  <a:gd name="T15" fmla="*/ 314 h 314"/>
                  <a:gd name="T16" fmla="*/ 84 w 363"/>
                  <a:gd name="T17" fmla="*/ 312 h 314"/>
                  <a:gd name="T18" fmla="*/ 322 w 363"/>
                  <a:gd name="T19" fmla="*/ 20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3" h="314">
                    <a:moveTo>
                      <a:pt x="322" y="200"/>
                    </a:moveTo>
                    <a:cubicBezTo>
                      <a:pt x="363" y="167"/>
                      <a:pt x="361" y="140"/>
                      <a:pt x="328" y="112"/>
                    </a:cubicBezTo>
                    <a:lnTo>
                      <a:pt x="124" y="30"/>
                    </a:lnTo>
                    <a:lnTo>
                      <a:pt x="78" y="0"/>
                    </a:lnTo>
                    <a:lnTo>
                      <a:pt x="34" y="0"/>
                    </a:lnTo>
                    <a:lnTo>
                      <a:pt x="0" y="42"/>
                    </a:lnTo>
                    <a:lnTo>
                      <a:pt x="0" y="272"/>
                    </a:lnTo>
                    <a:lnTo>
                      <a:pt x="44" y="314"/>
                    </a:lnTo>
                    <a:lnTo>
                      <a:pt x="84" y="312"/>
                    </a:lnTo>
                    <a:lnTo>
                      <a:pt x="322" y="200"/>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3367" name="Group 55"/>
              <p:cNvGrpSpPr>
                <a:grpSpLocks/>
              </p:cNvGrpSpPr>
              <p:nvPr/>
            </p:nvGrpSpPr>
            <p:grpSpPr bwMode="auto">
              <a:xfrm rot="10800000">
                <a:off x="2349" y="648"/>
                <a:ext cx="29" cy="20"/>
                <a:chOff x="2671" y="2680"/>
                <a:chExt cx="103" cy="71"/>
              </a:xfrm>
            </p:grpSpPr>
            <p:sp>
              <p:nvSpPr>
                <p:cNvPr id="13368" name="Freeform 56"/>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69" name="Line 57"/>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70" name="Line 58"/>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371" name="Group 59"/>
              <p:cNvGrpSpPr>
                <a:grpSpLocks/>
              </p:cNvGrpSpPr>
              <p:nvPr/>
            </p:nvGrpSpPr>
            <p:grpSpPr bwMode="auto">
              <a:xfrm rot="10800000">
                <a:off x="2311" y="664"/>
                <a:ext cx="29" cy="20"/>
                <a:chOff x="2671" y="2680"/>
                <a:chExt cx="103" cy="71"/>
              </a:xfrm>
            </p:grpSpPr>
            <p:sp>
              <p:nvSpPr>
                <p:cNvPr id="13372" name="Freeform 60"/>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73" name="Line 61"/>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74" name="Line 62"/>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375" name="Group 63"/>
              <p:cNvGrpSpPr>
                <a:grpSpLocks/>
              </p:cNvGrpSpPr>
              <p:nvPr/>
            </p:nvGrpSpPr>
            <p:grpSpPr bwMode="auto">
              <a:xfrm rot="10800000">
                <a:off x="2311" y="736"/>
                <a:ext cx="29" cy="20"/>
                <a:chOff x="2671" y="2680"/>
                <a:chExt cx="103" cy="71"/>
              </a:xfrm>
            </p:grpSpPr>
            <p:sp>
              <p:nvSpPr>
                <p:cNvPr id="13376" name="Freeform 64"/>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77" name="Line 65"/>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78" name="Line 66"/>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379" name="Group 67"/>
              <p:cNvGrpSpPr>
                <a:grpSpLocks/>
              </p:cNvGrpSpPr>
              <p:nvPr/>
            </p:nvGrpSpPr>
            <p:grpSpPr bwMode="auto">
              <a:xfrm rot="10800000">
                <a:off x="2351" y="753"/>
                <a:ext cx="29" cy="20"/>
                <a:chOff x="2671" y="2680"/>
                <a:chExt cx="103" cy="71"/>
              </a:xfrm>
            </p:grpSpPr>
            <p:sp>
              <p:nvSpPr>
                <p:cNvPr id="13380" name="Freeform 68"/>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81" name="Line 69"/>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82" name="Line 70"/>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383" name="Group 71"/>
              <p:cNvGrpSpPr>
                <a:grpSpLocks/>
              </p:cNvGrpSpPr>
              <p:nvPr/>
            </p:nvGrpSpPr>
            <p:grpSpPr bwMode="auto">
              <a:xfrm rot="10800000">
                <a:off x="2386" y="740"/>
                <a:ext cx="29" cy="20"/>
                <a:chOff x="2671" y="2680"/>
                <a:chExt cx="103" cy="71"/>
              </a:xfrm>
            </p:grpSpPr>
            <p:sp>
              <p:nvSpPr>
                <p:cNvPr id="13384" name="Freeform 72"/>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85" name="Line 73"/>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86" name="Line 74"/>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387" name="Group 75"/>
              <p:cNvGrpSpPr>
                <a:grpSpLocks/>
              </p:cNvGrpSpPr>
              <p:nvPr/>
            </p:nvGrpSpPr>
            <p:grpSpPr bwMode="auto">
              <a:xfrm rot="10800000">
                <a:off x="2386" y="662"/>
                <a:ext cx="29" cy="20"/>
                <a:chOff x="2671" y="2680"/>
                <a:chExt cx="103" cy="71"/>
              </a:xfrm>
            </p:grpSpPr>
            <p:sp>
              <p:nvSpPr>
                <p:cNvPr id="13388" name="Freeform 76"/>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89" name="Line 77"/>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90" name="Line 78"/>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391" name="Group 79"/>
              <p:cNvGrpSpPr>
                <a:grpSpLocks/>
              </p:cNvGrpSpPr>
              <p:nvPr/>
            </p:nvGrpSpPr>
            <p:grpSpPr bwMode="auto">
              <a:xfrm rot="21600000">
                <a:off x="2461" y="648"/>
                <a:ext cx="29" cy="20"/>
                <a:chOff x="2671" y="2680"/>
                <a:chExt cx="103" cy="71"/>
              </a:xfrm>
            </p:grpSpPr>
            <p:sp>
              <p:nvSpPr>
                <p:cNvPr id="13392" name="Freeform 80"/>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93" name="Line 81"/>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94" name="Line 82"/>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395" name="Group 83"/>
              <p:cNvGrpSpPr>
                <a:grpSpLocks/>
              </p:cNvGrpSpPr>
              <p:nvPr/>
            </p:nvGrpSpPr>
            <p:grpSpPr bwMode="auto">
              <a:xfrm rot="21600000">
                <a:off x="2458" y="756"/>
                <a:ext cx="29" cy="20"/>
                <a:chOff x="2671" y="2680"/>
                <a:chExt cx="103" cy="71"/>
              </a:xfrm>
            </p:grpSpPr>
            <p:sp>
              <p:nvSpPr>
                <p:cNvPr id="13396" name="Freeform 84"/>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97" name="Line 85"/>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98" name="Line 86"/>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399" name="Group 87"/>
              <p:cNvGrpSpPr>
                <a:grpSpLocks/>
              </p:cNvGrpSpPr>
              <p:nvPr/>
            </p:nvGrpSpPr>
            <p:grpSpPr bwMode="auto">
              <a:xfrm rot="21600000">
                <a:off x="2499" y="740"/>
                <a:ext cx="29" cy="20"/>
                <a:chOff x="2671" y="2680"/>
                <a:chExt cx="103" cy="71"/>
              </a:xfrm>
            </p:grpSpPr>
            <p:sp>
              <p:nvSpPr>
                <p:cNvPr id="13400" name="Freeform 88"/>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01" name="Line 89"/>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02" name="Line 90"/>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403" name="Group 91"/>
              <p:cNvGrpSpPr>
                <a:grpSpLocks/>
              </p:cNvGrpSpPr>
              <p:nvPr/>
            </p:nvGrpSpPr>
            <p:grpSpPr bwMode="auto">
              <a:xfrm rot="21600000">
                <a:off x="2498" y="664"/>
                <a:ext cx="29" cy="20"/>
                <a:chOff x="2671" y="2680"/>
                <a:chExt cx="103" cy="71"/>
              </a:xfrm>
            </p:grpSpPr>
            <p:sp>
              <p:nvSpPr>
                <p:cNvPr id="13404" name="Freeform 92"/>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05" name="Line 93"/>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06" name="Line 94"/>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407" name="Group 95"/>
              <p:cNvGrpSpPr>
                <a:grpSpLocks/>
              </p:cNvGrpSpPr>
              <p:nvPr/>
            </p:nvGrpSpPr>
            <p:grpSpPr bwMode="auto">
              <a:xfrm>
                <a:off x="2045" y="685"/>
                <a:ext cx="112" cy="51"/>
                <a:chOff x="2045" y="685"/>
                <a:chExt cx="112" cy="51"/>
              </a:xfrm>
            </p:grpSpPr>
            <p:sp>
              <p:nvSpPr>
                <p:cNvPr id="13408" name="Freeform 96"/>
                <p:cNvSpPr>
                  <a:spLocks/>
                </p:cNvSpPr>
                <p:nvPr/>
              </p:nvSpPr>
              <p:spPr bwMode="auto">
                <a:xfrm rot="10800000">
                  <a:off x="2091" y="685"/>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09" name="Line 97"/>
                <p:cNvSpPr>
                  <a:spLocks noChangeShapeType="1"/>
                </p:cNvSpPr>
                <p:nvPr/>
              </p:nvSpPr>
              <p:spPr bwMode="auto">
                <a:xfrm rot="10800000">
                  <a:off x="2045" y="72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0" name="Line 98"/>
                <p:cNvSpPr>
                  <a:spLocks noChangeShapeType="1"/>
                </p:cNvSpPr>
                <p:nvPr/>
              </p:nvSpPr>
              <p:spPr bwMode="auto">
                <a:xfrm rot="10800000">
                  <a:off x="2045" y="71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1" name="Line 99"/>
                <p:cNvSpPr>
                  <a:spLocks noChangeShapeType="1"/>
                </p:cNvSpPr>
                <p:nvPr/>
              </p:nvSpPr>
              <p:spPr bwMode="auto">
                <a:xfrm rot="10800000">
                  <a:off x="2045" y="70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412" name="Group 100"/>
              <p:cNvGrpSpPr>
                <a:grpSpLocks/>
              </p:cNvGrpSpPr>
              <p:nvPr/>
            </p:nvGrpSpPr>
            <p:grpSpPr bwMode="auto">
              <a:xfrm>
                <a:off x="2139" y="686"/>
                <a:ext cx="112" cy="51"/>
                <a:chOff x="2139" y="686"/>
                <a:chExt cx="112" cy="51"/>
              </a:xfrm>
            </p:grpSpPr>
            <p:sp>
              <p:nvSpPr>
                <p:cNvPr id="13413" name="Freeform 101"/>
                <p:cNvSpPr>
                  <a:spLocks/>
                </p:cNvSpPr>
                <p:nvPr/>
              </p:nvSpPr>
              <p:spPr bwMode="auto">
                <a:xfrm rot="10800000">
                  <a:off x="2185" y="686"/>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4" name="Line 102"/>
                <p:cNvSpPr>
                  <a:spLocks noChangeShapeType="1"/>
                </p:cNvSpPr>
                <p:nvPr/>
              </p:nvSpPr>
              <p:spPr bwMode="auto">
                <a:xfrm rot="10800000">
                  <a:off x="2139" y="724"/>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5" name="Line 103"/>
                <p:cNvSpPr>
                  <a:spLocks noChangeShapeType="1"/>
                </p:cNvSpPr>
                <p:nvPr/>
              </p:nvSpPr>
              <p:spPr bwMode="auto">
                <a:xfrm rot="10800000">
                  <a:off x="2139" y="71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6" name="Line 104"/>
                <p:cNvSpPr>
                  <a:spLocks noChangeShapeType="1"/>
                </p:cNvSpPr>
                <p:nvPr/>
              </p:nvSpPr>
              <p:spPr bwMode="auto">
                <a:xfrm rot="10800000">
                  <a:off x="2139" y="70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417" name="Group 105"/>
              <p:cNvGrpSpPr>
                <a:grpSpLocks/>
              </p:cNvGrpSpPr>
              <p:nvPr/>
            </p:nvGrpSpPr>
            <p:grpSpPr bwMode="auto">
              <a:xfrm>
                <a:off x="2599" y="685"/>
                <a:ext cx="113" cy="52"/>
                <a:chOff x="2599" y="685"/>
                <a:chExt cx="113" cy="52"/>
              </a:xfrm>
            </p:grpSpPr>
            <p:sp>
              <p:nvSpPr>
                <p:cNvPr id="13418" name="Freeform 106"/>
                <p:cNvSpPr>
                  <a:spLocks/>
                </p:cNvSpPr>
                <p:nvPr/>
              </p:nvSpPr>
              <p:spPr bwMode="auto">
                <a:xfrm rot="21600000">
                  <a:off x="2599" y="685"/>
                  <a:ext cx="66" cy="52"/>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9" name="Line 107"/>
                <p:cNvSpPr>
                  <a:spLocks noChangeShapeType="1"/>
                </p:cNvSpPr>
                <p:nvPr/>
              </p:nvSpPr>
              <p:spPr bwMode="auto">
                <a:xfrm rot="21600000">
                  <a:off x="2659" y="699"/>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20" name="Line 108"/>
                <p:cNvSpPr>
                  <a:spLocks noChangeShapeType="1"/>
                </p:cNvSpPr>
                <p:nvPr/>
              </p:nvSpPr>
              <p:spPr bwMode="auto">
                <a:xfrm rot="21600000">
                  <a:off x="2659" y="710"/>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21" name="Line 109"/>
                <p:cNvSpPr>
                  <a:spLocks noChangeShapeType="1"/>
                </p:cNvSpPr>
                <p:nvPr/>
              </p:nvSpPr>
              <p:spPr bwMode="auto">
                <a:xfrm rot="21600000">
                  <a:off x="2659" y="721"/>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422" name="Oval 110"/>
              <p:cNvSpPr>
                <a:spLocks noChangeArrowheads="1"/>
              </p:cNvSpPr>
              <p:nvPr/>
            </p:nvSpPr>
            <p:spPr bwMode="auto">
              <a:xfrm rot="10800000">
                <a:off x="2477" y="704"/>
                <a:ext cx="28"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23" name="Oval 111"/>
              <p:cNvSpPr>
                <a:spLocks noChangeArrowheads="1"/>
              </p:cNvSpPr>
              <p:nvPr/>
            </p:nvSpPr>
            <p:spPr bwMode="auto">
              <a:xfrm rot="10800000">
                <a:off x="2370" y="704"/>
                <a:ext cx="27"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3424" name="Group 112"/>
            <p:cNvGrpSpPr>
              <a:grpSpLocks/>
            </p:cNvGrpSpPr>
            <p:nvPr/>
          </p:nvGrpSpPr>
          <p:grpSpPr bwMode="auto">
            <a:xfrm>
              <a:off x="4873" y="2740"/>
              <a:ext cx="775" cy="95"/>
              <a:chOff x="1804" y="642"/>
              <a:chExt cx="1121" cy="138"/>
            </a:xfrm>
          </p:grpSpPr>
          <p:sp>
            <p:nvSpPr>
              <p:cNvPr id="13425" name="Freeform 113"/>
              <p:cNvSpPr>
                <a:spLocks/>
              </p:cNvSpPr>
              <p:nvPr/>
            </p:nvSpPr>
            <p:spPr bwMode="auto">
              <a:xfrm rot="10800000">
                <a:off x="1804" y="642"/>
                <a:ext cx="1121" cy="138"/>
              </a:xfrm>
              <a:custGeom>
                <a:avLst/>
                <a:gdLst>
                  <a:gd name="T0" fmla="*/ 31 w 3966"/>
                  <a:gd name="T1" fmla="*/ 180 h 489"/>
                  <a:gd name="T2" fmla="*/ 121 w 3966"/>
                  <a:gd name="T3" fmla="*/ 129 h 489"/>
                  <a:gd name="T4" fmla="*/ 514 w 3966"/>
                  <a:gd name="T5" fmla="*/ 30 h 489"/>
                  <a:gd name="T6" fmla="*/ 991 w 3966"/>
                  <a:gd name="T7" fmla="*/ 6 h 489"/>
                  <a:gd name="T8" fmla="*/ 2059 w 3966"/>
                  <a:gd name="T9" fmla="*/ 0 h 489"/>
                  <a:gd name="T10" fmla="*/ 2830 w 3966"/>
                  <a:gd name="T11" fmla="*/ 60 h 489"/>
                  <a:gd name="T12" fmla="*/ 3451 w 3966"/>
                  <a:gd name="T13" fmla="*/ 156 h 489"/>
                  <a:gd name="T14" fmla="*/ 3832 w 3966"/>
                  <a:gd name="T15" fmla="*/ 189 h 489"/>
                  <a:gd name="T16" fmla="*/ 3943 w 3966"/>
                  <a:gd name="T17" fmla="*/ 198 h 489"/>
                  <a:gd name="T18" fmla="*/ 3964 w 3966"/>
                  <a:gd name="T19" fmla="*/ 243 h 489"/>
                  <a:gd name="T20" fmla="*/ 3931 w 3966"/>
                  <a:gd name="T21" fmla="*/ 285 h 489"/>
                  <a:gd name="T22" fmla="*/ 3829 w 3966"/>
                  <a:gd name="T23" fmla="*/ 291 h 489"/>
                  <a:gd name="T24" fmla="*/ 3451 w 3966"/>
                  <a:gd name="T25" fmla="*/ 321 h 489"/>
                  <a:gd name="T26" fmla="*/ 2959 w 3966"/>
                  <a:gd name="T27" fmla="*/ 402 h 489"/>
                  <a:gd name="T28" fmla="*/ 2068 w 3966"/>
                  <a:gd name="T29" fmla="*/ 489 h 489"/>
                  <a:gd name="T30" fmla="*/ 1000 w 3966"/>
                  <a:gd name="T31" fmla="*/ 486 h 489"/>
                  <a:gd name="T32" fmla="*/ 523 w 3966"/>
                  <a:gd name="T33" fmla="*/ 456 h 489"/>
                  <a:gd name="T34" fmla="*/ 115 w 3966"/>
                  <a:gd name="T35" fmla="*/ 348 h 489"/>
                  <a:gd name="T36" fmla="*/ 55 w 3966"/>
                  <a:gd name="T37" fmla="*/ 312 h 489"/>
                  <a:gd name="T38" fmla="*/ 4 w 3966"/>
                  <a:gd name="T39" fmla="*/ 237 h 489"/>
                  <a:gd name="T40" fmla="*/ 31 w 3966"/>
                  <a:gd name="T41" fmla="*/ 180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66" h="489">
                    <a:moveTo>
                      <a:pt x="31" y="180"/>
                    </a:moveTo>
                    <a:lnTo>
                      <a:pt x="121" y="129"/>
                    </a:lnTo>
                    <a:lnTo>
                      <a:pt x="514" y="30"/>
                    </a:lnTo>
                    <a:cubicBezTo>
                      <a:pt x="659" y="10"/>
                      <a:pt x="734" y="11"/>
                      <a:pt x="991" y="6"/>
                    </a:cubicBezTo>
                    <a:lnTo>
                      <a:pt x="2059" y="0"/>
                    </a:lnTo>
                    <a:cubicBezTo>
                      <a:pt x="2365" y="9"/>
                      <a:pt x="2598" y="34"/>
                      <a:pt x="2830" y="60"/>
                    </a:cubicBezTo>
                    <a:cubicBezTo>
                      <a:pt x="3062" y="86"/>
                      <a:pt x="3284" y="134"/>
                      <a:pt x="3451" y="156"/>
                    </a:cubicBezTo>
                    <a:lnTo>
                      <a:pt x="3832" y="189"/>
                    </a:lnTo>
                    <a:cubicBezTo>
                      <a:pt x="3914" y="196"/>
                      <a:pt x="3921" y="189"/>
                      <a:pt x="3943" y="198"/>
                    </a:cubicBezTo>
                    <a:cubicBezTo>
                      <a:pt x="3965" y="207"/>
                      <a:pt x="3966" y="228"/>
                      <a:pt x="3964" y="243"/>
                    </a:cubicBezTo>
                    <a:cubicBezTo>
                      <a:pt x="3962" y="258"/>
                      <a:pt x="3953" y="277"/>
                      <a:pt x="3931" y="285"/>
                    </a:cubicBezTo>
                    <a:cubicBezTo>
                      <a:pt x="3909" y="293"/>
                      <a:pt x="3909" y="285"/>
                      <a:pt x="3829" y="291"/>
                    </a:cubicBezTo>
                    <a:lnTo>
                      <a:pt x="3451" y="321"/>
                    </a:lnTo>
                    <a:lnTo>
                      <a:pt x="2959" y="402"/>
                    </a:lnTo>
                    <a:cubicBezTo>
                      <a:pt x="2729" y="430"/>
                      <a:pt x="2395" y="475"/>
                      <a:pt x="2068" y="489"/>
                    </a:cubicBezTo>
                    <a:lnTo>
                      <a:pt x="1000" y="486"/>
                    </a:lnTo>
                    <a:cubicBezTo>
                      <a:pt x="743" y="481"/>
                      <a:pt x="670" y="479"/>
                      <a:pt x="523" y="456"/>
                    </a:cubicBezTo>
                    <a:lnTo>
                      <a:pt x="115" y="348"/>
                    </a:lnTo>
                    <a:lnTo>
                      <a:pt x="55" y="312"/>
                    </a:lnTo>
                    <a:cubicBezTo>
                      <a:pt x="37" y="294"/>
                      <a:pt x="8" y="259"/>
                      <a:pt x="4" y="237"/>
                    </a:cubicBezTo>
                    <a:cubicBezTo>
                      <a:pt x="0" y="215"/>
                      <a:pt x="25" y="192"/>
                      <a:pt x="31" y="180"/>
                    </a:cubicBez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26" name="Freeform 114"/>
              <p:cNvSpPr>
                <a:spLocks/>
              </p:cNvSpPr>
              <p:nvPr/>
            </p:nvSpPr>
            <p:spPr bwMode="auto">
              <a:xfrm rot="10800000">
                <a:off x="2254" y="656"/>
                <a:ext cx="346" cy="112"/>
              </a:xfrm>
              <a:custGeom>
                <a:avLst/>
                <a:gdLst>
                  <a:gd name="T0" fmla="*/ 6 w 1224"/>
                  <a:gd name="T1" fmla="*/ 192 h 398"/>
                  <a:gd name="T2" fmla="*/ 280 w 1224"/>
                  <a:gd name="T3" fmla="*/ 28 h 398"/>
                  <a:gd name="T4" fmla="*/ 540 w 1224"/>
                  <a:gd name="T5" fmla="*/ 0 h 398"/>
                  <a:gd name="T6" fmla="*/ 748 w 1224"/>
                  <a:gd name="T7" fmla="*/ 0 h 398"/>
                  <a:gd name="T8" fmla="*/ 780 w 1224"/>
                  <a:gd name="T9" fmla="*/ 28 h 398"/>
                  <a:gd name="T10" fmla="*/ 966 w 1224"/>
                  <a:gd name="T11" fmla="*/ 36 h 398"/>
                  <a:gd name="T12" fmla="*/ 1224 w 1224"/>
                  <a:gd name="T13" fmla="*/ 170 h 398"/>
                  <a:gd name="T14" fmla="*/ 1222 w 1224"/>
                  <a:gd name="T15" fmla="*/ 238 h 398"/>
                  <a:gd name="T16" fmla="*/ 964 w 1224"/>
                  <a:gd name="T17" fmla="*/ 376 h 398"/>
                  <a:gd name="T18" fmla="*/ 790 w 1224"/>
                  <a:gd name="T19" fmla="*/ 378 h 398"/>
                  <a:gd name="T20" fmla="*/ 752 w 1224"/>
                  <a:gd name="T21" fmla="*/ 398 h 398"/>
                  <a:gd name="T22" fmla="*/ 520 w 1224"/>
                  <a:gd name="T23" fmla="*/ 394 h 398"/>
                  <a:gd name="T24" fmla="*/ 254 w 1224"/>
                  <a:gd name="T25" fmla="*/ 372 h 398"/>
                  <a:gd name="T26" fmla="*/ 0 w 1224"/>
                  <a:gd name="T27" fmla="*/ 204 h 398"/>
                  <a:gd name="T28" fmla="*/ 6 w 1224"/>
                  <a:gd name="T29" fmla="*/ 192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24" h="398">
                    <a:moveTo>
                      <a:pt x="6" y="192"/>
                    </a:moveTo>
                    <a:lnTo>
                      <a:pt x="280" y="28"/>
                    </a:lnTo>
                    <a:lnTo>
                      <a:pt x="540" y="0"/>
                    </a:lnTo>
                    <a:lnTo>
                      <a:pt x="748" y="0"/>
                    </a:lnTo>
                    <a:lnTo>
                      <a:pt x="780" y="28"/>
                    </a:lnTo>
                    <a:lnTo>
                      <a:pt x="966" y="36"/>
                    </a:lnTo>
                    <a:lnTo>
                      <a:pt x="1224" y="170"/>
                    </a:lnTo>
                    <a:lnTo>
                      <a:pt x="1222" y="238"/>
                    </a:lnTo>
                    <a:lnTo>
                      <a:pt x="964" y="376"/>
                    </a:lnTo>
                    <a:lnTo>
                      <a:pt x="790" y="378"/>
                    </a:lnTo>
                    <a:lnTo>
                      <a:pt x="752" y="398"/>
                    </a:lnTo>
                    <a:lnTo>
                      <a:pt x="520" y="394"/>
                    </a:lnTo>
                    <a:lnTo>
                      <a:pt x="254" y="372"/>
                    </a:lnTo>
                    <a:lnTo>
                      <a:pt x="0" y="204"/>
                    </a:lnTo>
                    <a:lnTo>
                      <a:pt x="6" y="192"/>
                    </a:lnTo>
                    <a:close/>
                  </a:path>
                </a:pathLst>
              </a:custGeom>
              <a:solidFill>
                <a:srgbClr val="33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27" name="Freeform 115"/>
              <p:cNvSpPr>
                <a:spLocks/>
              </p:cNvSpPr>
              <p:nvPr/>
            </p:nvSpPr>
            <p:spPr bwMode="auto">
              <a:xfrm rot="10800000">
                <a:off x="2255" y="665"/>
                <a:ext cx="103" cy="89"/>
              </a:xfrm>
              <a:custGeom>
                <a:avLst/>
                <a:gdLst>
                  <a:gd name="T0" fmla="*/ 322 w 363"/>
                  <a:gd name="T1" fmla="*/ 200 h 314"/>
                  <a:gd name="T2" fmla="*/ 328 w 363"/>
                  <a:gd name="T3" fmla="*/ 112 h 314"/>
                  <a:gd name="T4" fmla="*/ 124 w 363"/>
                  <a:gd name="T5" fmla="*/ 30 h 314"/>
                  <a:gd name="T6" fmla="*/ 78 w 363"/>
                  <a:gd name="T7" fmla="*/ 0 h 314"/>
                  <a:gd name="T8" fmla="*/ 34 w 363"/>
                  <a:gd name="T9" fmla="*/ 0 h 314"/>
                  <a:gd name="T10" fmla="*/ 0 w 363"/>
                  <a:gd name="T11" fmla="*/ 42 h 314"/>
                  <a:gd name="T12" fmla="*/ 0 w 363"/>
                  <a:gd name="T13" fmla="*/ 272 h 314"/>
                  <a:gd name="T14" fmla="*/ 44 w 363"/>
                  <a:gd name="T15" fmla="*/ 314 h 314"/>
                  <a:gd name="T16" fmla="*/ 84 w 363"/>
                  <a:gd name="T17" fmla="*/ 312 h 314"/>
                  <a:gd name="T18" fmla="*/ 322 w 363"/>
                  <a:gd name="T19" fmla="*/ 20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3" h="314">
                    <a:moveTo>
                      <a:pt x="322" y="200"/>
                    </a:moveTo>
                    <a:cubicBezTo>
                      <a:pt x="363" y="167"/>
                      <a:pt x="361" y="140"/>
                      <a:pt x="328" y="112"/>
                    </a:cubicBezTo>
                    <a:lnTo>
                      <a:pt x="124" y="30"/>
                    </a:lnTo>
                    <a:lnTo>
                      <a:pt x="78" y="0"/>
                    </a:lnTo>
                    <a:lnTo>
                      <a:pt x="34" y="0"/>
                    </a:lnTo>
                    <a:lnTo>
                      <a:pt x="0" y="42"/>
                    </a:lnTo>
                    <a:lnTo>
                      <a:pt x="0" y="272"/>
                    </a:lnTo>
                    <a:lnTo>
                      <a:pt x="44" y="314"/>
                    </a:lnTo>
                    <a:lnTo>
                      <a:pt x="84" y="312"/>
                    </a:lnTo>
                    <a:lnTo>
                      <a:pt x="322" y="200"/>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3428" name="Group 116"/>
              <p:cNvGrpSpPr>
                <a:grpSpLocks/>
              </p:cNvGrpSpPr>
              <p:nvPr/>
            </p:nvGrpSpPr>
            <p:grpSpPr bwMode="auto">
              <a:xfrm rot="10800000">
                <a:off x="2349" y="648"/>
                <a:ext cx="29" cy="20"/>
                <a:chOff x="2671" y="2680"/>
                <a:chExt cx="103" cy="71"/>
              </a:xfrm>
            </p:grpSpPr>
            <p:sp>
              <p:nvSpPr>
                <p:cNvPr id="13429" name="Freeform 117"/>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30" name="Line 118"/>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31" name="Line 119"/>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432" name="Group 120"/>
              <p:cNvGrpSpPr>
                <a:grpSpLocks/>
              </p:cNvGrpSpPr>
              <p:nvPr/>
            </p:nvGrpSpPr>
            <p:grpSpPr bwMode="auto">
              <a:xfrm rot="10800000">
                <a:off x="2311" y="664"/>
                <a:ext cx="29" cy="20"/>
                <a:chOff x="2671" y="2680"/>
                <a:chExt cx="103" cy="71"/>
              </a:xfrm>
            </p:grpSpPr>
            <p:sp>
              <p:nvSpPr>
                <p:cNvPr id="13433" name="Freeform 121"/>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34" name="Line 122"/>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35" name="Line 123"/>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436" name="Group 124"/>
              <p:cNvGrpSpPr>
                <a:grpSpLocks/>
              </p:cNvGrpSpPr>
              <p:nvPr/>
            </p:nvGrpSpPr>
            <p:grpSpPr bwMode="auto">
              <a:xfrm rot="10800000">
                <a:off x="2311" y="736"/>
                <a:ext cx="29" cy="20"/>
                <a:chOff x="2671" y="2680"/>
                <a:chExt cx="103" cy="71"/>
              </a:xfrm>
            </p:grpSpPr>
            <p:sp>
              <p:nvSpPr>
                <p:cNvPr id="13437" name="Freeform 125"/>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38" name="Line 126"/>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39" name="Line 127"/>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440" name="Group 128"/>
              <p:cNvGrpSpPr>
                <a:grpSpLocks/>
              </p:cNvGrpSpPr>
              <p:nvPr/>
            </p:nvGrpSpPr>
            <p:grpSpPr bwMode="auto">
              <a:xfrm rot="10800000">
                <a:off x="2351" y="753"/>
                <a:ext cx="29" cy="20"/>
                <a:chOff x="2671" y="2680"/>
                <a:chExt cx="103" cy="71"/>
              </a:xfrm>
            </p:grpSpPr>
            <p:sp>
              <p:nvSpPr>
                <p:cNvPr id="13441" name="Freeform 129"/>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42" name="Line 130"/>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43" name="Line 131"/>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444" name="Group 132"/>
              <p:cNvGrpSpPr>
                <a:grpSpLocks/>
              </p:cNvGrpSpPr>
              <p:nvPr/>
            </p:nvGrpSpPr>
            <p:grpSpPr bwMode="auto">
              <a:xfrm rot="10800000">
                <a:off x="2386" y="740"/>
                <a:ext cx="29" cy="20"/>
                <a:chOff x="2671" y="2680"/>
                <a:chExt cx="103" cy="71"/>
              </a:xfrm>
            </p:grpSpPr>
            <p:sp>
              <p:nvSpPr>
                <p:cNvPr id="13445" name="Freeform 133"/>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46" name="Line 134"/>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47" name="Line 135"/>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448" name="Group 136"/>
              <p:cNvGrpSpPr>
                <a:grpSpLocks/>
              </p:cNvGrpSpPr>
              <p:nvPr/>
            </p:nvGrpSpPr>
            <p:grpSpPr bwMode="auto">
              <a:xfrm rot="10800000">
                <a:off x="2386" y="662"/>
                <a:ext cx="29" cy="20"/>
                <a:chOff x="2671" y="2680"/>
                <a:chExt cx="103" cy="71"/>
              </a:xfrm>
            </p:grpSpPr>
            <p:sp>
              <p:nvSpPr>
                <p:cNvPr id="13449" name="Freeform 137"/>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50" name="Line 138"/>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51" name="Line 139"/>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452" name="Group 140"/>
              <p:cNvGrpSpPr>
                <a:grpSpLocks/>
              </p:cNvGrpSpPr>
              <p:nvPr/>
            </p:nvGrpSpPr>
            <p:grpSpPr bwMode="auto">
              <a:xfrm rot="21600000">
                <a:off x="2461" y="648"/>
                <a:ext cx="29" cy="20"/>
                <a:chOff x="2671" y="2680"/>
                <a:chExt cx="103" cy="71"/>
              </a:xfrm>
            </p:grpSpPr>
            <p:sp>
              <p:nvSpPr>
                <p:cNvPr id="13453" name="Freeform 141"/>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54" name="Line 142"/>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55" name="Line 143"/>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456" name="Group 144"/>
              <p:cNvGrpSpPr>
                <a:grpSpLocks/>
              </p:cNvGrpSpPr>
              <p:nvPr/>
            </p:nvGrpSpPr>
            <p:grpSpPr bwMode="auto">
              <a:xfrm rot="21600000">
                <a:off x="2458" y="756"/>
                <a:ext cx="29" cy="20"/>
                <a:chOff x="2671" y="2680"/>
                <a:chExt cx="103" cy="71"/>
              </a:xfrm>
            </p:grpSpPr>
            <p:sp>
              <p:nvSpPr>
                <p:cNvPr id="13457" name="Freeform 145"/>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58" name="Line 146"/>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59" name="Line 147"/>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460" name="Group 148"/>
              <p:cNvGrpSpPr>
                <a:grpSpLocks/>
              </p:cNvGrpSpPr>
              <p:nvPr/>
            </p:nvGrpSpPr>
            <p:grpSpPr bwMode="auto">
              <a:xfrm rot="21600000">
                <a:off x="2499" y="740"/>
                <a:ext cx="29" cy="20"/>
                <a:chOff x="2671" y="2680"/>
                <a:chExt cx="103" cy="71"/>
              </a:xfrm>
            </p:grpSpPr>
            <p:sp>
              <p:nvSpPr>
                <p:cNvPr id="13461" name="Freeform 149"/>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62" name="Line 150"/>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63" name="Line 151"/>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464" name="Group 152"/>
              <p:cNvGrpSpPr>
                <a:grpSpLocks/>
              </p:cNvGrpSpPr>
              <p:nvPr/>
            </p:nvGrpSpPr>
            <p:grpSpPr bwMode="auto">
              <a:xfrm rot="21600000">
                <a:off x="2498" y="664"/>
                <a:ext cx="29" cy="20"/>
                <a:chOff x="2671" y="2680"/>
                <a:chExt cx="103" cy="71"/>
              </a:xfrm>
            </p:grpSpPr>
            <p:sp>
              <p:nvSpPr>
                <p:cNvPr id="13465" name="Freeform 153"/>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66" name="Line 154"/>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67" name="Line 155"/>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468" name="Group 156"/>
              <p:cNvGrpSpPr>
                <a:grpSpLocks/>
              </p:cNvGrpSpPr>
              <p:nvPr/>
            </p:nvGrpSpPr>
            <p:grpSpPr bwMode="auto">
              <a:xfrm>
                <a:off x="2045" y="685"/>
                <a:ext cx="112" cy="51"/>
                <a:chOff x="2045" y="685"/>
                <a:chExt cx="112" cy="51"/>
              </a:xfrm>
            </p:grpSpPr>
            <p:sp>
              <p:nvSpPr>
                <p:cNvPr id="13469" name="Freeform 157"/>
                <p:cNvSpPr>
                  <a:spLocks/>
                </p:cNvSpPr>
                <p:nvPr/>
              </p:nvSpPr>
              <p:spPr bwMode="auto">
                <a:xfrm rot="10800000">
                  <a:off x="2091" y="685"/>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70" name="Line 158"/>
                <p:cNvSpPr>
                  <a:spLocks noChangeShapeType="1"/>
                </p:cNvSpPr>
                <p:nvPr/>
              </p:nvSpPr>
              <p:spPr bwMode="auto">
                <a:xfrm rot="10800000">
                  <a:off x="2045" y="72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71" name="Line 159"/>
                <p:cNvSpPr>
                  <a:spLocks noChangeShapeType="1"/>
                </p:cNvSpPr>
                <p:nvPr/>
              </p:nvSpPr>
              <p:spPr bwMode="auto">
                <a:xfrm rot="10800000">
                  <a:off x="2045" y="71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72" name="Line 160"/>
                <p:cNvSpPr>
                  <a:spLocks noChangeShapeType="1"/>
                </p:cNvSpPr>
                <p:nvPr/>
              </p:nvSpPr>
              <p:spPr bwMode="auto">
                <a:xfrm rot="10800000">
                  <a:off x="2045" y="70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473" name="Group 161"/>
              <p:cNvGrpSpPr>
                <a:grpSpLocks/>
              </p:cNvGrpSpPr>
              <p:nvPr/>
            </p:nvGrpSpPr>
            <p:grpSpPr bwMode="auto">
              <a:xfrm>
                <a:off x="2139" y="686"/>
                <a:ext cx="112" cy="51"/>
                <a:chOff x="2139" y="686"/>
                <a:chExt cx="112" cy="51"/>
              </a:xfrm>
            </p:grpSpPr>
            <p:sp>
              <p:nvSpPr>
                <p:cNvPr id="13474" name="Freeform 162"/>
                <p:cNvSpPr>
                  <a:spLocks/>
                </p:cNvSpPr>
                <p:nvPr/>
              </p:nvSpPr>
              <p:spPr bwMode="auto">
                <a:xfrm rot="10800000">
                  <a:off x="2185" y="686"/>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75" name="Line 163"/>
                <p:cNvSpPr>
                  <a:spLocks noChangeShapeType="1"/>
                </p:cNvSpPr>
                <p:nvPr/>
              </p:nvSpPr>
              <p:spPr bwMode="auto">
                <a:xfrm rot="10800000">
                  <a:off x="2139" y="724"/>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76" name="Line 164"/>
                <p:cNvSpPr>
                  <a:spLocks noChangeShapeType="1"/>
                </p:cNvSpPr>
                <p:nvPr/>
              </p:nvSpPr>
              <p:spPr bwMode="auto">
                <a:xfrm rot="10800000">
                  <a:off x="2139" y="71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77" name="Line 165"/>
                <p:cNvSpPr>
                  <a:spLocks noChangeShapeType="1"/>
                </p:cNvSpPr>
                <p:nvPr/>
              </p:nvSpPr>
              <p:spPr bwMode="auto">
                <a:xfrm rot="10800000">
                  <a:off x="2139" y="70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478" name="Group 166"/>
              <p:cNvGrpSpPr>
                <a:grpSpLocks/>
              </p:cNvGrpSpPr>
              <p:nvPr/>
            </p:nvGrpSpPr>
            <p:grpSpPr bwMode="auto">
              <a:xfrm>
                <a:off x="2599" y="685"/>
                <a:ext cx="113" cy="52"/>
                <a:chOff x="2599" y="685"/>
                <a:chExt cx="113" cy="52"/>
              </a:xfrm>
            </p:grpSpPr>
            <p:sp>
              <p:nvSpPr>
                <p:cNvPr id="13479" name="Freeform 167"/>
                <p:cNvSpPr>
                  <a:spLocks/>
                </p:cNvSpPr>
                <p:nvPr/>
              </p:nvSpPr>
              <p:spPr bwMode="auto">
                <a:xfrm rot="21600000">
                  <a:off x="2599" y="685"/>
                  <a:ext cx="66" cy="52"/>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80" name="Line 168"/>
                <p:cNvSpPr>
                  <a:spLocks noChangeShapeType="1"/>
                </p:cNvSpPr>
                <p:nvPr/>
              </p:nvSpPr>
              <p:spPr bwMode="auto">
                <a:xfrm rot="21600000">
                  <a:off x="2659" y="699"/>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81" name="Line 169"/>
                <p:cNvSpPr>
                  <a:spLocks noChangeShapeType="1"/>
                </p:cNvSpPr>
                <p:nvPr/>
              </p:nvSpPr>
              <p:spPr bwMode="auto">
                <a:xfrm rot="21600000">
                  <a:off x="2659" y="710"/>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82" name="Line 170"/>
                <p:cNvSpPr>
                  <a:spLocks noChangeShapeType="1"/>
                </p:cNvSpPr>
                <p:nvPr/>
              </p:nvSpPr>
              <p:spPr bwMode="auto">
                <a:xfrm rot="21600000">
                  <a:off x="2659" y="721"/>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483" name="Oval 171"/>
              <p:cNvSpPr>
                <a:spLocks noChangeArrowheads="1"/>
              </p:cNvSpPr>
              <p:nvPr/>
            </p:nvSpPr>
            <p:spPr bwMode="auto">
              <a:xfrm rot="10800000">
                <a:off x="2477" y="704"/>
                <a:ext cx="28"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484" name="Oval 172"/>
              <p:cNvSpPr>
                <a:spLocks noChangeArrowheads="1"/>
              </p:cNvSpPr>
              <p:nvPr/>
            </p:nvSpPr>
            <p:spPr bwMode="auto">
              <a:xfrm rot="10800000">
                <a:off x="2370" y="704"/>
                <a:ext cx="27"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3485" name="Group 173"/>
            <p:cNvGrpSpPr>
              <a:grpSpLocks/>
            </p:cNvGrpSpPr>
            <p:nvPr/>
          </p:nvGrpSpPr>
          <p:grpSpPr bwMode="auto">
            <a:xfrm>
              <a:off x="4527" y="2528"/>
              <a:ext cx="1121" cy="138"/>
              <a:chOff x="1804" y="642"/>
              <a:chExt cx="1121" cy="138"/>
            </a:xfrm>
          </p:grpSpPr>
          <p:sp>
            <p:nvSpPr>
              <p:cNvPr id="13486" name="Freeform 174"/>
              <p:cNvSpPr>
                <a:spLocks/>
              </p:cNvSpPr>
              <p:nvPr/>
            </p:nvSpPr>
            <p:spPr bwMode="auto">
              <a:xfrm rot="10800000">
                <a:off x="1804" y="642"/>
                <a:ext cx="1121" cy="138"/>
              </a:xfrm>
              <a:custGeom>
                <a:avLst/>
                <a:gdLst>
                  <a:gd name="T0" fmla="*/ 31 w 3966"/>
                  <a:gd name="T1" fmla="*/ 180 h 489"/>
                  <a:gd name="T2" fmla="*/ 121 w 3966"/>
                  <a:gd name="T3" fmla="*/ 129 h 489"/>
                  <a:gd name="T4" fmla="*/ 514 w 3966"/>
                  <a:gd name="T5" fmla="*/ 30 h 489"/>
                  <a:gd name="T6" fmla="*/ 991 w 3966"/>
                  <a:gd name="T7" fmla="*/ 6 h 489"/>
                  <a:gd name="T8" fmla="*/ 2059 w 3966"/>
                  <a:gd name="T9" fmla="*/ 0 h 489"/>
                  <a:gd name="T10" fmla="*/ 2830 w 3966"/>
                  <a:gd name="T11" fmla="*/ 60 h 489"/>
                  <a:gd name="T12" fmla="*/ 3451 w 3966"/>
                  <a:gd name="T13" fmla="*/ 156 h 489"/>
                  <a:gd name="T14" fmla="*/ 3832 w 3966"/>
                  <a:gd name="T15" fmla="*/ 189 h 489"/>
                  <a:gd name="T16" fmla="*/ 3943 w 3966"/>
                  <a:gd name="T17" fmla="*/ 198 h 489"/>
                  <a:gd name="T18" fmla="*/ 3964 w 3966"/>
                  <a:gd name="T19" fmla="*/ 243 h 489"/>
                  <a:gd name="T20" fmla="*/ 3931 w 3966"/>
                  <a:gd name="T21" fmla="*/ 285 h 489"/>
                  <a:gd name="T22" fmla="*/ 3829 w 3966"/>
                  <a:gd name="T23" fmla="*/ 291 h 489"/>
                  <a:gd name="T24" fmla="*/ 3451 w 3966"/>
                  <a:gd name="T25" fmla="*/ 321 h 489"/>
                  <a:gd name="T26" fmla="*/ 2959 w 3966"/>
                  <a:gd name="T27" fmla="*/ 402 h 489"/>
                  <a:gd name="T28" fmla="*/ 2068 w 3966"/>
                  <a:gd name="T29" fmla="*/ 489 h 489"/>
                  <a:gd name="T30" fmla="*/ 1000 w 3966"/>
                  <a:gd name="T31" fmla="*/ 486 h 489"/>
                  <a:gd name="T32" fmla="*/ 523 w 3966"/>
                  <a:gd name="T33" fmla="*/ 456 h 489"/>
                  <a:gd name="T34" fmla="*/ 115 w 3966"/>
                  <a:gd name="T35" fmla="*/ 348 h 489"/>
                  <a:gd name="T36" fmla="*/ 55 w 3966"/>
                  <a:gd name="T37" fmla="*/ 312 h 489"/>
                  <a:gd name="T38" fmla="*/ 4 w 3966"/>
                  <a:gd name="T39" fmla="*/ 237 h 489"/>
                  <a:gd name="T40" fmla="*/ 31 w 3966"/>
                  <a:gd name="T41" fmla="*/ 180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66" h="489">
                    <a:moveTo>
                      <a:pt x="31" y="180"/>
                    </a:moveTo>
                    <a:lnTo>
                      <a:pt x="121" y="129"/>
                    </a:lnTo>
                    <a:lnTo>
                      <a:pt x="514" y="30"/>
                    </a:lnTo>
                    <a:cubicBezTo>
                      <a:pt x="659" y="10"/>
                      <a:pt x="734" y="11"/>
                      <a:pt x="991" y="6"/>
                    </a:cubicBezTo>
                    <a:lnTo>
                      <a:pt x="2059" y="0"/>
                    </a:lnTo>
                    <a:cubicBezTo>
                      <a:pt x="2365" y="9"/>
                      <a:pt x="2598" y="34"/>
                      <a:pt x="2830" y="60"/>
                    </a:cubicBezTo>
                    <a:cubicBezTo>
                      <a:pt x="3062" y="86"/>
                      <a:pt x="3284" y="134"/>
                      <a:pt x="3451" y="156"/>
                    </a:cubicBezTo>
                    <a:lnTo>
                      <a:pt x="3832" y="189"/>
                    </a:lnTo>
                    <a:cubicBezTo>
                      <a:pt x="3914" y="196"/>
                      <a:pt x="3921" y="189"/>
                      <a:pt x="3943" y="198"/>
                    </a:cubicBezTo>
                    <a:cubicBezTo>
                      <a:pt x="3965" y="207"/>
                      <a:pt x="3966" y="228"/>
                      <a:pt x="3964" y="243"/>
                    </a:cubicBezTo>
                    <a:cubicBezTo>
                      <a:pt x="3962" y="258"/>
                      <a:pt x="3953" y="277"/>
                      <a:pt x="3931" y="285"/>
                    </a:cubicBezTo>
                    <a:cubicBezTo>
                      <a:pt x="3909" y="293"/>
                      <a:pt x="3909" y="285"/>
                      <a:pt x="3829" y="291"/>
                    </a:cubicBezTo>
                    <a:lnTo>
                      <a:pt x="3451" y="321"/>
                    </a:lnTo>
                    <a:lnTo>
                      <a:pt x="2959" y="402"/>
                    </a:lnTo>
                    <a:cubicBezTo>
                      <a:pt x="2729" y="430"/>
                      <a:pt x="2395" y="475"/>
                      <a:pt x="2068" y="489"/>
                    </a:cubicBezTo>
                    <a:lnTo>
                      <a:pt x="1000" y="486"/>
                    </a:lnTo>
                    <a:cubicBezTo>
                      <a:pt x="743" y="481"/>
                      <a:pt x="670" y="479"/>
                      <a:pt x="523" y="456"/>
                    </a:cubicBezTo>
                    <a:lnTo>
                      <a:pt x="115" y="348"/>
                    </a:lnTo>
                    <a:lnTo>
                      <a:pt x="55" y="312"/>
                    </a:lnTo>
                    <a:cubicBezTo>
                      <a:pt x="37" y="294"/>
                      <a:pt x="8" y="259"/>
                      <a:pt x="4" y="237"/>
                    </a:cubicBezTo>
                    <a:cubicBezTo>
                      <a:pt x="0" y="215"/>
                      <a:pt x="25" y="192"/>
                      <a:pt x="31" y="180"/>
                    </a:cubicBez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87" name="Freeform 175"/>
              <p:cNvSpPr>
                <a:spLocks/>
              </p:cNvSpPr>
              <p:nvPr/>
            </p:nvSpPr>
            <p:spPr bwMode="auto">
              <a:xfrm rot="10800000">
                <a:off x="2254" y="656"/>
                <a:ext cx="346" cy="112"/>
              </a:xfrm>
              <a:custGeom>
                <a:avLst/>
                <a:gdLst>
                  <a:gd name="T0" fmla="*/ 6 w 1224"/>
                  <a:gd name="T1" fmla="*/ 192 h 398"/>
                  <a:gd name="T2" fmla="*/ 280 w 1224"/>
                  <a:gd name="T3" fmla="*/ 28 h 398"/>
                  <a:gd name="T4" fmla="*/ 540 w 1224"/>
                  <a:gd name="T5" fmla="*/ 0 h 398"/>
                  <a:gd name="T6" fmla="*/ 748 w 1224"/>
                  <a:gd name="T7" fmla="*/ 0 h 398"/>
                  <a:gd name="T8" fmla="*/ 780 w 1224"/>
                  <a:gd name="T9" fmla="*/ 28 h 398"/>
                  <a:gd name="T10" fmla="*/ 966 w 1224"/>
                  <a:gd name="T11" fmla="*/ 36 h 398"/>
                  <a:gd name="T12" fmla="*/ 1224 w 1224"/>
                  <a:gd name="T13" fmla="*/ 170 h 398"/>
                  <a:gd name="T14" fmla="*/ 1222 w 1224"/>
                  <a:gd name="T15" fmla="*/ 238 h 398"/>
                  <a:gd name="T16" fmla="*/ 964 w 1224"/>
                  <a:gd name="T17" fmla="*/ 376 h 398"/>
                  <a:gd name="T18" fmla="*/ 790 w 1224"/>
                  <a:gd name="T19" fmla="*/ 378 h 398"/>
                  <a:gd name="T20" fmla="*/ 752 w 1224"/>
                  <a:gd name="T21" fmla="*/ 398 h 398"/>
                  <a:gd name="T22" fmla="*/ 520 w 1224"/>
                  <a:gd name="T23" fmla="*/ 394 h 398"/>
                  <a:gd name="T24" fmla="*/ 254 w 1224"/>
                  <a:gd name="T25" fmla="*/ 372 h 398"/>
                  <a:gd name="T26" fmla="*/ 0 w 1224"/>
                  <a:gd name="T27" fmla="*/ 204 h 398"/>
                  <a:gd name="T28" fmla="*/ 6 w 1224"/>
                  <a:gd name="T29" fmla="*/ 192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24" h="398">
                    <a:moveTo>
                      <a:pt x="6" y="192"/>
                    </a:moveTo>
                    <a:lnTo>
                      <a:pt x="280" y="28"/>
                    </a:lnTo>
                    <a:lnTo>
                      <a:pt x="540" y="0"/>
                    </a:lnTo>
                    <a:lnTo>
                      <a:pt x="748" y="0"/>
                    </a:lnTo>
                    <a:lnTo>
                      <a:pt x="780" y="28"/>
                    </a:lnTo>
                    <a:lnTo>
                      <a:pt x="966" y="36"/>
                    </a:lnTo>
                    <a:lnTo>
                      <a:pt x="1224" y="170"/>
                    </a:lnTo>
                    <a:lnTo>
                      <a:pt x="1222" y="238"/>
                    </a:lnTo>
                    <a:lnTo>
                      <a:pt x="964" y="376"/>
                    </a:lnTo>
                    <a:lnTo>
                      <a:pt x="790" y="378"/>
                    </a:lnTo>
                    <a:lnTo>
                      <a:pt x="752" y="398"/>
                    </a:lnTo>
                    <a:lnTo>
                      <a:pt x="520" y="394"/>
                    </a:lnTo>
                    <a:lnTo>
                      <a:pt x="254" y="372"/>
                    </a:lnTo>
                    <a:lnTo>
                      <a:pt x="0" y="204"/>
                    </a:lnTo>
                    <a:lnTo>
                      <a:pt x="6" y="192"/>
                    </a:lnTo>
                    <a:close/>
                  </a:path>
                </a:pathLst>
              </a:custGeom>
              <a:solidFill>
                <a:srgbClr val="33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88" name="Freeform 176"/>
              <p:cNvSpPr>
                <a:spLocks/>
              </p:cNvSpPr>
              <p:nvPr/>
            </p:nvSpPr>
            <p:spPr bwMode="auto">
              <a:xfrm rot="10800000">
                <a:off x="2255" y="665"/>
                <a:ext cx="103" cy="89"/>
              </a:xfrm>
              <a:custGeom>
                <a:avLst/>
                <a:gdLst>
                  <a:gd name="T0" fmla="*/ 322 w 363"/>
                  <a:gd name="T1" fmla="*/ 200 h 314"/>
                  <a:gd name="T2" fmla="*/ 328 w 363"/>
                  <a:gd name="T3" fmla="*/ 112 h 314"/>
                  <a:gd name="T4" fmla="*/ 124 w 363"/>
                  <a:gd name="T5" fmla="*/ 30 h 314"/>
                  <a:gd name="T6" fmla="*/ 78 w 363"/>
                  <a:gd name="T7" fmla="*/ 0 h 314"/>
                  <a:gd name="T8" fmla="*/ 34 w 363"/>
                  <a:gd name="T9" fmla="*/ 0 h 314"/>
                  <a:gd name="T10" fmla="*/ 0 w 363"/>
                  <a:gd name="T11" fmla="*/ 42 h 314"/>
                  <a:gd name="T12" fmla="*/ 0 w 363"/>
                  <a:gd name="T13" fmla="*/ 272 h 314"/>
                  <a:gd name="T14" fmla="*/ 44 w 363"/>
                  <a:gd name="T15" fmla="*/ 314 h 314"/>
                  <a:gd name="T16" fmla="*/ 84 w 363"/>
                  <a:gd name="T17" fmla="*/ 312 h 314"/>
                  <a:gd name="T18" fmla="*/ 322 w 363"/>
                  <a:gd name="T19" fmla="*/ 20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3" h="314">
                    <a:moveTo>
                      <a:pt x="322" y="200"/>
                    </a:moveTo>
                    <a:cubicBezTo>
                      <a:pt x="363" y="167"/>
                      <a:pt x="361" y="140"/>
                      <a:pt x="328" y="112"/>
                    </a:cubicBezTo>
                    <a:lnTo>
                      <a:pt x="124" y="30"/>
                    </a:lnTo>
                    <a:lnTo>
                      <a:pt x="78" y="0"/>
                    </a:lnTo>
                    <a:lnTo>
                      <a:pt x="34" y="0"/>
                    </a:lnTo>
                    <a:lnTo>
                      <a:pt x="0" y="42"/>
                    </a:lnTo>
                    <a:lnTo>
                      <a:pt x="0" y="272"/>
                    </a:lnTo>
                    <a:lnTo>
                      <a:pt x="44" y="314"/>
                    </a:lnTo>
                    <a:lnTo>
                      <a:pt x="84" y="312"/>
                    </a:lnTo>
                    <a:lnTo>
                      <a:pt x="322" y="200"/>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3489" name="Group 177"/>
              <p:cNvGrpSpPr>
                <a:grpSpLocks/>
              </p:cNvGrpSpPr>
              <p:nvPr/>
            </p:nvGrpSpPr>
            <p:grpSpPr bwMode="auto">
              <a:xfrm rot="10800000">
                <a:off x="2349" y="648"/>
                <a:ext cx="29" cy="20"/>
                <a:chOff x="2671" y="2680"/>
                <a:chExt cx="103" cy="71"/>
              </a:xfrm>
            </p:grpSpPr>
            <p:sp>
              <p:nvSpPr>
                <p:cNvPr id="13490" name="Freeform 178"/>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91" name="Line 179"/>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92" name="Line 180"/>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493" name="Group 181"/>
              <p:cNvGrpSpPr>
                <a:grpSpLocks/>
              </p:cNvGrpSpPr>
              <p:nvPr/>
            </p:nvGrpSpPr>
            <p:grpSpPr bwMode="auto">
              <a:xfrm rot="10800000">
                <a:off x="2311" y="664"/>
                <a:ext cx="29" cy="20"/>
                <a:chOff x="2671" y="2680"/>
                <a:chExt cx="103" cy="71"/>
              </a:xfrm>
            </p:grpSpPr>
            <p:sp>
              <p:nvSpPr>
                <p:cNvPr id="13494" name="Freeform 182"/>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95" name="Line 183"/>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96" name="Line 184"/>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497" name="Group 185"/>
              <p:cNvGrpSpPr>
                <a:grpSpLocks/>
              </p:cNvGrpSpPr>
              <p:nvPr/>
            </p:nvGrpSpPr>
            <p:grpSpPr bwMode="auto">
              <a:xfrm rot="10800000">
                <a:off x="2311" y="736"/>
                <a:ext cx="29" cy="20"/>
                <a:chOff x="2671" y="2680"/>
                <a:chExt cx="103" cy="71"/>
              </a:xfrm>
            </p:grpSpPr>
            <p:sp>
              <p:nvSpPr>
                <p:cNvPr id="13498" name="Freeform 186"/>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99" name="Line 187"/>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00" name="Line 188"/>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01" name="Group 189"/>
              <p:cNvGrpSpPr>
                <a:grpSpLocks/>
              </p:cNvGrpSpPr>
              <p:nvPr/>
            </p:nvGrpSpPr>
            <p:grpSpPr bwMode="auto">
              <a:xfrm rot="10800000">
                <a:off x="2351" y="753"/>
                <a:ext cx="29" cy="20"/>
                <a:chOff x="2671" y="2680"/>
                <a:chExt cx="103" cy="71"/>
              </a:xfrm>
            </p:grpSpPr>
            <p:sp>
              <p:nvSpPr>
                <p:cNvPr id="13502" name="Freeform 190"/>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03" name="Line 191"/>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04" name="Line 192"/>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05" name="Group 193"/>
              <p:cNvGrpSpPr>
                <a:grpSpLocks/>
              </p:cNvGrpSpPr>
              <p:nvPr/>
            </p:nvGrpSpPr>
            <p:grpSpPr bwMode="auto">
              <a:xfrm rot="10800000">
                <a:off x="2386" y="740"/>
                <a:ext cx="29" cy="20"/>
                <a:chOff x="2671" y="2680"/>
                <a:chExt cx="103" cy="71"/>
              </a:xfrm>
            </p:grpSpPr>
            <p:sp>
              <p:nvSpPr>
                <p:cNvPr id="13506" name="Freeform 194"/>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07" name="Line 195"/>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08" name="Line 196"/>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09" name="Group 197"/>
              <p:cNvGrpSpPr>
                <a:grpSpLocks/>
              </p:cNvGrpSpPr>
              <p:nvPr/>
            </p:nvGrpSpPr>
            <p:grpSpPr bwMode="auto">
              <a:xfrm rot="10800000">
                <a:off x="2386" y="662"/>
                <a:ext cx="29" cy="20"/>
                <a:chOff x="2671" y="2680"/>
                <a:chExt cx="103" cy="71"/>
              </a:xfrm>
            </p:grpSpPr>
            <p:sp>
              <p:nvSpPr>
                <p:cNvPr id="13510" name="Freeform 198"/>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11" name="Line 199"/>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12" name="Line 200"/>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13" name="Group 201"/>
              <p:cNvGrpSpPr>
                <a:grpSpLocks/>
              </p:cNvGrpSpPr>
              <p:nvPr/>
            </p:nvGrpSpPr>
            <p:grpSpPr bwMode="auto">
              <a:xfrm rot="21600000">
                <a:off x="2461" y="648"/>
                <a:ext cx="29" cy="20"/>
                <a:chOff x="2671" y="2680"/>
                <a:chExt cx="103" cy="71"/>
              </a:xfrm>
            </p:grpSpPr>
            <p:sp>
              <p:nvSpPr>
                <p:cNvPr id="13514" name="Freeform 202"/>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15" name="Line 203"/>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16" name="Line 204"/>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17" name="Group 205"/>
              <p:cNvGrpSpPr>
                <a:grpSpLocks/>
              </p:cNvGrpSpPr>
              <p:nvPr/>
            </p:nvGrpSpPr>
            <p:grpSpPr bwMode="auto">
              <a:xfrm rot="21600000">
                <a:off x="2458" y="756"/>
                <a:ext cx="29" cy="20"/>
                <a:chOff x="2671" y="2680"/>
                <a:chExt cx="103" cy="71"/>
              </a:xfrm>
            </p:grpSpPr>
            <p:sp>
              <p:nvSpPr>
                <p:cNvPr id="13518" name="Freeform 206"/>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19" name="Line 207"/>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20" name="Line 208"/>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21" name="Group 209"/>
              <p:cNvGrpSpPr>
                <a:grpSpLocks/>
              </p:cNvGrpSpPr>
              <p:nvPr/>
            </p:nvGrpSpPr>
            <p:grpSpPr bwMode="auto">
              <a:xfrm rot="21600000">
                <a:off x="2499" y="740"/>
                <a:ext cx="29" cy="20"/>
                <a:chOff x="2671" y="2680"/>
                <a:chExt cx="103" cy="71"/>
              </a:xfrm>
            </p:grpSpPr>
            <p:sp>
              <p:nvSpPr>
                <p:cNvPr id="13522" name="Freeform 210"/>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23" name="Line 211"/>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24" name="Line 212"/>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25" name="Group 213"/>
              <p:cNvGrpSpPr>
                <a:grpSpLocks/>
              </p:cNvGrpSpPr>
              <p:nvPr/>
            </p:nvGrpSpPr>
            <p:grpSpPr bwMode="auto">
              <a:xfrm rot="21600000">
                <a:off x="2498" y="664"/>
                <a:ext cx="29" cy="20"/>
                <a:chOff x="2671" y="2680"/>
                <a:chExt cx="103" cy="71"/>
              </a:xfrm>
            </p:grpSpPr>
            <p:sp>
              <p:nvSpPr>
                <p:cNvPr id="13526" name="Freeform 214"/>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27" name="Line 215"/>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28" name="Line 216"/>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29" name="Group 217"/>
              <p:cNvGrpSpPr>
                <a:grpSpLocks/>
              </p:cNvGrpSpPr>
              <p:nvPr/>
            </p:nvGrpSpPr>
            <p:grpSpPr bwMode="auto">
              <a:xfrm>
                <a:off x="2045" y="685"/>
                <a:ext cx="112" cy="51"/>
                <a:chOff x="2045" y="685"/>
                <a:chExt cx="112" cy="51"/>
              </a:xfrm>
            </p:grpSpPr>
            <p:sp>
              <p:nvSpPr>
                <p:cNvPr id="13530" name="Freeform 218"/>
                <p:cNvSpPr>
                  <a:spLocks/>
                </p:cNvSpPr>
                <p:nvPr/>
              </p:nvSpPr>
              <p:spPr bwMode="auto">
                <a:xfrm rot="10800000">
                  <a:off x="2091" y="685"/>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31" name="Line 219"/>
                <p:cNvSpPr>
                  <a:spLocks noChangeShapeType="1"/>
                </p:cNvSpPr>
                <p:nvPr/>
              </p:nvSpPr>
              <p:spPr bwMode="auto">
                <a:xfrm rot="10800000">
                  <a:off x="2045" y="72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32" name="Line 220"/>
                <p:cNvSpPr>
                  <a:spLocks noChangeShapeType="1"/>
                </p:cNvSpPr>
                <p:nvPr/>
              </p:nvSpPr>
              <p:spPr bwMode="auto">
                <a:xfrm rot="10800000">
                  <a:off x="2045" y="71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33" name="Line 221"/>
                <p:cNvSpPr>
                  <a:spLocks noChangeShapeType="1"/>
                </p:cNvSpPr>
                <p:nvPr/>
              </p:nvSpPr>
              <p:spPr bwMode="auto">
                <a:xfrm rot="10800000">
                  <a:off x="2045" y="70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34" name="Group 222"/>
              <p:cNvGrpSpPr>
                <a:grpSpLocks/>
              </p:cNvGrpSpPr>
              <p:nvPr/>
            </p:nvGrpSpPr>
            <p:grpSpPr bwMode="auto">
              <a:xfrm>
                <a:off x="2139" y="686"/>
                <a:ext cx="112" cy="51"/>
                <a:chOff x="2139" y="686"/>
                <a:chExt cx="112" cy="51"/>
              </a:xfrm>
            </p:grpSpPr>
            <p:sp>
              <p:nvSpPr>
                <p:cNvPr id="13535" name="Freeform 223"/>
                <p:cNvSpPr>
                  <a:spLocks/>
                </p:cNvSpPr>
                <p:nvPr/>
              </p:nvSpPr>
              <p:spPr bwMode="auto">
                <a:xfrm rot="10800000">
                  <a:off x="2185" y="686"/>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36" name="Line 224"/>
                <p:cNvSpPr>
                  <a:spLocks noChangeShapeType="1"/>
                </p:cNvSpPr>
                <p:nvPr/>
              </p:nvSpPr>
              <p:spPr bwMode="auto">
                <a:xfrm rot="10800000">
                  <a:off x="2139" y="724"/>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37" name="Line 225"/>
                <p:cNvSpPr>
                  <a:spLocks noChangeShapeType="1"/>
                </p:cNvSpPr>
                <p:nvPr/>
              </p:nvSpPr>
              <p:spPr bwMode="auto">
                <a:xfrm rot="10800000">
                  <a:off x="2139" y="71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38" name="Line 226"/>
                <p:cNvSpPr>
                  <a:spLocks noChangeShapeType="1"/>
                </p:cNvSpPr>
                <p:nvPr/>
              </p:nvSpPr>
              <p:spPr bwMode="auto">
                <a:xfrm rot="10800000">
                  <a:off x="2139" y="70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39" name="Group 227"/>
              <p:cNvGrpSpPr>
                <a:grpSpLocks/>
              </p:cNvGrpSpPr>
              <p:nvPr/>
            </p:nvGrpSpPr>
            <p:grpSpPr bwMode="auto">
              <a:xfrm>
                <a:off x="2599" y="685"/>
                <a:ext cx="113" cy="52"/>
                <a:chOff x="2599" y="685"/>
                <a:chExt cx="113" cy="52"/>
              </a:xfrm>
            </p:grpSpPr>
            <p:sp>
              <p:nvSpPr>
                <p:cNvPr id="13540" name="Freeform 228"/>
                <p:cNvSpPr>
                  <a:spLocks/>
                </p:cNvSpPr>
                <p:nvPr/>
              </p:nvSpPr>
              <p:spPr bwMode="auto">
                <a:xfrm rot="21600000">
                  <a:off x="2599" y="685"/>
                  <a:ext cx="66" cy="52"/>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41" name="Line 229"/>
                <p:cNvSpPr>
                  <a:spLocks noChangeShapeType="1"/>
                </p:cNvSpPr>
                <p:nvPr/>
              </p:nvSpPr>
              <p:spPr bwMode="auto">
                <a:xfrm rot="21600000">
                  <a:off x="2659" y="699"/>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42" name="Line 230"/>
                <p:cNvSpPr>
                  <a:spLocks noChangeShapeType="1"/>
                </p:cNvSpPr>
                <p:nvPr/>
              </p:nvSpPr>
              <p:spPr bwMode="auto">
                <a:xfrm rot="21600000">
                  <a:off x="2659" y="710"/>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43" name="Line 231"/>
                <p:cNvSpPr>
                  <a:spLocks noChangeShapeType="1"/>
                </p:cNvSpPr>
                <p:nvPr/>
              </p:nvSpPr>
              <p:spPr bwMode="auto">
                <a:xfrm rot="21600000">
                  <a:off x="2659" y="721"/>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544" name="Oval 232"/>
              <p:cNvSpPr>
                <a:spLocks noChangeArrowheads="1"/>
              </p:cNvSpPr>
              <p:nvPr/>
            </p:nvSpPr>
            <p:spPr bwMode="auto">
              <a:xfrm rot="10800000">
                <a:off x="2477" y="704"/>
                <a:ext cx="28"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545" name="Oval 233"/>
              <p:cNvSpPr>
                <a:spLocks noChangeArrowheads="1"/>
              </p:cNvSpPr>
              <p:nvPr/>
            </p:nvSpPr>
            <p:spPr bwMode="auto">
              <a:xfrm rot="10800000">
                <a:off x="2370" y="704"/>
                <a:ext cx="27"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3546" name="Group 234"/>
            <p:cNvGrpSpPr>
              <a:grpSpLocks/>
            </p:cNvGrpSpPr>
            <p:nvPr/>
          </p:nvGrpSpPr>
          <p:grpSpPr bwMode="auto">
            <a:xfrm>
              <a:off x="4873" y="2860"/>
              <a:ext cx="775" cy="95"/>
              <a:chOff x="1804" y="642"/>
              <a:chExt cx="1121" cy="138"/>
            </a:xfrm>
          </p:grpSpPr>
          <p:sp>
            <p:nvSpPr>
              <p:cNvPr id="13547" name="Freeform 235"/>
              <p:cNvSpPr>
                <a:spLocks/>
              </p:cNvSpPr>
              <p:nvPr/>
            </p:nvSpPr>
            <p:spPr bwMode="auto">
              <a:xfrm rot="10800000">
                <a:off x="1804" y="642"/>
                <a:ext cx="1121" cy="138"/>
              </a:xfrm>
              <a:custGeom>
                <a:avLst/>
                <a:gdLst>
                  <a:gd name="T0" fmla="*/ 31 w 3966"/>
                  <a:gd name="T1" fmla="*/ 180 h 489"/>
                  <a:gd name="T2" fmla="*/ 121 w 3966"/>
                  <a:gd name="T3" fmla="*/ 129 h 489"/>
                  <a:gd name="T4" fmla="*/ 514 w 3966"/>
                  <a:gd name="T5" fmla="*/ 30 h 489"/>
                  <a:gd name="T6" fmla="*/ 991 w 3966"/>
                  <a:gd name="T7" fmla="*/ 6 h 489"/>
                  <a:gd name="T8" fmla="*/ 2059 w 3966"/>
                  <a:gd name="T9" fmla="*/ 0 h 489"/>
                  <a:gd name="T10" fmla="*/ 2830 w 3966"/>
                  <a:gd name="T11" fmla="*/ 60 h 489"/>
                  <a:gd name="T12" fmla="*/ 3451 w 3966"/>
                  <a:gd name="T13" fmla="*/ 156 h 489"/>
                  <a:gd name="T14" fmla="*/ 3832 w 3966"/>
                  <a:gd name="T15" fmla="*/ 189 h 489"/>
                  <a:gd name="T16" fmla="*/ 3943 w 3966"/>
                  <a:gd name="T17" fmla="*/ 198 h 489"/>
                  <a:gd name="T18" fmla="*/ 3964 w 3966"/>
                  <a:gd name="T19" fmla="*/ 243 h 489"/>
                  <a:gd name="T20" fmla="*/ 3931 w 3966"/>
                  <a:gd name="T21" fmla="*/ 285 h 489"/>
                  <a:gd name="T22" fmla="*/ 3829 w 3966"/>
                  <a:gd name="T23" fmla="*/ 291 h 489"/>
                  <a:gd name="T24" fmla="*/ 3451 w 3966"/>
                  <a:gd name="T25" fmla="*/ 321 h 489"/>
                  <a:gd name="T26" fmla="*/ 2959 w 3966"/>
                  <a:gd name="T27" fmla="*/ 402 h 489"/>
                  <a:gd name="T28" fmla="*/ 2068 w 3966"/>
                  <a:gd name="T29" fmla="*/ 489 h 489"/>
                  <a:gd name="T30" fmla="*/ 1000 w 3966"/>
                  <a:gd name="T31" fmla="*/ 486 h 489"/>
                  <a:gd name="T32" fmla="*/ 523 w 3966"/>
                  <a:gd name="T33" fmla="*/ 456 h 489"/>
                  <a:gd name="T34" fmla="*/ 115 w 3966"/>
                  <a:gd name="T35" fmla="*/ 348 h 489"/>
                  <a:gd name="T36" fmla="*/ 55 w 3966"/>
                  <a:gd name="T37" fmla="*/ 312 h 489"/>
                  <a:gd name="T38" fmla="*/ 4 w 3966"/>
                  <a:gd name="T39" fmla="*/ 237 h 489"/>
                  <a:gd name="T40" fmla="*/ 31 w 3966"/>
                  <a:gd name="T41" fmla="*/ 180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66" h="489">
                    <a:moveTo>
                      <a:pt x="31" y="180"/>
                    </a:moveTo>
                    <a:lnTo>
                      <a:pt x="121" y="129"/>
                    </a:lnTo>
                    <a:lnTo>
                      <a:pt x="514" y="30"/>
                    </a:lnTo>
                    <a:cubicBezTo>
                      <a:pt x="659" y="10"/>
                      <a:pt x="734" y="11"/>
                      <a:pt x="991" y="6"/>
                    </a:cubicBezTo>
                    <a:lnTo>
                      <a:pt x="2059" y="0"/>
                    </a:lnTo>
                    <a:cubicBezTo>
                      <a:pt x="2365" y="9"/>
                      <a:pt x="2598" y="34"/>
                      <a:pt x="2830" y="60"/>
                    </a:cubicBezTo>
                    <a:cubicBezTo>
                      <a:pt x="3062" y="86"/>
                      <a:pt x="3284" y="134"/>
                      <a:pt x="3451" y="156"/>
                    </a:cubicBezTo>
                    <a:lnTo>
                      <a:pt x="3832" y="189"/>
                    </a:lnTo>
                    <a:cubicBezTo>
                      <a:pt x="3914" y="196"/>
                      <a:pt x="3921" y="189"/>
                      <a:pt x="3943" y="198"/>
                    </a:cubicBezTo>
                    <a:cubicBezTo>
                      <a:pt x="3965" y="207"/>
                      <a:pt x="3966" y="228"/>
                      <a:pt x="3964" y="243"/>
                    </a:cubicBezTo>
                    <a:cubicBezTo>
                      <a:pt x="3962" y="258"/>
                      <a:pt x="3953" y="277"/>
                      <a:pt x="3931" y="285"/>
                    </a:cubicBezTo>
                    <a:cubicBezTo>
                      <a:pt x="3909" y="293"/>
                      <a:pt x="3909" y="285"/>
                      <a:pt x="3829" y="291"/>
                    </a:cubicBezTo>
                    <a:lnTo>
                      <a:pt x="3451" y="321"/>
                    </a:lnTo>
                    <a:lnTo>
                      <a:pt x="2959" y="402"/>
                    </a:lnTo>
                    <a:cubicBezTo>
                      <a:pt x="2729" y="430"/>
                      <a:pt x="2395" y="475"/>
                      <a:pt x="2068" y="489"/>
                    </a:cubicBezTo>
                    <a:lnTo>
                      <a:pt x="1000" y="486"/>
                    </a:lnTo>
                    <a:cubicBezTo>
                      <a:pt x="743" y="481"/>
                      <a:pt x="670" y="479"/>
                      <a:pt x="523" y="456"/>
                    </a:cubicBezTo>
                    <a:lnTo>
                      <a:pt x="115" y="348"/>
                    </a:lnTo>
                    <a:lnTo>
                      <a:pt x="55" y="312"/>
                    </a:lnTo>
                    <a:cubicBezTo>
                      <a:pt x="37" y="294"/>
                      <a:pt x="8" y="259"/>
                      <a:pt x="4" y="237"/>
                    </a:cubicBezTo>
                    <a:cubicBezTo>
                      <a:pt x="0" y="215"/>
                      <a:pt x="25" y="192"/>
                      <a:pt x="31" y="180"/>
                    </a:cubicBez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48" name="Freeform 236"/>
              <p:cNvSpPr>
                <a:spLocks/>
              </p:cNvSpPr>
              <p:nvPr/>
            </p:nvSpPr>
            <p:spPr bwMode="auto">
              <a:xfrm rot="10800000">
                <a:off x="2254" y="656"/>
                <a:ext cx="346" cy="112"/>
              </a:xfrm>
              <a:custGeom>
                <a:avLst/>
                <a:gdLst>
                  <a:gd name="T0" fmla="*/ 6 w 1224"/>
                  <a:gd name="T1" fmla="*/ 192 h 398"/>
                  <a:gd name="T2" fmla="*/ 280 w 1224"/>
                  <a:gd name="T3" fmla="*/ 28 h 398"/>
                  <a:gd name="T4" fmla="*/ 540 w 1224"/>
                  <a:gd name="T5" fmla="*/ 0 h 398"/>
                  <a:gd name="T6" fmla="*/ 748 w 1224"/>
                  <a:gd name="T7" fmla="*/ 0 h 398"/>
                  <a:gd name="T8" fmla="*/ 780 w 1224"/>
                  <a:gd name="T9" fmla="*/ 28 h 398"/>
                  <a:gd name="T10" fmla="*/ 966 w 1224"/>
                  <a:gd name="T11" fmla="*/ 36 h 398"/>
                  <a:gd name="T12" fmla="*/ 1224 w 1224"/>
                  <a:gd name="T13" fmla="*/ 170 h 398"/>
                  <a:gd name="T14" fmla="*/ 1222 w 1224"/>
                  <a:gd name="T15" fmla="*/ 238 h 398"/>
                  <a:gd name="T16" fmla="*/ 964 w 1224"/>
                  <a:gd name="T17" fmla="*/ 376 h 398"/>
                  <a:gd name="T18" fmla="*/ 790 w 1224"/>
                  <a:gd name="T19" fmla="*/ 378 h 398"/>
                  <a:gd name="T20" fmla="*/ 752 w 1224"/>
                  <a:gd name="T21" fmla="*/ 398 h 398"/>
                  <a:gd name="T22" fmla="*/ 520 w 1224"/>
                  <a:gd name="T23" fmla="*/ 394 h 398"/>
                  <a:gd name="T24" fmla="*/ 254 w 1224"/>
                  <a:gd name="T25" fmla="*/ 372 h 398"/>
                  <a:gd name="T26" fmla="*/ 0 w 1224"/>
                  <a:gd name="T27" fmla="*/ 204 h 398"/>
                  <a:gd name="T28" fmla="*/ 6 w 1224"/>
                  <a:gd name="T29" fmla="*/ 192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24" h="398">
                    <a:moveTo>
                      <a:pt x="6" y="192"/>
                    </a:moveTo>
                    <a:lnTo>
                      <a:pt x="280" y="28"/>
                    </a:lnTo>
                    <a:lnTo>
                      <a:pt x="540" y="0"/>
                    </a:lnTo>
                    <a:lnTo>
                      <a:pt x="748" y="0"/>
                    </a:lnTo>
                    <a:lnTo>
                      <a:pt x="780" y="28"/>
                    </a:lnTo>
                    <a:lnTo>
                      <a:pt x="966" y="36"/>
                    </a:lnTo>
                    <a:lnTo>
                      <a:pt x="1224" y="170"/>
                    </a:lnTo>
                    <a:lnTo>
                      <a:pt x="1222" y="238"/>
                    </a:lnTo>
                    <a:lnTo>
                      <a:pt x="964" y="376"/>
                    </a:lnTo>
                    <a:lnTo>
                      <a:pt x="790" y="378"/>
                    </a:lnTo>
                    <a:lnTo>
                      <a:pt x="752" y="398"/>
                    </a:lnTo>
                    <a:lnTo>
                      <a:pt x="520" y="394"/>
                    </a:lnTo>
                    <a:lnTo>
                      <a:pt x="254" y="372"/>
                    </a:lnTo>
                    <a:lnTo>
                      <a:pt x="0" y="204"/>
                    </a:lnTo>
                    <a:lnTo>
                      <a:pt x="6" y="192"/>
                    </a:lnTo>
                    <a:close/>
                  </a:path>
                </a:pathLst>
              </a:custGeom>
              <a:solidFill>
                <a:srgbClr val="33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49" name="Freeform 237"/>
              <p:cNvSpPr>
                <a:spLocks/>
              </p:cNvSpPr>
              <p:nvPr/>
            </p:nvSpPr>
            <p:spPr bwMode="auto">
              <a:xfrm rot="10800000">
                <a:off x="2255" y="665"/>
                <a:ext cx="103" cy="89"/>
              </a:xfrm>
              <a:custGeom>
                <a:avLst/>
                <a:gdLst>
                  <a:gd name="T0" fmla="*/ 322 w 363"/>
                  <a:gd name="T1" fmla="*/ 200 h 314"/>
                  <a:gd name="T2" fmla="*/ 328 w 363"/>
                  <a:gd name="T3" fmla="*/ 112 h 314"/>
                  <a:gd name="T4" fmla="*/ 124 w 363"/>
                  <a:gd name="T5" fmla="*/ 30 h 314"/>
                  <a:gd name="T6" fmla="*/ 78 w 363"/>
                  <a:gd name="T7" fmla="*/ 0 h 314"/>
                  <a:gd name="T8" fmla="*/ 34 w 363"/>
                  <a:gd name="T9" fmla="*/ 0 h 314"/>
                  <a:gd name="T10" fmla="*/ 0 w 363"/>
                  <a:gd name="T11" fmla="*/ 42 h 314"/>
                  <a:gd name="T12" fmla="*/ 0 w 363"/>
                  <a:gd name="T13" fmla="*/ 272 h 314"/>
                  <a:gd name="T14" fmla="*/ 44 w 363"/>
                  <a:gd name="T15" fmla="*/ 314 h 314"/>
                  <a:gd name="T16" fmla="*/ 84 w 363"/>
                  <a:gd name="T17" fmla="*/ 312 h 314"/>
                  <a:gd name="T18" fmla="*/ 322 w 363"/>
                  <a:gd name="T19" fmla="*/ 20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3" h="314">
                    <a:moveTo>
                      <a:pt x="322" y="200"/>
                    </a:moveTo>
                    <a:cubicBezTo>
                      <a:pt x="363" y="167"/>
                      <a:pt x="361" y="140"/>
                      <a:pt x="328" y="112"/>
                    </a:cubicBezTo>
                    <a:lnTo>
                      <a:pt x="124" y="30"/>
                    </a:lnTo>
                    <a:lnTo>
                      <a:pt x="78" y="0"/>
                    </a:lnTo>
                    <a:lnTo>
                      <a:pt x="34" y="0"/>
                    </a:lnTo>
                    <a:lnTo>
                      <a:pt x="0" y="42"/>
                    </a:lnTo>
                    <a:lnTo>
                      <a:pt x="0" y="272"/>
                    </a:lnTo>
                    <a:lnTo>
                      <a:pt x="44" y="314"/>
                    </a:lnTo>
                    <a:lnTo>
                      <a:pt x="84" y="312"/>
                    </a:lnTo>
                    <a:lnTo>
                      <a:pt x="322" y="200"/>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3550" name="Group 238"/>
              <p:cNvGrpSpPr>
                <a:grpSpLocks/>
              </p:cNvGrpSpPr>
              <p:nvPr/>
            </p:nvGrpSpPr>
            <p:grpSpPr bwMode="auto">
              <a:xfrm rot="10800000">
                <a:off x="2349" y="648"/>
                <a:ext cx="29" cy="20"/>
                <a:chOff x="2671" y="2680"/>
                <a:chExt cx="103" cy="71"/>
              </a:xfrm>
            </p:grpSpPr>
            <p:sp>
              <p:nvSpPr>
                <p:cNvPr id="13551" name="Freeform 239"/>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52" name="Line 240"/>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53" name="Line 241"/>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54" name="Group 242"/>
              <p:cNvGrpSpPr>
                <a:grpSpLocks/>
              </p:cNvGrpSpPr>
              <p:nvPr/>
            </p:nvGrpSpPr>
            <p:grpSpPr bwMode="auto">
              <a:xfrm rot="10800000">
                <a:off x="2311" y="664"/>
                <a:ext cx="29" cy="20"/>
                <a:chOff x="2671" y="2680"/>
                <a:chExt cx="103" cy="71"/>
              </a:xfrm>
            </p:grpSpPr>
            <p:sp>
              <p:nvSpPr>
                <p:cNvPr id="13555" name="Freeform 243"/>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56" name="Line 244"/>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57" name="Line 245"/>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58" name="Group 246"/>
              <p:cNvGrpSpPr>
                <a:grpSpLocks/>
              </p:cNvGrpSpPr>
              <p:nvPr/>
            </p:nvGrpSpPr>
            <p:grpSpPr bwMode="auto">
              <a:xfrm rot="10800000">
                <a:off x="2311" y="736"/>
                <a:ext cx="29" cy="20"/>
                <a:chOff x="2671" y="2680"/>
                <a:chExt cx="103" cy="71"/>
              </a:xfrm>
            </p:grpSpPr>
            <p:sp>
              <p:nvSpPr>
                <p:cNvPr id="13559" name="Freeform 247"/>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60" name="Line 248"/>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61" name="Line 249"/>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62" name="Group 250"/>
              <p:cNvGrpSpPr>
                <a:grpSpLocks/>
              </p:cNvGrpSpPr>
              <p:nvPr/>
            </p:nvGrpSpPr>
            <p:grpSpPr bwMode="auto">
              <a:xfrm rot="10800000">
                <a:off x="2351" y="753"/>
                <a:ext cx="29" cy="20"/>
                <a:chOff x="2671" y="2680"/>
                <a:chExt cx="103" cy="71"/>
              </a:xfrm>
            </p:grpSpPr>
            <p:sp>
              <p:nvSpPr>
                <p:cNvPr id="13563" name="Freeform 251"/>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64" name="Line 252"/>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65" name="Line 253"/>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66" name="Group 254"/>
              <p:cNvGrpSpPr>
                <a:grpSpLocks/>
              </p:cNvGrpSpPr>
              <p:nvPr/>
            </p:nvGrpSpPr>
            <p:grpSpPr bwMode="auto">
              <a:xfrm rot="10800000">
                <a:off x="2386" y="740"/>
                <a:ext cx="29" cy="20"/>
                <a:chOff x="2671" y="2680"/>
                <a:chExt cx="103" cy="71"/>
              </a:xfrm>
            </p:grpSpPr>
            <p:sp>
              <p:nvSpPr>
                <p:cNvPr id="13567" name="Freeform 255"/>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68" name="Line 256"/>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69" name="Line 257"/>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70" name="Group 258"/>
              <p:cNvGrpSpPr>
                <a:grpSpLocks/>
              </p:cNvGrpSpPr>
              <p:nvPr/>
            </p:nvGrpSpPr>
            <p:grpSpPr bwMode="auto">
              <a:xfrm rot="10800000">
                <a:off x="2386" y="662"/>
                <a:ext cx="29" cy="20"/>
                <a:chOff x="2671" y="2680"/>
                <a:chExt cx="103" cy="71"/>
              </a:xfrm>
            </p:grpSpPr>
            <p:sp>
              <p:nvSpPr>
                <p:cNvPr id="13571" name="Freeform 259"/>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72" name="Line 260"/>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73" name="Line 261"/>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74" name="Group 262"/>
              <p:cNvGrpSpPr>
                <a:grpSpLocks/>
              </p:cNvGrpSpPr>
              <p:nvPr/>
            </p:nvGrpSpPr>
            <p:grpSpPr bwMode="auto">
              <a:xfrm rot="21600000">
                <a:off x="2461" y="648"/>
                <a:ext cx="29" cy="20"/>
                <a:chOff x="2671" y="2680"/>
                <a:chExt cx="103" cy="71"/>
              </a:xfrm>
            </p:grpSpPr>
            <p:sp>
              <p:nvSpPr>
                <p:cNvPr id="13575" name="Freeform 263"/>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76" name="Line 264"/>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77" name="Line 265"/>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78" name="Group 266"/>
              <p:cNvGrpSpPr>
                <a:grpSpLocks/>
              </p:cNvGrpSpPr>
              <p:nvPr/>
            </p:nvGrpSpPr>
            <p:grpSpPr bwMode="auto">
              <a:xfrm rot="21600000">
                <a:off x="2458" y="756"/>
                <a:ext cx="29" cy="20"/>
                <a:chOff x="2671" y="2680"/>
                <a:chExt cx="103" cy="71"/>
              </a:xfrm>
            </p:grpSpPr>
            <p:sp>
              <p:nvSpPr>
                <p:cNvPr id="13579" name="Freeform 267"/>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80" name="Line 268"/>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81" name="Line 269"/>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82" name="Group 270"/>
              <p:cNvGrpSpPr>
                <a:grpSpLocks/>
              </p:cNvGrpSpPr>
              <p:nvPr/>
            </p:nvGrpSpPr>
            <p:grpSpPr bwMode="auto">
              <a:xfrm rot="21600000">
                <a:off x="2499" y="740"/>
                <a:ext cx="29" cy="20"/>
                <a:chOff x="2671" y="2680"/>
                <a:chExt cx="103" cy="71"/>
              </a:xfrm>
            </p:grpSpPr>
            <p:sp>
              <p:nvSpPr>
                <p:cNvPr id="13583" name="Freeform 271"/>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84" name="Line 272"/>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85" name="Line 273"/>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86" name="Group 274"/>
              <p:cNvGrpSpPr>
                <a:grpSpLocks/>
              </p:cNvGrpSpPr>
              <p:nvPr/>
            </p:nvGrpSpPr>
            <p:grpSpPr bwMode="auto">
              <a:xfrm rot="21600000">
                <a:off x="2498" y="664"/>
                <a:ext cx="29" cy="20"/>
                <a:chOff x="2671" y="2680"/>
                <a:chExt cx="103" cy="71"/>
              </a:xfrm>
            </p:grpSpPr>
            <p:sp>
              <p:nvSpPr>
                <p:cNvPr id="13587" name="Freeform 275"/>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88" name="Line 276"/>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89" name="Line 277"/>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90" name="Group 278"/>
              <p:cNvGrpSpPr>
                <a:grpSpLocks/>
              </p:cNvGrpSpPr>
              <p:nvPr/>
            </p:nvGrpSpPr>
            <p:grpSpPr bwMode="auto">
              <a:xfrm>
                <a:off x="2045" y="685"/>
                <a:ext cx="112" cy="51"/>
                <a:chOff x="2045" y="685"/>
                <a:chExt cx="112" cy="51"/>
              </a:xfrm>
            </p:grpSpPr>
            <p:sp>
              <p:nvSpPr>
                <p:cNvPr id="13591" name="Freeform 279"/>
                <p:cNvSpPr>
                  <a:spLocks/>
                </p:cNvSpPr>
                <p:nvPr/>
              </p:nvSpPr>
              <p:spPr bwMode="auto">
                <a:xfrm rot="10800000">
                  <a:off x="2091" y="685"/>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92" name="Line 280"/>
                <p:cNvSpPr>
                  <a:spLocks noChangeShapeType="1"/>
                </p:cNvSpPr>
                <p:nvPr/>
              </p:nvSpPr>
              <p:spPr bwMode="auto">
                <a:xfrm rot="10800000">
                  <a:off x="2045" y="72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93" name="Line 281"/>
                <p:cNvSpPr>
                  <a:spLocks noChangeShapeType="1"/>
                </p:cNvSpPr>
                <p:nvPr/>
              </p:nvSpPr>
              <p:spPr bwMode="auto">
                <a:xfrm rot="10800000">
                  <a:off x="2045" y="71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94" name="Line 282"/>
                <p:cNvSpPr>
                  <a:spLocks noChangeShapeType="1"/>
                </p:cNvSpPr>
                <p:nvPr/>
              </p:nvSpPr>
              <p:spPr bwMode="auto">
                <a:xfrm rot="10800000">
                  <a:off x="2045" y="70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595" name="Group 283"/>
              <p:cNvGrpSpPr>
                <a:grpSpLocks/>
              </p:cNvGrpSpPr>
              <p:nvPr/>
            </p:nvGrpSpPr>
            <p:grpSpPr bwMode="auto">
              <a:xfrm>
                <a:off x="2139" y="686"/>
                <a:ext cx="112" cy="51"/>
                <a:chOff x="2139" y="686"/>
                <a:chExt cx="112" cy="51"/>
              </a:xfrm>
            </p:grpSpPr>
            <p:sp>
              <p:nvSpPr>
                <p:cNvPr id="13596" name="Freeform 284"/>
                <p:cNvSpPr>
                  <a:spLocks/>
                </p:cNvSpPr>
                <p:nvPr/>
              </p:nvSpPr>
              <p:spPr bwMode="auto">
                <a:xfrm rot="10800000">
                  <a:off x="2185" y="686"/>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97" name="Line 285"/>
                <p:cNvSpPr>
                  <a:spLocks noChangeShapeType="1"/>
                </p:cNvSpPr>
                <p:nvPr/>
              </p:nvSpPr>
              <p:spPr bwMode="auto">
                <a:xfrm rot="10800000">
                  <a:off x="2139" y="724"/>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98" name="Line 286"/>
                <p:cNvSpPr>
                  <a:spLocks noChangeShapeType="1"/>
                </p:cNvSpPr>
                <p:nvPr/>
              </p:nvSpPr>
              <p:spPr bwMode="auto">
                <a:xfrm rot="10800000">
                  <a:off x="2139" y="71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599" name="Line 287"/>
                <p:cNvSpPr>
                  <a:spLocks noChangeShapeType="1"/>
                </p:cNvSpPr>
                <p:nvPr/>
              </p:nvSpPr>
              <p:spPr bwMode="auto">
                <a:xfrm rot="10800000">
                  <a:off x="2139" y="70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600" name="Group 288"/>
              <p:cNvGrpSpPr>
                <a:grpSpLocks/>
              </p:cNvGrpSpPr>
              <p:nvPr/>
            </p:nvGrpSpPr>
            <p:grpSpPr bwMode="auto">
              <a:xfrm>
                <a:off x="2599" y="685"/>
                <a:ext cx="113" cy="52"/>
                <a:chOff x="2599" y="685"/>
                <a:chExt cx="113" cy="52"/>
              </a:xfrm>
            </p:grpSpPr>
            <p:sp>
              <p:nvSpPr>
                <p:cNvPr id="13601" name="Freeform 289"/>
                <p:cNvSpPr>
                  <a:spLocks/>
                </p:cNvSpPr>
                <p:nvPr/>
              </p:nvSpPr>
              <p:spPr bwMode="auto">
                <a:xfrm rot="21600000">
                  <a:off x="2599" y="685"/>
                  <a:ext cx="66" cy="52"/>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02" name="Line 290"/>
                <p:cNvSpPr>
                  <a:spLocks noChangeShapeType="1"/>
                </p:cNvSpPr>
                <p:nvPr/>
              </p:nvSpPr>
              <p:spPr bwMode="auto">
                <a:xfrm rot="21600000">
                  <a:off x="2659" y="699"/>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03" name="Line 291"/>
                <p:cNvSpPr>
                  <a:spLocks noChangeShapeType="1"/>
                </p:cNvSpPr>
                <p:nvPr/>
              </p:nvSpPr>
              <p:spPr bwMode="auto">
                <a:xfrm rot="21600000">
                  <a:off x="2659" y="710"/>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04" name="Line 292"/>
                <p:cNvSpPr>
                  <a:spLocks noChangeShapeType="1"/>
                </p:cNvSpPr>
                <p:nvPr/>
              </p:nvSpPr>
              <p:spPr bwMode="auto">
                <a:xfrm rot="21600000">
                  <a:off x="2659" y="721"/>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605" name="Oval 293"/>
              <p:cNvSpPr>
                <a:spLocks noChangeArrowheads="1"/>
              </p:cNvSpPr>
              <p:nvPr/>
            </p:nvSpPr>
            <p:spPr bwMode="auto">
              <a:xfrm rot="10800000">
                <a:off x="2477" y="704"/>
                <a:ext cx="28"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606" name="Oval 294"/>
              <p:cNvSpPr>
                <a:spLocks noChangeArrowheads="1"/>
              </p:cNvSpPr>
              <p:nvPr/>
            </p:nvSpPr>
            <p:spPr bwMode="auto">
              <a:xfrm rot="10800000">
                <a:off x="2370" y="704"/>
                <a:ext cx="27"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3607" name="Group 295"/>
            <p:cNvGrpSpPr>
              <a:grpSpLocks/>
            </p:cNvGrpSpPr>
            <p:nvPr/>
          </p:nvGrpSpPr>
          <p:grpSpPr bwMode="auto">
            <a:xfrm>
              <a:off x="4873" y="2981"/>
              <a:ext cx="775" cy="95"/>
              <a:chOff x="1804" y="642"/>
              <a:chExt cx="1121" cy="138"/>
            </a:xfrm>
          </p:grpSpPr>
          <p:sp>
            <p:nvSpPr>
              <p:cNvPr id="13608" name="Freeform 296"/>
              <p:cNvSpPr>
                <a:spLocks/>
              </p:cNvSpPr>
              <p:nvPr/>
            </p:nvSpPr>
            <p:spPr bwMode="auto">
              <a:xfrm rot="10800000">
                <a:off x="1804" y="642"/>
                <a:ext cx="1121" cy="138"/>
              </a:xfrm>
              <a:custGeom>
                <a:avLst/>
                <a:gdLst>
                  <a:gd name="T0" fmla="*/ 31 w 3966"/>
                  <a:gd name="T1" fmla="*/ 180 h 489"/>
                  <a:gd name="T2" fmla="*/ 121 w 3966"/>
                  <a:gd name="T3" fmla="*/ 129 h 489"/>
                  <a:gd name="T4" fmla="*/ 514 w 3966"/>
                  <a:gd name="T5" fmla="*/ 30 h 489"/>
                  <a:gd name="T6" fmla="*/ 991 w 3966"/>
                  <a:gd name="T7" fmla="*/ 6 h 489"/>
                  <a:gd name="T8" fmla="*/ 2059 w 3966"/>
                  <a:gd name="T9" fmla="*/ 0 h 489"/>
                  <a:gd name="T10" fmla="*/ 2830 w 3966"/>
                  <a:gd name="T11" fmla="*/ 60 h 489"/>
                  <a:gd name="T12" fmla="*/ 3451 w 3966"/>
                  <a:gd name="T13" fmla="*/ 156 h 489"/>
                  <a:gd name="T14" fmla="*/ 3832 w 3966"/>
                  <a:gd name="T15" fmla="*/ 189 h 489"/>
                  <a:gd name="T16" fmla="*/ 3943 w 3966"/>
                  <a:gd name="T17" fmla="*/ 198 h 489"/>
                  <a:gd name="T18" fmla="*/ 3964 w 3966"/>
                  <a:gd name="T19" fmla="*/ 243 h 489"/>
                  <a:gd name="T20" fmla="*/ 3931 w 3966"/>
                  <a:gd name="T21" fmla="*/ 285 h 489"/>
                  <a:gd name="T22" fmla="*/ 3829 w 3966"/>
                  <a:gd name="T23" fmla="*/ 291 h 489"/>
                  <a:gd name="T24" fmla="*/ 3451 w 3966"/>
                  <a:gd name="T25" fmla="*/ 321 h 489"/>
                  <a:gd name="T26" fmla="*/ 2959 w 3966"/>
                  <a:gd name="T27" fmla="*/ 402 h 489"/>
                  <a:gd name="T28" fmla="*/ 2068 w 3966"/>
                  <a:gd name="T29" fmla="*/ 489 h 489"/>
                  <a:gd name="T30" fmla="*/ 1000 w 3966"/>
                  <a:gd name="T31" fmla="*/ 486 h 489"/>
                  <a:gd name="T32" fmla="*/ 523 w 3966"/>
                  <a:gd name="T33" fmla="*/ 456 h 489"/>
                  <a:gd name="T34" fmla="*/ 115 w 3966"/>
                  <a:gd name="T35" fmla="*/ 348 h 489"/>
                  <a:gd name="T36" fmla="*/ 55 w 3966"/>
                  <a:gd name="T37" fmla="*/ 312 h 489"/>
                  <a:gd name="T38" fmla="*/ 4 w 3966"/>
                  <a:gd name="T39" fmla="*/ 237 h 489"/>
                  <a:gd name="T40" fmla="*/ 31 w 3966"/>
                  <a:gd name="T41" fmla="*/ 180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66" h="489">
                    <a:moveTo>
                      <a:pt x="31" y="180"/>
                    </a:moveTo>
                    <a:lnTo>
                      <a:pt x="121" y="129"/>
                    </a:lnTo>
                    <a:lnTo>
                      <a:pt x="514" y="30"/>
                    </a:lnTo>
                    <a:cubicBezTo>
                      <a:pt x="659" y="10"/>
                      <a:pt x="734" y="11"/>
                      <a:pt x="991" y="6"/>
                    </a:cubicBezTo>
                    <a:lnTo>
                      <a:pt x="2059" y="0"/>
                    </a:lnTo>
                    <a:cubicBezTo>
                      <a:pt x="2365" y="9"/>
                      <a:pt x="2598" y="34"/>
                      <a:pt x="2830" y="60"/>
                    </a:cubicBezTo>
                    <a:cubicBezTo>
                      <a:pt x="3062" y="86"/>
                      <a:pt x="3284" y="134"/>
                      <a:pt x="3451" y="156"/>
                    </a:cubicBezTo>
                    <a:lnTo>
                      <a:pt x="3832" y="189"/>
                    </a:lnTo>
                    <a:cubicBezTo>
                      <a:pt x="3914" y="196"/>
                      <a:pt x="3921" y="189"/>
                      <a:pt x="3943" y="198"/>
                    </a:cubicBezTo>
                    <a:cubicBezTo>
                      <a:pt x="3965" y="207"/>
                      <a:pt x="3966" y="228"/>
                      <a:pt x="3964" y="243"/>
                    </a:cubicBezTo>
                    <a:cubicBezTo>
                      <a:pt x="3962" y="258"/>
                      <a:pt x="3953" y="277"/>
                      <a:pt x="3931" y="285"/>
                    </a:cubicBezTo>
                    <a:cubicBezTo>
                      <a:pt x="3909" y="293"/>
                      <a:pt x="3909" y="285"/>
                      <a:pt x="3829" y="291"/>
                    </a:cubicBezTo>
                    <a:lnTo>
                      <a:pt x="3451" y="321"/>
                    </a:lnTo>
                    <a:lnTo>
                      <a:pt x="2959" y="402"/>
                    </a:lnTo>
                    <a:cubicBezTo>
                      <a:pt x="2729" y="430"/>
                      <a:pt x="2395" y="475"/>
                      <a:pt x="2068" y="489"/>
                    </a:cubicBezTo>
                    <a:lnTo>
                      <a:pt x="1000" y="486"/>
                    </a:lnTo>
                    <a:cubicBezTo>
                      <a:pt x="743" y="481"/>
                      <a:pt x="670" y="479"/>
                      <a:pt x="523" y="456"/>
                    </a:cubicBezTo>
                    <a:lnTo>
                      <a:pt x="115" y="348"/>
                    </a:lnTo>
                    <a:lnTo>
                      <a:pt x="55" y="312"/>
                    </a:lnTo>
                    <a:cubicBezTo>
                      <a:pt x="37" y="294"/>
                      <a:pt x="8" y="259"/>
                      <a:pt x="4" y="237"/>
                    </a:cubicBezTo>
                    <a:cubicBezTo>
                      <a:pt x="0" y="215"/>
                      <a:pt x="25" y="192"/>
                      <a:pt x="31" y="180"/>
                    </a:cubicBez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09" name="Freeform 297"/>
              <p:cNvSpPr>
                <a:spLocks/>
              </p:cNvSpPr>
              <p:nvPr/>
            </p:nvSpPr>
            <p:spPr bwMode="auto">
              <a:xfrm rot="10800000">
                <a:off x="2254" y="656"/>
                <a:ext cx="346" cy="112"/>
              </a:xfrm>
              <a:custGeom>
                <a:avLst/>
                <a:gdLst>
                  <a:gd name="T0" fmla="*/ 6 w 1224"/>
                  <a:gd name="T1" fmla="*/ 192 h 398"/>
                  <a:gd name="T2" fmla="*/ 280 w 1224"/>
                  <a:gd name="T3" fmla="*/ 28 h 398"/>
                  <a:gd name="T4" fmla="*/ 540 w 1224"/>
                  <a:gd name="T5" fmla="*/ 0 h 398"/>
                  <a:gd name="T6" fmla="*/ 748 w 1224"/>
                  <a:gd name="T7" fmla="*/ 0 h 398"/>
                  <a:gd name="T8" fmla="*/ 780 w 1224"/>
                  <a:gd name="T9" fmla="*/ 28 h 398"/>
                  <a:gd name="T10" fmla="*/ 966 w 1224"/>
                  <a:gd name="T11" fmla="*/ 36 h 398"/>
                  <a:gd name="T12" fmla="*/ 1224 w 1224"/>
                  <a:gd name="T13" fmla="*/ 170 h 398"/>
                  <a:gd name="T14" fmla="*/ 1222 w 1224"/>
                  <a:gd name="T15" fmla="*/ 238 h 398"/>
                  <a:gd name="T16" fmla="*/ 964 w 1224"/>
                  <a:gd name="T17" fmla="*/ 376 h 398"/>
                  <a:gd name="T18" fmla="*/ 790 w 1224"/>
                  <a:gd name="T19" fmla="*/ 378 h 398"/>
                  <a:gd name="T20" fmla="*/ 752 w 1224"/>
                  <a:gd name="T21" fmla="*/ 398 h 398"/>
                  <a:gd name="T22" fmla="*/ 520 w 1224"/>
                  <a:gd name="T23" fmla="*/ 394 h 398"/>
                  <a:gd name="T24" fmla="*/ 254 w 1224"/>
                  <a:gd name="T25" fmla="*/ 372 h 398"/>
                  <a:gd name="T26" fmla="*/ 0 w 1224"/>
                  <a:gd name="T27" fmla="*/ 204 h 398"/>
                  <a:gd name="T28" fmla="*/ 6 w 1224"/>
                  <a:gd name="T29" fmla="*/ 192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24" h="398">
                    <a:moveTo>
                      <a:pt x="6" y="192"/>
                    </a:moveTo>
                    <a:lnTo>
                      <a:pt x="280" y="28"/>
                    </a:lnTo>
                    <a:lnTo>
                      <a:pt x="540" y="0"/>
                    </a:lnTo>
                    <a:lnTo>
                      <a:pt x="748" y="0"/>
                    </a:lnTo>
                    <a:lnTo>
                      <a:pt x="780" y="28"/>
                    </a:lnTo>
                    <a:lnTo>
                      <a:pt x="966" y="36"/>
                    </a:lnTo>
                    <a:lnTo>
                      <a:pt x="1224" y="170"/>
                    </a:lnTo>
                    <a:lnTo>
                      <a:pt x="1222" y="238"/>
                    </a:lnTo>
                    <a:lnTo>
                      <a:pt x="964" y="376"/>
                    </a:lnTo>
                    <a:lnTo>
                      <a:pt x="790" y="378"/>
                    </a:lnTo>
                    <a:lnTo>
                      <a:pt x="752" y="398"/>
                    </a:lnTo>
                    <a:lnTo>
                      <a:pt x="520" y="394"/>
                    </a:lnTo>
                    <a:lnTo>
                      <a:pt x="254" y="372"/>
                    </a:lnTo>
                    <a:lnTo>
                      <a:pt x="0" y="204"/>
                    </a:lnTo>
                    <a:lnTo>
                      <a:pt x="6" y="192"/>
                    </a:lnTo>
                    <a:close/>
                  </a:path>
                </a:pathLst>
              </a:custGeom>
              <a:solidFill>
                <a:srgbClr val="33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10" name="Freeform 298"/>
              <p:cNvSpPr>
                <a:spLocks/>
              </p:cNvSpPr>
              <p:nvPr/>
            </p:nvSpPr>
            <p:spPr bwMode="auto">
              <a:xfrm rot="10800000">
                <a:off x="2255" y="665"/>
                <a:ext cx="103" cy="89"/>
              </a:xfrm>
              <a:custGeom>
                <a:avLst/>
                <a:gdLst>
                  <a:gd name="T0" fmla="*/ 322 w 363"/>
                  <a:gd name="T1" fmla="*/ 200 h 314"/>
                  <a:gd name="T2" fmla="*/ 328 w 363"/>
                  <a:gd name="T3" fmla="*/ 112 h 314"/>
                  <a:gd name="T4" fmla="*/ 124 w 363"/>
                  <a:gd name="T5" fmla="*/ 30 h 314"/>
                  <a:gd name="T6" fmla="*/ 78 w 363"/>
                  <a:gd name="T7" fmla="*/ 0 h 314"/>
                  <a:gd name="T8" fmla="*/ 34 w 363"/>
                  <a:gd name="T9" fmla="*/ 0 h 314"/>
                  <a:gd name="T10" fmla="*/ 0 w 363"/>
                  <a:gd name="T11" fmla="*/ 42 h 314"/>
                  <a:gd name="T12" fmla="*/ 0 w 363"/>
                  <a:gd name="T13" fmla="*/ 272 h 314"/>
                  <a:gd name="T14" fmla="*/ 44 w 363"/>
                  <a:gd name="T15" fmla="*/ 314 h 314"/>
                  <a:gd name="T16" fmla="*/ 84 w 363"/>
                  <a:gd name="T17" fmla="*/ 312 h 314"/>
                  <a:gd name="T18" fmla="*/ 322 w 363"/>
                  <a:gd name="T19" fmla="*/ 20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3" h="314">
                    <a:moveTo>
                      <a:pt x="322" y="200"/>
                    </a:moveTo>
                    <a:cubicBezTo>
                      <a:pt x="363" y="167"/>
                      <a:pt x="361" y="140"/>
                      <a:pt x="328" y="112"/>
                    </a:cubicBezTo>
                    <a:lnTo>
                      <a:pt x="124" y="30"/>
                    </a:lnTo>
                    <a:lnTo>
                      <a:pt x="78" y="0"/>
                    </a:lnTo>
                    <a:lnTo>
                      <a:pt x="34" y="0"/>
                    </a:lnTo>
                    <a:lnTo>
                      <a:pt x="0" y="42"/>
                    </a:lnTo>
                    <a:lnTo>
                      <a:pt x="0" y="272"/>
                    </a:lnTo>
                    <a:lnTo>
                      <a:pt x="44" y="314"/>
                    </a:lnTo>
                    <a:lnTo>
                      <a:pt x="84" y="312"/>
                    </a:lnTo>
                    <a:lnTo>
                      <a:pt x="322" y="200"/>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3611" name="Group 299"/>
              <p:cNvGrpSpPr>
                <a:grpSpLocks/>
              </p:cNvGrpSpPr>
              <p:nvPr/>
            </p:nvGrpSpPr>
            <p:grpSpPr bwMode="auto">
              <a:xfrm rot="10800000">
                <a:off x="2349" y="648"/>
                <a:ext cx="29" cy="20"/>
                <a:chOff x="2671" y="2680"/>
                <a:chExt cx="103" cy="71"/>
              </a:xfrm>
            </p:grpSpPr>
            <p:sp>
              <p:nvSpPr>
                <p:cNvPr id="13612" name="Freeform 300"/>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13" name="Line 301"/>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14" name="Line 302"/>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615" name="Group 303"/>
              <p:cNvGrpSpPr>
                <a:grpSpLocks/>
              </p:cNvGrpSpPr>
              <p:nvPr/>
            </p:nvGrpSpPr>
            <p:grpSpPr bwMode="auto">
              <a:xfrm rot="10800000">
                <a:off x="2311" y="664"/>
                <a:ext cx="29" cy="20"/>
                <a:chOff x="2671" y="2680"/>
                <a:chExt cx="103" cy="71"/>
              </a:xfrm>
            </p:grpSpPr>
            <p:sp>
              <p:nvSpPr>
                <p:cNvPr id="13616" name="Freeform 304"/>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17" name="Line 305"/>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18" name="Line 306"/>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619" name="Group 307"/>
              <p:cNvGrpSpPr>
                <a:grpSpLocks/>
              </p:cNvGrpSpPr>
              <p:nvPr/>
            </p:nvGrpSpPr>
            <p:grpSpPr bwMode="auto">
              <a:xfrm rot="10800000">
                <a:off x="2311" y="736"/>
                <a:ext cx="29" cy="20"/>
                <a:chOff x="2671" y="2680"/>
                <a:chExt cx="103" cy="71"/>
              </a:xfrm>
            </p:grpSpPr>
            <p:sp>
              <p:nvSpPr>
                <p:cNvPr id="13620" name="Freeform 308"/>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21" name="Line 309"/>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22" name="Line 310"/>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623" name="Group 311"/>
              <p:cNvGrpSpPr>
                <a:grpSpLocks/>
              </p:cNvGrpSpPr>
              <p:nvPr/>
            </p:nvGrpSpPr>
            <p:grpSpPr bwMode="auto">
              <a:xfrm rot="10800000">
                <a:off x="2351" y="753"/>
                <a:ext cx="29" cy="20"/>
                <a:chOff x="2671" y="2680"/>
                <a:chExt cx="103" cy="71"/>
              </a:xfrm>
            </p:grpSpPr>
            <p:sp>
              <p:nvSpPr>
                <p:cNvPr id="13624" name="Freeform 312"/>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25" name="Line 313"/>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26" name="Line 314"/>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627" name="Group 315"/>
              <p:cNvGrpSpPr>
                <a:grpSpLocks/>
              </p:cNvGrpSpPr>
              <p:nvPr/>
            </p:nvGrpSpPr>
            <p:grpSpPr bwMode="auto">
              <a:xfrm rot="10800000">
                <a:off x="2386" y="740"/>
                <a:ext cx="29" cy="20"/>
                <a:chOff x="2671" y="2680"/>
                <a:chExt cx="103" cy="71"/>
              </a:xfrm>
            </p:grpSpPr>
            <p:sp>
              <p:nvSpPr>
                <p:cNvPr id="13628" name="Freeform 316"/>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29" name="Line 317"/>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30" name="Line 318"/>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631" name="Group 319"/>
              <p:cNvGrpSpPr>
                <a:grpSpLocks/>
              </p:cNvGrpSpPr>
              <p:nvPr/>
            </p:nvGrpSpPr>
            <p:grpSpPr bwMode="auto">
              <a:xfrm rot="10800000">
                <a:off x="2386" y="662"/>
                <a:ext cx="29" cy="20"/>
                <a:chOff x="2671" y="2680"/>
                <a:chExt cx="103" cy="71"/>
              </a:xfrm>
            </p:grpSpPr>
            <p:sp>
              <p:nvSpPr>
                <p:cNvPr id="13632" name="Freeform 320"/>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33" name="Line 321"/>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34" name="Line 322"/>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635" name="Group 323"/>
              <p:cNvGrpSpPr>
                <a:grpSpLocks/>
              </p:cNvGrpSpPr>
              <p:nvPr/>
            </p:nvGrpSpPr>
            <p:grpSpPr bwMode="auto">
              <a:xfrm rot="21600000">
                <a:off x="2461" y="648"/>
                <a:ext cx="29" cy="20"/>
                <a:chOff x="2671" y="2680"/>
                <a:chExt cx="103" cy="71"/>
              </a:xfrm>
            </p:grpSpPr>
            <p:sp>
              <p:nvSpPr>
                <p:cNvPr id="13636" name="Freeform 324"/>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37" name="Line 325"/>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38" name="Line 326"/>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639" name="Group 327"/>
              <p:cNvGrpSpPr>
                <a:grpSpLocks/>
              </p:cNvGrpSpPr>
              <p:nvPr/>
            </p:nvGrpSpPr>
            <p:grpSpPr bwMode="auto">
              <a:xfrm rot="21600000">
                <a:off x="2458" y="756"/>
                <a:ext cx="29" cy="20"/>
                <a:chOff x="2671" y="2680"/>
                <a:chExt cx="103" cy="71"/>
              </a:xfrm>
            </p:grpSpPr>
            <p:sp>
              <p:nvSpPr>
                <p:cNvPr id="13640" name="Freeform 328"/>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41" name="Line 329"/>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42" name="Line 330"/>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643" name="Group 331"/>
              <p:cNvGrpSpPr>
                <a:grpSpLocks/>
              </p:cNvGrpSpPr>
              <p:nvPr/>
            </p:nvGrpSpPr>
            <p:grpSpPr bwMode="auto">
              <a:xfrm rot="21600000">
                <a:off x="2499" y="740"/>
                <a:ext cx="29" cy="20"/>
                <a:chOff x="2671" y="2680"/>
                <a:chExt cx="103" cy="71"/>
              </a:xfrm>
            </p:grpSpPr>
            <p:sp>
              <p:nvSpPr>
                <p:cNvPr id="13644" name="Freeform 332"/>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45" name="Line 333"/>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46" name="Line 334"/>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647" name="Group 335"/>
              <p:cNvGrpSpPr>
                <a:grpSpLocks/>
              </p:cNvGrpSpPr>
              <p:nvPr/>
            </p:nvGrpSpPr>
            <p:grpSpPr bwMode="auto">
              <a:xfrm rot="21600000">
                <a:off x="2498" y="664"/>
                <a:ext cx="29" cy="20"/>
                <a:chOff x="2671" y="2680"/>
                <a:chExt cx="103" cy="71"/>
              </a:xfrm>
            </p:grpSpPr>
            <p:sp>
              <p:nvSpPr>
                <p:cNvPr id="13648" name="Freeform 336"/>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49" name="Line 337"/>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50" name="Line 338"/>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651" name="Group 339"/>
              <p:cNvGrpSpPr>
                <a:grpSpLocks/>
              </p:cNvGrpSpPr>
              <p:nvPr/>
            </p:nvGrpSpPr>
            <p:grpSpPr bwMode="auto">
              <a:xfrm>
                <a:off x="2045" y="685"/>
                <a:ext cx="112" cy="51"/>
                <a:chOff x="2045" y="685"/>
                <a:chExt cx="112" cy="51"/>
              </a:xfrm>
            </p:grpSpPr>
            <p:sp>
              <p:nvSpPr>
                <p:cNvPr id="13652" name="Freeform 340"/>
                <p:cNvSpPr>
                  <a:spLocks/>
                </p:cNvSpPr>
                <p:nvPr/>
              </p:nvSpPr>
              <p:spPr bwMode="auto">
                <a:xfrm rot="10800000">
                  <a:off x="2091" y="685"/>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53" name="Line 341"/>
                <p:cNvSpPr>
                  <a:spLocks noChangeShapeType="1"/>
                </p:cNvSpPr>
                <p:nvPr/>
              </p:nvSpPr>
              <p:spPr bwMode="auto">
                <a:xfrm rot="10800000">
                  <a:off x="2045" y="72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54" name="Line 342"/>
                <p:cNvSpPr>
                  <a:spLocks noChangeShapeType="1"/>
                </p:cNvSpPr>
                <p:nvPr/>
              </p:nvSpPr>
              <p:spPr bwMode="auto">
                <a:xfrm rot="10800000">
                  <a:off x="2045" y="71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55" name="Line 343"/>
                <p:cNvSpPr>
                  <a:spLocks noChangeShapeType="1"/>
                </p:cNvSpPr>
                <p:nvPr/>
              </p:nvSpPr>
              <p:spPr bwMode="auto">
                <a:xfrm rot="10800000">
                  <a:off x="2045" y="70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656" name="Group 344"/>
              <p:cNvGrpSpPr>
                <a:grpSpLocks/>
              </p:cNvGrpSpPr>
              <p:nvPr/>
            </p:nvGrpSpPr>
            <p:grpSpPr bwMode="auto">
              <a:xfrm>
                <a:off x="2139" y="686"/>
                <a:ext cx="112" cy="51"/>
                <a:chOff x="2139" y="686"/>
                <a:chExt cx="112" cy="51"/>
              </a:xfrm>
            </p:grpSpPr>
            <p:sp>
              <p:nvSpPr>
                <p:cNvPr id="13657" name="Freeform 345"/>
                <p:cNvSpPr>
                  <a:spLocks/>
                </p:cNvSpPr>
                <p:nvPr/>
              </p:nvSpPr>
              <p:spPr bwMode="auto">
                <a:xfrm rot="10800000">
                  <a:off x="2185" y="686"/>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58" name="Line 346"/>
                <p:cNvSpPr>
                  <a:spLocks noChangeShapeType="1"/>
                </p:cNvSpPr>
                <p:nvPr/>
              </p:nvSpPr>
              <p:spPr bwMode="auto">
                <a:xfrm rot="10800000">
                  <a:off x="2139" y="724"/>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59" name="Line 347"/>
                <p:cNvSpPr>
                  <a:spLocks noChangeShapeType="1"/>
                </p:cNvSpPr>
                <p:nvPr/>
              </p:nvSpPr>
              <p:spPr bwMode="auto">
                <a:xfrm rot="10800000">
                  <a:off x="2139" y="71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60" name="Line 348"/>
                <p:cNvSpPr>
                  <a:spLocks noChangeShapeType="1"/>
                </p:cNvSpPr>
                <p:nvPr/>
              </p:nvSpPr>
              <p:spPr bwMode="auto">
                <a:xfrm rot="10800000">
                  <a:off x="2139" y="70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661" name="Group 349"/>
              <p:cNvGrpSpPr>
                <a:grpSpLocks/>
              </p:cNvGrpSpPr>
              <p:nvPr/>
            </p:nvGrpSpPr>
            <p:grpSpPr bwMode="auto">
              <a:xfrm>
                <a:off x="2599" y="685"/>
                <a:ext cx="113" cy="52"/>
                <a:chOff x="2599" y="685"/>
                <a:chExt cx="113" cy="52"/>
              </a:xfrm>
            </p:grpSpPr>
            <p:sp>
              <p:nvSpPr>
                <p:cNvPr id="13662" name="Freeform 350"/>
                <p:cNvSpPr>
                  <a:spLocks/>
                </p:cNvSpPr>
                <p:nvPr/>
              </p:nvSpPr>
              <p:spPr bwMode="auto">
                <a:xfrm rot="21600000">
                  <a:off x="2599" y="685"/>
                  <a:ext cx="66" cy="52"/>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63" name="Line 351"/>
                <p:cNvSpPr>
                  <a:spLocks noChangeShapeType="1"/>
                </p:cNvSpPr>
                <p:nvPr/>
              </p:nvSpPr>
              <p:spPr bwMode="auto">
                <a:xfrm rot="21600000">
                  <a:off x="2659" y="699"/>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64" name="Line 352"/>
                <p:cNvSpPr>
                  <a:spLocks noChangeShapeType="1"/>
                </p:cNvSpPr>
                <p:nvPr/>
              </p:nvSpPr>
              <p:spPr bwMode="auto">
                <a:xfrm rot="21600000">
                  <a:off x="2659" y="710"/>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65" name="Line 353"/>
                <p:cNvSpPr>
                  <a:spLocks noChangeShapeType="1"/>
                </p:cNvSpPr>
                <p:nvPr/>
              </p:nvSpPr>
              <p:spPr bwMode="auto">
                <a:xfrm rot="21600000">
                  <a:off x="2659" y="721"/>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666" name="Oval 354"/>
              <p:cNvSpPr>
                <a:spLocks noChangeArrowheads="1"/>
              </p:cNvSpPr>
              <p:nvPr/>
            </p:nvSpPr>
            <p:spPr bwMode="auto">
              <a:xfrm rot="10800000">
                <a:off x="2477" y="704"/>
                <a:ext cx="28"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667" name="Oval 355"/>
              <p:cNvSpPr>
                <a:spLocks noChangeArrowheads="1"/>
              </p:cNvSpPr>
              <p:nvPr/>
            </p:nvSpPr>
            <p:spPr bwMode="auto">
              <a:xfrm rot="10800000">
                <a:off x="2370" y="704"/>
                <a:ext cx="27"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3668" name="Group 356"/>
            <p:cNvGrpSpPr>
              <a:grpSpLocks/>
            </p:cNvGrpSpPr>
            <p:nvPr/>
          </p:nvGrpSpPr>
          <p:grpSpPr bwMode="auto">
            <a:xfrm>
              <a:off x="4873" y="3102"/>
              <a:ext cx="775" cy="95"/>
              <a:chOff x="1804" y="642"/>
              <a:chExt cx="1121" cy="138"/>
            </a:xfrm>
          </p:grpSpPr>
          <p:sp>
            <p:nvSpPr>
              <p:cNvPr id="13669" name="Freeform 357"/>
              <p:cNvSpPr>
                <a:spLocks/>
              </p:cNvSpPr>
              <p:nvPr/>
            </p:nvSpPr>
            <p:spPr bwMode="auto">
              <a:xfrm rot="10800000">
                <a:off x="1804" y="642"/>
                <a:ext cx="1121" cy="138"/>
              </a:xfrm>
              <a:custGeom>
                <a:avLst/>
                <a:gdLst>
                  <a:gd name="T0" fmla="*/ 31 w 3966"/>
                  <a:gd name="T1" fmla="*/ 180 h 489"/>
                  <a:gd name="T2" fmla="*/ 121 w 3966"/>
                  <a:gd name="T3" fmla="*/ 129 h 489"/>
                  <a:gd name="T4" fmla="*/ 514 w 3966"/>
                  <a:gd name="T5" fmla="*/ 30 h 489"/>
                  <a:gd name="T6" fmla="*/ 991 w 3966"/>
                  <a:gd name="T7" fmla="*/ 6 h 489"/>
                  <a:gd name="T8" fmla="*/ 2059 w 3966"/>
                  <a:gd name="T9" fmla="*/ 0 h 489"/>
                  <a:gd name="T10" fmla="*/ 2830 w 3966"/>
                  <a:gd name="T11" fmla="*/ 60 h 489"/>
                  <a:gd name="T12" fmla="*/ 3451 w 3966"/>
                  <a:gd name="T13" fmla="*/ 156 h 489"/>
                  <a:gd name="T14" fmla="*/ 3832 w 3966"/>
                  <a:gd name="T15" fmla="*/ 189 h 489"/>
                  <a:gd name="T16" fmla="*/ 3943 w 3966"/>
                  <a:gd name="T17" fmla="*/ 198 h 489"/>
                  <a:gd name="T18" fmla="*/ 3964 w 3966"/>
                  <a:gd name="T19" fmla="*/ 243 h 489"/>
                  <a:gd name="T20" fmla="*/ 3931 w 3966"/>
                  <a:gd name="T21" fmla="*/ 285 h 489"/>
                  <a:gd name="T22" fmla="*/ 3829 w 3966"/>
                  <a:gd name="T23" fmla="*/ 291 h 489"/>
                  <a:gd name="T24" fmla="*/ 3451 w 3966"/>
                  <a:gd name="T25" fmla="*/ 321 h 489"/>
                  <a:gd name="T26" fmla="*/ 2959 w 3966"/>
                  <a:gd name="T27" fmla="*/ 402 h 489"/>
                  <a:gd name="T28" fmla="*/ 2068 w 3966"/>
                  <a:gd name="T29" fmla="*/ 489 h 489"/>
                  <a:gd name="T30" fmla="*/ 1000 w 3966"/>
                  <a:gd name="T31" fmla="*/ 486 h 489"/>
                  <a:gd name="T32" fmla="*/ 523 w 3966"/>
                  <a:gd name="T33" fmla="*/ 456 h 489"/>
                  <a:gd name="T34" fmla="*/ 115 w 3966"/>
                  <a:gd name="T35" fmla="*/ 348 h 489"/>
                  <a:gd name="T36" fmla="*/ 55 w 3966"/>
                  <a:gd name="T37" fmla="*/ 312 h 489"/>
                  <a:gd name="T38" fmla="*/ 4 w 3966"/>
                  <a:gd name="T39" fmla="*/ 237 h 489"/>
                  <a:gd name="T40" fmla="*/ 31 w 3966"/>
                  <a:gd name="T41" fmla="*/ 180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66" h="489">
                    <a:moveTo>
                      <a:pt x="31" y="180"/>
                    </a:moveTo>
                    <a:lnTo>
                      <a:pt x="121" y="129"/>
                    </a:lnTo>
                    <a:lnTo>
                      <a:pt x="514" y="30"/>
                    </a:lnTo>
                    <a:cubicBezTo>
                      <a:pt x="659" y="10"/>
                      <a:pt x="734" y="11"/>
                      <a:pt x="991" y="6"/>
                    </a:cubicBezTo>
                    <a:lnTo>
                      <a:pt x="2059" y="0"/>
                    </a:lnTo>
                    <a:cubicBezTo>
                      <a:pt x="2365" y="9"/>
                      <a:pt x="2598" y="34"/>
                      <a:pt x="2830" y="60"/>
                    </a:cubicBezTo>
                    <a:cubicBezTo>
                      <a:pt x="3062" y="86"/>
                      <a:pt x="3284" y="134"/>
                      <a:pt x="3451" y="156"/>
                    </a:cubicBezTo>
                    <a:lnTo>
                      <a:pt x="3832" y="189"/>
                    </a:lnTo>
                    <a:cubicBezTo>
                      <a:pt x="3914" y="196"/>
                      <a:pt x="3921" y="189"/>
                      <a:pt x="3943" y="198"/>
                    </a:cubicBezTo>
                    <a:cubicBezTo>
                      <a:pt x="3965" y="207"/>
                      <a:pt x="3966" y="228"/>
                      <a:pt x="3964" y="243"/>
                    </a:cubicBezTo>
                    <a:cubicBezTo>
                      <a:pt x="3962" y="258"/>
                      <a:pt x="3953" y="277"/>
                      <a:pt x="3931" y="285"/>
                    </a:cubicBezTo>
                    <a:cubicBezTo>
                      <a:pt x="3909" y="293"/>
                      <a:pt x="3909" y="285"/>
                      <a:pt x="3829" y="291"/>
                    </a:cubicBezTo>
                    <a:lnTo>
                      <a:pt x="3451" y="321"/>
                    </a:lnTo>
                    <a:lnTo>
                      <a:pt x="2959" y="402"/>
                    </a:lnTo>
                    <a:cubicBezTo>
                      <a:pt x="2729" y="430"/>
                      <a:pt x="2395" y="475"/>
                      <a:pt x="2068" y="489"/>
                    </a:cubicBezTo>
                    <a:lnTo>
                      <a:pt x="1000" y="486"/>
                    </a:lnTo>
                    <a:cubicBezTo>
                      <a:pt x="743" y="481"/>
                      <a:pt x="670" y="479"/>
                      <a:pt x="523" y="456"/>
                    </a:cubicBezTo>
                    <a:lnTo>
                      <a:pt x="115" y="348"/>
                    </a:lnTo>
                    <a:lnTo>
                      <a:pt x="55" y="312"/>
                    </a:lnTo>
                    <a:cubicBezTo>
                      <a:pt x="37" y="294"/>
                      <a:pt x="8" y="259"/>
                      <a:pt x="4" y="237"/>
                    </a:cubicBezTo>
                    <a:cubicBezTo>
                      <a:pt x="0" y="215"/>
                      <a:pt x="25" y="192"/>
                      <a:pt x="31" y="180"/>
                    </a:cubicBez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70" name="Freeform 358"/>
              <p:cNvSpPr>
                <a:spLocks/>
              </p:cNvSpPr>
              <p:nvPr/>
            </p:nvSpPr>
            <p:spPr bwMode="auto">
              <a:xfrm rot="10800000">
                <a:off x="2254" y="656"/>
                <a:ext cx="346" cy="112"/>
              </a:xfrm>
              <a:custGeom>
                <a:avLst/>
                <a:gdLst>
                  <a:gd name="T0" fmla="*/ 6 w 1224"/>
                  <a:gd name="T1" fmla="*/ 192 h 398"/>
                  <a:gd name="T2" fmla="*/ 280 w 1224"/>
                  <a:gd name="T3" fmla="*/ 28 h 398"/>
                  <a:gd name="T4" fmla="*/ 540 w 1224"/>
                  <a:gd name="T5" fmla="*/ 0 h 398"/>
                  <a:gd name="T6" fmla="*/ 748 w 1224"/>
                  <a:gd name="T7" fmla="*/ 0 h 398"/>
                  <a:gd name="T8" fmla="*/ 780 w 1224"/>
                  <a:gd name="T9" fmla="*/ 28 h 398"/>
                  <a:gd name="T10" fmla="*/ 966 w 1224"/>
                  <a:gd name="T11" fmla="*/ 36 h 398"/>
                  <a:gd name="T12" fmla="*/ 1224 w 1224"/>
                  <a:gd name="T13" fmla="*/ 170 h 398"/>
                  <a:gd name="T14" fmla="*/ 1222 w 1224"/>
                  <a:gd name="T15" fmla="*/ 238 h 398"/>
                  <a:gd name="T16" fmla="*/ 964 w 1224"/>
                  <a:gd name="T17" fmla="*/ 376 h 398"/>
                  <a:gd name="T18" fmla="*/ 790 w 1224"/>
                  <a:gd name="T19" fmla="*/ 378 h 398"/>
                  <a:gd name="T20" fmla="*/ 752 w 1224"/>
                  <a:gd name="T21" fmla="*/ 398 h 398"/>
                  <a:gd name="T22" fmla="*/ 520 w 1224"/>
                  <a:gd name="T23" fmla="*/ 394 h 398"/>
                  <a:gd name="T24" fmla="*/ 254 w 1224"/>
                  <a:gd name="T25" fmla="*/ 372 h 398"/>
                  <a:gd name="T26" fmla="*/ 0 w 1224"/>
                  <a:gd name="T27" fmla="*/ 204 h 398"/>
                  <a:gd name="T28" fmla="*/ 6 w 1224"/>
                  <a:gd name="T29" fmla="*/ 192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24" h="398">
                    <a:moveTo>
                      <a:pt x="6" y="192"/>
                    </a:moveTo>
                    <a:lnTo>
                      <a:pt x="280" y="28"/>
                    </a:lnTo>
                    <a:lnTo>
                      <a:pt x="540" y="0"/>
                    </a:lnTo>
                    <a:lnTo>
                      <a:pt x="748" y="0"/>
                    </a:lnTo>
                    <a:lnTo>
                      <a:pt x="780" y="28"/>
                    </a:lnTo>
                    <a:lnTo>
                      <a:pt x="966" y="36"/>
                    </a:lnTo>
                    <a:lnTo>
                      <a:pt x="1224" y="170"/>
                    </a:lnTo>
                    <a:lnTo>
                      <a:pt x="1222" y="238"/>
                    </a:lnTo>
                    <a:lnTo>
                      <a:pt x="964" y="376"/>
                    </a:lnTo>
                    <a:lnTo>
                      <a:pt x="790" y="378"/>
                    </a:lnTo>
                    <a:lnTo>
                      <a:pt x="752" y="398"/>
                    </a:lnTo>
                    <a:lnTo>
                      <a:pt x="520" y="394"/>
                    </a:lnTo>
                    <a:lnTo>
                      <a:pt x="254" y="372"/>
                    </a:lnTo>
                    <a:lnTo>
                      <a:pt x="0" y="204"/>
                    </a:lnTo>
                    <a:lnTo>
                      <a:pt x="6" y="192"/>
                    </a:lnTo>
                    <a:close/>
                  </a:path>
                </a:pathLst>
              </a:custGeom>
              <a:solidFill>
                <a:srgbClr val="33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71" name="Freeform 359"/>
              <p:cNvSpPr>
                <a:spLocks/>
              </p:cNvSpPr>
              <p:nvPr/>
            </p:nvSpPr>
            <p:spPr bwMode="auto">
              <a:xfrm rot="10800000">
                <a:off x="2255" y="665"/>
                <a:ext cx="103" cy="89"/>
              </a:xfrm>
              <a:custGeom>
                <a:avLst/>
                <a:gdLst>
                  <a:gd name="T0" fmla="*/ 322 w 363"/>
                  <a:gd name="T1" fmla="*/ 200 h 314"/>
                  <a:gd name="T2" fmla="*/ 328 w 363"/>
                  <a:gd name="T3" fmla="*/ 112 h 314"/>
                  <a:gd name="T4" fmla="*/ 124 w 363"/>
                  <a:gd name="T5" fmla="*/ 30 h 314"/>
                  <a:gd name="T6" fmla="*/ 78 w 363"/>
                  <a:gd name="T7" fmla="*/ 0 h 314"/>
                  <a:gd name="T8" fmla="*/ 34 w 363"/>
                  <a:gd name="T9" fmla="*/ 0 h 314"/>
                  <a:gd name="T10" fmla="*/ 0 w 363"/>
                  <a:gd name="T11" fmla="*/ 42 h 314"/>
                  <a:gd name="T12" fmla="*/ 0 w 363"/>
                  <a:gd name="T13" fmla="*/ 272 h 314"/>
                  <a:gd name="T14" fmla="*/ 44 w 363"/>
                  <a:gd name="T15" fmla="*/ 314 h 314"/>
                  <a:gd name="T16" fmla="*/ 84 w 363"/>
                  <a:gd name="T17" fmla="*/ 312 h 314"/>
                  <a:gd name="T18" fmla="*/ 322 w 363"/>
                  <a:gd name="T19" fmla="*/ 20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3" h="314">
                    <a:moveTo>
                      <a:pt x="322" y="200"/>
                    </a:moveTo>
                    <a:cubicBezTo>
                      <a:pt x="363" y="167"/>
                      <a:pt x="361" y="140"/>
                      <a:pt x="328" y="112"/>
                    </a:cubicBezTo>
                    <a:lnTo>
                      <a:pt x="124" y="30"/>
                    </a:lnTo>
                    <a:lnTo>
                      <a:pt x="78" y="0"/>
                    </a:lnTo>
                    <a:lnTo>
                      <a:pt x="34" y="0"/>
                    </a:lnTo>
                    <a:lnTo>
                      <a:pt x="0" y="42"/>
                    </a:lnTo>
                    <a:lnTo>
                      <a:pt x="0" y="272"/>
                    </a:lnTo>
                    <a:lnTo>
                      <a:pt x="44" y="314"/>
                    </a:lnTo>
                    <a:lnTo>
                      <a:pt x="84" y="312"/>
                    </a:lnTo>
                    <a:lnTo>
                      <a:pt x="322" y="200"/>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3672" name="Group 360"/>
              <p:cNvGrpSpPr>
                <a:grpSpLocks/>
              </p:cNvGrpSpPr>
              <p:nvPr/>
            </p:nvGrpSpPr>
            <p:grpSpPr bwMode="auto">
              <a:xfrm rot="10800000">
                <a:off x="2349" y="648"/>
                <a:ext cx="29" cy="20"/>
                <a:chOff x="2671" y="2680"/>
                <a:chExt cx="103" cy="71"/>
              </a:xfrm>
            </p:grpSpPr>
            <p:sp>
              <p:nvSpPr>
                <p:cNvPr id="13673" name="Freeform 361"/>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74" name="Line 362"/>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75" name="Line 363"/>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676" name="Group 364"/>
              <p:cNvGrpSpPr>
                <a:grpSpLocks/>
              </p:cNvGrpSpPr>
              <p:nvPr/>
            </p:nvGrpSpPr>
            <p:grpSpPr bwMode="auto">
              <a:xfrm rot="10800000">
                <a:off x="2311" y="664"/>
                <a:ext cx="29" cy="20"/>
                <a:chOff x="2671" y="2680"/>
                <a:chExt cx="103" cy="71"/>
              </a:xfrm>
            </p:grpSpPr>
            <p:sp>
              <p:nvSpPr>
                <p:cNvPr id="13677" name="Freeform 365"/>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78" name="Line 366"/>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79" name="Line 367"/>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680" name="Group 368"/>
              <p:cNvGrpSpPr>
                <a:grpSpLocks/>
              </p:cNvGrpSpPr>
              <p:nvPr/>
            </p:nvGrpSpPr>
            <p:grpSpPr bwMode="auto">
              <a:xfrm rot="10800000">
                <a:off x="2311" y="736"/>
                <a:ext cx="29" cy="20"/>
                <a:chOff x="2671" y="2680"/>
                <a:chExt cx="103" cy="71"/>
              </a:xfrm>
            </p:grpSpPr>
            <p:sp>
              <p:nvSpPr>
                <p:cNvPr id="13681" name="Freeform 369"/>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82" name="Line 370"/>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83" name="Line 371"/>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684" name="Group 372"/>
              <p:cNvGrpSpPr>
                <a:grpSpLocks/>
              </p:cNvGrpSpPr>
              <p:nvPr/>
            </p:nvGrpSpPr>
            <p:grpSpPr bwMode="auto">
              <a:xfrm rot="10800000">
                <a:off x="2351" y="753"/>
                <a:ext cx="29" cy="20"/>
                <a:chOff x="2671" y="2680"/>
                <a:chExt cx="103" cy="71"/>
              </a:xfrm>
            </p:grpSpPr>
            <p:sp>
              <p:nvSpPr>
                <p:cNvPr id="13685" name="Freeform 373"/>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86" name="Line 374"/>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87" name="Line 375"/>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688" name="Group 376"/>
              <p:cNvGrpSpPr>
                <a:grpSpLocks/>
              </p:cNvGrpSpPr>
              <p:nvPr/>
            </p:nvGrpSpPr>
            <p:grpSpPr bwMode="auto">
              <a:xfrm rot="10800000">
                <a:off x="2386" y="740"/>
                <a:ext cx="29" cy="20"/>
                <a:chOff x="2671" y="2680"/>
                <a:chExt cx="103" cy="71"/>
              </a:xfrm>
            </p:grpSpPr>
            <p:sp>
              <p:nvSpPr>
                <p:cNvPr id="13689" name="Freeform 377"/>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90" name="Line 378"/>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91" name="Line 379"/>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692" name="Group 380"/>
              <p:cNvGrpSpPr>
                <a:grpSpLocks/>
              </p:cNvGrpSpPr>
              <p:nvPr/>
            </p:nvGrpSpPr>
            <p:grpSpPr bwMode="auto">
              <a:xfrm rot="10800000">
                <a:off x="2386" y="662"/>
                <a:ext cx="29" cy="20"/>
                <a:chOff x="2671" y="2680"/>
                <a:chExt cx="103" cy="71"/>
              </a:xfrm>
            </p:grpSpPr>
            <p:sp>
              <p:nvSpPr>
                <p:cNvPr id="13693" name="Freeform 381"/>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94" name="Line 382"/>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95" name="Line 383"/>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696" name="Group 384"/>
              <p:cNvGrpSpPr>
                <a:grpSpLocks/>
              </p:cNvGrpSpPr>
              <p:nvPr/>
            </p:nvGrpSpPr>
            <p:grpSpPr bwMode="auto">
              <a:xfrm rot="21600000">
                <a:off x="2461" y="648"/>
                <a:ext cx="29" cy="20"/>
                <a:chOff x="2671" y="2680"/>
                <a:chExt cx="103" cy="71"/>
              </a:xfrm>
            </p:grpSpPr>
            <p:sp>
              <p:nvSpPr>
                <p:cNvPr id="13697" name="Freeform 385"/>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98" name="Line 386"/>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699" name="Line 387"/>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700" name="Group 388"/>
              <p:cNvGrpSpPr>
                <a:grpSpLocks/>
              </p:cNvGrpSpPr>
              <p:nvPr/>
            </p:nvGrpSpPr>
            <p:grpSpPr bwMode="auto">
              <a:xfrm rot="21600000">
                <a:off x="2458" y="756"/>
                <a:ext cx="29" cy="20"/>
                <a:chOff x="2671" y="2680"/>
                <a:chExt cx="103" cy="71"/>
              </a:xfrm>
            </p:grpSpPr>
            <p:sp>
              <p:nvSpPr>
                <p:cNvPr id="13701" name="Freeform 389"/>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02" name="Line 390"/>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03" name="Line 391"/>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704" name="Group 392"/>
              <p:cNvGrpSpPr>
                <a:grpSpLocks/>
              </p:cNvGrpSpPr>
              <p:nvPr/>
            </p:nvGrpSpPr>
            <p:grpSpPr bwMode="auto">
              <a:xfrm rot="21600000">
                <a:off x="2499" y="740"/>
                <a:ext cx="29" cy="20"/>
                <a:chOff x="2671" y="2680"/>
                <a:chExt cx="103" cy="71"/>
              </a:xfrm>
            </p:grpSpPr>
            <p:sp>
              <p:nvSpPr>
                <p:cNvPr id="13705" name="Freeform 393"/>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06" name="Line 394"/>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07" name="Line 395"/>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708" name="Group 396"/>
              <p:cNvGrpSpPr>
                <a:grpSpLocks/>
              </p:cNvGrpSpPr>
              <p:nvPr/>
            </p:nvGrpSpPr>
            <p:grpSpPr bwMode="auto">
              <a:xfrm rot="21600000">
                <a:off x="2498" y="664"/>
                <a:ext cx="29" cy="20"/>
                <a:chOff x="2671" y="2680"/>
                <a:chExt cx="103" cy="71"/>
              </a:xfrm>
            </p:grpSpPr>
            <p:sp>
              <p:nvSpPr>
                <p:cNvPr id="13709" name="Freeform 397"/>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10" name="Line 398"/>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11" name="Line 399"/>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712" name="Group 400"/>
              <p:cNvGrpSpPr>
                <a:grpSpLocks/>
              </p:cNvGrpSpPr>
              <p:nvPr/>
            </p:nvGrpSpPr>
            <p:grpSpPr bwMode="auto">
              <a:xfrm>
                <a:off x="2045" y="685"/>
                <a:ext cx="112" cy="51"/>
                <a:chOff x="2045" y="685"/>
                <a:chExt cx="112" cy="51"/>
              </a:xfrm>
            </p:grpSpPr>
            <p:sp>
              <p:nvSpPr>
                <p:cNvPr id="13713" name="Freeform 401"/>
                <p:cNvSpPr>
                  <a:spLocks/>
                </p:cNvSpPr>
                <p:nvPr/>
              </p:nvSpPr>
              <p:spPr bwMode="auto">
                <a:xfrm rot="10800000">
                  <a:off x="2091" y="685"/>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14" name="Line 402"/>
                <p:cNvSpPr>
                  <a:spLocks noChangeShapeType="1"/>
                </p:cNvSpPr>
                <p:nvPr/>
              </p:nvSpPr>
              <p:spPr bwMode="auto">
                <a:xfrm rot="10800000">
                  <a:off x="2045" y="72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15" name="Line 403"/>
                <p:cNvSpPr>
                  <a:spLocks noChangeShapeType="1"/>
                </p:cNvSpPr>
                <p:nvPr/>
              </p:nvSpPr>
              <p:spPr bwMode="auto">
                <a:xfrm rot="10800000">
                  <a:off x="2045" y="71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16" name="Line 404"/>
                <p:cNvSpPr>
                  <a:spLocks noChangeShapeType="1"/>
                </p:cNvSpPr>
                <p:nvPr/>
              </p:nvSpPr>
              <p:spPr bwMode="auto">
                <a:xfrm rot="10800000">
                  <a:off x="2045" y="70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717" name="Group 405"/>
              <p:cNvGrpSpPr>
                <a:grpSpLocks/>
              </p:cNvGrpSpPr>
              <p:nvPr/>
            </p:nvGrpSpPr>
            <p:grpSpPr bwMode="auto">
              <a:xfrm>
                <a:off x="2139" y="686"/>
                <a:ext cx="112" cy="51"/>
                <a:chOff x="2139" y="686"/>
                <a:chExt cx="112" cy="51"/>
              </a:xfrm>
            </p:grpSpPr>
            <p:sp>
              <p:nvSpPr>
                <p:cNvPr id="13718" name="Freeform 406"/>
                <p:cNvSpPr>
                  <a:spLocks/>
                </p:cNvSpPr>
                <p:nvPr/>
              </p:nvSpPr>
              <p:spPr bwMode="auto">
                <a:xfrm rot="10800000">
                  <a:off x="2185" y="686"/>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19" name="Line 407"/>
                <p:cNvSpPr>
                  <a:spLocks noChangeShapeType="1"/>
                </p:cNvSpPr>
                <p:nvPr/>
              </p:nvSpPr>
              <p:spPr bwMode="auto">
                <a:xfrm rot="10800000">
                  <a:off x="2139" y="724"/>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20" name="Line 408"/>
                <p:cNvSpPr>
                  <a:spLocks noChangeShapeType="1"/>
                </p:cNvSpPr>
                <p:nvPr/>
              </p:nvSpPr>
              <p:spPr bwMode="auto">
                <a:xfrm rot="10800000">
                  <a:off x="2139" y="71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21" name="Line 409"/>
                <p:cNvSpPr>
                  <a:spLocks noChangeShapeType="1"/>
                </p:cNvSpPr>
                <p:nvPr/>
              </p:nvSpPr>
              <p:spPr bwMode="auto">
                <a:xfrm rot="10800000">
                  <a:off x="2139" y="70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722" name="Group 410"/>
              <p:cNvGrpSpPr>
                <a:grpSpLocks/>
              </p:cNvGrpSpPr>
              <p:nvPr/>
            </p:nvGrpSpPr>
            <p:grpSpPr bwMode="auto">
              <a:xfrm>
                <a:off x="2599" y="685"/>
                <a:ext cx="113" cy="52"/>
                <a:chOff x="2599" y="685"/>
                <a:chExt cx="113" cy="52"/>
              </a:xfrm>
            </p:grpSpPr>
            <p:sp>
              <p:nvSpPr>
                <p:cNvPr id="13723" name="Freeform 411"/>
                <p:cNvSpPr>
                  <a:spLocks/>
                </p:cNvSpPr>
                <p:nvPr/>
              </p:nvSpPr>
              <p:spPr bwMode="auto">
                <a:xfrm rot="21600000">
                  <a:off x="2599" y="685"/>
                  <a:ext cx="66" cy="52"/>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24" name="Line 412"/>
                <p:cNvSpPr>
                  <a:spLocks noChangeShapeType="1"/>
                </p:cNvSpPr>
                <p:nvPr/>
              </p:nvSpPr>
              <p:spPr bwMode="auto">
                <a:xfrm rot="21600000">
                  <a:off x="2659" y="699"/>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25" name="Line 413"/>
                <p:cNvSpPr>
                  <a:spLocks noChangeShapeType="1"/>
                </p:cNvSpPr>
                <p:nvPr/>
              </p:nvSpPr>
              <p:spPr bwMode="auto">
                <a:xfrm rot="21600000">
                  <a:off x="2659" y="710"/>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26" name="Line 414"/>
                <p:cNvSpPr>
                  <a:spLocks noChangeShapeType="1"/>
                </p:cNvSpPr>
                <p:nvPr/>
              </p:nvSpPr>
              <p:spPr bwMode="auto">
                <a:xfrm rot="21600000">
                  <a:off x="2659" y="721"/>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727" name="Oval 415"/>
              <p:cNvSpPr>
                <a:spLocks noChangeArrowheads="1"/>
              </p:cNvSpPr>
              <p:nvPr/>
            </p:nvSpPr>
            <p:spPr bwMode="auto">
              <a:xfrm rot="10800000">
                <a:off x="2477" y="704"/>
                <a:ext cx="28"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728" name="Oval 416"/>
              <p:cNvSpPr>
                <a:spLocks noChangeArrowheads="1"/>
              </p:cNvSpPr>
              <p:nvPr/>
            </p:nvSpPr>
            <p:spPr bwMode="auto">
              <a:xfrm rot="10800000">
                <a:off x="2370" y="704"/>
                <a:ext cx="27"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3729" name="Group 417"/>
            <p:cNvGrpSpPr>
              <a:grpSpLocks/>
            </p:cNvGrpSpPr>
            <p:nvPr/>
          </p:nvGrpSpPr>
          <p:grpSpPr bwMode="auto">
            <a:xfrm>
              <a:off x="4870" y="3363"/>
              <a:ext cx="778" cy="83"/>
              <a:chOff x="2102" y="1950"/>
              <a:chExt cx="778" cy="83"/>
            </a:xfrm>
          </p:grpSpPr>
          <p:sp>
            <p:nvSpPr>
              <p:cNvPr id="13730" name="Freeform 418"/>
              <p:cNvSpPr>
                <a:spLocks/>
              </p:cNvSpPr>
              <p:nvPr/>
            </p:nvSpPr>
            <p:spPr bwMode="auto">
              <a:xfrm rot="10800000">
                <a:off x="2102" y="1950"/>
                <a:ext cx="778" cy="83"/>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3731" name="Group 419"/>
              <p:cNvGrpSpPr>
                <a:grpSpLocks/>
              </p:cNvGrpSpPr>
              <p:nvPr/>
            </p:nvGrpSpPr>
            <p:grpSpPr bwMode="auto">
              <a:xfrm rot="10800000">
                <a:off x="2282" y="1971"/>
                <a:ext cx="61" cy="42"/>
                <a:chOff x="3261" y="2123"/>
                <a:chExt cx="173" cy="121"/>
              </a:xfrm>
            </p:grpSpPr>
            <p:sp>
              <p:nvSpPr>
                <p:cNvPr id="13732" name="Freeform 420"/>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33" name="Freeform 421"/>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34" name="Freeform 422"/>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35" name="Line 423"/>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36" name="Line 424"/>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37" name="Line 425"/>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738" name="Group 426"/>
              <p:cNvGrpSpPr>
                <a:grpSpLocks/>
              </p:cNvGrpSpPr>
              <p:nvPr/>
            </p:nvGrpSpPr>
            <p:grpSpPr bwMode="auto">
              <a:xfrm rot="10800000">
                <a:off x="2235" y="1972"/>
                <a:ext cx="60" cy="42"/>
                <a:chOff x="3261" y="2123"/>
                <a:chExt cx="173" cy="121"/>
              </a:xfrm>
            </p:grpSpPr>
            <p:sp>
              <p:nvSpPr>
                <p:cNvPr id="13739" name="Freeform 427"/>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40" name="Freeform 428"/>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41" name="Freeform 429"/>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42" name="Line 430"/>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43" name="Line 431"/>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44" name="Line 432"/>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745" name="Group 433"/>
              <p:cNvGrpSpPr>
                <a:grpSpLocks/>
              </p:cNvGrpSpPr>
              <p:nvPr/>
            </p:nvGrpSpPr>
            <p:grpSpPr bwMode="auto">
              <a:xfrm rot="21600000">
                <a:off x="2688" y="1970"/>
                <a:ext cx="60" cy="42"/>
                <a:chOff x="3261" y="2123"/>
                <a:chExt cx="173" cy="121"/>
              </a:xfrm>
            </p:grpSpPr>
            <p:sp>
              <p:nvSpPr>
                <p:cNvPr id="13746" name="Freeform 434"/>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47" name="Freeform 435"/>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48" name="Freeform 436"/>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49" name="Line 437"/>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50" name="Line 438"/>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51" name="Line 439"/>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752" name="Rectangle 440"/>
              <p:cNvSpPr>
                <a:spLocks noChangeArrowheads="1"/>
              </p:cNvSpPr>
              <p:nvPr/>
            </p:nvSpPr>
            <p:spPr bwMode="auto">
              <a:xfrm rot="10800000">
                <a:off x="2369" y="1982"/>
                <a:ext cx="128"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753" name="Oval 441"/>
              <p:cNvSpPr>
                <a:spLocks noChangeArrowheads="1"/>
              </p:cNvSpPr>
              <p:nvPr/>
            </p:nvSpPr>
            <p:spPr bwMode="auto">
              <a:xfrm rot="10800000">
                <a:off x="2539" y="1983"/>
                <a:ext cx="19" cy="2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754" name="Oval 442"/>
              <p:cNvSpPr>
                <a:spLocks noChangeArrowheads="1"/>
              </p:cNvSpPr>
              <p:nvPr/>
            </p:nvSpPr>
            <p:spPr bwMode="auto">
              <a:xfrm rot="10800000">
                <a:off x="2477" y="1985"/>
                <a:ext cx="20" cy="1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755" name="Rectangle 443"/>
              <p:cNvSpPr>
                <a:spLocks noChangeArrowheads="1"/>
              </p:cNvSpPr>
              <p:nvPr/>
            </p:nvSpPr>
            <p:spPr bwMode="auto">
              <a:xfrm rot="10800000">
                <a:off x="2566" y="1980"/>
                <a:ext cx="97"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3756" name="Group 444"/>
              <p:cNvGrpSpPr>
                <a:grpSpLocks/>
              </p:cNvGrpSpPr>
              <p:nvPr/>
            </p:nvGrpSpPr>
            <p:grpSpPr bwMode="auto">
              <a:xfrm rot="10800000">
                <a:off x="2592" y="1952"/>
                <a:ext cx="29" cy="20"/>
                <a:chOff x="2463" y="2242"/>
                <a:chExt cx="83" cy="56"/>
              </a:xfrm>
            </p:grpSpPr>
            <p:sp>
              <p:nvSpPr>
                <p:cNvPr id="13757" name="Rectangle 445"/>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758" name="Line 446"/>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59" name="Line 447"/>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760" name="Group 448"/>
              <p:cNvGrpSpPr>
                <a:grpSpLocks/>
              </p:cNvGrpSpPr>
              <p:nvPr/>
            </p:nvGrpSpPr>
            <p:grpSpPr bwMode="auto">
              <a:xfrm rot="10800000">
                <a:off x="2639" y="1983"/>
                <a:ext cx="29" cy="20"/>
                <a:chOff x="2463" y="2242"/>
                <a:chExt cx="83" cy="56"/>
              </a:xfrm>
            </p:grpSpPr>
            <p:sp>
              <p:nvSpPr>
                <p:cNvPr id="13761" name="Rectangle 449"/>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762" name="Line 450"/>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63" name="Line 451"/>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764" name="Group 452"/>
              <p:cNvGrpSpPr>
                <a:grpSpLocks/>
              </p:cNvGrpSpPr>
              <p:nvPr/>
            </p:nvGrpSpPr>
            <p:grpSpPr bwMode="auto">
              <a:xfrm rot="10800000">
                <a:off x="2592" y="2008"/>
                <a:ext cx="29" cy="19"/>
                <a:chOff x="2463" y="2242"/>
                <a:chExt cx="83" cy="56"/>
              </a:xfrm>
            </p:grpSpPr>
            <p:sp>
              <p:nvSpPr>
                <p:cNvPr id="13765" name="Rectangle 453"/>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766" name="Line 454"/>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67" name="Line 455"/>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768" name="Group 456"/>
              <p:cNvGrpSpPr>
                <a:grpSpLocks/>
              </p:cNvGrpSpPr>
              <p:nvPr/>
            </p:nvGrpSpPr>
            <p:grpSpPr bwMode="auto">
              <a:xfrm rot="21600000">
                <a:off x="2404" y="1956"/>
                <a:ext cx="29" cy="20"/>
                <a:chOff x="2463" y="2242"/>
                <a:chExt cx="83" cy="56"/>
              </a:xfrm>
            </p:grpSpPr>
            <p:sp>
              <p:nvSpPr>
                <p:cNvPr id="13769" name="Rectangle 457"/>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770" name="Line 458"/>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71" name="Line 459"/>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772" name="Group 460"/>
              <p:cNvGrpSpPr>
                <a:grpSpLocks/>
              </p:cNvGrpSpPr>
              <p:nvPr/>
            </p:nvGrpSpPr>
            <p:grpSpPr bwMode="auto">
              <a:xfrm rot="21600000">
                <a:off x="2407" y="2010"/>
                <a:ext cx="29" cy="19"/>
                <a:chOff x="2463" y="2242"/>
                <a:chExt cx="83" cy="56"/>
              </a:xfrm>
            </p:grpSpPr>
            <p:sp>
              <p:nvSpPr>
                <p:cNvPr id="13773" name="Rectangle 461"/>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774" name="Line 462"/>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75" name="Line 463"/>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3776" name="Group 464"/>
            <p:cNvGrpSpPr>
              <a:grpSpLocks/>
            </p:cNvGrpSpPr>
            <p:nvPr/>
          </p:nvGrpSpPr>
          <p:grpSpPr bwMode="auto">
            <a:xfrm>
              <a:off x="4870" y="3471"/>
              <a:ext cx="778" cy="83"/>
              <a:chOff x="2102" y="1950"/>
              <a:chExt cx="778" cy="83"/>
            </a:xfrm>
          </p:grpSpPr>
          <p:sp>
            <p:nvSpPr>
              <p:cNvPr id="13777" name="Freeform 465"/>
              <p:cNvSpPr>
                <a:spLocks/>
              </p:cNvSpPr>
              <p:nvPr/>
            </p:nvSpPr>
            <p:spPr bwMode="auto">
              <a:xfrm rot="10800000">
                <a:off x="2102" y="1950"/>
                <a:ext cx="778" cy="83"/>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3778" name="Group 466"/>
              <p:cNvGrpSpPr>
                <a:grpSpLocks/>
              </p:cNvGrpSpPr>
              <p:nvPr/>
            </p:nvGrpSpPr>
            <p:grpSpPr bwMode="auto">
              <a:xfrm rot="10800000">
                <a:off x="2282" y="1971"/>
                <a:ext cx="61" cy="42"/>
                <a:chOff x="3261" y="2123"/>
                <a:chExt cx="173" cy="121"/>
              </a:xfrm>
            </p:grpSpPr>
            <p:sp>
              <p:nvSpPr>
                <p:cNvPr id="13779" name="Freeform 467"/>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80" name="Freeform 468"/>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81" name="Freeform 469"/>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82" name="Line 470"/>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83" name="Line 471"/>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84" name="Line 472"/>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785" name="Group 473"/>
              <p:cNvGrpSpPr>
                <a:grpSpLocks/>
              </p:cNvGrpSpPr>
              <p:nvPr/>
            </p:nvGrpSpPr>
            <p:grpSpPr bwMode="auto">
              <a:xfrm rot="10800000">
                <a:off x="2235" y="1972"/>
                <a:ext cx="60" cy="42"/>
                <a:chOff x="3261" y="2123"/>
                <a:chExt cx="173" cy="121"/>
              </a:xfrm>
            </p:grpSpPr>
            <p:sp>
              <p:nvSpPr>
                <p:cNvPr id="13786" name="Freeform 474"/>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87" name="Freeform 475"/>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88" name="Freeform 476"/>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89" name="Line 477"/>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90" name="Line 478"/>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91" name="Line 479"/>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792" name="Group 480"/>
              <p:cNvGrpSpPr>
                <a:grpSpLocks/>
              </p:cNvGrpSpPr>
              <p:nvPr/>
            </p:nvGrpSpPr>
            <p:grpSpPr bwMode="auto">
              <a:xfrm rot="21600000">
                <a:off x="2688" y="1970"/>
                <a:ext cx="60" cy="42"/>
                <a:chOff x="3261" y="2123"/>
                <a:chExt cx="173" cy="121"/>
              </a:xfrm>
            </p:grpSpPr>
            <p:sp>
              <p:nvSpPr>
                <p:cNvPr id="13793" name="Freeform 481"/>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94" name="Freeform 482"/>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95" name="Freeform 483"/>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96" name="Line 484"/>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97" name="Line 485"/>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98" name="Line 486"/>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799" name="Rectangle 487"/>
              <p:cNvSpPr>
                <a:spLocks noChangeArrowheads="1"/>
              </p:cNvSpPr>
              <p:nvPr/>
            </p:nvSpPr>
            <p:spPr bwMode="auto">
              <a:xfrm rot="10800000">
                <a:off x="2369" y="1982"/>
                <a:ext cx="128"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00" name="Oval 488"/>
              <p:cNvSpPr>
                <a:spLocks noChangeArrowheads="1"/>
              </p:cNvSpPr>
              <p:nvPr/>
            </p:nvSpPr>
            <p:spPr bwMode="auto">
              <a:xfrm rot="10800000">
                <a:off x="2539" y="1983"/>
                <a:ext cx="19" cy="2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01" name="Oval 489"/>
              <p:cNvSpPr>
                <a:spLocks noChangeArrowheads="1"/>
              </p:cNvSpPr>
              <p:nvPr/>
            </p:nvSpPr>
            <p:spPr bwMode="auto">
              <a:xfrm rot="10800000">
                <a:off x="2477" y="1985"/>
                <a:ext cx="20" cy="1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02" name="Rectangle 490"/>
              <p:cNvSpPr>
                <a:spLocks noChangeArrowheads="1"/>
              </p:cNvSpPr>
              <p:nvPr/>
            </p:nvSpPr>
            <p:spPr bwMode="auto">
              <a:xfrm rot="10800000">
                <a:off x="2566" y="1980"/>
                <a:ext cx="97"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3803" name="Group 491"/>
              <p:cNvGrpSpPr>
                <a:grpSpLocks/>
              </p:cNvGrpSpPr>
              <p:nvPr/>
            </p:nvGrpSpPr>
            <p:grpSpPr bwMode="auto">
              <a:xfrm rot="10800000">
                <a:off x="2592" y="1952"/>
                <a:ext cx="29" cy="20"/>
                <a:chOff x="2463" y="2242"/>
                <a:chExt cx="83" cy="56"/>
              </a:xfrm>
            </p:grpSpPr>
            <p:sp>
              <p:nvSpPr>
                <p:cNvPr id="13804" name="Rectangle 492"/>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05" name="Line 493"/>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06" name="Line 494"/>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807" name="Group 495"/>
              <p:cNvGrpSpPr>
                <a:grpSpLocks/>
              </p:cNvGrpSpPr>
              <p:nvPr/>
            </p:nvGrpSpPr>
            <p:grpSpPr bwMode="auto">
              <a:xfrm rot="10800000">
                <a:off x="2639" y="1983"/>
                <a:ext cx="29" cy="20"/>
                <a:chOff x="2463" y="2242"/>
                <a:chExt cx="83" cy="56"/>
              </a:xfrm>
            </p:grpSpPr>
            <p:sp>
              <p:nvSpPr>
                <p:cNvPr id="13808" name="Rectangle 496"/>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09" name="Line 497"/>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10" name="Line 498"/>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811" name="Group 499"/>
              <p:cNvGrpSpPr>
                <a:grpSpLocks/>
              </p:cNvGrpSpPr>
              <p:nvPr/>
            </p:nvGrpSpPr>
            <p:grpSpPr bwMode="auto">
              <a:xfrm rot="10800000">
                <a:off x="2592" y="2008"/>
                <a:ext cx="29" cy="19"/>
                <a:chOff x="2463" y="2242"/>
                <a:chExt cx="83" cy="56"/>
              </a:xfrm>
            </p:grpSpPr>
            <p:sp>
              <p:nvSpPr>
                <p:cNvPr id="13812" name="Rectangle 500"/>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13" name="Line 501"/>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14" name="Line 502"/>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815" name="Group 503"/>
              <p:cNvGrpSpPr>
                <a:grpSpLocks/>
              </p:cNvGrpSpPr>
              <p:nvPr/>
            </p:nvGrpSpPr>
            <p:grpSpPr bwMode="auto">
              <a:xfrm rot="21600000">
                <a:off x="2404" y="1956"/>
                <a:ext cx="29" cy="20"/>
                <a:chOff x="2463" y="2242"/>
                <a:chExt cx="83" cy="56"/>
              </a:xfrm>
            </p:grpSpPr>
            <p:sp>
              <p:nvSpPr>
                <p:cNvPr id="13816" name="Rectangle 504"/>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17" name="Line 505"/>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18" name="Line 506"/>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819" name="Group 507"/>
              <p:cNvGrpSpPr>
                <a:grpSpLocks/>
              </p:cNvGrpSpPr>
              <p:nvPr/>
            </p:nvGrpSpPr>
            <p:grpSpPr bwMode="auto">
              <a:xfrm rot="21600000">
                <a:off x="2407" y="2010"/>
                <a:ext cx="29" cy="19"/>
                <a:chOff x="2463" y="2242"/>
                <a:chExt cx="83" cy="56"/>
              </a:xfrm>
            </p:grpSpPr>
            <p:sp>
              <p:nvSpPr>
                <p:cNvPr id="13820" name="Rectangle 508"/>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21" name="Line 509"/>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22" name="Line 510"/>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3823" name="Group 511"/>
            <p:cNvGrpSpPr>
              <a:grpSpLocks/>
            </p:cNvGrpSpPr>
            <p:nvPr/>
          </p:nvGrpSpPr>
          <p:grpSpPr bwMode="auto">
            <a:xfrm>
              <a:off x="4870" y="3580"/>
              <a:ext cx="778" cy="83"/>
              <a:chOff x="2102" y="1950"/>
              <a:chExt cx="778" cy="83"/>
            </a:xfrm>
          </p:grpSpPr>
          <p:sp>
            <p:nvSpPr>
              <p:cNvPr id="13824" name="Freeform 512"/>
              <p:cNvSpPr>
                <a:spLocks/>
              </p:cNvSpPr>
              <p:nvPr/>
            </p:nvSpPr>
            <p:spPr bwMode="auto">
              <a:xfrm rot="10800000">
                <a:off x="2102" y="1950"/>
                <a:ext cx="778" cy="83"/>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3825" name="Group 513"/>
              <p:cNvGrpSpPr>
                <a:grpSpLocks/>
              </p:cNvGrpSpPr>
              <p:nvPr/>
            </p:nvGrpSpPr>
            <p:grpSpPr bwMode="auto">
              <a:xfrm rot="10800000">
                <a:off x="2282" y="1971"/>
                <a:ext cx="61" cy="42"/>
                <a:chOff x="3261" y="2123"/>
                <a:chExt cx="173" cy="121"/>
              </a:xfrm>
            </p:grpSpPr>
            <p:sp>
              <p:nvSpPr>
                <p:cNvPr id="13826" name="Freeform 514"/>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27" name="Freeform 515"/>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28" name="Freeform 516"/>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29" name="Line 517"/>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30" name="Line 518"/>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31" name="Line 519"/>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832" name="Group 520"/>
              <p:cNvGrpSpPr>
                <a:grpSpLocks/>
              </p:cNvGrpSpPr>
              <p:nvPr/>
            </p:nvGrpSpPr>
            <p:grpSpPr bwMode="auto">
              <a:xfrm rot="10800000">
                <a:off x="2235" y="1972"/>
                <a:ext cx="60" cy="42"/>
                <a:chOff x="3261" y="2123"/>
                <a:chExt cx="173" cy="121"/>
              </a:xfrm>
            </p:grpSpPr>
            <p:sp>
              <p:nvSpPr>
                <p:cNvPr id="13833" name="Freeform 521"/>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34" name="Freeform 522"/>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35" name="Freeform 523"/>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36" name="Line 524"/>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37" name="Line 525"/>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38" name="Line 526"/>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839" name="Group 527"/>
              <p:cNvGrpSpPr>
                <a:grpSpLocks/>
              </p:cNvGrpSpPr>
              <p:nvPr/>
            </p:nvGrpSpPr>
            <p:grpSpPr bwMode="auto">
              <a:xfrm rot="21600000">
                <a:off x="2688" y="1970"/>
                <a:ext cx="60" cy="42"/>
                <a:chOff x="3261" y="2123"/>
                <a:chExt cx="173" cy="121"/>
              </a:xfrm>
            </p:grpSpPr>
            <p:sp>
              <p:nvSpPr>
                <p:cNvPr id="13840" name="Freeform 528"/>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41" name="Freeform 529"/>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42" name="Freeform 530"/>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43" name="Line 531"/>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44" name="Line 532"/>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45" name="Line 533"/>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846" name="Rectangle 534"/>
              <p:cNvSpPr>
                <a:spLocks noChangeArrowheads="1"/>
              </p:cNvSpPr>
              <p:nvPr/>
            </p:nvSpPr>
            <p:spPr bwMode="auto">
              <a:xfrm rot="10800000">
                <a:off x="2369" y="1982"/>
                <a:ext cx="128"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47" name="Oval 535"/>
              <p:cNvSpPr>
                <a:spLocks noChangeArrowheads="1"/>
              </p:cNvSpPr>
              <p:nvPr/>
            </p:nvSpPr>
            <p:spPr bwMode="auto">
              <a:xfrm rot="10800000">
                <a:off x="2539" y="1983"/>
                <a:ext cx="19" cy="2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48" name="Oval 536"/>
              <p:cNvSpPr>
                <a:spLocks noChangeArrowheads="1"/>
              </p:cNvSpPr>
              <p:nvPr/>
            </p:nvSpPr>
            <p:spPr bwMode="auto">
              <a:xfrm rot="10800000">
                <a:off x="2477" y="1985"/>
                <a:ext cx="20" cy="1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49" name="Rectangle 537"/>
              <p:cNvSpPr>
                <a:spLocks noChangeArrowheads="1"/>
              </p:cNvSpPr>
              <p:nvPr/>
            </p:nvSpPr>
            <p:spPr bwMode="auto">
              <a:xfrm rot="10800000">
                <a:off x="2566" y="1980"/>
                <a:ext cx="97"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3850" name="Group 538"/>
              <p:cNvGrpSpPr>
                <a:grpSpLocks/>
              </p:cNvGrpSpPr>
              <p:nvPr/>
            </p:nvGrpSpPr>
            <p:grpSpPr bwMode="auto">
              <a:xfrm rot="10800000">
                <a:off x="2592" y="1952"/>
                <a:ext cx="29" cy="20"/>
                <a:chOff x="2463" y="2242"/>
                <a:chExt cx="83" cy="56"/>
              </a:xfrm>
            </p:grpSpPr>
            <p:sp>
              <p:nvSpPr>
                <p:cNvPr id="13851" name="Rectangle 539"/>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52" name="Line 540"/>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53" name="Line 541"/>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854" name="Group 542"/>
              <p:cNvGrpSpPr>
                <a:grpSpLocks/>
              </p:cNvGrpSpPr>
              <p:nvPr/>
            </p:nvGrpSpPr>
            <p:grpSpPr bwMode="auto">
              <a:xfrm rot="10800000">
                <a:off x="2639" y="1983"/>
                <a:ext cx="29" cy="20"/>
                <a:chOff x="2463" y="2242"/>
                <a:chExt cx="83" cy="56"/>
              </a:xfrm>
            </p:grpSpPr>
            <p:sp>
              <p:nvSpPr>
                <p:cNvPr id="13855" name="Rectangle 543"/>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56" name="Line 544"/>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57" name="Line 545"/>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858" name="Group 546"/>
              <p:cNvGrpSpPr>
                <a:grpSpLocks/>
              </p:cNvGrpSpPr>
              <p:nvPr/>
            </p:nvGrpSpPr>
            <p:grpSpPr bwMode="auto">
              <a:xfrm rot="10800000">
                <a:off x="2592" y="2008"/>
                <a:ext cx="29" cy="19"/>
                <a:chOff x="2463" y="2242"/>
                <a:chExt cx="83" cy="56"/>
              </a:xfrm>
            </p:grpSpPr>
            <p:sp>
              <p:nvSpPr>
                <p:cNvPr id="13859" name="Rectangle 547"/>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60" name="Line 548"/>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61" name="Line 549"/>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862" name="Group 550"/>
              <p:cNvGrpSpPr>
                <a:grpSpLocks/>
              </p:cNvGrpSpPr>
              <p:nvPr/>
            </p:nvGrpSpPr>
            <p:grpSpPr bwMode="auto">
              <a:xfrm rot="21600000">
                <a:off x="2404" y="1956"/>
                <a:ext cx="29" cy="20"/>
                <a:chOff x="2463" y="2242"/>
                <a:chExt cx="83" cy="56"/>
              </a:xfrm>
            </p:grpSpPr>
            <p:sp>
              <p:nvSpPr>
                <p:cNvPr id="13863" name="Rectangle 551"/>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64" name="Line 552"/>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65" name="Line 553"/>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866" name="Group 554"/>
              <p:cNvGrpSpPr>
                <a:grpSpLocks/>
              </p:cNvGrpSpPr>
              <p:nvPr/>
            </p:nvGrpSpPr>
            <p:grpSpPr bwMode="auto">
              <a:xfrm rot="21600000">
                <a:off x="2407" y="2010"/>
                <a:ext cx="29" cy="19"/>
                <a:chOff x="2463" y="2242"/>
                <a:chExt cx="83" cy="56"/>
              </a:xfrm>
            </p:grpSpPr>
            <p:sp>
              <p:nvSpPr>
                <p:cNvPr id="13867" name="Rectangle 555"/>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68" name="Line 556"/>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69" name="Line 557"/>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3870" name="Group 558"/>
            <p:cNvGrpSpPr>
              <a:grpSpLocks/>
            </p:cNvGrpSpPr>
            <p:nvPr/>
          </p:nvGrpSpPr>
          <p:grpSpPr bwMode="auto">
            <a:xfrm>
              <a:off x="4870" y="3689"/>
              <a:ext cx="778" cy="83"/>
              <a:chOff x="2102" y="1950"/>
              <a:chExt cx="778" cy="83"/>
            </a:xfrm>
          </p:grpSpPr>
          <p:sp>
            <p:nvSpPr>
              <p:cNvPr id="13871" name="Freeform 559"/>
              <p:cNvSpPr>
                <a:spLocks/>
              </p:cNvSpPr>
              <p:nvPr/>
            </p:nvSpPr>
            <p:spPr bwMode="auto">
              <a:xfrm rot="10800000">
                <a:off x="2102" y="1950"/>
                <a:ext cx="778" cy="83"/>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3872" name="Group 560"/>
              <p:cNvGrpSpPr>
                <a:grpSpLocks/>
              </p:cNvGrpSpPr>
              <p:nvPr/>
            </p:nvGrpSpPr>
            <p:grpSpPr bwMode="auto">
              <a:xfrm rot="10800000">
                <a:off x="2282" y="1971"/>
                <a:ext cx="61" cy="42"/>
                <a:chOff x="3261" y="2123"/>
                <a:chExt cx="173" cy="121"/>
              </a:xfrm>
            </p:grpSpPr>
            <p:sp>
              <p:nvSpPr>
                <p:cNvPr id="13873" name="Freeform 561"/>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74" name="Freeform 562"/>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75" name="Freeform 563"/>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76" name="Line 564"/>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77" name="Line 565"/>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78" name="Line 566"/>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879" name="Group 567"/>
              <p:cNvGrpSpPr>
                <a:grpSpLocks/>
              </p:cNvGrpSpPr>
              <p:nvPr/>
            </p:nvGrpSpPr>
            <p:grpSpPr bwMode="auto">
              <a:xfrm rot="10800000">
                <a:off x="2235" y="1972"/>
                <a:ext cx="60" cy="42"/>
                <a:chOff x="3261" y="2123"/>
                <a:chExt cx="173" cy="121"/>
              </a:xfrm>
            </p:grpSpPr>
            <p:sp>
              <p:nvSpPr>
                <p:cNvPr id="13880" name="Freeform 568"/>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81" name="Freeform 569"/>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82" name="Freeform 570"/>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83" name="Line 571"/>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84" name="Line 572"/>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85" name="Line 573"/>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886" name="Group 574"/>
              <p:cNvGrpSpPr>
                <a:grpSpLocks/>
              </p:cNvGrpSpPr>
              <p:nvPr/>
            </p:nvGrpSpPr>
            <p:grpSpPr bwMode="auto">
              <a:xfrm rot="21600000">
                <a:off x="2688" y="1970"/>
                <a:ext cx="60" cy="42"/>
                <a:chOff x="3261" y="2123"/>
                <a:chExt cx="173" cy="121"/>
              </a:xfrm>
            </p:grpSpPr>
            <p:sp>
              <p:nvSpPr>
                <p:cNvPr id="13887" name="Freeform 575"/>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88" name="Freeform 576"/>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89" name="Freeform 577"/>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90" name="Line 578"/>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91" name="Line 579"/>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892" name="Line 580"/>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893" name="Rectangle 581"/>
              <p:cNvSpPr>
                <a:spLocks noChangeArrowheads="1"/>
              </p:cNvSpPr>
              <p:nvPr/>
            </p:nvSpPr>
            <p:spPr bwMode="auto">
              <a:xfrm rot="10800000">
                <a:off x="2369" y="1982"/>
                <a:ext cx="128"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94" name="Oval 582"/>
              <p:cNvSpPr>
                <a:spLocks noChangeArrowheads="1"/>
              </p:cNvSpPr>
              <p:nvPr/>
            </p:nvSpPr>
            <p:spPr bwMode="auto">
              <a:xfrm rot="10800000">
                <a:off x="2539" y="1983"/>
                <a:ext cx="19" cy="2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95" name="Oval 583"/>
              <p:cNvSpPr>
                <a:spLocks noChangeArrowheads="1"/>
              </p:cNvSpPr>
              <p:nvPr/>
            </p:nvSpPr>
            <p:spPr bwMode="auto">
              <a:xfrm rot="10800000">
                <a:off x="2477" y="1985"/>
                <a:ext cx="20" cy="1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96" name="Rectangle 584"/>
              <p:cNvSpPr>
                <a:spLocks noChangeArrowheads="1"/>
              </p:cNvSpPr>
              <p:nvPr/>
            </p:nvSpPr>
            <p:spPr bwMode="auto">
              <a:xfrm rot="10800000">
                <a:off x="2566" y="1980"/>
                <a:ext cx="97"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3897" name="Group 585"/>
              <p:cNvGrpSpPr>
                <a:grpSpLocks/>
              </p:cNvGrpSpPr>
              <p:nvPr/>
            </p:nvGrpSpPr>
            <p:grpSpPr bwMode="auto">
              <a:xfrm rot="10800000">
                <a:off x="2592" y="1952"/>
                <a:ext cx="29" cy="20"/>
                <a:chOff x="2463" y="2242"/>
                <a:chExt cx="83" cy="56"/>
              </a:xfrm>
            </p:grpSpPr>
            <p:sp>
              <p:nvSpPr>
                <p:cNvPr id="13898" name="Rectangle 586"/>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899" name="Line 587"/>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00" name="Line 588"/>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901" name="Group 589"/>
              <p:cNvGrpSpPr>
                <a:grpSpLocks/>
              </p:cNvGrpSpPr>
              <p:nvPr/>
            </p:nvGrpSpPr>
            <p:grpSpPr bwMode="auto">
              <a:xfrm rot="10800000">
                <a:off x="2639" y="1983"/>
                <a:ext cx="29" cy="20"/>
                <a:chOff x="2463" y="2242"/>
                <a:chExt cx="83" cy="56"/>
              </a:xfrm>
            </p:grpSpPr>
            <p:sp>
              <p:nvSpPr>
                <p:cNvPr id="13902" name="Rectangle 590"/>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03" name="Line 591"/>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04" name="Line 592"/>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905" name="Group 593"/>
              <p:cNvGrpSpPr>
                <a:grpSpLocks/>
              </p:cNvGrpSpPr>
              <p:nvPr/>
            </p:nvGrpSpPr>
            <p:grpSpPr bwMode="auto">
              <a:xfrm rot="10800000">
                <a:off x="2592" y="2008"/>
                <a:ext cx="29" cy="19"/>
                <a:chOff x="2463" y="2242"/>
                <a:chExt cx="83" cy="56"/>
              </a:xfrm>
            </p:grpSpPr>
            <p:sp>
              <p:nvSpPr>
                <p:cNvPr id="13906" name="Rectangle 594"/>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07" name="Line 595"/>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08" name="Line 596"/>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909" name="Group 597"/>
              <p:cNvGrpSpPr>
                <a:grpSpLocks/>
              </p:cNvGrpSpPr>
              <p:nvPr/>
            </p:nvGrpSpPr>
            <p:grpSpPr bwMode="auto">
              <a:xfrm rot="21600000">
                <a:off x="2404" y="1956"/>
                <a:ext cx="29" cy="20"/>
                <a:chOff x="2463" y="2242"/>
                <a:chExt cx="83" cy="56"/>
              </a:xfrm>
            </p:grpSpPr>
            <p:sp>
              <p:nvSpPr>
                <p:cNvPr id="13910" name="Rectangle 598"/>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11" name="Line 599"/>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12" name="Line 600"/>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3913" name="Group 601"/>
              <p:cNvGrpSpPr>
                <a:grpSpLocks/>
              </p:cNvGrpSpPr>
              <p:nvPr/>
            </p:nvGrpSpPr>
            <p:grpSpPr bwMode="auto">
              <a:xfrm rot="21600000">
                <a:off x="2407" y="2010"/>
                <a:ext cx="29" cy="19"/>
                <a:chOff x="2463" y="2242"/>
                <a:chExt cx="83" cy="56"/>
              </a:xfrm>
            </p:grpSpPr>
            <p:sp>
              <p:nvSpPr>
                <p:cNvPr id="13914" name="Rectangle 602"/>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15" name="Line 603"/>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16" name="Line 604"/>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3917" name="Text Box 605"/>
            <p:cNvSpPr txBox="1">
              <a:spLocks noChangeArrowheads="1"/>
            </p:cNvSpPr>
            <p:nvPr/>
          </p:nvSpPr>
          <p:spPr bwMode="auto">
            <a:xfrm>
              <a:off x="4977" y="2197"/>
              <a:ext cx="40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“TF 34”</a:t>
              </a:r>
            </a:p>
          </p:txBody>
        </p:sp>
      </p:grpSp>
      <p:grpSp>
        <p:nvGrpSpPr>
          <p:cNvPr id="13918" name="Group 606"/>
          <p:cNvGrpSpPr>
            <a:grpSpLocks/>
          </p:cNvGrpSpPr>
          <p:nvPr/>
        </p:nvGrpSpPr>
        <p:grpSpPr bwMode="auto">
          <a:xfrm>
            <a:off x="7013575" y="31750"/>
            <a:ext cx="2139950" cy="3397250"/>
            <a:chOff x="4416" y="20"/>
            <a:chExt cx="1348" cy="2140"/>
          </a:xfrm>
        </p:grpSpPr>
        <p:sp>
          <p:nvSpPr>
            <p:cNvPr id="13919" name="Rectangle 607"/>
            <p:cNvSpPr>
              <a:spLocks noChangeArrowheads="1"/>
            </p:cNvSpPr>
            <p:nvPr/>
          </p:nvSpPr>
          <p:spPr bwMode="auto">
            <a:xfrm>
              <a:off x="4464" y="20"/>
              <a:ext cx="1300" cy="2140"/>
            </a:xfrm>
            <a:prstGeom prst="rect">
              <a:avLst/>
            </a:pr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13920" name="Group 608"/>
            <p:cNvGrpSpPr>
              <a:grpSpLocks/>
            </p:cNvGrpSpPr>
            <p:nvPr/>
          </p:nvGrpSpPr>
          <p:grpSpPr bwMode="auto">
            <a:xfrm>
              <a:off x="4800" y="1702"/>
              <a:ext cx="916" cy="154"/>
              <a:chOff x="3181" y="1163"/>
              <a:chExt cx="916" cy="154"/>
            </a:xfrm>
          </p:grpSpPr>
          <p:grpSp>
            <p:nvGrpSpPr>
              <p:cNvPr id="13921" name="Group 609"/>
              <p:cNvGrpSpPr>
                <a:grpSpLocks/>
              </p:cNvGrpSpPr>
              <p:nvPr/>
            </p:nvGrpSpPr>
            <p:grpSpPr bwMode="auto">
              <a:xfrm>
                <a:off x="3181" y="1163"/>
                <a:ext cx="916" cy="154"/>
                <a:chOff x="3181" y="1035"/>
                <a:chExt cx="916" cy="154"/>
              </a:xfrm>
            </p:grpSpPr>
            <p:grpSp>
              <p:nvGrpSpPr>
                <p:cNvPr id="13922" name="Group 610"/>
                <p:cNvGrpSpPr>
                  <a:grpSpLocks/>
                </p:cNvGrpSpPr>
                <p:nvPr/>
              </p:nvGrpSpPr>
              <p:grpSpPr bwMode="auto">
                <a:xfrm rot="-132102">
                  <a:off x="3181" y="1038"/>
                  <a:ext cx="916" cy="137"/>
                  <a:chOff x="1208" y="2784"/>
                  <a:chExt cx="3126" cy="468"/>
                </a:xfrm>
              </p:grpSpPr>
              <p:grpSp>
                <p:nvGrpSpPr>
                  <p:cNvPr id="13923" name="Group 611"/>
                  <p:cNvGrpSpPr>
                    <a:grpSpLocks/>
                  </p:cNvGrpSpPr>
                  <p:nvPr/>
                </p:nvGrpSpPr>
                <p:grpSpPr bwMode="auto">
                  <a:xfrm>
                    <a:off x="1208" y="2784"/>
                    <a:ext cx="3126" cy="448"/>
                    <a:chOff x="1208" y="2784"/>
                    <a:chExt cx="3126" cy="448"/>
                  </a:xfrm>
                </p:grpSpPr>
                <p:sp>
                  <p:nvSpPr>
                    <p:cNvPr id="13924" name="Freeform 612"/>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25" name="Freeform 613"/>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26" name="Freeform 614"/>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27" name="Freeform 615"/>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928" name="Oval 616"/>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29" name="Freeform 617"/>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30" name="Freeform 618"/>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31" name="Freeform 619"/>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32" name="Freeform 620"/>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933" name="Text Box 621"/>
                <p:cNvSpPr txBox="1">
                  <a:spLocks noChangeArrowheads="1"/>
                </p:cNvSpPr>
                <p:nvPr/>
              </p:nvSpPr>
              <p:spPr bwMode="auto">
                <a:xfrm>
                  <a:off x="3372" y="1035"/>
                  <a:ext cx="51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Enterprise</a:t>
                  </a:r>
                </a:p>
              </p:txBody>
            </p:sp>
          </p:grpSp>
          <p:sp>
            <p:nvSpPr>
              <p:cNvPr id="13934" name="Text Box 622"/>
              <p:cNvSpPr txBox="1">
                <a:spLocks noChangeArrowheads="1"/>
              </p:cNvSpPr>
              <p:nvPr/>
            </p:nvSpPr>
            <p:spPr bwMode="auto">
              <a:xfrm>
                <a:off x="3918" y="1172"/>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6</a:t>
                </a:r>
              </a:p>
            </p:txBody>
          </p:sp>
        </p:grpSp>
        <p:sp>
          <p:nvSpPr>
            <p:cNvPr id="13935" name="Text Box 623"/>
            <p:cNvSpPr txBox="1">
              <a:spLocks noChangeArrowheads="1"/>
            </p:cNvSpPr>
            <p:nvPr/>
          </p:nvSpPr>
          <p:spPr bwMode="auto">
            <a:xfrm>
              <a:off x="4956" y="32"/>
              <a:ext cx="32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TF 38</a:t>
              </a:r>
            </a:p>
          </p:txBody>
        </p:sp>
        <p:grpSp>
          <p:nvGrpSpPr>
            <p:cNvPr id="13936" name="Group 624"/>
            <p:cNvGrpSpPr>
              <a:grpSpLocks/>
            </p:cNvGrpSpPr>
            <p:nvPr/>
          </p:nvGrpSpPr>
          <p:grpSpPr bwMode="auto">
            <a:xfrm>
              <a:off x="4800" y="1337"/>
              <a:ext cx="916" cy="154"/>
              <a:chOff x="4723" y="1920"/>
              <a:chExt cx="916" cy="154"/>
            </a:xfrm>
          </p:grpSpPr>
          <p:grpSp>
            <p:nvGrpSpPr>
              <p:cNvPr id="13937" name="Group 625"/>
              <p:cNvGrpSpPr>
                <a:grpSpLocks/>
              </p:cNvGrpSpPr>
              <p:nvPr/>
            </p:nvGrpSpPr>
            <p:grpSpPr bwMode="auto">
              <a:xfrm rot="-132102">
                <a:off x="4723" y="1923"/>
                <a:ext cx="916" cy="137"/>
                <a:chOff x="1208" y="2784"/>
                <a:chExt cx="3126" cy="468"/>
              </a:xfrm>
            </p:grpSpPr>
            <p:grpSp>
              <p:nvGrpSpPr>
                <p:cNvPr id="13938" name="Group 626"/>
                <p:cNvGrpSpPr>
                  <a:grpSpLocks/>
                </p:cNvGrpSpPr>
                <p:nvPr/>
              </p:nvGrpSpPr>
              <p:grpSpPr bwMode="auto">
                <a:xfrm>
                  <a:off x="1208" y="2784"/>
                  <a:ext cx="3126" cy="448"/>
                  <a:chOff x="1208" y="2784"/>
                  <a:chExt cx="3126" cy="448"/>
                </a:xfrm>
              </p:grpSpPr>
              <p:sp>
                <p:nvSpPr>
                  <p:cNvPr id="13939" name="Freeform 627"/>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40" name="Freeform 628"/>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41" name="Freeform 629"/>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42" name="Freeform 630"/>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943" name="Oval 631"/>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44" name="Freeform 632"/>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45" name="Freeform 633"/>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46" name="Freeform 634"/>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47" name="Freeform 635"/>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948" name="Text Box 636"/>
              <p:cNvSpPr txBox="1">
                <a:spLocks noChangeArrowheads="1"/>
              </p:cNvSpPr>
              <p:nvPr/>
            </p:nvSpPr>
            <p:spPr bwMode="auto">
              <a:xfrm>
                <a:off x="4914" y="1920"/>
                <a:ext cx="49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Lexington</a:t>
                </a:r>
              </a:p>
            </p:txBody>
          </p:sp>
          <p:sp>
            <p:nvSpPr>
              <p:cNvPr id="13949" name="Text Box 637"/>
              <p:cNvSpPr txBox="1">
                <a:spLocks noChangeArrowheads="1"/>
              </p:cNvSpPr>
              <p:nvPr/>
            </p:nvSpPr>
            <p:spPr bwMode="auto">
              <a:xfrm>
                <a:off x="5428" y="1929"/>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16</a:t>
                </a:r>
              </a:p>
            </p:txBody>
          </p:sp>
        </p:grpSp>
        <p:grpSp>
          <p:nvGrpSpPr>
            <p:cNvPr id="13950" name="Group 638"/>
            <p:cNvGrpSpPr>
              <a:grpSpLocks/>
            </p:cNvGrpSpPr>
            <p:nvPr/>
          </p:nvGrpSpPr>
          <p:grpSpPr bwMode="auto">
            <a:xfrm>
              <a:off x="4800" y="704"/>
              <a:ext cx="916" cy="154"/>
              <a:chOff x="4736" y="1478"/>
              <a:chExt cx="916" cy="154"/>
            </a:xfrm>
          </p:grpSpPr>
          <p:grpSp>
            <p:nvGrpSpPr>
              <p:cNvPr id="13951" name="Group 639"/>
              <p:cNvGrpSpPr>
                <a:grpSpLocks/>
              </p:cNvGrpSpPr>
              <p:nvPr/>
            </p:nvGrpSpPr>
            <p:grpSpPr bwMode="auto">
              <a:xfrm rot="-132102">
                <a:off x="4736" y="1481"/>
                <a:ext cx="916" cy="137"/>
                <a:chOff x="1208" y="2784"/>
                <a:chExt cx="3126" cy="468"/>
              </a:xfrm>
            </p:grpSpPr>
            <p:grpSp>
              <p:nvGrpSpPr>
                <p:cNvPr id="13952" name="Group 640"/>
                <p:cNvGrpSpPr>
                  <a:grpSpLocks/>
                </p:cNvGrpSpPr>
                <p:nvPr/>
              </p:nvGrpSpPr>
              <p:grpSpPr bwMode="auto">
                <a:xfrm>
                  <a:off x="1208" y="2784"/>
                  <a:ext cx="3126" cy="448"/>
                  <a:chOff x="1208" y="2784"/>
                  <a:chExt cx="3126" cy="448"/>
                </a:xfrm>
              </p:grpSpPr>
              <p:sp>
                <p:nvSpPr>
                  <p:cNvPr id="13953" name="Freeform 641"/>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54" name="Freeform 642"/>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55" name="Freeform 643"/>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56" name="Freeform 644"/>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957" name="Oval 645"/>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58" name="Freeform 646"/>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59" name="Freeform 647"/>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60" name="Freeform 648"/>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61" name="Freeform 649"/>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962" name="Text Box 650"/>
              <p:cNvSpPr txBox="1">
                <a:spLocks noChangeArrowheads="1"/>
              </p:cNvSpPr>
              <p:nvPr/>
            </p:nvSpPr>
            <p:spPr bwMode="auto">
              <a:xfrm>
                <a:off x="4957" y="1478"/>
                <a:ext cx="40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Intrepid</a:t>
                </a:r>
              </a:p>
            </p:txBody>
          </p:sp>
          <p:sp>
            <p:nvSpPr>
              <p:cNvPr id="13963" name="Text Box 651"/>
              <p:cNvSpPr txBox="1">
                <a:spLocks noChangeArrowheads="1"/>
              </p:cNvSpPr>
              <p:nvPr/>
            </p:nvSpPr>
            <p:spPr bwMode="auto">
              <a:xfrm>
                <a:off x="5441" y="1487"/>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11</a:t>
                </a:r>
              </a:p>
            </p:txBody>
          </p:sp>
        </p:grpSp>
        <p:grpSp>
          <p:nvGrpSpPr>
            <p:cNvPr id="13964" name="Group 652"/>
            <p:cNvGrpSpPr>
              <a:grpSpLocks/>
            </p:cNvGrpSpPr>
            <p:nvPr/>
          </p:nvGrpSpPr>
          <p:grpSpPr bwMode="auto">
            <a:xfrm>
              <a:off x="4800" y="320"/>
              <a:ext cx="916" cy="154"/>
              <a:chOff x="4736" y="1478"/>
              <a:chExt cx="916" cy="154"/>
            </a:xfrm>
          </p:grpSpPr>
          <p:grpSp>
            <p:nvGrpSpPr>
              <p:cNvPr id="13965" name="Group 653"/>
              <p:cNvGrpSpPr>
                <a:grpSpLocks/>
              </p:cNvGrpSpPr>
              <p:nvPr/>
            </p:nvGrpSpPr>
            <p:grpSpPr bwMode="auto">
              <a:xfrm rot="-132102">
                <a:off x="4736" y="1481"/>
                <a:ext cx="916" cy="137"/>
                <a:chOff x="1208" y="2784"/>
                <a:chExt cx="3126" cy="468"/>
              </a:xfrm>
            </p:grpSpPr>
            <p:grpSp>
              <p:nvGrpSpPr>
                <p:cNvPr id="13966" name="Group 654"/>
                <p:cNvGrpSpPr>
                  <a:grpSpLocks/>
                </p:cNvGrpSpPr>
                <p:nvPr/>
              </p:nvGrpSpPr>
              <p:grpSpPr bwMode="auto">
                <a:xfrm>
                  <a:off x="1208" y="2784"/>
                  <a:ext cx="3126" cy="448"/>
                  <a:chOff x="1208" y="2784"/>
                  <a:chExt cx="3126" cy="448"/>
                </a:xfrm>
              </p:grpSpPr>
              <p:sp>
                <p:nvSpPr>
                  <p:cNvPr id="13967" name="Freeform 655"/>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68" name="Freeform 656"/>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69" name="Freeform 657"/>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70" name="Freeform 658"/>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971" name="Oval 659"/>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72" name="Freeform 660"/>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73" name="Freeform 661"/>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74" name="Freeform 662"/>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75" name="Freeform 663"/>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976" name="Text Box 664"/>
              <p:cNvSpPr txBox="1">
                <a:spLocks noChangeArrowheads="1"/>
              </p:cNvSpPr>
              <p:nvPr/>
            </p:nvSpPr>
            <p:spPr bwMode="auto">
              <a:xfrm>
                <a:off x="4957" y="1478"/>
                <a:ext cx="37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Hornet</a:t>
                </a:r>
              </a:p>
            </p:txBody>
          </p:sp>
          <p:sp>
            <p:nvSpPr>
              <p:cNvPr id="13977" name="Text Box 665"/>
              <p:cNvSpPr txBox="1">
                <a:spLocks noChangeArrowheads="1"/>
              </p:cNvSpPr>
              <p:nvPr/>
            </p:nvSpPr>
            <p:spPr bwMode="auto">
              <a:xfrm>
                <a:off x="5441" y="1487"/>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12</a:t>
                </a:r>
              </a:p>
            </p:txBody>
          </p:sp>
        </p:grpSp>
        <p:grpSp>
          <p:nvGrpSpPr>
            <p:cNvPr id="13978" name="Group 666"/>
            <p:cNvGrpSpPr>
              <a:grpSpLocks/>
            </p:cNvGrpSpPr>
            <p:nvPr/>
          </p:nvGrpSpPr>
          <p:grpSpPr bwMode="auto">
            <a:xfrm>
              <a:off x="4800" y="176"/>
              <a:ext cx="916" cy="154"/>
              <a:chOff x="4778" y="1502"/>
              <a:chExt cx="916" cy="154"/>
            </a:xfrm>
          </p:grpSpPr>
          <p:grpSp>
            <p:nvGrpSpPr>
              <p:cNvPr id="13979" name="Group 667"/>
              <p:cNvGrpSpPr>
                <a:grpSpLocks/>
              </p:cNvGrpSpPr>
              <p:nvPr/>
            </p:nvGrpSpPr>
            <p:grpSpPr bwMode="auto">
              <a:xfrm rot="-132102">
                <a:off x="4778" y="1505"/>
                <a:ext cx="916" cy="137"/>
                <a:chOff x="1208" y="2784"/>
                <a:chExt cx="3126" cy="468"/>
              </a:xfrm>
            </p:grpSpPr>
            <p:grpSp>
              <p:nvGrpSpPr>
                <p:cNvPr id="13980" name="Group 668"/>
                <p:cNvGrpSpPr>
                  <a:grpSpLocks/>
                </p:cNvGrpSpPr>
                <p:nvPr/>
              </p:nvGrpSpPr>
              <p:grpSpPr bwMode="auto">
                <a:xfrm>
                  <a:off x="1208" y="2784"/>
                  <a:ext cx="3126" cy="448"/>
                  <a:chOff x="1208" y="2784"/>
                  <a:chExt cx="3126" cy="448"/>
                </a:xfrm>
              </p:grpSpPr>
              <p:sp>
                <p:nvSpPr>
                  <p:cNvPr id="13981" name="Freeform 669"/>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82" name="Freeform 670"/>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83" name="Freeform 671"/>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84" name="Freeform 672"/>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985" name="Oval 673"/>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986" name="Freeform 674"/>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87" name="Freeform 675"/>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88" name="Freeform 676"/>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89" name="Freeform 677"/>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990" name="Text Box 678"/>
              <p:cNvSpPr txBox="1">
                <a:spLocks noChangeArrowheads="1"/>
              </p:cNvSpPr>
              <p:nvPr/>
            </p:nvSpPr>
            <p:spPr bwMode="auto">
              <a:xfrm>
                <a:off x="5039" y="1502"/>
                <a:ext cx="3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Wasp</a:t>
                </a:r>
              </a:p>
            </p:txBody>
          </p:sp>
          <p:sp>
            <p:nvSpPr>
              <p:cNvPr id="13991" name="Text Box 679"/>
              <p:cNvSpPr txBox="1">
                <a:spLocks noChangeArrowheads="1"/>
              </p:cNvSpPr>
              <p:nvPr/>
            </p:nvSpPr>
            <p:spPr bwMode="auto">
              <a:xfrm>
                <a:off x="5483" y="1511"/>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18</a:t>
                </a:r>
              </a:p>
            </p:txBody>
          </p:sp>
        </p:grpSp>
        <p:grpSp>
          <p:nvGrpSpPr>
            <p:cNvPr id="13992" name="Group 680"/>
            <p:cNvGrpSpPr>
              <a:grpSpLocks/>
            </p:cNvGrpSpPr>
            <p:nvPr/>
          </p:nvGrpSpPr>
          <p:grpSpPr bwMode="auto">
            <a:xfrm>
              <a:off x="4800" y="1193"/>
              <a:ext cx="916" cy="154"/>
              <a:chOff x="4667" y="1576"/>
              <a:chExt cx="916" cy="154"/>
            </a:xfrm>
          </p:grpSpPr>
          <p:grpSp>
            <p:nvGrpSpPr>
              <p:cNvPr id="13993" name="Group 681"/>
              <p:cNvGrpSpPr>
                <a:grpSpLocks/>
              </p:cNvGrpSpPr>
              <p:nvPr/>
            </p:nvGrpSpPr>
            <p:grpSpPr bwMode="auto">
              <a:xfrm rot="-132102">
                <a:off x="4667" y="1579"/>
                <a:ext cx="916" cy="137"/>
                <a:chOff x="1208" y="2784"/>
                <a:chExt cx="3126" cy="468"/>
              </a:xfrm>
            </p:grpSpPr>
            <p:grpSp>
              <p:nvGrpSpPr>
                <p:cNvPr id="13994" name="Group 682"/>
                <p:cNvGrpSpPr>
                  <a:grpSpLocks/>
                </p:cNvGrpSpPr>
                <p:nvPr/>
              </p:nvGrpSpPr>
              <p:grpSpPr bwMode="auto">
                <a:xfrm>
                  <a:off x="1208" y="2784"/>
                  <a:ext cx="3126" cy="448"/>
                  <a:chOff x="1208" y="2784"/>
                  <a:chExt cx="3126" cy="448"/>
                </a:xfrm>
              </p:grpSpPr>
              <p:sp>
                <p:nvSpPr>
                  <p:cNvPr id="13995" name="Freeform 683"/>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96" name="Freeform 684"/>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97" name="Freeform 685"/>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998" name="Freeform 686"/>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999" name="Oval 687"/>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00" name="Freeform 688"/>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01" name="Freeform 689"/>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02" name="Freeform 690"/>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03" name="Freeform 691"/>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004" name="Text Box 692"/>
              <p:cNvSpPr txBox="1">
                <a:spLocks noChangeArrowheads="1"/>
              </p:cNvSpPr>
              <p:nvPr/>
            </p:nvSpPr>
            <p:spPr bwMode="auto">
              <a:xfrm>
                <a:off x="4922" y="1576"/>
                <a:ext cx="34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Essex</a:t>
                </a:r>
              </a:p>
            </p:txBody>
          </p:sp>
          <p:sp>
            <p:nvSpPr>
              <p:cNvPr id="14005" name="Text Box 693"/>
              <p:cNvSpPr txBox="1">
                <a:spLocks noChangeArrowheads="1"/>
              </p:cNvSpPr>
              <p:nvPr/>
            </p:nvSpPr>
            <p:spPr bwMode="auto">
              <a:xfrm>
                <a:off x="5404" y="1585"/>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9</a:t>
                </a:r>
              </a:p>
            </p:txBody>
          </p:sp>
        </p:grpSp>
        <p:grpSp>
          <p:nvGrpSpPr>
            <p:cNvPr id="14006" name="Group 694"/>
            <p:cNvGrpSpPr>
              <a:grpSpLocks/>
            </p:cNvGrpSpPr>
            <p:nvPr/>
          </p:nvGrpSpPr>
          <p:grpSpPr bwMode="auto">
            <a:xfrm>
              <a:off x="4800" y="1846"/>
              <a:ext cx="916" cy="154"/>
              <a:chOff x="4814" y="1654"/>
              <a:chExt cx="916" cy="154"/>
            </a:xfrm>
          </p:grpSpPr>
          <p:grpSp>
            <p:nvGrpSpPr>
              <p:cNvPr id="14007" name="Group 695"/>
              <p:cNvGrpSpPr>
                <a:grpSpLocks/>
              </p:cNvGrpSpPr>
              <p:nvPr/>
            </p:nvGrpSpPr>
            <p:grpSpPr bwMode="auto">
              <a:xfrm rot="-132102">
                <a:off x="4814" y="1657"/>
                <a:ext cx="916" cy="137"/>
                <a:chOff x="1208" y="2784"/>
                <a:chExt cx="3126" cy="468"/>
              </a:xfrm>
            </p:grpSpPr>
            <p:grpSp>
              <p:nvGrpSpPr>
                <p:cNvPr id="14008" name="Group 696"/>
                <p:cNvGrpSpPr>
                  <a:grpSpLocks/>
                </p:cNvGrpSpPr>
                <p:nvPr/>
              </p:nvGrpSpPr>
              <p:grpSpPr bwMode="auto">
                <a:xfrm>
                  <a:off x="1208" y="2784"/>
                  <a:ext cx="3126" cy="448"/>
                  <a:chOff x="1208" y="2784"/>
                  <a:chExt cx="3126" cy="448"/>
                </a:xfrm>
              </p:grpSpPr>
              <p:sp>
                <p:nvSpPr>
                  <p:cNvPr id="14009" name="Freeform 697"/>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10" name="Freeform 698"/>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11" name="Freeform 699"/>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12" name="Freeform 700"/>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013" name="Oval 701"/>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14" name="Freeform 702"/>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15" name="Freeform 703"/>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16" name="Freeform 704"/>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17" name="Freeform 705"/>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018" name="Text Box 706"/>
              <p:cNvSpPr txBox="1">
                <a:spLocks noChangeArrowheads="1"/>
              </p:cNvSpPr>
              <p:nvPr/>
            </p:nvSpPr>
            <p:spPr bwMode="auto">
              <a:xfrm>
                <a:off x="5021" y="1654"/>
                <a:ext cx="426"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Franklin</a:t>
                </a:r>
              </a:p>
            </p:txBody>
          </p:sp>
          <p:sp>
            <p:nvSpPr>
              <p:cNvPr id="14019" name="Text Box 707"/>
              <p:cNvSpPr txBox="1">
                <a:spLocks noChangeArrowheads="1"/>
              </p:cNvSpPr>
              <p:nvPr/>
            </p:nvSpPr>
            <p:spPr bwMode="auto">
              <a:xfrm>
                <a:off x="5519" y="1663"/>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13</a:t>
                </a:r>
              </a:p>
            </p:txBody>
          </p:sp>
        </p:grpSp>
        <p:grpSp>
          <p:nvGrpSpPr>
            <p:cNvPr id="14020" name="Group 708"/>
            <p:cNvGrpSpPr>
              <a:grpSpLocks/>
            </p:cNvGrpSpPr>
            <p:nvPr/>
          </p:nvGrpSpPr>
          <p:grpSpPr bwMode="auto">
            <a:xfrm>
              <a:off x="4800" y="848"/>
              <a:ext cx="916" cy="154"/>
              <a:chOff x="4814" y="1816"/>
              <a:chExt cx="916" cy="154"/>
            </a:xfrm>
          </p:grpSpPr>
          <p:grpSp>
            <p:nvGrpSpPr>
              <p:cNvPr id="14021" name="Group 709"/>
              <p:cNvGrpSpPr>
                <a:grpSpLocks/>
              </p:cNvGrpSpPr>
              <p:nvPr/>
            </p:nvGrpSpPr>
            <p:grpSpPr bwMode="auto">
              <a:xfrm rot="-132102">
                <a:off x="4814" y="1819"/>
                <a:ext cx="916" cy="137"/>
                <a:chOff x="1208" y="2784"/>
                <a:chExt cx="3126" cy="468"/>
              </a:xfrm>
            </p:grpSpPr>
            <p:grpSp>
              <p:nvGrpSpPr>
                <p:cNvPr id="14022" name="Group 710"/>
                <p:cNvGrpSpPr>
                  <a:grpSpLocks/>
                </p:cNvGrpSpPr>
                <p:nvPr/>
              </p:nvGrpSpPr>
              <p:grpSpPr bwMode="auto">
                <a:xfrm>
                  <a:off x="1208" y="2784"/>
                  <a:ext cx="3126" cy="448"/>
                  <a:chOff x="1208" y="2784"/>
                  <a:chExt cx="3126" cy="448"/>
                </a:xfrm>
              </p:grpSpPr>
              <p:sp>
                <p:nvSpPr>
                  <p:cNvPr id="14023" name="Freeform 711"/>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24" name="Freeform 712"/>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25" name="Freeform 713"/>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26" name="Freeform 714"/>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027" name="Oval 715"/>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28" name="Freeform 716"/>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29" name="Freeform 717"/>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30" name="Freeform 718"/>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31" name="Freeform 719"/>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032" name="Text Box 720"/>
              <p:cNvSpPr txBox="1">
                <a:spLocks noChangeArrowheads="1"/>
              </p:cNvSpPr>
              <p:nvPr/>
            </p:nvSpPr>
            <p:spPr bwMode="auto">
              <a:xfrm>
                <a:off x="5009" y="1816"/>
                <a:ext cx="44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Hancock</a:t>
                </a:r>
              </a:p>
            </p:txBody>
          </p:sp>
          <p:sp>
            <p:nvSpPr>
              <p:cNvPr id="14033" name="Text Box 721"/>
              <p:cNvSpPr txBox="1">
                <a:spLocks noChangeArrowheads="1"/>
              </p:cNvSpPr>
              <p:nvPr/>
            </p:nvSpPr>
            <p:spPr bwMode="auto">
              <a:xfrm>
                <a:off x="5519" y="1825"/>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19</a:t>
                </a:r>
              </a:p>
            </p:txBody>
          </p:sp>
        </p:grpSp>
        <p:grpSp>
          <p:nvGrpSpPr>
            <p:cNvPr id="14034" name="Group 722"/>
            <p:cNvGrpSpPr>
              <a:grpSpLocks/>
            </p:cNvGrpSpPr>
            <p:nvPr/>
          </p:nvGrpSpPr>
          <p:grpSpPr bwMode="auto">
            <a:xfrm>
              <a:off x="4515" y="1481"/>
              <a:ext cx="621" cy="135"/>
              <a:chOff x="4073" y="1651"/>
              <a:chExt cx="621" cy="135"/>
            </a:xfrm>
          </p:grpSpPr>
          <p:grpSp>
            <p:nvGrpSpPr>
              <p:cNvPr id="14035" name="Group 723"/>
              <p:cNvGrpSpPr>
                <a:grpSpLocks/>
              </p:cNvGrpSpPr>
              <p:nvPr/>
            </p:nvGrpSpPr>
            <p:grpSpPr bwMode="auto">
              <a:xfrm>
                <a:off x="4077" y="1662"/>
                <a:ext cx="594" cy="93"/>
                <a:chOff x="2305" y="2145"/>
                <a:chExt cx="594" cy="93"/>
              </a:xfrm>
            </p:grpSpPr>
            <p:sp>
              <p:nvSpPr>
                <p:cNvPr id="14036" name="Rectangle 724"/>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37" name="Freeform 725"/>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38" name="Freeform 726"/>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39" name="Freeform 727"/>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040" name="Text Box 728"/>
              <p:cNvSpPr txBox="1">
                <a:spLocks noChangeArrowheads="1"/>
              </p:cNvSpPr>
              <p:nvPr/>
            </p:nvSpPr>
            <p:spPr bwMode="auto">
              <a:xfrm>
                <a:off x="4073" y="1651"/>
                <a:ext cx="41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Princeton</a:t>
                </a:r>
              </a:p>
            </p:txBody>
          </p:sp>
          <p:sp>
            <p:nvSpPr>
              <p:cNvPr id="14041" name="Text Box 729"/>
              <p:cNvSpPr txBox="1">
                <a:spLocks noChangeArrowheads="1"/>
              </p:cNvSpPr>
              <p:nvPr/>
            </p:nvSpPr>
            <p:spPr bwMode="auto">
              <a:xfrm>
                <a:off x="4506" y="1651"/>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23</a:t>
                </a:r>
              </a:p>
            </p:txBody>
          </p:sp>
        </p:grpSp>
        <p:grpSp>
          <p:nvGrpSpPr>
            <p:cNvPr id="14042" name="Group 730"/>
            <p:cNvGrpSpPr>
              <a:grpSpLocks/>
            </p:cNvGrpSpPr>
            <p:nvPr/>
          </p:nvGrpSpPr>
          <p:grpSpPr bwMode="auto">
            <a:xfrm>
              <a:off x="5139" y="464"/>
              <a:ext cx="621" cy="136"/>
              <a:chOff x="4073" y="1898"/>
              <a:chExt cx="621" cy="136"/>
            </a:xfrm>
          </p:grpSpPr>
          <p:grpSp>
            <p:nvGrpSpPr>
              <p:cNvPr id="14043" name="Group 731"/>
              <p:cNvGrpSpPr>
                <a:grpSpLocks/>
              </p:cNvGrpSpPr>
              <p:nvPr/>
            </p:nvGrpSpPr>
            <p:grpSpPr bwMode="auto">
              <a:xfrm>
                <a:off x="4079" y="1913"/>
                <a:ext cx="594" cy="93"/>
                <a:chOff x="2305" y="2145"/>
                <a:chExt cx="594" cy="93"/>
              </a:xfrm>
            </p:grpSpPr>
            <p:sp>
              <p:nvSpPr>
                <p:cNvPr id="14044" name="Rectangle 732"/>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45" name="Freeform 733"/>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46" name="Freeform 734"/>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47" name="Freeform 735"/>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048" name="Text Box 736"/>
              <p:cNvSpPr txBox="1">
                <a:spLocks noChangeArrowheads="1"/>
              </p:cNvSpPr>
              <p:nvPr/>
            </p:nvSpPr>
            <p:spPr bwMode="auto">
              <a:xfrm>
                <a:off x="4073" y="1898"/>
                <a:ext cx="401"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Cowpens</a:t>
                </a:r>
              </a:p>
            </p:txBody>
          </p:sp>
          <p:sp>
            <p:nvSpPr>
              <p:cNvPr id="14049" name="Text Box 737"/>
              <p:cNvSpPr txBox="1">
                <a:spLocks noChangeArrowheads="1"/>
              </p:cNvSpPr>
              <p:nvPr/>
            </p:nvSpPr>
            <p:spPr bwMode="auto">
              <a:xfrm>
                <a:off x="4506" y="1899"/>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25</a:t>
                </a:r>
              </a:p>
            </p:txBody>
          </p:sp>
        </p:grpSp>
        <p:grpSp>
          <p:nvGrpSpPr>
            <p:cNvPr id="14050" name="Group 738"/>
            <p:cNvGrpSpPr>
              <a:grpSpLocks/>
            </p:cNvGrpSpPr>
            <p:nvPr/>
          </p:nvGrpSpPr>
          <p:grpSpPr bwMode="auto">
            <a:xfrm>
              <a:off x="4515" y="464"/>
              <a:ext cx="621" cy="136"/>
              <a:chOff x="4073" y="2022"/>
              <a:chExt cx="621" cy="136"/>
            </a:xfrm>
          </p:grpSpPr>
          <p:grpSp>
            <p:nvGrpSpPr>
              <p:cNvPr id="14051" name="Group 739"/>
              <p:cNvGrpSpPr>
                <a:grpSpLocks/>
              </p:cNvGrpSpPr>
              <p:nvPr/>
            </p:nvGrpSpPr>
            <p:grpSpPr bwMode="auto">
              <a:xfrm>
                <a:off x="4081" y="2033"/>
                <a:ext cx="594" cy="93"/>
                <a:chOff x="2305" y="2145"/>
                <a:chExt cx="594" cy="93"/>
              </a:xfrm>
            </p:grpSpPr>
            <p:sp>
              <p:nvSpPr>
                <p:cNvPr id="14052" name="Rectangle 740"/>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53" name="Freeform 741"/>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54" name="Freeform 742"/>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55" name="Freeform 743"/>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056" name="Text Box 744"/>
              <p:cNvSpPr txBox="1">
                <a:spLocks noChangeArrowheads="1"/>
              </p:cNvSpPr>
              <p:nvPr/>
            </p:nvSpPr>
            <p:spPr bwMode="auto">
              <a:xfrm>
                <a:off x="4073" y="2022"/>
                <a:ext cx="401"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Monterey</a:t>
                </a:r>
              </a:p>
            </p:txBody>
          </p:sp>
          <p:sp>
            <p:nvSpPr>
              <p:cNvPr id="14057" name="Text Box 745"/>
              <p:cNvSpPr txBox="1">
                <a:spLocks noChangeArrowheads="1"/>
              </p:cNvSpPr>
              <p:nvPr/>
            </p:nvSpPr>
            <p:spPr bwMode="auto">
              <a:xfrm>
                <a:off x="4506" y="2023"/>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26</a:t>
                </a:r>
              </a:p>
            </p:txBody>
          </p:sp>
        </p:grpSp>
        <p:grpSp>
          <p:nvGrpSpPr>
            <p:cNvPr id="14058" name="Group 746"/>
            <p:cNvGrpSpPr>
              <a:grpSpLocks/>
            </p:cNvGrpSpPr>
            <p:nvPr/>
          </p:nvGrpSpPr>
          <p:grpSpPr bwMode="auto">
            <a:xfrm>
              <a:off x="5139" y="1481"/>
              <a:ext cx="621" cy="135"/>
              <a:chOff x="4073" y="2271"/>
              <a:chExt cx="621" cy="135"/>
            </a:xfrm>
          </p:grpSpPr>
          <p:grpSp>
            <p:nvGrpSpPr>
              <p:cNvPr id="14059" name="Group 747"/>
              <p:cNvGrpSpPr>
                <a:grpSpLocks/>
              </p:cNvGrpSpPr>
              <p:nvPr/>
            </p:nvGrpSpPr>
            <p:grpSpPr bwMode="auto">
              <a:xfrm>
                <a:off x="4073" y="2284"/>
                <a:ext cx="594" cy="93"/>
                <a:chOff x="2305" y="2145"/>
                <a:chExt cx="594" cy="93"/>
              </a:xfrm>
            </p:grpSpPr>
            <p:sp>
              <p:nvSpPr>
                <p:cNvPr id="14060" name="Rectangle 748"/>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61" name="Freeform 749"/>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62" name="Freeform 750"/>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63" name="Freeform 751"/>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064" name="Text Box 752"/>
              <p:cNvSpPr txBox="1">
                <a:spLocks noChangeArrowheads="1"/>
              </p:cNvSpPr>
              <p:nvPr/>
            </p:nvSpPr>
            <p:spPr bwMode="auto">
              <a:xfrm>
                <a:off x="4093" y="2271"/>
                <a:ext cx="359"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Langley</a:t>
                </a:r>
              </a:p>
            </p:txBody>
          </p:sp>
          <p:sp>
            <p:nvSpPr>
              <p:cNvPr id="14065" name="Text Box 753"/>
              <p:cNvSpPr txBox="1">
                <a:spLocks noChangeArrowheads="1"/>
              </p:cNvSpPr>
              <p:nvPr/>
            </p:nvSpPr>
            <p:spPr bwMode="auto">
              <a:xfrm>
                <a:off x="4506" y="2271"/>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27</a:t>
                </a:r>
              </a:p>
            </p:txBody>
          </p:sp>
        </p:grpSp>
        <p:grpSp>
          <p:nvGrpSpPr>
            <p:cNvPr id="14066" name="Group 754"/>
            <p:cNvGrpSpPr>
              <a:grpSpLocks/>
            </p:cNvGrpSpPr>
            <p:nvPr/>
          </p:nvGrpSpPr>
          <p:grpSpPr bwMode="auto">
            <a:xfrm>
              <a:off x="5139" y="1000"/>
              <a:ext cx="621" cy="135"/>
              <a:chOff x="4073" y="2147"/>
              <a:chExt cx="621" cy="135"/>
            </a:xfrm>
          </p:grpSpPr>
          <p:grpSp>
            <p:nvGrpSpPr>
              <p:cNvPr id="14067" name="Group 755"/>
              <p:cNvGrpSpPr>
                <a:grpSpLocks/>
              </p:cNvGrpSpPr>
              <p:nvPr/>
            </p:nvGrpSpPr>
            <p:grpSpPr bwMode="auto">
              <a:xfrm>
                <a:off x="4073" y="2156"/>
                <a:ext cx="594" cy="93"/>
                <a:chOff x="2305" y="2145"/>
                <a:chExt cx="594" cy="93"/>
              </a:xfrm>
            </p:grpSpPr>
            <p:sp>
              <p:nvSpPr>
                <p:cNvPr id="14068" name="Rectangle 756"/>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69" name="Freeform 757"/>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70" name="Freeform 758"/>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71" name="Freeform 759"/>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072" name="Text Box 760"/>
              <p:cNvSpPr txBox="1">
                <a:spLocks noChangeArrowheads="1"/>
              </p:cNvSpPr>
              <p:nvPr/>
            </p:nvSpPr>
            <p:spPr bwMode="auto">
              <a:xfrm>
                <a:off x="4506" y="2147"/>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28</a:t>
                </a:r>
              </a:p>
            </p:txBody>
          </p:sp>
          <p:sp>
            <p:nvSpPr>
              <p:cNvPr id="14073" name="Text Box 761"/>
              <p:cNvSpPr txBox="1">
                <a:spLocks noChangeArrowheads="1"/>
              </p:cNvSpPr>
              <p:nvPr/>
            </p:nvSpPr>
            <p:spPr bwMode="auto">
              <a:xfrm>
                <a:off x="4083" y="2147"/>
                <a:ext cx="297"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Cabot</a:t>
                </a:r>
              </a:p>
            </p:txBody>
          </p:sp>
        </p:grpSp>
        <p:grpSp>
          <p:nvGrpSpPr>
            <p:cNvPr id="14074" name="Group 762"/>
            <p:cNvGrpSpPr>
              <a:grpSpLocks/>
            </p:cNvGrpSpPr>
            <p:nvPr/>
          </p:nvGrpSpPr>
          <p:grpSpPr bwMode="auto">
            <a:xfrm>
              <a:off x="4515" y="2000"/>
              <a:ext cx="621" cy="135"/>
              <a:chOff x="4073" y="1775"/>
              <a:chExt cx="621" cy="135"/>
            </a:xfrm>
          </p:grpSpPr>
          <p:grpSp>
            <p:nvGrpSpPr>
              <p:cNvPr id="14075" name="Group 763"/>
              <p:cNvGrpSpPr>
                <a:grpSpLocks/>
              </p:cNvGrpSpPr>
              <p:nvPr/>
            </p:nvGrpSpPr>
            <p:grpSpPr bwMode="auto">
              <a:xfrm>
                <a:off x="4081" y="1784"/>
                <a:ext cx="594" cy="93"/>
                <a:chOff x="2305" y="2145"/>
                <a:chExt cx="594" cy="93"/>
              </a:xfrm>
            </p:grpSpPr>
            <p:sp>
              <p:nvSpPr>
                <p:cNvPr id="14076" name="Rectangle 764"/>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77" name="Freeform 765"/>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78" name="Freeform 766"/>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79" name="Freeform 767"/>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080" name="Text Box 768"/>
              <p:cNvSpPr txBox="1">
                <a:spLocks noChangeArrowheads="1"/>
              </p:cNvSpPr>
              <p:nvPr/>
            </p:nvSpPr>
            <p:spPr bwMode="auto">
              <a:xfrm>
                <a:off x="4506" y="1775"/>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24</a:t>
                </a:r>
              </a:p>
            </p:txBody>
          </p:sp>
          <p:sp>
            <p:nvSpPr>
              <p:cNvPr id="14081" name="Text Box 769"/>
              <p:cNvSpPr txBox="1">
                <a:spLocks noChangeArrowheads="1"/>
              </p:cNvSpPr>
              <p:nvPr/>
            </p:nvSpPr>
            <p:spPr bwMode="auto">
              <a:xfrm>
                <a:off x="4073" y="1775"/>
                <a:ext cx="540"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Belleau Wood</a:t>
                </a:r>
              </a:p>
            </p:txBody>
          </p:sp>
        </p:grpSp>
        <p:grpSp>
          <p:nvGrpSpPr>
            <p:cNvPr id="14082" name="Group 770"/>
            <p:cNvGrpSpPr>
              <a:grpSpLocks/>
            </p:cNvGrpSpPr>
            <p:nvPr/>
          </p:nvGrpSpPr>
          <p:grpSpPr bwMode="auto">
            <a:xfrm>
              <a:off x="5139" y="2000"/>
              <a:ext cx="621" cy="138"/>
              <a:chOff x="4073" y="2519"/>
              <a:chExt cx="621" cy="138"/>
            </a:xfrm>
          </p:grpSpPr>
          <p:sp>
            <p:nvSpPr>
              <p:cNvPr id="14083" name="Rectangle 771"/>
              <p:cNvSpPr>
                <a:spLocks noChangeArrowheads="1"/>
              </p:cNvSpPr>
              <p:nvPr/>
            </p:nvSpPr>
            <p:spPr bwMode="auto">
              <a:xfrm>
                <a:off x="4117" y="255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84" name="Freeform 772"/>
              <p:cNvSpPr>
                <a:spLocks/>
              </p:cNvSpPr>
              <p:nvPr/>
            </p:nvSpPr>
            <p:spPr bwMode="auto">
              <a:xfrm rot="-563949">
                <a:off x="4216" y="253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85" name="Freeform 773"/>
              <p:cNvSpPr>
                <a:spLocks/>
              </p:cNvSpPr>
              <p:nvPr/>
            </p:nvSpPr>
            <p:spPr bwMode="auto">
              <a:xfrm rot="-132102">
                <a:off x="4073" y="257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86" name="Freeform 774"/>
              <p:cNvSpPr>
                <a:spLocks/>
              </p:cNvSpPr>
              <p:nvPr/>
            </p:nvSpPr>
            <p:spPr bwMode="auto">
              <a:xfrm rot="-132102">
                <a:off x="4651" y="256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87" name="Text Box 775"/>
              <p:cNvSpPr txBox="1">
                <a:spLocks noChangeArrowheads="1"/>
              </p:cNvSpPr>
              <p:nvPr/>
            </p:nvSpPr>
            <p:spPr bwMode="auto">
              <a:xfrm>
                <a:off x="4083" y="2522"/>
                <a:ext cx="477"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San Jacinto</a:t>
                </a:r>
              </a:p>
            </p:txBody>
          </p:sp>
          <p:sp>
            <p:nvSpPr>
              <p:cNvPr id="14088" name="Text Box 776"/>
              <p:cNvSpPr txBox="1">
                <a:spLocks noChangeArrowheads="1"/>
              </p:cNvSpPr>
              <p:nvPr/>
            </p:nvSpPr>
            <p:spPr bwMode="auto">
              <a:xfrm>
                <a:off x="4506" y="2519"/>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30</a:t>
                </a:r>
              </a:p>
            </p:txBody>
          </p:sp>
        </p:grpSp>
        <p:grpSp>
          <p:nvGrpSpPr>
            <p:cNvPr id="14089" name="Group 777"/>
            <p:cNvGrpSpPr>
              <a:grpSpLocks/>
            </p:cNvGrpSpPr>
            <p:nvPr/>
          </p:nvGrpSpPr>
          <p:grpSpPr bwMode="auto">
            <a:xfrm>
              <a:off x="4515" y="1000"/>
              <a:ext cx="621" cy="136"/>
              <a:chOff x="4073" y="1527"/>
              <a:chExt cx="621" cy="136"/>
            </a:xfrm>
          </p:grpSpPr>
          <p:grpSp>
            <p:nvGrpSpPr>
              <p:cNvPr id="14090" name="Group 778"/>
              <p:cNvGrpSpPr>
                <a:grpSpLocks/>
              </p:cNvGrpSpPr>
              <p:nvPr/>
            </p:nvGrpSpPr>
            <p:grpSpPr bwMode="auto">
              <a:xfrm>
                <a:off x="4073" y="1541"/>
                <a:ext cx="594" cy="93"/>
                <a:chOff x="2305" y="2145"/>
                <a:chExt cx="594" cy="93"/>
              </a:xfrm>
            </p:grpSpPr>
            <p:sp>
              <p:nvSpPr>
                <p:cNvPr id="14091" name="Rectangle 779"/>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92" name="Freeform 780"/>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93" name="Freeform 781"/>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094" name="Freeform 782"/>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095" name="Text Box 783"/>
              <p:cNvSpPr txBox="1">
                <a:spLocks noChangeArrowheads="1"/>
              </p:cNvSpPr>
              <p:nvPr/>
            </p:nvSpPr>
            <p:spPr bwMode="auto">
              <a:xfrm>
                <a:off x="4077" y="1528"/>
                <a:ext cx="54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Independence</a:t>
                </a:r>
              </a:p>
            </p:txBody>
          </p:sp>
          <p:sp>
            <p:nvSpPr>
              <p:cNvPr id="14096" name="Text Box 784"/>
              <p:cNvSpPr txBox="1">
                <a:spLocks noChangeArrowheads="1"/>
              </p:cNvSpPr>
              <p:nvPr/>
            </p:nvSpPr>
            <p:spPr bwMode="auto">
              <a:xfrm>
                <a:off x="4506" y="1527"/>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22</a:t>
                </a:r>
              </a:p>
            </p:txBody>
          </p:sp>
        </p:grpSp>
        <p:sp>
          <p:nvSpPr>
            <p:cNvPr id="14097" name="Text Box 785"/>
            <p:cNvSpPr txBox="1">
              <a:spLocks noChangeArrowheads="1"/>
            </p:cNvSpPr>
            <p:nvPr/>
          </p:nvSpPr>
          <p:spPr bwMode="auto">
            <a:xfrm>
              <a:off x="4416" y="262"/>
              <a:ext cx="40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TG 38.1</a:t>
              </a:r>
            </a:p>
          </p:txBody>
        </p:sp>
        <p:sp>
          <p:nvSpPr>
            <p:cNvPr id="14098" name="Text Box 786"/>
            <p:cNvSpPr txBox="1">
              <a:spLocks noChangeArrowheads="1"/>
            </p:cNvSpPr>
            <p:nvPr/>
          </p:nvSpPr>
          <p:spPr bwMode="auto">
            <a:xfrm>
              <a:off x="4416" y="752"/>
              <a:ext cx="40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TG 38.2</a:t>
              </a:r>
            </a:p>
          </p:txBody>
        </p:sp>
        <p:sp>
          <p:nvSpPr>
            <p:cNvPr id="14099" name="Text Box 787"/>
            <p:cNvSpPr txBox="1">
              <a:spLocks noChangeArrowheads="1"/>
            </p:cNvSpPr>
            <p:nvPr/>
          </p:nvSpPr>
          <p:spPr bwMode="auto">
            <a:xfrm>
              <a:off x="4416" y="1279"/>
              <a:ext cx="40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TG 38.3</a:t>
              </a:r>
            </a:p>
          </p:txBody>
        </p:sp>
        <p:sp>
          <p:nvSpPr>
            <p:cNvPr id="14100" name="Text Box 788"/>
            <p:cNvSpPr txBox="1">
              <a:spLocks noChangeArrowheads="1"/>
            </p:cNvSpPr>
            <p:nvPr/>
          </p:nvSpPr>
          <p:spPr bwMode="auto">
            <a:xfrm>
              <a:off x="4416" y="1760"/>
              <a:ext cx="40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TG 38.4</a:t>
              </a:r>
            </a:p>
          </p:txBody>
        </p:sp>
      </p:grpSp>
      <p:grpSp>
        <p:nvGrpSpPr>
          <p:cNvPr id="14101" name="Group 789"/>
          <p:cNvGrpSpPr>
            <a:grpSpLocks/>
          </p:cNvGrpSpPr>
          <p:nvPr/>
        </p:nvGrpSpPr>
        <p:grpSpPr bwMode="auto">
          <a:xfrm>
            <a:off x="4098925" y="2193925"/>
            <a:ext cx="914400" cy="214313"/>
            <a:chOff x="2063" y="1231"/>
            <a:chExt cx="576" cy="135"/>
          </a:xfrm>
        </p:grpSpPr>
        <p:grpSp>
          <p:nvGrpSpPr>
            <p:cNvPr id="14102" name="Group 790"/>
            <p:cNvGrpSpPr>
              <a:grpSpLocks/>
            </p:cNvGrpSpPr>
            <p:nvPr/>
          </p:nvGrpSpPr>
          <p:grpSpPr bwMode="auto">
            <a:xfrm rot="-132102">
              <a:off x="2063" y="1257"/>
              <a:ext cx="576" cy="86"/>
              <a:chOff x="1208" y="2784"/>
              <a:chExt cx="3126" cy="468"/>
            </a:xfrm>
          </p:grpSpPr>
          <p:grpSp>
            <p:nvGrpSpPr>
              <p:cNvPr id="14103" name="Group 791"/>
              <p:cNvGrpSpPr>
                <a:grpSpLocks/>
              </p:cNvGrpSpPr>
              <p:nvPr/>
            </p:nvGrpSpPr>
            <p:grpSpPr bwMode="auto">
              <a:xfrm>
                <a:off x="1208" y="2784"/>
                <a:ext cx="3126" cy="448"/>
                <a:chOff x="1208" y="2784"/>
                <a:chExt cx="3126" cy="448"/>
              </a:xfrm>
            </p:grpSpPr>
            <p:sp>
              <p:nvSpPr>
                <p:cNvPr id="14104" name="Freeform 792"/>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105" name="Freeform 793"/>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106" name="Freeform 794"/>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107" name="Freeform 795"/>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108" name="Oval 796"/>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109" name="Freeform 797"/>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110" name="Freeform 798"/>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111" name="Freeform 799"/>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112" name="Freeform 800"/>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113" name="Text Box 801"/>
            <p:cNvSpPr txBox="1">
              <a:spLocks noChangeArrowheads="1"/>
            </p:cNvSpPr>
            <p:nvPr/>
          </p:nvSpPr>
          <p:spPr bwMode="auto">
            <a:xfrm>
              <a:off x="2173" y="1231"/>
              <a:ext cx="349"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TG 38.3</a:t>
              </a:r>
            </a:p>
          </p:txBody>
        </p:sp>
      </p:grpSp>
      <p:sp>
        <p:nvSpPr>
          <p:cNvPr id="14201" name="Oval 889"/>
          <p:cNvSpPr>
            <a:spLocks noChangeArrowheads="1"/>
          </p:cNvSpPr>
          <p:nvPr/>
        </p:nvSpPr>
        <p:spPr bwMode="auto">
          <a:xfrm>
            <a:off x="4699000" y="3771900"/>
            <a:ext cx="469900" cy="295275"/>
          </a:xfrm>
          <a:prstGeom prst="ellipse">
            <a:avLst/>
          </a:prstGeom>
          <a:solidFill>
            <a:srgbClr val="CC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800"/>
              <a:t>Landing</a:t>
            </a:r>
          </a:p>
          <a:p>
            <a:pPr algn="ctr"/>
            <a:r>
              <a:rPr lang="en-US" altLang="en-US" sz="800"/>
              <a:t> Area</a:t>
            </a:r>
          </a:p>
        </p:txBody>
      </p:sp>
      <p:grpSp>
        <p:nvGrpSpPr>
          <p:cNvPr id="14213" name="Group 901"/>
          <p:cNvGrpSpPr>
            <a:grpSpLocks/>
          </p:cNvGrpSpPr>
          <p:nvPr/>
        </p:nvGrpSpPr>
        <p:grpSpPr bwMode="auto">
          <a:xfrm>
            <a:off x="4440238" y="2825750"/>
            <a:ext cx="914400" cy="214313"/>
            <a:chOff x="2063" y="1231"/>
            <a:chExt cx="576" cy="135"/>
          </a:xfrm>
        </p:grpSpPr>
        <p:grpSp>
          <p:nvGrpSpPr>
            <p:cNvPr id="14214" name="Group 902"/>
            <p:cNvGrpSpPr>
              <a:grpSpLocks/>
            </p:cNvGrpSpPr>
            <p:nvPr/>
          </p:nvGrpSpPr>
          <p:grpSpPr bwMode="auto">
            <a:xfrm rot="-132102">
              <a:off x="2063" y="1257"/>
              <a:ext cx="576" cy="86"/>
              <a:chOff x="1208" y="2784"/>
              <a:chExt cx="3126" cy="468"/>
            </a:xfrm>
          </p:grpSpPr>
          <p:grpSp>
            <p:nvGrpSpPr>
              <p:cNvPr id="14215" name="Group 903"/>
              <p:cNvGrpSpPr>
                <a:grpSpLocks/>
              </p:cNvGrpSpPr>
              <p:nvPr/>
            </p:nvGrpSpPr>
            <p:grpSpPr bwMode="auto">
              <a:xfrm>
                <a:off x="1208" y="2784"/>
                <a:ext cx="3126" cy="448"/>
                <a:chOff x="1208" y="2784"/>
                <a:chExt cx="3126" cy="448"/>
              </a:xfrm>
            </p:grpSpPr>
            <p:sp>
              <p:nvSpPr>
                <p:cNvPr id="14216" name="Freeform 904"/>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17" name="Freeform 905"/>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18" name="Freeform 906"/>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19" name="Freeform 907"/>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220" name="Oval 908"/>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221" name="Freeform 909"/>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22" name="Freeform 910"/>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23" name="Freeform 911"/>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24" name="Freeform 912"/>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225" name="Text Box 913"/>
            <p:cNvSpPr txBox="1">
              <a:spLocks noChangeArrowheads="1"/>
            </p:cNvSpPr>
            <p:nvPr/>
          </p:nvSpPr>
          <p:spPr bwMode="auto">
            <a:xfrm>
              <a:off x="2173" y="1231"/>
              <a:ext cx="349"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TG 38.2</a:t>
              </a:r>
            </a:p>
          </p:txBody>
        </p:sp>
      </p:grpSp>
      <p:grpSp>
        <p:nvGrpSpPr>
          <p:cNvPr id="14226" name="Group 914"/>
          <p:cNvGrpSpPr>
            <a:grpSpLocks/>
          </p:cNvGrpSpPr>
          <p:nvPr/>
        </p:nvGrpSpPr>
        <p:grpSpPr bwMode="auto">
          <a:xfrm>
            <a:off x="4976813" y="3508375"/>
            <a:ext cx="914400" cy="214313"/>
            <a:chOff x="2063" y="1231"/>
            <a:chExt cx="576" cy="135"/>
          </a:xfrm>
        </p:grpSpPr>
        <p:grpSp>
          <p:nvGrpSpPr>
            <p:cNvPr id="14227" name="Group 915"/>
            <p:cNvGrpSpPr>
              <a:grpSpLocks/>
            </p:cNvGrpSpPr>
            <p:nvPr/>
          </p:nvGrpSpPr>
          <p:grpSpPr bwMode="auto">
            <a:xfrm rot="-132102">
              <a:off x="2063" y="1257"/>
              <a:ext cx="576" cy="86"/>
              <a:chOff x="1208" y="2784"/>
              <a:chExt cx="3126" cy="468"/>
            </a:xfrm>
          </p:grpSpPr>
          <p:grpSp>
            <p:nvGrpSpPr>
              <p:cNvPr id="14228" name="Group 916"/>
              <p:cNvGrpSpPr>
                <a:grpSpLocks/>
              </p:cNvGrpSpPr>
              <p:nvPr/>
            </p:nvGrpSpPr>
            <p:grpSpPr bwMode="auto">
              <a:xfrm>
                <a:off x="1208" y="2784"/>
                <a:ext cx="3126" cy="448"/>
                <a:chOff x="1208" y="2784"/>
                <a:chExt cx="3126" cy="448"/>
              </a:xfrm>
            </p:grpSpPr>
            <p:sp>
              <p:nvSpPr>
                <p:cNvPr id="14229" name="Freeform 917"/>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30" name="Freeform 918"/>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31" name="Freeform 919"/>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32" name="Freeform 920"/>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233" name="Oval 921"/>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234" name="Freeform 922"/>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35" name="Freeform 923"/>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36" name="Freeform 924"/>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37" name="Freeform 925"/>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238" name="Text Box 926"/>
            <p:cNvSpPr txBox="1">
              <a:spLocks noChangeArrowheads="1"/>
            </p:cNvSpPr>
            <p:nvPr/>
          </p:nvSpPr>
          <p:spPr bwMode="auto">
            <a:xfrm>
              <a:off x="2173" y="1231"/>
              <a:ext cx="349"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TG 38.4</a:t>
              </a:r>
            </a:p>
          </p:txBody>
        </p:sp>
      </p:grpSp>
      <p:grpSp>
        <p:nvGrpSpPr>
          <p:cNvPr id="14252" name="Group 940"/>
          <p:cNvGrpSpPr>
            <a:grpSpLocks/>
          </p:cNvGrpSpPr>
          <p:nvPr/>
        </p:nvGrpSpPr>
        <p:grpSpPr bwMode="auto">
          <a:xfrm>
            <a:off x="5495925" y="4354513"/>
            <a:ext cx="1454150" cy="2108200"/>
            <a:chOff x="3450" y="2992"/>
            <a:chExt cx="916" cy="1328"/>
          </a:xfrm>
        </p:grpSpPr>
        <p:sp>
          <p:nvSpPr>
            <p:cNvPr id="14253" name="Rectangle 941"/>
            <p:cNvSpPr>
              <a:spLocks noChangeArrowheads="1"/>
            </p:cNvSpPr>
            <p:nvPr/>
          </p:nvSpPr>
          <p:spPr bwMode="auto">
            <a:xfrm>
              <a:off x="3450" y="3007"/>
              <a:ext cx="916" cy="1313"/>
            </a:xfrm>
            <a:prstGeom prst="rect">
              <a:avLst/>
            </a:pr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14254" name="Group 942"/>
            <p:cNvGrpSpPr>
              <a:grpSpLocks/>
            </p:cNvGrpSpPr>
            <p:nvPr/>
          </p:nvGrpSpPr>
          <p:grpSpPr bwMode="auto">
            <a:xfrm>
              <a:off x="3594" y="3144"/>
              <a:ext cx="704" cy="128"/>
              <a:chOff x="2170" y="1264"/>
              <a:chExt cx="704" cy="128"/>
            </a:xfrm>
          </p:grpSpPr>
          <p:sp>
            <p:nvSpPr>
              <p:cNvPr id="14255" name="Freeform 943"/>
              <p:cNvSpPr>
                <a:spLocks/>
              </p:cNvSpPr>
              <p:nvPr/>
            </p:nvSpPr>
            <p:spPr bwMode="auto">
              <a:xfrm>
                <a:off x="2170" y="1276"/>
                <a:ext cx="704" cy="106"/>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56" name="Freeform 944"/>
              <p:cNvSpPr>
                <a:spLocks/>
              </p:cNvSpPr>
              <p:nvPr/>
            </p:nvSpPr>
            <p:spPr bwMode="auto">
              <a:xfrm>
                <a:off x="2416" y="1283"/>
                <a:ext cx="224" cy="88"/>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57" name="Line 945"/>
              <p:cNvSpPr>
                <a:spLocks noChangeShapeType="1"/>
              </p:cNvSpPr>
              <p:nvPr/>
            </p:nvSpPr>
            <p:spPr bwMode="auto">
              <a:xfrm flipH="1">
                <a:off x="2414" y="1349"/>
                <a:ext cx="15" cy="1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58" name="Line 946"/>
              <p:cNvSpPr>
                <a:spLocks noChangeShapeType="1"/>
              </p:cNvSpPr>
              <p:nvPr/>
            </p:nvSpPr>
            <p:spPr bwMode="auto">
              <a:xfrm flipH="1">
                <a:off x="2473" y="1362"/>
                <a:ext cx="0" cy="19"/>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59" name="Line 947"/>
              <p:cNvSpPr>
                <a:spLocks noChangeShapeType="1"/>
              </p:cNvSpPr>
              <p:nvPr/>
            </p:nvSpPr>
            <p:spPr bwMode="auto">
              <a:xfrm flipH="1">
                <a:off x="2518" y="1372"/>
                <a:ext cx="0"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60" name="Line 948"/>
              <p:cNvSpPr>
                <a:spLocks noChangeShapeType="1"/>
              </p:cNvSpPr>
              <p:nvPr/>
            </p:nvSpPr>
            <p:spPr bwMode="auto">
              <a:xfrm>
                <a:off x="2556" y="1370"/>
                <a:ext cx="2"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61" name="Line 949"/>
              <p:cNvSpPr>
                <a:spLocks noChangeShapeType="1"/>
              </p:cNvSpPr>
              <p:nvPr/>
            </p:nvSpPr>
            <p:spPr bwMode="auto">
              <a:xfrm>
                <a:off x="2593" y="1367"/>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62" name="Line 950"/>
              <p:cNvSpPr>
                <a:spLocks noChangeShapeType="1"/>
              </p:cNvSpPr>
              <p:nvPr/>
            </p:nvSpPr>
            <p:spPr bwMode="auto">
              <a:xfrm>
                <a:off x="2593" y="1271"/>
                <a:ext cx="1"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63" name="Line 951"/>
              <p:cNvSpPr>
                <a:spLocks noChangeShapeType="1"/>
              </p:cNvSpPr>
              <p:nvPr/>
            </p:nvSpPr>
            <p:spPr bwMode="auto">
              <a:xfrm flipH="1">
                <a:off x="2555" y="1264"/>
                <a:ext cx="2"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64" name="Line 952"/>
              <p:cNvSpPr>
                <a:spLocks noChangeShapeType="1"/>
              </p:cNvSpPr>
              <p:nvPr/>
            </p:nvSpPr>
            <p:spPr bwMode="auto">
              <a:xfrm>
                <a:off x="2515" y="1265"/>
                <a:ext cx="3"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65" name="Line 953"/>
              <p:cNvSpPr>
                <a:spLocks noChangeShapeType="1"/>
              </p:cNvSpPr>
              <p:nvPr/>
            </p:nvSpPr>
            <p:spPr bwMode="auto">
              <a:xfrm>
                <a:off x="2473" y="1270"/>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66" name="Line 954"/>
              <p:cNvSpPr>
                <a:spLocks noChangeShapeType="1"/>
              </p:cNvSpPr>
              <p:nvPr/>
            </p:nvSpPr>
            <p:spPr bwMode="auto">
              <a:xfrm>
                <a:off x="2413" y="1292"/>
                <a:ext cx="10" cy="12"/>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267" name="Group 955"/>
              <p:cNvGrpSpPr>
                <a:grpSpLocks/>
              </p:cNvGrpSpPr>
              <p:nvPr/>
            </p:nvGrpSpPr>
            <p:grpSpPr bwMode="auto">
              <a:xfrm>
                <a:off x="2304" y="1311"/>
                <a:ext cx="76" cy="33"/>
                <a:chOff x="2194" y="2966"/>
                <a:chExt cx="258" cy="117"/>
              </a:xfrm>
            </p:grpSpPr>
            <p:sp>
              <p:nvSpPr>
                <p:cNvPr id="14268" name="Freeform 956"/>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69" name="Line 957"/>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70" name="Line 958"/>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71" name="Line 959"/>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272" name="Group 960"/>
              <p:cNvGrpSpPr>
                <a:grpSpLocks/>
              </p:cNvGrpSpPr>
              <p:nvPr/>
            </p:nvGrpSpPr>
            <p:grpSpPr bwMode="auto">
              <a:xfrm rot="10800000">
                <a:off x="2713" y="1311"/>
                <a:ext cx="76" cy="33"/>
                <a:chOff x="2194" y="2966"/>
                <a:chExt cx="258" cy="117"/>
              </a:xfrm>
            </p:grpSpPr>
            <p:sp>
              <p:nvSpPr>
                <p:cNvPr id="14273" name="Freeform 961"/>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74" name="Line 962"/>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75" name="Line 963"/>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76" name="Line 964"/>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277" name="Group 965"/>
              <p:cNvGrpSpPr>
                <a:grpSpLocks/>
              </p:cNvGrpSpPr>
              <p:nvPr/>
            </p:nvGrpSpPr>
            <p:grpSpPr bwMode="auto">
              <a:xfrm rot="10800000">
                <a:off x="2660" y="1310"/>
                <a:ext cx="76" cy="32"/>
                <a:chOff x="2194" y="2966"/>
                <a:chExt cx="258" cy="117"/>
              </a:xfrm>
            </p:grpSpPr>
            <p:sp>
              <p:nvSpPr>
                <p:cNvPr id="14278" name="Freeform 966"/>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79" name="Line 967"/>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80" name="Line 968"/>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81" name="Line 969"/>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282" name="Oval 970"/>
              <p:cNvSpPr>
                <a:spLocks noChangeArrowheads="1"/>
              </p:cNvSpPr>
              <p:nvPr/>
            </p:nvSpPr>
            <p:spPr bwMode="auto">
              <a:xfrm rot="10800000">
                <a:off x="2525" y="1317"/>
                <a:ext cx="16" cy="1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4283" name="Group 971"/>
              <p:cNvGrpSpPr>
                <a:grpSpLocks/>
              </p:cNvGrpSpPr>
              <p:nvPr/>
            </p:nvGrpSpPr>
            <p:grpSpPr bwMode="auto">
              <a:xfrm>
                <a:off x="2358" y="1311"/>
                <a:ext cx="76" cy="32"/>
                <a:chOff x="2194" y="2966"/>
                <a:chExt cx="258" cy="117"/>
              </a:xfrm>
            </p:grpSpPr>
            <p:sp>
              <p:nvSpPr>
                <p:cNvPr id="14284" name="Freeform 972"/>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85" name="Line 973"/>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86" name="Line 974"/>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87" name="Line 975"/>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288" name="Freeform 976"/>
              <p:cNvSpPr>
                <a:spLocks/>
              </p:cNvSpPr>
              <p:nvPr/>
            </p:nvSpPr>
            <p:spPr bwMode="auto">
              <a:xfrm>
                <a:off x="2438" y="1303"/>
                <a:ext cx="71" cy="45"/>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89" name="Oval 977"/>
              <p:cNvSpPr>
                <a:spLocks noChangeArrowheads="1"/>
              </p:cNvSpPr>
              <p:nvPr/>
            </p:nvSpPr>
            <p:spPr bwMode="auto">
              <a:xfrm rot="10800000">
                <a:off x="2491" y="1317"/>
                <a:ext cx="16" cy="1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4290" name="Group 978"/>
            <p:cNvGrpSpPr>
              <a:grpSpLocks/>
            </p:cNvGrpSpPr>
            <p:nvPr/>
          </p:nvGrpSpPr>
          <p:grpSpPr bwMode="auto">
            <a:xfrm>
              <a:off x="3594" y="3283"/>
              <a:ext cx="704" cy="128"/>
              <a:chOff x="2170" y="1264"/>
              <a:chExt cx="704" cy="128"/>
            </a:xfrm>
          </p:grpSpPr>
          <p:sp>
            <p:nvSpPr>
              <p:cNvPr id="14291" name="Freeform 979"/>
              <p:cNvSpPr>
                <a:spLocks/>
              </p:cNvSpPr>
              <p:nvPr/>
            </p:nvSpPr>
            <p:spPr bwMode="auto">
              <a:xfrm>
                <a:off x="2170" y="1276"/>
                <a:ext cx="704" cy="106"/>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92" name="Freeform 980"/>
              <p:cNvSpPr>
                <a:spLocks/>
              </p:cNvSpPr>
              <p:nvPr/>
            </p:nvSpPr>
            <p:spPr bwMode="auto">
              <a:xfrm>
                <a:off x="2416" y="1283"/>
                <a:ext cx="224" cy="88"/>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93" name="Line 981"/>
              <p:cNvSpPr>
                <a:spLocks noChangeShapeType="1"/>
              </p:cNvSpPr>
              <p:nvPr/>
            </p:nvSpPr>
            <p:spPr bwMode="auto">
              <a:xfrm flipH="1">
                <a:off x="2414" y="1349"/>
                <a:ext cx="15" cy="1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94" name="Line 982"/>
              <p:cNvSpPr>
                <a:spLocks noChangeShapeType="1"/>
              </p:cNvSpPr>
              <p:nvPr/>
            </p:nvSpPr>
            <p:spPr bwMode="auto">
              <a:xfrm flipH="1">
                <a:off x="2473" y="1362"/>
                <a:ext cx="0" cy="19"/>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95" name="Line 983"/>
              <p:cNvSpPr>
                <a:spLocks noChangeShapeType="1"/>
              </p:cNvSpPr>
              <p:nvPr/>
            </p:nvSpPr>
            <p:spPr bwMode="auto">
              <a:xfrm flipH="1">
                <a:off x="2518" y="1372"/>
                <a:ext cx="0"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96" name="Line 984"/>
              <p:cNvSpPr>
                <a:spLocks noChangeShapeType="1"/>
              </p:cNvSpPr>
              <p:nvPr/>
            </p:nvSpPr>
            <p:spPr bwMode="auto">
              <a:xfrm>
                <a:off x="2556" y="1370"/>
                <a:ext cx="2"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97" name="Line 985"/>
              <p:cNvSpPr>
                <a:spLocks noChangeShapeType="1"/>
              </p:cNvSpPr>
              <p:nvPr/>
            </p:nvSpPr>
            <p:spPr bwMode="auto">
              <a:xfrm>
                <a:off x="2593" y="1367"/>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98" name="Line 986"/>
              <p:cNvSpPr>
                <a:spLocks noChangeShapeType="1"/>
              </p:cNvSpPr>
              <p:nvPr/>
            </p:nvSpPr>
            <p:spPr bwMode="auto">
              <a:xfrm>
                <a:off x="2593" y="1271"/>
                <a:ext cx="1"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99" name="Line 987"/>
              <p:cNvSpPr>
                <a:spLocks noChangeShapeType="1"/>
              </p:cNvSpPr>
              <p:nvPr/>
            </p:nvSpPr>
            <p:spPr bwMode="auto">
              <a:xfrm flipH="1">
                <a:off x="2555" y="1264"/>
                <a:ext cx="2"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00" name="Line 988"/>
              <p:cNvSpPr>
                <a:spLocks noChangeShapeType="1"/>
              </p:cNvSpPr>
              <p:nvPr/>
            </p:nvSpPr>
            <p:spPr bwMode="auto">
              <a:xfrm>
                <a:off x="2515" y="1265"/>
                <a:ext cx="3"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01" name="Line 989"/>
              <p:cNvSpPr>
                <a:spLocks noChangeShapeType="1"/>
              </p:cNvSpPr>
              <p:nvPr/>
            </p:nvSpPr>
            <p:spPr bwMode="auto">
              <a:xfrm>
                <a:off x="2473" y="1270"/>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02" name="Line 990"/>
              <p:cNvSpPr>
                <a:spLocks noChangeShapeType="1"/>
              </p:cNvSpPr>
              <p:nvPr/>
            </p:nvSpPr>
            <p:spPr bwMode="auto">
              <a:xfrm>
                <a:off x="2413" y="1292"/>
                <a:ext cx="10" cy="12"/>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303" name="Group 991"/>
              <p:cNvGrpSpPr>
                <a:grpSpLocks/>
              </p:cNvGrpSpPr>
              <p:nvPr/>
            </p:nvGrpSpPr>
            <p:grpSpPr bwMode="auto">
              <a:xfrm>
                <a:off x="2304" y="1311"/>
                <a:ext cx="76" cy="33"/>
                <a:chOff x="2194" y="2966"/>
                <a:chExt cx="258" cy="117"/>
              </a:xfrm>
            </p:grpSpPr>
            <p:sp>
              <p:nvSpPr>
                <p:cNvPr id="14304" name="Freeform 992"/>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05" name="Line 993"/>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06" name="Line 994"/>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07" name="Line 995"/>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308" name="Group 996"/>
              <p:cNvGrpSpPr>
                <a:grpSpLocks/>
              </p:cNvGrpSpPr>
              <p:nvPr/>
            </p:nvGrpSpPr>
            <p:grpSpPr bwMode="auto">
              <a:xfrm rot="10800000">
                <a:off x="2713" y="1311"/>
                <a:ext cx="76" cy="33"/>
                <a:chOff x="2194" y="2966"/>
                <a:chExt cx="258" cy="117"/>
              </a:xfrm>
            </p:grpSpPr>
            <p:sp>
              <p:nvSpPr>
                <p:cNvPr id="14309" name="Freeform 997"/>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10" name="Line 998"/>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11" name="Line 999"/>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12" name="Line 1000"/>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313" name="Group 1001"/>
              <p:cNvGrpSpPr>
                <a:grpSpLocks/>
              </p:cNvGrpSpPr>
              <p:nvPr/>
            </p:nvGrpSpPr>
            <p:grpSpPr bwMode="auto">
              <a:xfrm rot="10800000">
                <a:off x="2660" y="1310"/>
                <a:ext cx="76" cy="32"/>
                <a:chOff x="2194" y="2966"/>
                <a:chExt cx="258" cy="117"/>
              </a:xfrm>
            </p:grpSpPr>
            <p:sp>
              <p:nvSpPr>
                <p:cNvPr id="14314" name="Freeform 1002"/>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15" name="Line 1003"/>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16" name="Line 1004"/>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17" name="Line 1005"/>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318" name="Oval 1006"/>
              <p:cNvSpPr>
                <a:spLocks noChangeArrowheads="1"/>
              </p:cNvSpPr>
              <p:nvPr/>
            </p:nvSpPr>
            <p:spPr bwMode="auto">
              <a:xfrm rot="10800000">
                <a:off x="2525" y="1317"/>
                <a:ext cx="16" cy="1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4319" name="Group 1007"/>
              <p:cNvGrpSpPr>
                <a:grpSpLocks/>
              </p:cNvGrpSpPr>
              <p:nvPr/>
            </p:nvGrpSpPr>
            <p:grpSpPr bwMode="auto">
              <a:xfrm>
                <a:off x="2358" y="1311"/>
                <a:ext cx="76" cy="32"/>
                <a:chOff x="2194" y="2966"/>
                <a:chExt cx="258" cy="117"/>
              </a:xfrm>
            </p:grpSpPr>
            <p:sp>
              <p:nvSpPr>
                <p:cNvPr id="14320" name="Freeform 1008"/>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21" name="Line 1009"/>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22" name="Line 1010"/>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23" name="Line 1011"/>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324" name="Freeform 1012"/>
              <p:cNvSpPr>
                <a:spLocks/>
              </p:cNvSpPr>
              <p:nvPr/>
            </p:nvSpPr>
            <p:spPr bwMode="auto">
              <a:xfrm>
                <a:off x="2438" y="1303"/>
                <a:ext cx="71" cy="45"/>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25" name="Oval 1013"/>
              <p:cNvSpPr>
                <a:spLocks noChangeArrowheads="1"/>
              </p:cNvSpPr>
              <p:nvPr/>
            </p:nvSpPr>
            <p:spPr bwMode="auto">
              <a:xfrm rot="10800000">
                <a:off x="2491" y="1317"/>
                <a:ext cx="16" cy="1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4326" name="Group 1014"/>
            <p:cNvGrpSpPr>
              <a:grpSpLocks/>
            </p:cNvGrpSpPr>
            <p:nvPr/>
          </p:nvGrpSpPr>
          <p:grpSpPr bwMode="auto">
            <a:xfrm>
              <a:off x="3594" y="3422"/>
              <a:ext cx="704" cy="128"/>
              <a:chOff x="2170" y="1264"/>
              <a:chExt cx="704" cy="128"/>
            </a:xfrm>
          </p:grpSpPr>
          <p:sp>
            <p:nvSpPr>
              <p:cNvPr id="14327" name="Freeform 1015"/>
              <p:cNvSpPr>
                <a:spLocks/>
              </p:cNvSpPr>
              <p:nvPr/>
            </p:nvSpPr>
            <p:spPr bwMode="auto">
              <a:xfrm>
                <a:off x="2170" y="1276"/>
                <a:ext cx="704" cy="106"/>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28" name="Freeform 1016"/>
              <p:cNvSpPr>
                <a:spLocks/>
              </p:cNvSpPr>
              <p:nvPr/>
            </p:nvSpPr>
            <p:spPr bwMode="auto">
              <a:xfrm>
                <a:off x="2416" y="1283"/>
                <a:ext cx="224" cy="88"/>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29" name="Line 1017"/>
              <p:cNvSpPr>
                <a:spLocks noChangeShapeType="1"/>
              </p:cNvSpPr>
              <p:nvPr/>
            </p:nvSpPr>
            <p:spPr bwMode="auto">
              <a:xfrm flipH="1">
                <a:off x="2414" y="1349"/>
                <a:ext cx="15" cy="1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30" name="Line 1018"/>
              <p:cNvSpPr>
                <a:spLocks noChangeShapeType="1"/>
              </p:cNvSpPr>
              <p:nvPr/>
            </p:nvSpPr>
            <p:spPr bwMode="auto">
              <a:xfrm flipH="1">
                <a:off x="2473" y="1362"/>
                <a:ext cx="0" cy="19"/>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31" name="Line 1019"/>
              <p:cNvSpPr>
                <a:spLocks noChangeShapeType="1"/>
              </p:cNvSpPr>
              <p:nvPr/>
            </p:nvSpPr>
            <p:spPr bwMode="auto">
              <a:xfrm flipH="1">
                <a:off x="2518" y="1372"/>
                <a:ext cx="0"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32" name="Line 1020"/>
              <p:cNvSpPr>
                <a:spLocks noChangeShapeType="1"/>
              </p:cNvSpPr>
              <p:nvPr/>
            </p:nvSpPr>
            <p:spPr bwMode="auto">
              <a:xfrm>
                <a:off x="2556" y="1370"/>
                <a:ext cx="2"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33" name="Line 1021"/>
              <p:cNvSpPr>
                <a:spLocks noChangeShapeType="1"/>
              </p:cNvSpPr>
              <p:nvPr/>
            </p:nvSpPr>
            <p:spPr bwMode="auto">
              <a:xfrm>
                <a:off x="2593" y="1367"/>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34" name="Line 1022"/>
              <p:cNvSpPr>
                <a:spLocks noChangeShapeType="1"/>
              </p:cNvSpPr>
              <p:nvPr/>
            </p:nvSpPr>
            <p:spPr bwMode="auto">
              <a:xfrm>
                <a:off x="2593" y="1271"/>
                <a:ext cx="1"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35" name="Line 1023"/>
              <p:cNvSpPr>
                <a:spLocks noChangeShapeType="1"/>
              </p:cNvSpPr>
              <p:nvPr/>
            </p:nvSpPr>
            <p:spPr bwMode="auto">
              <a:xfrm flipH="1">
                <a:off x="2555" y="1264"/>
                <a:ext cx="2"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36" name="Line 1024"/>
              <p:cNvSpPr>
                <a:spLocks noChangeShapeType="1"/>
              </p:cNvSpPr>
              <p:nvPr/>
            </p:nvSpPr>
            <p:spPr bwMode="auto">
              <a:xfrm>
                <a:off x="2515" y="1265"/>
                <a:ext cx="3"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37" name="Line 1025"/>
              <p:cNvSpPr>
                <a:spLocks noChangeShapeType="1"/>
              </p:cNvSpPr>
              <p:nvPr/>
            </p:nvSpPr>
            <p:spPr bwMode="auto">
              <a:xfrm>
                <a:off x="2473" y="1270"/>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38" name="Line 1026"/>
              <p:cNvSpPr>
                <a:spLocks noChangeShapeType="1"/>
              </p:cNvSpPr>
              <p:nvPr/>
            </p:nvSpPr>
            <p:spPr bwMode="auto">
              <a:xfrm>
                <a:off x="2413" y="1292"/>
                <a:ext cx="10" cy="12"/>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339" name="Group 1027"/>
              <p:cNvGrpSpPr>
                <a:grpSpLocks/>
              </p:cNvGrpSpPr>
              <p:nvPr/>
            </p:nvGrpSpPr>
            <p:grpSpPr bwMode="auto">
              <a:xfrm>
                <a:off x="2304" y="1311"/>
                <a:ext cx="76" cy="33"/>
                <a:chOff x="2194" y="2966"/>
                <a:chExt cx="258" cy="117"/>
              </a:xfrm>
            </p:grpSpPr>
            <p:sp>
              <p:nvSpPr>
                <p:cNvPr id="14340" name="Freeform 1028"/>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1" name="Line 1029"/>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2" name="Line 1030"/>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3" name="Line 1031"/>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344" name="Group 1032"/>
              <p:cNvGrpSpPr>
                <a:grpSpLocks/>
              </p:cNvGrpSpPr>
              <p:nvPr/>
            </p:nvGrpSpPr>
            <p:grpSpPr bwMode="auto">
              <a:xfrm rot="10800000">
                <a:off x="2713" y="1311"/>
                <a:ext cx="76" cy="33"/>
                <a:chOff x="2194" y="2966"/>
                <a:chExt cx="258" cy="117"/>
              </a:xfrm>
            </p:grpSpPr>
            <p:sp>
              <p:nvSpPr>
                <p:cNvPr id="14345" name="Freeform 1033"/>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6" name="Line 1034"/>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7" name="Line 1035"/>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8" name="Line 1036"/>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349" name="Group 1037"/>
              <p:cNvGrpSpPr>
                <a:grpSpLocks/>
              </p:cNvGrpSpPr>
              <p:nvPr/>
            </p:nvGrpSpPr>
            <p:grpSpPr bwMode="auto">
              <a:xfrm rot="10800000">
                <a:off x="2660" y="1310"/>
                <a:ext cx="76" cy="32"/>
                <a:chOff x="2194" y="2966"/>
                <a:chExt cx="258" cy="117"/>
              </a:xfrm>
            </p:grpSpPr>
            <p:sp>
              <p:nvSpPr>
                <p:cNvPr id="14350" name="Freeform 1038"/>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1" name="Line 1039"/>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2" name="Line 1040"/>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3" name="Line 1041"/>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354" name="Oval 1042"/>
              <p:cNvSpPr>
                <a:spLocks noChangeArrowheads="1"/>
              </p:cNvSpPr>
              <p:nvPr/>
            </p:nvSpPr>
            <p:spPr bwMode="auto">
              <a:xfrm rot="10800000">
                <a:off x="2525" y="1317"/>
                <a:ext cx="16" cy="1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4355" name="Group 1043"/>
              <p:cNvGrpSpPr>
                <a:grpSpLocks/>
              </p:cNvGrpSpPr>
              <p:nvPr/>
            </p:nvGrpSpPr>
            <p:grpSpPr bwMode="auto">
              <a:xfrm>
                <a:off x="2358" y="1311"/>
                <a:ext cx="76" cy="32"/>
                <a:chOff x="2194" y="2966"/>
                <a:chExt cx="258" cy="117"/>
              </a:xfrm>
            </p:grpSpPr>
            <p:sp>
              <p:nvSpPr>
                <p:cNvPr id="14356" name="Freeform 1044"/>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7" name="Line 1045"/>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8" name="Line 1046"/>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59" name="Line 1047"/>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360" name="Freeform 1048"/>
              <p:cNvSpPr>
                <a:spLocks/>
              </p:cNvSpPr>
              <p:nvPr/>
            </p:nvSpPr>
            <p:spPr bwMode="auto">
              <a:xfrm>
                <a:off x="2438" y="1303"/>
                <a:ext cx="71" cy="45"/>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61" name="Oval 1049"/>
              <p:cNvSpPr>
                <a:spLocks noChangeArrowheads="1"/>
              </p:cNvSpPr>
              <p:nvPr/>
            </p:nvSpPr>
            <p:spPr bwMode="auto">
              <a:xfrm rot="10800000">
                <a:off x="2491" y="1317"/>
                <a:ext cx="16" cy="1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4362" name="Group 1050"/>
            <p:cNvGrpSpPr>
              <a:grpSpLocks/>
            </p:cNvGrpSpPr>
            <p:nvPr/>
          </p:nvGrpSpPr>
          <p:grpSpPr bwMode="auto">
            <a:xfrm>
              <a:off x="3594" y="3561"/>
              <a:ext cx="704" cy="128"/>
              <a:chOff x="2170" y="1264"/>
              <a:chExt cx="704" cy="128"/>
            </a:xfrm>
          </p:grpSpPr>
          <p:sp>
            <p:nvSpPr>
              <p:cNvPr id="14363" name="Freeform 1051"/>
              <p:cNvSpPr>
                <a:spLocks/>
              </p:cNvSpPr>
              <p:nvPr/>
            </p:nvSpPr>
            <p:spPr bwMode="auto">
              <a:xfrm>
                <a:off x="2170" y="1276"/>
                <a:ext cx="704" cy="106"/>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64" name="Freeform 1052"/>
              <p:cNvSpPr>
                <a:spLocks/>
              </p:cNvSpPr>
              <p:nvPr/>
            </p:nvSpPr>
            <p:spPr bwMode="auto">
              <a:xfrm>
                <a:off x="2416" y="1283"/>
                <a:ext cx="224" cy="88"/>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65" name="Line 1053"/>
              <p:cNvSpPr>
                <a:spLocks noChangeShapeType="1"/>
              </p:cNvSpPr>
              <p:nvPr/>
            </p:nvSpPr>
            <p:spPr bwMode="auto">
              <a:xfrm flipH="1">
                <a:off x="2414" y="1349"/>
                <a:ext cx="15" cy="1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66" name="Line 1054"/>
              <p:cNvSpPr>
                <a:spLocks noChangeShapeType="1"/>
              </p:cNvSpPr>
              <p:nvPr/>
            </p:nvSpPr>
            <p:spPr bwMode="auto">
              <a:xfrm flipH="1">
                <a:off x="2473" y="1362"/>
                <a:ext cx="0" cy="19"/>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67" name="Line 1055"/>
              <p:cNvSpPr>
                <a:spLocks noChangeShapeType="1"/>
              </p:cNvSpPr>
              <p:nvPr/>
            </p:nvSpPr>
            <p:spPr bwMode="auto">
              <a:xfrm flipH="1">
                <a:off x="2518" y="1372"/>
                <a:ext cx="0"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68" name="Line 1056"/>
              <p:cNvSpPr>
                <a:spLocks noChangeShapeType="1"/>
              </p:cNvSpPr>
              <p:nvPr/>
            </p:nvSpPr>
            <p:spPr bwMode="auto">
              <a:xfrm>
                <a:off x="2556" y="1370"/>
                <a:ext cx="2"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69" name="Line 1057"/>
              <p:cNvSpPr>
                <a:spLocks noChangeShapeType="1"/>
              </p:cNvSpPr>
              <p:nvPr/>
            </p:nvSpPr>
            <p:spPr bwMode="auto">
              <a:xfrm>
                <a:off x="2593" y="1367"/>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70" name="Line 1058"/>
              <p:cNvSpPr>
                <a:spLocks noChangeShapeType="1"/>
              </p:cNvSpPr>
              <p:nvPr/>
            </p:nvSpPr>
            <p:spPr bwMode="auto">
              <a:xfrm>
                <a:off x="2593" y="1271"/>
                <a:ext cx="1"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71" name="Line 1059"/>
              <p:cNvSpPr>
                <a:spLocks noChangeShapeType="1"/>
              </p:cNvSpPr>
              <p:nvPr/>
            </p:nvSpPr>
            <p:spPr bwMode="auto">
              <a:xfrm flipH="1">
                <a:off x="2555" y="1264"/>
                <a:ext cx="2"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72" name="Line 1060"/>
              <p:cNvSpPr>
                <a:spLocks noChangeShapeType="1"/>
              </p:cNvSpPr>
              <p:nvPr/>
            </p:nvSpPr>
            <p:spPr bwMode="auto">
              <a:xfrm>
                <a:off x="2515" y="1265"/>
                <a:ext cx="3"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73" name="Line 1061"/>
              <p:cNvSpPr>
                <a:spLocks noChangeShapeType="1"/>
              </p:cNvSpPr>
              <p:nvPr/>
            </p:nvSpPr>
            <p:spPr bwMode="auto">
              <a:xfrm>
                <a:off x="2473" y="1270"/>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74" name="Line 1062"/>
              <p:cNvSpPr>
                <a:spLocks noChangeShapeType="1"/>
              </p:cNvSpPr>
              <p:nvPr/>
            </p:nvSpPr>
            <p:spPr bwMode="auto">
              <a:xfrm>
                <a:off x="2413" y="1292"/>
                <a:ext cx="10" cy="12"/>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375" name="Group 1063"/>
              <p:cNvGrpSpPr>
                <a:grpSpLocks/>
              </p:cNvGrpSpPr>
              <p:nvPr/>
            </p:nvGrpSpPr>
            <p:grpSpPr bwMode="auto">
              <a:xfrm>
                <a:off x="2304" y="1311"/>
                <a:ext cx="76" cy="33"/>
                <a:chOff x="2194" y="2966"/>
                <a:chExt cx="258" cy="117"/>
              </a:xfrm>
            </p:grpSpPr>
            <p:sp>
              <p:nvSpPr>
                <p:cNvPr id="14376" name="Freeform 1064"/>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77" name="Line 1065"/>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78" name="Line 1066"/>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79" name="Line 1067"/>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380" name="Group 1068"/>
              <p:cNvGrpSpPr>
                <a:grpSpLocks/>
              </p:cNvGrpSpPr>
              <p:nvPr/>
            </p:nvGrpSpPr>
            <p:grpSpPr bwMode="auto">
              <a:xfrm rot="10800000">
                <a:off x="2713" y="1311"/>
                <a:ext cx="76" cy="33"/>
                <a:chOff x="2194" y="2966"/>
                <a:chExt cx="258" cy="117"/>
              </a:xfrm>
            </p:grpSpPr>
            <p:sp>
              <p:nvSpPr>
                <p:cNvPr id="14381" name="Freeform 1069"/>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82" name="Line 1070"/>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83" name="Line 1071"/>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84" name="Line 1072"/>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385" name="Group 1073"/>
              <p:cNvGrpSpPr>
                <a:grpSpLocks/>
              </p:cNvGrpSpPr>
              <p:nvPr/>
            </p:nvGrpSpPr>
            <p:grpSpPr bwMode="auto">
              <a:xfrm rot="10800000">
                <a:off x="2660" y="1310"/>
                <a:ext cx="76" cy="32"/>
                <a:chOff x="2194" y="2966"/>
                <a:chExt cx="258" cy="117"/>
              </a:xfrm>
            </p:grpSpPr>
            <p:sp>
              <p:nvSpPr>
                <p:cNvPr id="14386" name="Freeform 1074"/>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87" name="Line 1075"/>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88" name="Line 1076"/>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89" name="Line 1077"/>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390" name="Oval 1078"/>
              <p:cNvSpPr>
                <a:spLocks noChangeArrowheads="1"/>
              </p:cNvSpPr>
              <p:nvPr/>
            </p:nvSpPr>
            <p:spPr bwMode="auto">
              <a:xfrm rot="10800000">
                <a:off x="2525" y="1317"/>
                <a:ext cx="16" cy="1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4391" name="Group 1079"/>
              <p:cNvGrpSpPr>
                <a:grpSpLocks/>
              </p:cNvGrpSpPr>
              <p:nvPr/>
            </p:nvGrpSpPr>
            <p:grpSpPr bwMode="auto">
              <a:xfrm>
                <a:off x="2358" y="1311"/>
                <a:ext cx="76" cy="32"/>
                <a:chOff x="2194" y="2966"/>
                <a:chExt cx="258" cy="117"/>
              </a:xfrm>
            </p:grpSpPr>
            <p:sp>
              <p:nvSpPr>
                <p:cNvPr id="14392" name="Freeform 1080"/>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93" name="Line 1081"/>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94" name="Line 1082"/>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95" name="Line 1083"/>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396" name="Freeform 1084"/>
              <p:cNvSpPr>
                <a:spLocks/>
              </p:cNvSpPr>
              <p:nvPr/>
            </p:nvSpPr>
            <p:spPr bwMode="auto">
              <a:xfrm>
                <a:off x="2438" y="1303"/>
                <a:ext cx="71" cy="45"/>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97" name="Oval 1085"/>
              <p:cNvSpPr>
                <a:spLocks noChangeArrowheads="1"/>
              </p:cNvSpPr>
              <p:nvPr/>
            </p:nvSpPr>
            <p:spPr bwMode="auto">
              <a:xfrm rot="10800000">
                <a:off x="2491" y="1317"/>
                <a:ext cx="16" cy="1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4398" name="Group 1086"/>
            <p:cNvGrpSpPr>
              <a:grpSpLocks/>
            </p:cNvGrpSpPr>
            <p:nvPr/>
          </p:nvGrpSpPr>
          <p:grpSpPr bwMode="auto">
            <a:xfrm>
              <a:off x="3594" y="3700"/>
              <a:ext cx="704" cy="128"/>
              <a:chOff x="2170" y="1264"/>
              <a:chExt cx="704" cy="128"/>
            </a:xfrm>
          </p:grpSpPr>
          <p:sp>
            <p:nvSpPr>
              <p:cNvPr id="14399" name="Freeform 1087"/>
              <p:cNvSpPr>
                <a:spLocks/>
              </p:cNvSpPr>
              <p:nvPr/>
            </p:nvSpPr>
            <p:spPr bwMode="auto">
              <a:xfrm>
                <a:off x="2170" y="1276"/>
                <a:ext cx="704" cy="106"/>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00" name="Freeform 1088"/>
              <p:cNvSpPr>
                <a:spLocks/>
              </p:cNvSpPr>
              <p:nvPr/>
            </p:nvSpPr>
            <p:spPr bwMode="auto">
              <a:xfrm>
                <a:off x="2416" y="1283"/>
                <a:ext cx="224" cy="88"/>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01" name="Line 1089"/>
              <p:cNvSpPr>
                <a:spLocks noChangeShapeType="1"/>
              </p:cNvSpPr>
              <p:nvPr/>
            </p:nvSpPr>
            <p:spPr bwMode="auto">
              <a:xfrm flipH="1">
                <a:off x="2414" y="1349"/>
                <a:ext cx="15" cy="1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02" name="Line 1090"/>
              <p:cNvSpPr>
                <a:spLocks noChangeShapeType="1"/>
              </p:cNvSpPr>
              <p:nvPr/>
            </p:nvSpPr>
            <p:spPr bwMode="auto">
              <a:xfrm flipH="1">
                <a:off x="2473" y="1362"/>
                <a:ext cx="0" cy="19"/>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03" name="Line 1091"/>
              <p:cNvSpPr>
                <a:spLocks noChangeShapeType="1"/>
              </p:cNvSpPr>
              <p:nvPr/>
            </p:nvSpPr>
            <p:spPr bwMode="auto">
              <a:xfrm flipH="1">
                <a:off x="2518" y="1372"/>
                <a:ext cx="0"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04" name="Line 1092"/>
              <p:cNvSpPr>
                <a:spLocks noChangeShapeType="1"/>
              </p:cNvSpPr>
              <p:nvPr/>
            </p:nvSpPr>
            <p:spPr bwMode="auto">
              <a:xfrm>
                <a:off x="2556" y="1370"/>
                <a:ext cx="2"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05" name="Line 1093"/>
              <p:cNvSpPr>
                <a:spLocks noChangeShapeType="1"/>
              </p:cNvSpPr>
              <p:nvPr/>
            </p:nvSpPr>
            <p:spPr bwMode="auto">
              <a:xfrm>
                <a:off x="2593" y="1367"/>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06" name="Line 1094"/>
              <p:cNvSpPr>
                <a:spLocks noChangeShapeType="1"/>
              </p:cNvSpPr>
              <p:nvPr/>
            </p:nvSpPr>
            <p:spPr bwMode="auto">
              <a:xfrm>
                <a:off x="2593" y="1271"/>
                <a:ext cx="1"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07" name="Line 1095"/>
              <p:cNvSpPr>
                <a:spLocks noChangeShapeType="1"/>
              </p:cNvSpPr>
              <p:nvPr/>
            </p:nvSpPr>
            <p:spPr bwMode="auto">
              <a:xfrm flipH="1">
                <a:off x="2555" y="1264"/>
                <a:ext cx="2"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08" name="Line 1096"/>
              <p:cNvSpPr>
                <a:spLocks noChangeShapeType="1"/>
              </p:cNvSpPr>
              <p:nvPr/>
            </p:nvSpPr>
            <p:spPr bwMode="auto">
              <a:xfrm>
                <a:off x="2515" y="1265"/>
                <a:ext cx="3"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09" name="Line 1097"/>
              <p:cNvSpPr>
                <a:spLocks noChangeShapeType="1"/>
              </p:cNvSpPr>
              <p:nvPr/>
            </p:nvSpPr>
            <p:spPr bwMode="auto">
              <a:xfrm>
                <a:off x="2473" y="1270"/>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10" name="Line 1098"/>
              <p:cNvSpPr>
                <a:spLocks noChangeShapeType="1"/>
              </p:cNvSpPr>
              <p:nvPr/>
            </p:nvSpPr>
            <p:spPr bwMode="auto">
              <a:xfrm>
                <a:off x="2413" y="1292"/>
                <a:ext cx="10" cy="12"/>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411" name="Group 1099"/>
              <p:cNvGrpSpPr>
                <a:grpSpLocks/>
              </p:cNvGrpSpPr>
              <p:nvPr/>
            </p:nvGrpSpPr>
            <p:grpSpPr bwMode="auto">
              <a:xfrm>
                <a:off x="2304" y="1311"/>
                <a:ext cx="76" cy="33"/>
                <a:chOff x="2194" y="2966"/>
                <a:chExt cx="258" cy="117"/>
              </a:xfrm>
            </p:grpSpPr>
            <p:sp>
              <p:nvSpPr>
                <p:cNvPr id="14412" name="Freeform 1100"/>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13" name="Line 1101"/>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14" name="Line 1102"/>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15" name="Line 1103"/>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416" name="Group 1104"/>
              <p:cNvGrpSpPr>
                <a:grpSpLocks/>
              </p:cNvGrpSpPr>
              <p:nvPr/>
            </p:nvGrpSpPr>
            <p:grpSpPr bwMode="auto">
              <a:xfrm rot="10800000">
                <a:off x="2713" y="1311"/>
                <a:ext cx="76" cy="33"/>
                <a:chOff x="2194" y="2966"/>
                <a:chExt cx="258" cy="117"/>
              </a:xfrm>
            </p:grpSpPr>
            <p:sp>
              <p:nvSpPr>
                <p:cNvPr id="14417" name="Freeform 1105"/>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18" name="Line 1106"/>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19" name="Line 1107"/>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20" name="Line 1108"/>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421" name="Group 1109"/>
              <p:cNvGrpSpPr>
                <a:grpSpLocks/>
              </p:cNvGrpSpPr>
              <p:nvPr/>
            </p:nvGrpSpPr>
            <p:grpSpPr bwMode="auto">
              <a:xfrm rot="10800000">
                <a:off x="2660" y="1310"/>
                <a:ext cx="76" cy="32"/>
                <a:chOff x="2194" y="2966"/>
                <a:chExt cx="258" cy="117"/>
              </a:xfrm>
            </p:grpSpPr>
            <p:sp>
              <p:nvSpPr>
                <p:cNvPr id="14422" name="Freeform 1110"/>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23" name="Line 1111"/>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24" name="Line 1112"/>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25" name="Line 1113"/>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426" name="Oval 1114"/>
              <p:cNvSpPr>
                <a:spLocks noChangeArrowheads="1"/>
              </p:cNvSpPr>
              <p:nvPr/>
            </p:nvSpPr>
            <p:spPr bwMode="auto">
              <a:xfrm rot="10800000">
                <a:off x="2525" y="1317"/>
                <a:ext cx="16" cy="1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4427" name="Group 1115"/>
              <p:cNvGrpSpPr>
                <a:grpSpLocks/>
              </p:cNvGrpSpPr>
              <p:nvPr/>
            </p:nvGrpSpPr>
            <p:grpSpPr bwMode="auto">
              <a:xfrm>
                <a:off x="2358" y="1311"/>
                <a:ext cx="76" cy="32"/>
                <a:chOff x="2194" y="2966"/>
                <a:chExt cx="258" cy="117"/>
              </a:xfrm>
            </p:grpSpPr>
            <p:sp>
              <p:nvSpPr>
                <p:cNvPr id="14428" name="Freeform 1116"/>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29" name="Line 1117"/>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30" name="Line 1118"/>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31" name="Line 1119"/>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432" name="Freeform 1120"/>
              <p:cNvSpPr>
                <a:spLocks/>
              </p:cNvSpPr>
              <p:nvPr/>
            </p:nvSpPr>
            <p:spPr bwMode="auto">
              <a:xfrm>
                <a:off x="2438" y="1303"/>
                <a:ext cx="71" cy="45"/>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33" name="Oval 1121"/>
              <p:cNvSpPr>
                <a:spLocks noChangeArrowheads="1"/>
              </p:cNvSpPr>
              <p:nvPr/>
            </p:nvSpPr>
            <p:spPr bwMode="auto">
              <a:xfrm rot="10800000">
                <a:off x="2491" y="1317"/>
                <a:ext cx="16" cy="1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4434" name="Group 1122"/>
            <p:cNvGrpSpPr>
              <a:grpSpLocks/>
            </p:cNvGrpSpPr>
            <p:nvPr/>
          </p:nvGrpSpPr>
          <p:grpSpPr bwMode="auto">
            <a:xfrm>
              <a:off x="3594" y="3839"/>
              <a:ext cx="704" cy="128"/>
              <a:chOff x="2170" y="1264"/>
              <a:chExt cx="704" cy="128"/>
            </a:xfrm>
          </p:grpSpPr>
          <p:sp>
            <p:nvSpPr>
              <p:cNvPr id="14435" name="Freeform 1123"/>
              <p:cNvSpPr>
                <a:spLocks/>
              </p:cNvSpPr>
              <p:nvPr/>
            </p:nvSpPr>
            <p:spPr bwMode="auto">
              <a:xfrm>
                <a:off x="2170" y="1276"/>
                <a:ext cx="704" cy="106"/>
              </a:xfrm>
              <a:custGeom>
                <a:avLst/>
                <a:gdLst>
                  <a:gd name="T0" fmla="*/ 40 w 2392"/>
                  <a:gd name="T1" fmla="*/ 181 h 380"/>
                  <a:gd name="T2" fmla="*/ 324 w 2392"/>
                  <a:gd name="T3" fmla="*/ 89 h 380"/>
                  <a:gd name="T4" fmla="*/ 788 w 2392"/>
                  <a:gd name="T5" fmla="*/ 13 h 380"/>
                  <a:gd name="T6" fmla="*/ 1792 w 2392"/>
                  <a:gd name="T7" fmla="*/ 13 h 380"/>
                  <a:gd name="T8" fmla="*/ 2228 w 2392"/>
                  <a:gd name="T9" fmla="*/ 93 h 380"/>
                  <a:gd name="T10" fmla="*/ 2392 w 2392"/>
                  <a:gd name="T11" fmla="*/ 177 h 380"/>
                  <a:gd name="T12" fmla="*/ 2392 w 2392"/>
                  <a:gd name="T13" fmla="*/ 209 h 380"/>
                  <a:gd name="T14" fmla="*/ 2240 w 2392"/>
                  <a:gd name="T15" fmla="*/ 277 h 380"/>
                  <a:gd name="T16" fmla="*/ 1800 w 2392"/>
                  <a:gd name="T17" fmla="*/ 365 h 380"/>
                  <a:gd name="T18" fmla="*/ 788 w 2392"/>
                  <a:gd name="T19" fmla="*/ 365 h 380"/>
                  <a:gd name="T20" fmla="*/ 316 w 2392"/>
                  <a:gd name="T21" fmla="*/ 293 h 380"/>
                  <a:gd name="T22" fmla="*/ 0 w 2392"/>
                  <a:gd name="T23" fmla="*/ 193 h 380"/>
                  <a:gd name="T24" fmla="*/ 40 w 2392"/>
                  <a:gd name="T25" fmla="*/ 181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92" h="380">
                    <a:moveTo>
                      <a:pt x="40" y="181"/>
                    </a:moveTo>
                    <a:lnTo>
                      <a:pt x="324" y="89"/>
                    </a:lnTo>
                    <a:cubicBezTo>
                      <a:pt x="448" y="61"/>
                      <a:pt x="543" y="26"/>
                      <a:pt x="788" y="13"/>
                    </a:cubicBezTo>
                    <a:cubicBezTo>
                      <a:pt x="1033" y="0"/>
                      <a:pt x="1552" y="0"/>
                      <a:pt x="1792" y="13"/>
                    </a:cubicBezTo>
                    <a:cubicBezTo>
                      <a:pt x="2032" y="26"/>
                      <a:pt x="2128" y="66"/>
                      <a:pt x="2228" y="93"/>
                    </a:cubicBezTo>
                    <a:cubicBezTo>
                      <a:pt x="2328" y="120"/>
                      <a:pt x="2365" y="158"/>
                      <a:pt x="2392" y="177"/>
                    </a:cubicBezTo>
                    <a:lnTo>
                      <a:pt x="2392" y="209"/>
                    </a:lnTo>
                    <a:cubicBezTo>
                      <a:pt x="2367" y="226"/>
                      <a:pt x="2339" y="251"/>
                      <a:pt x="2240" y="277"/>
                    </a:cubicBezTo>
                    <a:cubicBezTo>
                      <a:pt x="2141" y="303"/>
                      <a:pt x="2042" y="350"/>
                      <a:pt x="1800" y="365"/>
                    </a:cubicBezTo>
                    <a:cubicBezTo>
                      <a:pt x="1558" y="380"/>
                      <a:pt x="1035" y="377"/>
                      <a:pt x="788" y="365"/>
                    </a:cubicBezTo>
                    <a:cubicBezTo>
                      <a:pt x="541" y="353"/>
                      <a:pt x="447" y="322"/>
                      <a:pt x="316" y="293"/>
                    </a:cubicBezTo>
                    <a:lnTo>
                      <a:pt x="0" y="193"/>
                    </a:lnTo>
                    <a:lnTo>
                      <a:pt x="40" y="181"/>
                    </a:ln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36" name="Freeform 1124"/>
              <p:cNvSpPr>
                <a:spLocks/>
              </p:cNvSpPr>
              <p:nvPr/>
            </p:nvSpPr>
            <p:spPr bwMode="auto">
              <a:xfrm>
                <a:off x="2416" y="1283"/>
                <a:ext cx="224" cy="88"/>
              </a:xfrm>
              <a:custGeom>
                <a:avLst/>
                <a:gdLst>
                  <a:gd name="T0" fmla="*/ 0 w 762"/>
                  <a:gd name="T1" fmla="*/ 194 h 320"/>
                  <a:gd name="T2" fmla="*/ 0 w 762"/>
                  <a:gd name="T3" fmla="*/ 108 h 320"/>
                  <a:gd name="T4" fmla="*/ 28 w 762"/>
                  <a:gd name="T5" fmla="*/ 64 h 320"/>
                  <a:gd name="T6" fmla="*/ 74 w 762"/>
                  <a:gd name="T7" fmla="*/ 66 h 320"/>
                  <a:gd name="T8" fmla="*/ 88 w 762"/>
                  <a:gd name="T9" fmla="*/ 52 h 320"/>
                  <a:gd name="T10" fmla="*/ 172 w 762"/>
                  <a:gd name="T11" fmla="*/ 52 h 320"/>
                  <a:gd name="T12" fmla="*/ 198 w 762"/>
                  <a:gd name="T13" fmla="*/ 18 h 320"/>
                  <a:gd name="T14" fmla="*/ 322 w 762"/>
                  <a:gd name="T15" fmla="*/ 18 h 320"/>
                  <a:gd name="T16" fmla="*/ 338 w 762"/>
                  <a:gd name="T17" fmla="*/ 0 h 320"/>
                  <a:gd name="T18" fmla="*/ 486 w 762"/>
                  <a:gd name="T19" fmla="*/ 0 h 320"/>
                  <a:gd name="T20" fmla="*/ 514 w 762"/>
                  <a:gd name="T21" fmla="*/ 12 h 320"/>
                  <a:gd name="T22" fmla="*/ 574 w 762"/>
                  <a:gd name="T23" fmla="*/ 16 h 320"/>
                  <a:gd name="T24" fmla="*/ 592 w 762"/>
                  <a:gd name="T25" fmla="*/ 28 h 320"/>
                  <a:gd name="T26" fmla="*/ 648 w 762"/>
                  <a:gd name="T27" fmla="*/ 30 h 320"/>
                  <a:gd name="T28" fmla="*/ 668 w 762"/>
                  <a:gd name="T29" fmla="*/ 54 h 320"/>
                  <a:gd name="T30" fmla="*/ 696 w 762"/>
                  <a:gd name="T31" fmla="*/ 104 h 320"/>
                  <a:gd name="T32" fmla="*/ 758 w 762"/>
                  <a:gd name="T33" fmla="*/ 138 h 320"/>
                  <a:gd name="T34" fmla="*/ 762 w 762"/>
                  <a:gd name="T35" fmla="*/ 180 h 320"/>
                  <a:gd name="T36" fmla="*/ 696 w 762"/>
                  <a:gd name="T37" fmla="*/ 210 h 320"/>
                  <a:gd name="T38" fmla="*/ 668 w 762"/>
                  <a:gd name="T39" fmla="*/ 282 h 320"/>
                  <a:gd name="T40" fmla="*/ 654 w 762"/>
                  <a:gd name="T41" fmla="*/ 300 h 320"/>
                  <a:gd name="T42" fmla="*/ 618 w 762"/>
                  <a:gd name="T43" fmla="*/ 304 h 320"/>
                  <a:gd name="T44" fmla="*/ 488 w 762"/>
                  <a:gd name="T45" fmla="*/ 300 h 320"/>
                  <a:gd name="T46" fmla="*/ 466 w 762"/>
                  <a:gd name="T47" fmla="*/ 320 h 320"/>
                  <a:gd name="T48" fmla="*/ 328 w 762"/>
                  <a:gd name="T49" fmla="*/ 320 h 320"/>
                  <a:gd name="T50" fmla="*/ 312 w 762"/>
                  <a:gd name="T51" fmla="*/ 294 h 320"/>
                  <a:gd name="T52" fmla="*/ 212 w 762"/>
                  <a:gd name="T53" fmla="*/ 292 h 320"/>
                  <a:gd name="T54" fmla="*/ 198 w 762"/>
                  <a:gd name="T55" fmla="*/ 278 h 320"/>
                  <a:gd name="T56" fmla="*/ 172 w 762"/>
                  <a:gd name="T57" fmla="*/ 278 h 320"/>
                  <a:gd name="T58" fmla="*/ 166 w 762"/>
                  <a:gd name="T59" fmla="*/ 262 h 320"/>
                  <a:gd name="T60" fmla="*/ 84 w 762"/>
                  <a:gd name="T61" fmla="*/ 262 h 320"/>
                  <a:gd name="T62" fmla="*/ 56 w 762"/>
                  <a:gd name="T63" fmla="*/ 232 h 320"/>
                  <a:gd name="T64" fmla="*/ 24 w 762"/>
                  <a:gd name="T65" fmla="*/ 232 h 320"/>
                  <a:gd name="T66" fmla="*/ 0 w 762"/>
                  <a:gd name="T67" fmla="*/ 194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320">
                    <a:moveTo>
                      <a:pt x="0" y="194"/>
                    </a:moveTo>
                    <a:lnTo>
                      <a:pt x="0" y="108"/>
                    </a:lnTo>
                    <a:lnTo>
                      <a:pt x="28" y="64"/>
                    </a:lnTo>
                    <a:lnTo>
                      <a:pt x="74" y="66"/>
                    </a:lnTo>
                    <a:lnTo>
                      <a:pt x="88" y="52"/>
                    </a:lnTo>
                    <a:lnTo>
                      <a:pt x="172" y="52"/>
                    </a:lnTo>
                    <a:lnTo>
                      <a:pt x="198" y="18"/>
                    </a:lnTo>
                    <a:lnTo>
                      <a:pt x="322" y="18"/>
                    </a:lnTo>
                    <a:lnTo>
                      <a:pt x="338" y="0"/>
                    </a:lnTo>
                    <a:lnTo>
                      <a:pt x="486" y="0"/>
                    </a:lnTo>
                    <a:lnTo>
                      <a:pt x="514" y="12"/>
                    </a:lnTo>
                    <a:lnTo>
                      <a:pt x="574" y="16"/>
                    </a:lnTo>
                    <a:lnTo>
                      <a:pt x="592" y="28"/>
                    </a:lnTo>
                    <a:lnTo>
                      <a:pt x="648" y="30"/>
                    </a:lnTo>
                    <a:lnTo>
                      <a:pt x="668" y="54"/>
                    </a:lnTo>
                    <a:lnTo>
                      <a:pt x="696" y="104"/>
                    </a:lnTo>
                    <a:lnTo>
                      <a:pt x="758" y="138"/>
                    </a:lnTo>
                    <a:lnTo>
                      <a:pt x="762" y="180"/>
                    </a:lnTo>
                    <a:lnTo>
                      <a:pt x="696" y="210"/>
                    </a:lnTo>
                    <a:lnTo>
                      <a:pt x="668" y="282"/>
                    </a:lnTo>
                    <a:lnTo>
                      <a:pt x="654" y="300"/>
                    </a:lnTo>
                    <a:lnTo>
                      <a:pt x="618" y="304"/>
                    </a:lnTo>
                    <a:lnTo>
                      <a:pt x="488" y="300"/>
                    </a:lnTo>
                    <a:lnTo>
                      <a:pt x="466" y="320"/>
                    </a:lnTo>
                    <a:lnTo>
                      <a:pt x="328" y="320"/>
                    </a:lnTo>
                    <a:lnTo>
                      <a:pt x="312" y="294"/>
                    </a:lnTo>
                    <a:lnTo>
                      <a:pt x="212" y="292"/>
                    </a:lnTo>
                    <a:lnTo>
                      <a:pt x="198" y="278"/>
                    </a:lnTo>
                    <a:lnTo>
                      <a:pt x="172" y="278"/>
                    </a:lnTo>
                    <a:lnTo>
                      <a:pt x="166" y="262"/>
                    </a:lnTo>
                    <a:lnTo>
                      <a:pt x="84" y="262"/>
                    </a:lnTo>
                    <a:lnTo>
                      <a:pt x="56" y="232"/>
                    </a:lnTo>
                    <a:lnTo>
                      <a:pt x="24" y="232"/>
                    </a:lnTo>
                    <a:lnTo>
                      <a:pt x="0" y="194"/>
                    </a:lnTo>
                    <a:close/>
                  </a:path>
                </a:pathLst>
              </a:custGeom>
              <a:solidFill>
                <a:srgbClr val="3366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37" name="Line 1125"/>
              <p:cNvSpPr>
                <a:spLocks noChangeShapeType="1"/>
              </p:cNvSpPr>
              <p:nvPr/>
            </p:nvSpPr>
            <p:spPr bwMode="auto">
              <a:xfrm flipH="1">
                <a:off x="2414" y="1349"/>
                <a:ext cx="15" cy="1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38" name="Line 1126"/>
              <p:cNvSpPr>
                <a:spLocks noChangeShapeType="1"/>
              </p:cNvSpPr>
              <p:nvPr/>
            </p:nvSpPr>
            <p:spPr bwMode="auto">
              <a:xfrm flipH="1">
                <a:off x="2473" y="1362"/>
                <a:ext cx="0" cy="19"/>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39" name="Line 1127"/>
              <p:cNvSpPr>
                <a:spLocks noChangeShapeType="1"/>
              </p:cNvSpPr>
              <p:nvPr/>
            </p:nvSpPr>
            <p:spPr bwMode="auto">
              <a:xfrm flipH="1">
                <a:off x="2518" y="1372"/>
                <a:ext cx="0"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40" name="Line 1128"/>
              <p:cNvSpPr>
                <a:spLocks noChangeShapeType="1"/>
              </p:cNvSpPr>
              <p:nvPr/>
            </p:nvSpPr>
            <p:spPr bwMode="auto">
              <a:xfrm>
                <a:off x="2556" y="1370"/>
                <a:ext cx="2" cy="2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41" name="Line 1129"/>
              <p:cNvSpPr>
                <a:spLocks noChangeShapeType="1"/>
              </p:cNvSpPr>
              <p:nvPr/>
            </p:nvSpPr>
            <p:spPr bwMode="auto">
              <a:xfrm>
                <a:off x="2593" y="1367"/>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42" name="Line 1130"/>
              <p:cNvSpPr>
                <a:spLocks noChangeShapeType="1"/>
              </p:cNvSpPr>
              <p:nvPr/>
            </p:nvSpPr>
            <p:spPr bwMode="auto">
              <a:xfrm>
                <a:off x="2593" y="1271"/>
                <a:ext cx="1"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43" name="Line 1131"/>
              <p:cNvSpPr>
                <a:spLocks noChangeShapeType="1"/>
              </p:cNvSpPr>
              <p:nvPr/>
            </p:nvSpPr>
            <p:spPr bwMode="auto">
              <a:xfrm flipH="1">
                <a:off x="2555" y="1264"/>
                <a:ext cx="2"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44" name="Line 1132"/>
              <p:cNvSpPr>
                <a:spLocks noChangeShapeType="1"/>
              </p:cNvSpPr>
              <p:nvPr/>
            </p:nvSpPr>
            <p:spPr bwMode="auto">
              <a:xfrm>
                <a:off x="2515" y="1265"/>
                <a:ext cx="3"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45" name="Line 1133"/>
              <p:cNvSpPr>
                <a:spLocks noChangeShapeType="1"/>
              </p:cNvSpPr>
              <p:nvPr/>
            </p:nvSpPr>
            <p:spPr bwMode="auto">
              <a:xfrm>
                <a:off x="2473" y="1270"/>
                <a:ext cx="1"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46" name="Line 1134"/>
              <p:cNvSpPr>
                <a:spLocks noChangeShapeType="1"/>
              </p:cNvSpPr>
              <p:nvPr/>
            </p:nvSpPr>
            <p:spPr bwMode="auto">
              <a:xfrm>
                <a:off x="2413" y="1292"/>
                <a:ext cx="10" cy="12"/>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447" name="Group 1135"/>
              <p:cNvGrpSpPr>
                <a:grpSpLocks/>
              </p:cNvGrpSpPr>
              <p:nvPr/>
            </p:nvGrpSpPr>
            <p:grpSpPr bwMode="auto">
              <a:xfrm>
                <a:off x="2304" y="1311"/>
                <a:ext cx="76" cy="33"/>
                <a:chOff x="2194" y="2966"/>
                <a:chExt cx="258" cy="117"/>
              </a:xfrm>
            </p:grpSpPr>
            <p:sp>
              <p:nvSpPr>
                <p:cNvPr id="14448" name="Freeform 1136"/>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49" name="Line 1137"/>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50" name="Line 1138"/>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51" name="Line 1139"/>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452" name="Group 1140"/>
              <p:cNvGrpSpPr>
                <a:grpSpLocks/>
              </p:cNvGrpSpPr>
              <p:nvPr/>
            </p:nvGrpSpPr>
            <p:grpSpPr bwMode="auto">
              <a:xfrm rot="10800000">
                <a:off x="2713" y="1311"/>
                <a:ext cx="76" cy="33"/>
                <a:chOff x="2194" y="2966"/>
                <a:chExt cx="258" cy="117"/>
              </a:xfrm>
            </p:grpSpPr>
            <p:sp>
              <p:nvSpPr>
                <p:cNvPr id="14453" name="Freeform 1141"/>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54" name="Line 1142"/>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55" name="Line 1143"/>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56" name="Line 1144"/>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457" name="Group 1145"/>
              <p:cNvGrpSpPr>
                <a:grpSpLocks/>
              </p:cNvGrpSpPr>
              <p:nvPr/>
            </p:nvGrpSpPr>
            <p:grpSpPr bwMode="auto">
              <a:xfrm rot="10800000">
                <a:off x="2660" y="1310"/>
                <a:ext cx="76" cy="32"/>
                <a:chOff x="2194" y="2966"/>
                <a:chExt cx="258" cy="117"/>
              </a:xfrm>
            </p:grpSpPr>
            <p:sp>
              <p:nvSpPr>
                <p:cNvPr id="14458" name="Freeform 1146"/>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59" name="Line 1147"/>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60" name="Line 1148"/>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61" name="Line 1149"/>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462" name="Oval 1150"/>
              <p:cNvSpPr>
                <a:spLocks noChangeArrowheads="1"/>
              </p:cNvSpPr>
              <p:nvPr/>
            </p:nvSpPr>
            <p:spPr bwMode="auto">
              <a:xfrm rot="10800000">
                <a:off x="2525" y="1317"/>
                <a:ext cx="16" cy="1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4463" name="Group 1151"/>
              <p:cNvGrpSpPr>
                <a:grpSpLocks/>
              </p:cNvGrpSpPr>
              <p:nvPr/>
            </p:nvGrpSpPr>
            <p:grpSpPr bwMode="auto">
              <a:xfrm>
                <a:off x="2358" y="1311"/>
                <a:ext cx="76" cy="32"/>
                <a:chOff x="2194" y="2966"/>
                <a:chExt cx="258" cy="117"/>
              </a:xfrm>
            </p:grpSpPr>
            <p:sp>
              <p:nvSpPr>
                <p:cNvPr id="14464" name="Freeform 1152"/>
                <p:cNvSpPr>
                  <a:spLocks/>
                </p:cNvSpPr>
                <p:nvPr/>
              </p:nvSpPr>
              <p:spPr bwMode="auto">
                <a:xfrm>
                  <a:off x="2300" y="2966"/>
                  <a:ext cx="152" cy="117"/>
                </a:xfrm>
                <a:custGeom>
                  <a:avLst/>
                  <a:gdLst>
                    <a:gd name="T0" fmla="*/ 152 w 152"/>
                    <a:gd name="T1" fmla="*/ 26 h 117"/>
                    <a:gd name="T2" fmla="*/ 152 w 152"/>
                    <a:gd name="T3" fmla="*/ 88 h 117"/>
                    <a:gd name="T4" fmla="*/ 100 w 152"/>
                    <a:gd name="T5" fmla="*/ 94 h 117"/>
                    <a:gd name="T6" fmla="*/ 50 w 152"/>
                    <a:gd name="T7" fmla="*/ 116 h 117"/>
                    <a:gd name="T8" fmla="*/ 0 w 152"/>
                    <a:gd name="T9" fmla="*/ 88 h 117"/>
                    <a:gd name="T10" fmla="*/ 0 w 152"/>
                    <a:gd name="T11" fmla="*/ 26 h 117"/>
                    <a:gd name="T12" fmla="*/ 52 w 152"/>
                    <a:gd name="T13" fmla="*/ 2 h 117"/>
                    <a:gd name="T14" fmla="*/ 96 w 152"/>
                    <a:gd name="T15" fmla="*/ 16 h 117"/>
                    <a:gd name="T16" fmla="*/ 152 w 152"/>
                    <a:gd name="T17"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117">
                      <a:moveTo>
                        <a:pt x="152" y="26"/>
                      </a:moveTo>
                      <a:lnTo>
                        <a:pt x="152" y="88"/>
                      </a:lnTo>
                      <a:lnTo>
                        <a:pt x="100" y="94"/>
                      </a:lnTo>
                      <a:cubicBezTo>
                        <a:pt x="83" y="99"/>
                        <a:pt x="67" y="117"/>
                        <a:pt x="50" y="116"/>
                      </a:cubicBezTo>
                      <a:cubicBezTo>
                        <a:pt x="33" y="115"/>
                        <a:pt x="8" y="103"/>
                        <a:pt x="0" y="88"/>
                      </a:cubicBezTo>
                      <a:lnTo>
                        <a:pt x="0" y="26"/>
                      </a:lnTo>
                      <a:cubicBezTo>
                        <a:pt x="9" y="12"/>
                        <a:pt x="36" y="4"/>
                        <a:pt x="52" y="2"/>
                      </a:cubicBezTo>
                      <a:cubicBezTo>
                        <a:pt x="68" y="0"/>
                        <a:pt x="79" y="12"/>
                        <a:pt x="96" y="16"/>
                      </a:cubicBezTo>
                      <a:lnTo>
                        <a:pt x="152" y="26"/>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65" name="Line 1153"/>
                <p:cNvSpPr>
                  <a:spLocks noChangeShapeType="1"/>
                </p:cNvSpPr>
                <p:nvPr/>
              </p:nvSpPr>
              <p:spPr bwMode="auto">
                <a:xfrm>
                  <a:off x="2194" y="2998"/>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66" name="Line 1154"/>
                <p:cNvSpPr>
                  <a:spLocks noChangeShapeType="1"/>
                </p:cNvSpPr>
                <p:nvPr/>
              </p:nvSpPr>
              <p:spPr bwMode="auto">
                <a:xfrm>
                  <a:off x="2194" y="3025"/>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67" name="Line 1155"/>
                <p:cNvSpPr>
                  <a:spLocks noChangeShapeType="1"/>
                </p:cNvSpPr>
                <p:nvPr/>
              </p:nvSpPr>
              <p:spPr bwMode="auto">
                <a:xfrm>
                  <a:off x="2194" y="3052"/>
                  <a:ext cx="10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468" name="Freeform 1156"/>
              <p:cNvSpPr>
                <a:spLocks/>
              </p:cNvSpPr>
              <p:nvPr/>
            </p:nvSpPr>
            <p:spPr bwMode="auto">
              <a:xfrm>
                <a:off x="2438" y="1303"/>
                <a:ext cx="71" cy="45"/>
              </a:xfrm>
              <a:custGeom>
                <a:avLst/>
                <a:gdLst>
                  <a:gd name="T0" fmla="*/ 2 w 242"/>
                  <a:gd name="T1" fmla="*/ 42 h 162"/>
                  <a:gd name="T2" fmla="*/ 0 w 242"/>
                  <a:gd name="T3" fmla="*/ 132 h 162"/>
                  <a:gd name="T4" fmla="*/ 50 w 242"/>
                  <a:gd name="T5" fmla="*/ 146 h 162"/>
                  <a:gd name="T6" fmla="*/ 94 w 242"/>
                  <a:gd name="T7" fmla="*/ 162 h 162"/>
                  <a:gd name="T8" fmla="*/ 132 w 242"/>
                  <a:gd name="T9" fmla="*/ 146 h 162"/>
                  <a:gd name="T10" fmla="*/ 132 w 242"/>
                  <a:gd name="T11" fmla="*/ 130 h 162"/>
                  <a:gd name="T12" fmla="*/ 208 w 242"/>
                  <a:gd name="T13" fmla="*/ 128 h 162"/>
                  <a:gd name="T14" fmla="*/ 210 w 242"/>
                  <a:gd name="T15" fmla="*/ 102 h 162"/>
                  <a:gd name="T16" fmla="*/ 240 w 242"/>
                  <a:gd name="T17" fmla="*/ 100 h 162"/>
                  <a:gd name="T18" fmla="*/ 242 w 242"/>
                  <a:gd name="T19" fmla="*/ 68 h 162"/>
                  <a:gd name="T20" fmla="*/ 212 w 242"/>
                  <a:gd name="T21" fmla="*/ 56 h 162"/>
                  <a:gd name="T22" fmla="*/ 210 w 242"/>
                  <a:gd name="T23" fmla="*/ 30 h 162"/>
                  <a:gd name="T24" fmla="*/ 136 w 242"/>
                  <a:gd name="T25" fmla="*/ 34 h 162"/>
                  <a:gd name="T26" fmla="*/ 132 w 242"/>
                  <a:gd name="T27" fmla="*/ 14 h 162"/>
                  <a:gd name="T28" fmla="*/ 102 w 242"/>
                  <a:gd name="T29" fmla="*/ 0 h 162"/>
                  <a:gd name="T30" fmla="*/ 60 w 242"/>
                  <a:gd name="T31" fmla="*/ 16 h 162"/>
                  <a:gd name="T32" fmla="*/ 2 w 242"/>
                  <a:gd name="T33" fmla="*/ 4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2" h="162">
                    <a:moveTo>
                      <a:pt x="2" y="42"/>
                    </a:moveTo>
                    <a:lnTo>
                      <a:pt x="0" y="132"/>
                    </a:lnTo>
                    <a:lnTo>
                      <a:pt x="50" y="146"/>
                    </a:lnTo>
                    <a:lnTo>
                      <a:pt x="94" y="162"/>
                    </a:lnTo>
                    <a:lnTo>
                      <a:pt x="132" y="146"/>
                    </a:lnTo>
                    <a:lnTo>
                      <a:pt x="132" y="130"/>
                    </a:lnTo>
                    <a:lnTo>
                      <a:pt x="208" y="128"/>
                    </a:lnTo>
                    <a:lnTo>
                      <a:pt x="210" y="102"/>
                    </a:lnTo>
                    <a:lnTo>
                      <a:pt x="240" y="100"/>
                    </a:lnTo>
                    <a:lnTo>
                      <a:pt x="242" y="68"/>
                    </a:lnTo>
                    <a:lnTo>
                      <a:pt x="212" y="56"/>
                    </a:lnTo>
                    <a:lnTo>
                      <a:pt x="210" y="30"/>
                    </a:lnTo>
                    <a:lnTo>
                      <a:pt x="136" y="34"/>
                    </a:lnTo>
                    <a:lnTo>
                      <a:pt x="132" y="14"/>
                    </a:lnTo>
                    <a:lnTo>
                      <a:pt x="102" y="0"/>
                    </a:lnTo>
                    <a:lnTo>
                      <a:pt x="60" y="16"/>
                    </a:lnTo>
                    <a:lnTo>
                      <a:pt x="2" y="42"/>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69" name="Oval 1157"/>
              <p:cNvSpPr>
                <a:spLocks noChangeArrowheads="1"/>
              </p:cNvSpPr>
              <p:nvPr/>
            </p:nvSpPr>
            <p:spPr bwMode="auto">
              <a:xfrm rot="10800000">
                <a:off x="2491" y="1317"/>
                <a:ext cx="16" cy="1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4470" name="Group 1158"/>
            <p:cNvGrpSpPr>
              <a:grpSpLocks/>
            </p:cNvGrpSpPr>
            <p:nvPr/>
          </p:nvGrpSpPr>
          <p:grpSpPr bwMode="auto">
            <a:xfrm>
              <a:off x="3520" y="4026"/>
              <a:ext cx="778" cy="83"/>
              <a:chOff x="2102" y="1950"/>
              <a:chExt cx="778" cy="83"/>
            </a:xfrm>
          </p:grpSpPr>
          <p:sp>
            <p:nvSpPr>
              <p:cNvPr id="14471" name="Freeform 1159"/>
              <p:cNvSpPr>
                <a:spLocks/>
              </p:cNvSpPr>
              <p:nvPr/>
            </p:nvSpPr>
            <p:spPr bwMode="auto">
              <a:xfrm rot="10800000">
                <a:off x="2102" y="1950"/>
                <a:ext cx="778" cy="83"/>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472" name="Group 1160"/>
              <p:cNvGrpSpPr>
                <a:grpSpLocks/>
              </p:cNvGrpSpPr>
              <p:nvPr/>
            </p:nvGrpSpPr>
            <p:grpSpPr bwMode="auto">
              <a:xfrm rot="10800000">
                <a:off x="2282" y="1971"/>
                <a:ext cx="61" cy="42"/>
                <a:chOff x="3261" y="2123"/>
                <a:chExt cx="173" cy="121"/>
              </a:xfrm>
            </p:grpSpPr>
            <p:sp>
              <p:nvSpPr>
                <p:cNvPr id="14473" name="Freeform 1161"/>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74" name="Freeform 1162"/>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75" name="Freeform 1163"/>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76" name="Line 1164"/>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77" name="Line 1165"/>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78" name="Line 1166"/>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479" name="Group 1167"/>
              <p:cNvGrpSpPr>
                <a:grpSpLocks/>
              </p:cNvGrpSpPr>
              <p:nvPr/>
            </p:nvGrpSpPr>
            <p:grpSpPr bwMode="auto">
              <a:xfrm rot="10800000">
                <a:off x="2235" y="1972"/>
                <a:ext cx="60" cy="42"/>
                <a:chOff x="3261" y="2123"/>
                <a:chExt cx="173" cy="121"/>
              </a:xfrm>
            </p:grpSpPr>
            <p:sp>
              <p:nvSpPr>
                <p:cNvPr id="14480" name="Freeform 1168"/>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81" name="Freeform 1169"/>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82" name="Freeform 1170"/>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83" name="Line 1171"/>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84" name="Line 1172"/>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85" name="Line 1173"/>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486" name="Group 1174"/>
              <p:cNvGrpSpPr>
                <a:grpSpLocks/>
              </p:cNvGrpSpPr>
              <p:nvPr/>
            </p:nvGrpSpPr>
            <p:grpSpPr bwMode="auto">
              <a:xfrm rot="21600000">
                <a:off x="2688" y="1970"/>
                <a:ext cx="60" cy="42"/>
                <a:chOff x="3261" y="2123"/>
                <a:chExt cx="173" cy="121"/>
              </a:xfrm>
            </p:grpSpPr>
            <p:sp>
              <p:nvSpPr>
                <p:cNvPr id="14487" name="Freeform 1175"/>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88" name="Freeform 1176"/>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89" name="Freeform 1177"/>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90" name="Line 1178"/>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91" name="Line 1179"/>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92" name="Line 1180"/>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493" name="Rectangle 1181"/>
              <p:cNvSpPr>
                <a:spLocks noChangeArrowheads="1"/>
              </p:cNvSpPr>
              <p:nvPr/>
            </p:nvSpPr>
            <p:spPr bwMode="auto">
              <a:xfrm rot="10800000">
                <a:off x="2369" y="1982"/>
                <a:ext cx="128"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494" name="Oval 1182"/>
              <p:cNvSpPr>
                <a:spLocks noChangeArrowheads="1"/>
              </p:cNvSpPr>
              <p:nvPr/>
            </p:nvSpPr>
            <p:spPr bwMode="auto">
              <a:xfrm rot="10800000">
                <a:off x="2539" y="1983"/>
                <a:ext cx="19" cy="2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495" name="Oval 1183"/>
              <p:cNvSpPr>
                <a:spLocks noChangeArrowheads="1"/>
              </p:cNvSpPr>
              <p:nvPr/>
            </p:nvSpPr>
            <p:spPr bwMode="auto">
              <a:xfrm rot="10800000">
                <a:off x="2477" y="1985"/>
                <a:ext cx="20" cy="1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496" name="Rectangle 1184"/>
              <p:cNvSpPr>
                <a:spLocks noChangeArrowheads="1"/>
              </p:cNvSpPr>
              <p:nvPr/>
            </p:nvSpPr>
            <p:spPr bwMode="auto">
              <a:xfrm rot="10800000">
                <a:off x="2566" y="1980"/>
                <a:ext cx="97"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4497" name="Group 1185"/>
              <p:cNvGrpSpPr>
                <a:grpSpLocks/>
              </p:cNvGrpSpPr>
              <p:nvPr/>
            </p:nvGrpSpPr>
            <p:grpSpPr bwMode="auto">
              <a:xfrm rot="10800000">
                <a:off x="2592" y="1952"/>
                <a:ext cx="29" cy="20"/>
                <a:chOff x="2463" y="2242"/>
                <a:chExt cx="83" cy="56"/>
              </a:xfrm>
            </p:grpSpPr>
            <p:sp>
              <p:nvSpPr>
                <p:cNvPr id="14498" name="Rectangle 1186"/>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499" name="Line 1187"/>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00" name="Line 1188"/>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501" name="Group 1189"/>
              <p:cNvGrpSpPr>
                <a:grpSpLocks/>
              </p:cNvGrpSpPr>
              <p:nvPr/>
            </p:nvGrpSpPr>
            <p:grpSpPr bwMode="auto">
              <a:xfrm rot="10800000">
                <a:off x="2639" y="1983"/>
                <a:ext cx="29" cy="20"/>
                <a:chOff x="2463" y="2242"/>
                <a:chExt cx="83" cy="56"/>
              </a:xfrm>
            </p:grpSpPr>
            <p:sp>
              <p:nvSpPr>
                <p:cNvPr id="14502" name="Rectangle 1190"/>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03" name="Line 1191"/>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04" name="Line 1192"/>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505" name="Group 1193"/>
              <p:cNvGrpSpPr>
                <a:grpSpLocks/>
              </p:cNvGrpSpPr>
              <p:nvPr/>
            </p:nvGrpSpPr>
            <p:grpSpPr bwMode="auto">
              <a:xfrm rot="10800000">
                <a:off x="2592" y="2008"/>
                <a:ext cx="29" cy="19"/>
                <a:chOff x="2463" y="2242"/>
                <a:chExt cx="83" cy="56"/>
              </a:xfrm>
            </p:grpSpPr>
            <p:sp>
              <p:nvSpPr>
                <p:cNvPr id="14506" name="Rectangle 1194"/>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07" name="Line 1195"/>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08" name="Line 1196"/>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509" name="Group 1197"/>
              <p:cNvGrpSpPr>
                <a:grpSpLocks/>
              </p:cNvGrpSpPr>
              <p:nvPr/>
            </p:nvGrpSpPr>
            <p:grpSpPr bwMode="auto">
              <a:xfrm rot="21600000">
                <a:off x="2404" y="1956"/>
                <a:ext cx="29" cy="20"/>
                <a:chOff x="2463" y="2242"/>
                <a:chExt cx="83" cy="56"/>
              </a:xfrm>
            </p:grpSpPr>
            <p:sp>
              <p:nvSpPr>
                <p:cNvPr id="14510" name="Rectangle 1198"/>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11" name="Line 1199"/>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12" name="Line 1200"/>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513" name="Group 1201"/>
              <p:cNvGrpSpPr>
                <a:grpSpLocks/>
              </p:cNvGrpSpPr>
              <p:nvPr/>
            </p:nvGrpSpPr>
            <p:grpSpPr bwMode="auto">
              <a:xfrm rot="21600000">
                <a:off x="2407" y="2010"/>
                <a:ext cx="29" cy="19"/>
                <a:chOff x="2463" y="2242"/>
                <a:chExt cx="83" cy="56"/>
              </a:xfrm>
            </p:grpSpPr>
            <p:sp>
              <p:nvSpPr>
                <p:cNvPr id="14514" name="Rectangle 1202"/>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15" name="Line 1203"/>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16" name="Line 1204"/>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4517" name="Group 1205"/>
            <p:cNvGrpSpPr>
              <a:grpSpLocks/>
            </p:cNvGrpSpPr>
            <p:nvPr/>
          </p:nvGrpSpPr>
          <p:grpSpPr bwMode="auto">
            <a:xfrm>
              <a:off x="3520" y="4120"/>
              <a:ext cx="778" cy="83"/>
              <a:chOff x="2102" y="1950"/>
              <a:chExt cx="778" cy="83"/>
            </a:xfrm>
          </p:grpSpPr>
          <p:sp>
            <p:nvSpPr>
              <p:cNvPr id="14518" name="Freeform 1206"/>
              <p:cNvSpPr>
                <a:spLocks/>
              </p:cNvSpPr>
              <p:nvPr/>
            </p:nvSpPr>
            <p:spPr bwMode="auto">
              <a:xfrm rot="10800000">
                <a:off x="2102" y="1950"/>
                <a:ext cx="778" cy="83"/>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519" name="Group 1207"/>
              <p:cNvGrpSpPr>
                <a:grpSpLocks/>
              </p:cNvGrpSpPr>
              <p:nvPr/>
            </p:nvGrpSpPr>
            <p:grpSpPr bwMode="auto">
              <a:xfrm rot="10800000">
                <a:off x="2282" y="1971"/>
                <a:ext cx="61" cy="42"/>
                <a:chOff x="3261" y="2123"/>
                <a:chExt cx="173" cy="121"/>
              </a:xfrm>
            </p:grpSpPr>
            <p:sp>
              <p:nvSpPr>
                <p:cNvPr id="14520" name="Freeform 1208"/>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21" name="Freeform 1209"/>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22" name="Freeform 1210"/>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23" name="Line 1211"/>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24" name="Line 1212"/>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25" name="Line 1213"/>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526" name="Group 1214"/>
              <p:cNvGrpSpPr>
                <a:grpSpLocks/>
              </p:cNvGrpSpPr>
              <p:nvPr/>
            </p:nvGrpSpPr>
            <p:grpSpPr bwMode="auto">
              <a:xfrm rot="10800000">
                <a:off x="2235" y="1972"/>
                <a:ext cx="60" cy="42"/>
                <a:chOff x="3261" y="2123"/>
                <a:chExt cx="173" cy="121"/>
              </a:xfrm>
            </p:grpSpPr>
            <p:sp>
              <p:nvSpPr>
                <p:cNvPr id="14527" name="Freeform 1215"/>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28" name="Freeform 1216"/>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29" name="Freeform 1217"/>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30" name="Line 1218"/>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31" name="Line 1219"/>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32" name="Line 1220"/>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533" name="Group 1221"/>
              <p:cNvGrpSpPr>
                <a:grpSpLocks/>
              </p:cNvGrpSpPr>
              <p:nvPr/>
            </p:nvGrpSpPr>
            <p:grpSpPr bwMode="auto">
              <a:xfrm rot="21600000">
                <a:off x="2688" y="1970"/>
                <a:ext cx="60" cy="42"/>
                <a:chOff x="3261" y="2123"/>
                <a:chExt cx="173" cy="121"/>
              </a:xfrm>
            </p:grpSpPr>
            <p:sp>
              <p:nvSpPr>
                <p:cNvPr id="14534" name="Freeform 1222"/>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35" name="Freeform 1223"/>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36" name="Freeform 1224"/>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37" name="Line 1225"/>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38" name="Line 1226"/>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39" name="Line 1227"/>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540" name="Rectangle 1228"/>
              <p:cNvSpPr>
                <a:spLocks noChangeArrowheads="1"/>
              </p:cNvSpPr>
              <p:nvPr/>
            </p:nvSpPr>
            <p:spPr bwMode="auto">
              <a:xfrm rot="10800000">
                <a:off x="2369" y="1982"/>
                <a:ext cx="128"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41" name="Oval 1229"/>
              <p:cNvSpPr>
                <a:spLocks noChangeArrowheads="1"/>
              </p:cNvSpPr>
              <p:nvPr/>
            </p:nvSpPr>
            <p:spPr bwMode="auto">
              <a:xfrm rot="10800000">
                <a:off x="2539" y="1983"/>
                <a:ext cx="19" cy="2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42" name="Oval 1230"/>
              <p:cNvSpPr>
                <a:spLocks noChangeArrowheads="1"/>
              </p:cNvSpPr>
              <p:nvPr/>
            </p:nvSpPr>
            <p:spPr bwMode="auto">
              <a:xfrm rot="10800000">
                <a:off x="2477" y="1985"/>
                <a:ext cx="20" cy="1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43" name="Rectangle 1231"/>
              <p:cNvSpPr>
                <a:spLocks noChangeArrowheads="1"/>
              </p:cNvSpPr>
              <p:nvPr/>
            </p:nvSpPr>
            <p:spPr bwMode="auto">
              <a:xfrm rot="10800000">
                <a:off x="2566" y="1980"/>
                <a:ext cx="97"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4544" name="Group 1232"/>
              <p:cNvGrpSpPr>
                <a:grpSpLocks/>
              </p:cNvGrpSpPr>
              <p:nvPr/>
            </p:nvGrpSpPr>
            <p:grpSpPr bwMode="auto">
              <a:xfrm rot="10800000">
                <a:off x="2592" y="1952"/>
                <a:ext cx="29" cy="20"/>
                <a:chOff x="2463" y="2242"/>
                <a:chExt cx="83" cy="56"/>
              </a:xfrm>
            </p:grpSpPr>
            <p:sp>
              <p:nvSpPr>
                <p:cNvPr id="14545" name="Rectangle 1233"/>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46" name="Line 1234"/>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47" name="Line 1235"/>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548" name="Group 1236"/>
              <p:cNvGrpSpPr>
                <a:grpSpLocks/>
              </p:cNvGrpSpPr>
              <p:nvPr/>
            </p:nvGrpSpPr>
            <p:grpSpPr bwMode="auto">
              <a:xfrm rot="10800000">
                <a:off x="2639" y="1983"/>
                <a:ext cx="29" cy="20"/>
                <a:chOff x="2463" y="2242"/>
                <a:chExt cx="83" cy="56"/>
              </a:xfrm>
            </p:grpSpPr>
            <p:sp>
              <p:nvSpPr>
                <p:cNvPr id="14549" name="Rectangle 1237"/>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50" name="Line 1238"/>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51" name="Line 1239"/>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552" name="Group 1240"/>
              <p:cNvGrpSpPr>
                <a:grpSpLocks/>
              </p:cNvGrpSpPr>
              <p:nvPr/>
            </p:nvGrpSpPr>
            <p:grpSpPr bwMode="auto">
              <a:xfrm rot="10800000">
                <a:off x="2592" y="2008"/>
                <a:ext cx="29" cy="19"/>
                <a:chOff x="2463" y="2242"/>
                <a:chExt cx="83" cy="56"/>
              </a:xfrm>
            </p:grpSpPr>
            <p:sp>
              <p:nvSpPr>
                <p:cNvPr id="14553" name="Rectangle 1241"/>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54" name="Line 1242"/>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55" name="Line 1243"/>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556" name="Group 1244"/>
              <p:cNvGrpSpPr>
                <a:grpSpLocks/>
              </p:cNvGrpSpPr>
              <p:nvPr/>
            </p:nvGrpSpPr>
            <p:grpSpPr bwMode="auto">
              <a:xfrm rot="21600000">
                <a:off x="2404" y="1956"/>
                <a:ext cx="29" cy="20"/>
                <a:chOff x="2463" y="2242"/>
                <a:chExt cx="83" cy="56"/>
              </a:xfrm>
            </p:grpSpPr>
            <p:sp>
              <p:nvSpPr>
                <p:cNvPr id="14557" name="Rectangle 1245"/>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58" name="Line 1246"/>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59" name="Line 1247"/>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560" name="Group 1248"/>
              <p:cNvGrpSpPr>
                <a:grpSpLocks/>
              </p:cNvGrpSpPr>
              <p:nvPr/>
            </p:nvGrpSpPr>
            <p:grpSpPr bwMode="auto">
              <a:xfrm rot="21600000">
                <a:off x="2407" y="2010"/>
                <a:ext cx="29" cy="19"/>
                <a:chOff x="2463" y="2242"/>
                <a:chExt cx="83" cy="56"/>
              </a:xfrm>
            </p:grpSpPr>
            <p:sp>
              <p:nvSpPr>
                <p:cNvPr id="14561" name="Rectangle 1249"/>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62" name="Line 1250"/>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63" name="Line 1251"/>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4564" name="Group 1252"/>
            <p:cNvGrpSpPr>
              <a:grpSpLocks/>
            </p:cNvGrpSpPr>
            <p:nvPr/>
          </p:nvGrpSpPr>
          <p:grpSpPr bwMode="auto">
            <a:xfrm>
              <a:off x="3520" y="4214"/>
              <a:ext cx="778" cy="83"/>
              <a:chOff x="2102" y="1950"/>
              <a:chExt cx="778" cy="83"/>
            </a:xfrm>
          </p:grpSpPr>
          <p:sp>
            <p:nvSpPr>
              <p:cNvPr id="14565" name="Freeform 1253"/>
              <p:cNvSpPr>
                <a:spLocks/>
              </p:cNvSpPr>
              <p:nvPr/>
            </p:nvSpPr>
            <p:spPr bwMode="auto">
              <a:xfrm rot="10800000">
                <a:off x="2102" y="1950"/>
                <a:ext cx="778" cy="83"/>
              </a:xfrm>
              <a:custGeom>
                <a:avLst/>
                <a:gdLst>
                  <a:gd name="T0" fmla="*/ 2230 w 2230"/>
                  <a:gd name="T1" fmla="*/ 104 h 238"/>
                  <a:gd name="T2" fmla="*/ 2162 w 2230"/>
                  <a:gd name="T3" fmla="*/ 76 h 238"/>
                  <a:gd name="T4" fmla="*/ 1954 w 2230"/>
                  <a:gd name="T5" fmla="*/ 36 h 238"/>
                  <a:gd name="T6" fmla="*/ 1536 w 2230"/>
                  <a:gd name="T7" fmla="*/ 0 h 238"/>
                  <a:gd name="T8" fmla="*/ 366 w 2230"/>
                  <a:gd name="T9" fmla="*/ 18 h 238"/>
                  <a:gd name="T10" fmla="*/ 40 w 2230"/>
                  <a:gd name="T11" fmla="*/ 58 h 238"/>
                  <a:gd name="T12" fmla="*/ 6 w 2230"/>
                  <a:gd name="T13" fmla="*/ 90 h 238"/>
                  <a:gd name="T14" fmla="*/ 0 w 2230"/>
                  <a:gd name="T15" fmla="*/ 170 h 238"/>
                  <a:gd name="T16" fmla="*/ 44 w 2230"/>
                  <a:gd name="T17" fmla="*/ 214 h 238"/>
                  <a:gd name="T18" fmla="*/ 398 w 2230"/>
                  <a:gd name="T19" fmla="*/ 238 h 238"/>
                  <a:gd name="T20" fmla="*/ 726 w 2230"/>
                  <a:gd name="T21" fmla="*/ 236 h 238"/>
                  <a:gd name="T22" fmla="*/ 1534 w 2230"/>
                  <a:gd name="T23" fmla="*/ 220 h 238"/>
                  <a:gd name="T24" fmla="*/ 1954 w 2230"/>
                  <a:gd name="T25" fmla="*/ 176 h 238"/>
                  <a:gd name="T26" fmla="*/ 2162 w 2230"/>
                  <a:gd name="T27" fmla="*/ 134 h 238"/>
                  <a:gd name="T28" fmla="*/ 2230 w 2230"/>
                  <a:gd name="T29" fmla="*/ 10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30" h="238">
                    <a:moveTo>
                      <a:pt x="2230" y="104"/>
                    </a:moveTo>
                    <a:lnTo>
                      <a:pt x="2162" y="76"/>
                    </a:lnTo>
                    <a:lnTo>
                      <a:pt x="1954" y="36"/>
                    </a:lnTo>
                    <a:cubicBezTo>
                      <a:pt x="1850" y="23"/>
                      <a:pt x="1801" y="3"/>
                      <a:pt x="1536" y="0"/>
                    </a:cubicBezTo>
                    <a:lnTo>
                      <a:pt x="366" y="18"/>
                    </a:lnTo>
                    <a:lnTo>
                      <a:pt x="40" y="58"/>
                    </a:lnTo>
                    <a:lnTo>
                      <a:pt x="6" y="90"/>
                    </a:lnTo>
                    <a:lnTo>
                      <a:pt x="0" y="170"/>
                    </a:lnTo>
                    <a:lnTo>
                      <a:pt x="44" y="214"/>
                    </a:lnTo>
                    <a:lnTo>
                      <a:pt x="398" y="238"/>
                    </a:lnTo>
                    <a:lnTo>
                      <a:pt x="726" y="236"/>
                    </a:lnTo>
                    <a:cubicBezTo>
                      <a:pt x="915" y="233"/>
                      <a:pt x="1329" y="230"/>
                      <a:pt x="1534" y="220"/>
                    </a:cubicBezTo>
                    <a:cubicBezTo>
                      <a:pt x="1739" y="210"/>
                      <a:pt x="1849" y="190"/>
                      <a:pt x="1954" y="176"/>
                    </a:cubicBezTo>
                    <a:lnTo>
                      <a:pt x="2162" y="134"/>
                    </a:lnTo>
                    <a:lnTo>
                      <a:pt x="2230" y="104"/>
                    </a:lnTo>
                    <a:close/>
                  </a:path>
                </a:pathLst>
              </a:custGeom>
              <a:solidFill>
                <a:srgbClr val="00CC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566" name="Group 1254"/>
              <p:cNvGrpSpPr>
                <a:grpSpLocks/>
              </p:cNvGrpSpPr>
              <p:nvPr/>
            </p:nvGrpSpPr>
            <p:grpSpPr bwMode="auto">
              <a:xfrm rot="10800000">
                <a:off x="2282" y="1971"/>
                <a:ext cx="61" cy="42"/>
                <a:chOff x="3261" y="2123"/>
                <a:chExt cx="173" cy="121"/>
              </a:xfrm>
            </p:grpSpPr>
            <p:sp>
              <p:nvSpPr>
                <p:cNvPr id="14567" name="Freeform 1255"/>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68" name="Freeform 1256"/>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69" name="Freeform 1257"/>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70" name="Line 1258"/>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71" name="Line 1259"/>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72" name="Line 1260"/>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573" name="Group 1261"/>
              <p:cNvGrpSpPr>
                <a:grpSpLocks/>
              </p:cNvGrpSpPr>
              <p:nvPr/>
            </p:nvGrpSpPr>
            <p:grpSpPr bwMode="auto">
              <a:xfrm rot="10800000">
                <a:off x="2235" y="1972"/>
                <a:ext cx="60" cy="42"/>
                <a:chOff x="3261" y="2123"/>
                <a:chExt cx="173" cy="121"/>
              </a:xfrm>
            </p:grpSpPr>
            <p:sp>
              <p:nvSpPr>
                <p:cNvPr id="14574" name="Freeform 1262"/>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75" name="Freeform 1263"/>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76" name="Freeform 1264"/>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77" name="Line 1265"/>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78" name="Line 1266"/>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79" name="Line 1267"/>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580" name="Group 1268"/>
              <p:cNvGrpSpPr>
                <a:grpSpLocks/>
              </p:cNvGrpSpPr>
              <p:nvPr/>
            </p:nvGrpSpPr>
            <p:grpSpPr bwMode="auto">
              <a:xfrm rot="21600000">
                <a:off x="2688" y="1970"/>
                <a:ext cx="60" cy="42"/>
                <a:chOff x="3261" y="2123"/>
                <a:chExt cx="173" cy="121"/>
              </a:xfrm>
            </p:grpSpPr>
            <p:sp>
              <p:nvSpPr>
                <p:cNvPr id="14581" name="Freeform 1269"/>
                <p:cNvSpPr>
                  <a:spLocks/>
                </p:cNvSpPr>
                <p:nvPr/>
              </p:nvSpPr>
              <p:spPr bwMode="auto">
                <a:xfrm>
                  <a:off x="3261" y="2145"/>
                  <a:ext cx="96" cy="75"/>
                </a:xfrm>
                <a:custGeom>
                  <a:avLst/>
                  <a:gdLst>
                    <a:gd name="T0" fmla="*/ 0 w 96"/>
                    <a:gd name="T1" fmla="*/ 12 h 75"/>
                    <a:gd name="T2" fmla="*/ 3 w 96"/>
                    <a:gd name="T3" fmla="*/ 63 h 75"/>
                    <a:gd name="T4" fmla="*/ 15 w 96"/>
                    <a:gd name="T5" fmla="*/ 75 h 75"/>
                    <a:gd name="T6" fmla="*/ 96 w 96"/>
                    <a:gd name="T7" fmla="*/ 72 h 75"/>
                    <a:gd name="T8" fmla="*/ 95 w 96"/>
                    <a:gd name="T9" fmla="*/ 0 h 75"/>
                    <a:gd name="T10" fmla="*/ 11 w 96"/>
                    <a:gd name="T11" fmla="*/ 2 h 75"/>
                    <a:gd name="T12" fmla="*/ 0 w 96"/>
                    <a:gd name="T13" fmla="*/ 12 h 75"/>
                  </a:gdLst>
                  <a:ahLst/>
                  <a:cxnLst>
                    <a:cxn ang="0">
                      <a:pos x="T0" y="T1"/>
                    </a:cxn>
                    <a:cxn ang="0">
                      <a:pos x="T2" y="T3"/>
                    </a:cxn>
                    <a:cxn ang="0">
                      <a:pos x="T4" y="T5"/>
                    </a:cxn>
                    <a:cxn ang="0">
                      <a:pos x="T6" y="T7"/>
                    </a:cxn>
                    <a:cxn ang="0">
                      <a:pos x="T8" y="T9"/>
                    </a:cxn>
                    <a:cxn ang="0">
                      <a:pos x="T10" y="T11"/>
                    </a:cxn>
                    <a:cxn ang="0">
                      <a:pos x="T12" y="T13"/>
                    </a:cxn>
                  </a:cxnLst>
                  <a:rect l="0" t="0" r="r" b="b"/>
                  <a:pathLst>
                    <a:path w="96" h="75">
                      <a:moveTo>
                        <a:pt x="0" y="12"/>
                      </a:moveTo>
                      <a:lnTo>
                        <a:pt x="3" y="63"/>
                      </a:lnTo>
                      <a:lnTo>
                        <a:pt x="15" y="75"/>
                      </a:lnTo>
                      <a:lnTo>
                        <a:pt x="96" y="72"/>
                      </a:lnTo>
                      <a:lnTo>
                        <a:pt x="95" y="0"/>
                      </a:lnTo>
                      <a:lnTo>
                        <a:pt x="11" y="2"/>
                      </a:lnTo>
                      <a:lnTo>
                        <a:pt x="0" y="12"/>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82" name="Freeform 1270"/>
                <p:cNvSpPr>
                  <a:spLocks/>
                </p:cNvSpPr>
                <p:nvPr/>
              </p:nvSpPr>
              <p:spPr bwMode="auto">
                <a:xfrm>
                  <a:off x="3278" y="2123"/>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83" name="Freeform 1271"/>
                <p:cNvSpPr>
                  <a:spLocks/>
                </p:cNvSpPr>
                <p:nvPr/>
              </p:nvSpPr>
              <p:spPr bwMode="auto">
                <a:xfrm>
                  <a:off x="3282" y="2217"/>
                  <a:ext cx="1" cy="27"/>
                </a:xfrm>
                <a:custGeom>
                  <a:avLst/>
                  <a:gdLst>
                    <a:gd name="T0" fmla="*/ 1 w 1"/>
                    <a:gd name="T1" fmla="*/ 0 h 27"/>
                    <a:gd name="T2" fmla="*/ 0 w 1"/>
                    <a:gd name="T3" fmla="*/ 27 h 27"/>
                  </a:gdLst>
                  <a:ahLst/>
                  <a:cxnLst>
                    <a:cxn ang="0">
                      <a:pos x="T0" y="T1"/>
                    </a:cxn>
                    <a:cxn ang="0">
                      <a:pos x="T2" y="T3"/>
                    </a:cxn>
                  </a:cxnLst>
                  <a:rect l="0" t="0" r="r" b="b"/>
                  <a:pathLst>
                    <a:path w="1" h="27">
                      <a:moveTo>
                        <a:pt x="1" y="0"/>
                      </a:moveTo>
                      <a:lnTo>
                        <a:pt x="0" y="27"/>
                      </a:lnTo>
                    </a:path>
                  </a:pathLst>
                </a:custGeom>
                <a:solidFill>
                  <a:srgbClr val="0000FF"/>
                </a:solidFill>
                <a:ln w="6350">
                  <a:solidFill>
                    <a:schemeClr val="tx1"/>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84" name="Line 1272"/>
                <p:cNvSpPr>
                  <a:spLocks noChangeShapeType="1"/>
                </p:cNvSpPr>
                <p:nvPr/>
              </p:nvSpPr>
              <p:spPr bwMode="auto">
                <a:xfrm>
                  <a:off x="3342" y="216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85" name="Line 1273"/>
                <p:cNvSpPr>
                  <a:spLocks noChangeShapeType="1"/>
                </p:cNvSpPr>
                <p:nvPr/>
              </p:nvSpPr>
              <p:spPr bwMode="auto">
                <a:xfrm>
                  <a:off x="3342" y="2180"/>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86" name="Line 1274"/>
                <p:cNvSpPr>
                  <a:spLocks noChangeShapeType="1"/>
                </p:cNvSpPr>
                <p:nvPr/>
              </p:nvSpPr>
              <p:spPr bwMode="auto">
                <a:xfrm>
                  <a:off x="3342" y="2201"/>
                  <a:ext cx="92"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587" name="Rectangle 1275"/>
              <p:cNvSpPr>
                <a:spLocks noChangeArrowheads="1"/>
              </p:cNvSpPr>
              <p:nvPr/>
            </p:nvSpPr>
            <p:spPr bwMode="auto">
              <a:xfrm rot="10800000">
                <a:off x="2369" y="1982"/>
                <a:ext cx="128"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88" name="Oval 1276"/>
              <p:cNvSpPr>
                <a:spLocks noChangeArrowheads="1"/>
              </p:cNvSpPr>
              <p:nvPr/>
            </p:nvSpPr>
            <p:spPr bwMode="auto">
              <a:xfrm rot="10800000">
                <a:off x="2539" y="1983"/>
                <a:ext cx="19" cy="2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89" name="Oval 1277"/>
              <p:cNvSpPr>
                <a:spLocks noChangeArrowheads="1"/>
              </p:cNvSpPr>
              <p:nvPr/>
            </p:nvSpPr>
            <p:spPr bwMode="auto">
              <a:xfrm rot="10800000">
                <a:off x="2477" y="1985"/>
                <a:ext cx="20" cy="19"/>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90" name="Rectangle 1278"/>
              <p:cNvSpPr>
                <a:spLocks noChangeArrowheads="1"/>
              </p:cNvSpPr>
              <p:nvPr/>
            </p:nvSpPr>
            <p:spPr bwMode="auto">
              <a:xfrm rot="10800000">
                <a:off x="2566" y="1980"/>
                <a:ext cx="97" cy="25"/>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4591" name="Group 1279"/>
              <p:cNvGrpSpPr>
                <a:grpSpLocks/>
              </p:cNvGrpSpPr>
              <p:nvPr/>
            </p:nvGrpSpPr>
            <p:grpSpPr bwMode="auto">
              <a:xfrm rot="10800000">
                <a:off x="2592" y="1952"/>
                <a:ext cx="29" cy="20"/>
                <a:chOff x="2463" y="2242"/>
                <a:chExt cx="83" cy="56"/>
              </a:xfrm>
            </p:grpSpPr>
            <p:sp>
              <p:nvSpPr>
                <p:cNvPr id="14592" name="Rectangle 1280"/>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93" name="Line 1281"/>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94" name="Line 1282"/>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595" name="Group 1283"/>
              <p:cNvGrpSpPr>
                <a:grpSpLocks/>
              </p:cNvGrpSpPr>
              <p:nvPr/>
            </p:nvGrpSpPr>
            <p:grpSpPr bwMode="auto">
              <a:xfrm rot="10800000">
                <a:off x="2639" y="1983"/>
                <a:ext cx="29" cy="20"/>
                <a:chOff x="2463" y="2242"/>
                <a:chExt cx="83" cy="56"/>
              </a:xfrm>
            </p:grpSpPr>
            <p:sp>
              <p:nvSpPr>
                <p:cNvPr id="14596" name="Rectangle 1284"/>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597" name="Line 1285"/>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98" name="Line 1286"/>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599" name="Group 1287"/>
              <p:cNvGrpSpPr>
                <a:grpSpLocks/>
              </p:cNvGrpSpPr>
              <p:nvPr/>
            </p:nvGrpSpPr>
            <p:grpSpPr bwMode="auto">
              <a:xfrm rot="10800000">
                <a:off x="2592" y="2008"/>
                <a:ext cx="29" cy="19"/>
                <a:chOff x="2463" y="2242"/>
                <a:chExt cx="83" cy="56"/>
              </a:xfrm>
            </p:grpSpPr>
            <p:sp>
              <p:nvSpPr>
                <p:cNvPr id="14600" name="Rectangle 1288"/>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601" name="Line 1289"/>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02" name="Line 1290"/>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603" name="Group 1291"/>
              <p:cNvGrpSpPr>
                <a:grpSpLocks/>
              </p:cNvGrpSpPr>
              <p:nvPr/>
            </p:nvGrpSpPr>
            <p:grpSpPr bwMode="auto">
              <a:xfrm rot="21600000">
                <a:off x="2404" y="1956"/>
                <a:ext cx="29" cy="20"/>
                <a:chOff x="2463" y="2242"/>
                <a:chExt cx="83" cy="56"/>
              </a:xfrm>
            </p:grpSpPr>
            <p:sp>
              <p:nvSpPr>
                <p:cNvPr id="14604" name="Rectangle 1292"/>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605" name="Line 1293"/>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06" name="Line 1294"/>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607" name="Group 1295"/>
              <p:cNvGrpSpPr>
                <a:grpSpLocks/>
              </p:cNvGrpSpPr>
              <p:nvPr/>
            </p:nvGrpSpPr>
            <p:grpSpPr bwMode="auto">
              <a:xfrm rot="21600000">
                <a:off x="2407" y="2010"/>
                <a:ext cx="29" cy="19"/>
                <a:chOff x="2463" y="2242"/>
                <a:chExt cx="83" cy="56"/>
              </a:xfrm>
            </p:grpSpPr>
            <p:sp>
              <p:nvSpPr>
                <p:cNvPr id="14608" name="Rectangle 1296"/>
                <p:cNvSpPr>
                  <a:spLocks noChangeArrowheads="1"/>
                </p:cNvSpPr>
                <p:nvPr/>
              </p:nvSpPr>
              <p:spPr bwMode="auto">
                <a:xfrm>
                  <a:off x="2490" y="2242"/>
                  <a:ext cx="56" cy="5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609" name="Line 1297"/>
                <p:cNvSpPr>
                  <a:spLocks noChangeShapeType="1"/>
                </p:cNvSpPr>
                <p:nvPr/>
              </p:nvSpPr>
              <p:spPr bwMode="auto">
                <a:xfrm>
                  <a:off x="2463" y="2258"/>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10" name="Line 1298"/>
                <p:cNvSpPr>
                  <a:spLocks noChangeShapeType="1"/>
                </p:cNvSpPr>
                <p:nvPr/>
              </p:nvSpPr>
              <p:spPr bwMode="auto">
                <a:xfrm>
                  <a:off x="2463" y="2281"/>
                  <a:ext cx="2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4611" name="Text Box 1299"/>
            <p:cNvSpPr txBox="1">
              <a:spLocks noChangeArrowheads="1"/>
            </p:cNvSpPr>
            <p:nvPr/>
          </p:nvSpPr>
          <p:spPr bwMode="auto">
            <a:xfrm>
              <a:off x="3700" y="2992"/>
              <a:ext cx="40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TG 77.3</a:t>
              </a:r>
            </a:p>
          </p:txBody>
        </p:sp>
      </p:grpSp>
      <p:grpSp>
        <p:nvGrpSpPr>
          <p:cNvPr id="16083" name="Group 2771"/>
          <p:cNvGrpSpPr>
            <a:grpSpLocks/>
          </p:cNvGrpSpPr>
          <p:nvPr/>
        </p:nvGrpSpPr>
        <p:grpSpPr bwMode="auto">
          <a:xfrm>
            <a:off x="5743575" y="3384550"/>
            <a:ext cx="2063750" cy="914400"/>
            <a:chOff x="5844" y="3608"/>
            <a:chExt cx="1300" cy="576"/>
          </a:xfrm>
        </p:grpSpPr>
        <p:sp>
          <p:nvSpPr>
            <p:cNvPr id="14613" name="Rectangle 1301"/>
            <p:cNvSpPr>
              <a:spLocks noChangeArrowheads="1"/>
            </p:cNvSpPr>
            <p:nvPr/>
          </p:nvSpPr>
          <p:spPr bwMode="auto">
            <a:xfrm>
              <a:off x="5844" y="3620"/>
              <a:ext cx="1300" cy="564"/>
            </a:xfrm>
            <a:prstGeom prst="rect">
              <a:avLst/>
            </a:pr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14614" name="Group 1302"/>
            <p:cNvGrpSpPr>
              <a:grpSpLocks/>
            </p:cNvGrpSpPr>
            <p:nvPr/>
          </p:nvGrpSpPr>
          <p:grpSpPr bwMode="auto">
            <a:xfrm>
              <a:off x="5860" y="3770"/>
              <a:ext cx="594" cy="93"/>
              <a:chOff x="2305" y="2145"/>
              <a:chExt cx="594" cy="93"/>
            </a:xfrm>
          </p:grpSpPr>
          <p:sp>
            <p:nvSpPr>
              <p:cNvPr id="14615" name="Rectangle 1303"/>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616" name="Freeform 1304"/>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17" name="Freeform 1305"/>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18" name="Freeform 1306"/>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619" name="Group 1307"/>
            <p:cNvGrpSpPr>
              <a:grpSpLocks/>
            </p:cNvGrpSpPr>
            <p:nvPr/>
          </p:nvGrpSpPr>
          <p:grpSpPr bwMode="auto">
            <a:xfrm>
              <a:off x="6481" y="3770"/>
              <a:ext cx="594" cy="93"/>
              <a:chOff x="2305" y="2145"/>
              <a:chExt cx="594" cy="93"/>
            </a:xfrm>
          </p:grpSpPr>
          <p:sp>
            <p:nvSpPr>
              <p:cNvPr id="14620" name="Rectangle 1308"/>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621" name="Freeform 1309"/>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22" name="Freeform 1310"/>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23" name="Freeform 1311"/>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624" name="Group 1312"/>
            <p:cNvGrpSpPr>
              <a:grpSpLocks/>
            </p:cNvGrpSpPr>
            <p:nvPr/>
          </p:nvGrpSpPr>
          <p:grpSpPr bwMode="auto">
            <a:xfrm>
              <a:off x="5860" y="3919"/>
              <a:ext cx="594" cy="93"/>
              <a:chOff x="2305" y="2145"/>
              <a:chExt cx="594" cy="93"/>
            </a:xfrm>
          </p:grpSpPr>
          <p:sp>
            <p:nvSpPr>
              <p:cNvPr id="14625" name="Rectangle 1313"/>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626" name="Freeform 1314"/>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27" name="Freeform 1315"/>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28" name="Freeform 1316"/>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629" name="Group 1317"/>
            <p:cNvGrpSpPr>
              <a:grpSpLocks/>
            </p:cNvGrpSpPr>
            <p:nvPr/>
          </p:nvGrpSpPr>
          <p:grpSpPr bwMode="auto">
            <a:xfrm>
              <a:off x="6481" y="3918"/>
              <a:ext cx="594" cy="93"/>
              <a:chOff x="2305" y="2145"/>
              <a:chExt cx="594" cy="93"/>
            </a:xfrm>
          </p:grpSpPr>
          <p:sp>
            <p:nvSpPr>
              <p:cNvPr id="14630" name="Rectangle 1318"/>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631" name="Freeform 1319"/>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32" name="Freeform 1320"/>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33" name="Freeform 1321"/>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634" name="Group 1322"/>
            <p:cNvGrpSpPr>
              <a:grpSpLocks/>
            </p:cNvGrpSpPr>
            <p:nvPr/>
          </p:nvGrpSpPr>
          <p:grpSpPr bwMode="auto">
            <a:xfrm>
              <a:off x="5860" y="4054"/>
              <a:ext cx="594" cy="93"/>
              <a:chOff x="2305" y="2145"/>
              <a:chExt cx="594" cy="93"/>
            </a:xfrm>
          </p:grpSpPr>
          <p:sp>
            <p:nvSpPr>
              <p:cNvPr id="14635" name="Rectangle 1323"/>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636" name="Freeform 1324"/>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37" name="Freeform 1325"/>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38" name="Freeform 1326"/>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639" name="Group 1327"/>
            <p:cNvGrpSpPr>
              <a:grpSpLocks/>
            </p:cNvGrpSpPr>
            <p:nvPr/>
          </p:nvGrpSpPr>
          <p:grpSpPr bwMode="auto">
            <a:xfrm>
              <a:off x="6481" y="4054"/>
              <a:ext cx="594" cy="93"/>
              <a:chOff x="2305" y="2145"/>
              <a:chExt cx="594" cy="93"/>
            </a:xfrm>
          </p:grpSpPr>
          <p:sp>
            <p:nvSpPr>
              <p:cNvPr id="14640" name="Rectangle 1328"/>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641" name="Freeform 1329"/>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42" name="Freeform 1330"/>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43" name="Freeform 1331"/>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644" name="Text Box 1332"/>
            <p:cNvSpPr txBox="1">
              <a:spLocks noChangeArrowheads="1"/>
            </p:cNvSpPr>
            <p:nvPr/>
          </p:nvSpPr>
          <p:spPr bwMode="auto">
            <a:xfrm>
              <a:off x="6300" y="3608"/>
              <a:ext cx="37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Taffy 3</a:t>
              </a:r>
            </a:p>
          </p:txBody>
        </p:sp>
      </p:grpSp>
      <p:grpSp>
        <p:nvGrpSpPr>
          <p:cNvPr id="14645" name="Group 1333"/>
          <p:cNvGrpSpPr>
            <a:grpSpLocks/>
          </p:cNvGrpSpPr>
          <p:nvPr/>
        </p:nvGrpSpPr>
        <p:grpSpPr bwMode="auto">
          <a:xfrm>
            <a:off x="2279650" y="0"/>
            <a:ext cx="1614488" cy="1560513"/>
            <a:chOff x="3386" y="0"/>
            <a:chExt cx="1017" cy="983"/>
          </a:xfrm>
        </p:grpSpPr>
        <p:sp>
          <p:nvSpPr>
            <p:cNvPr id="14646" name="Rectangle 1334"/>
            <p:cNvSpPr>
              <a:spLocks noChangeArrowheads="1"/>
            </p:cNvSpPr>
            <p:nvPr/>
          </p:nvSpPr>
          <p:spPr bwMode="auto">
            <a:xfrm>
              <a:off x="3386" y="10"/>
              <a:ext cx="1017" cy="965"/>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14647" name="Group 1335"/>
            <p:cNvGrpSpPr>
              <a:grpSpLocks/>
            </p:cNvGrpSpPr>
            <p:nvPr/>
          </p:nvGrpSpPr>
          <p:grpSpPr bwMode="auto">
            <a:xfrm rot="10800000">
              <a:off x="3472" y="469"/>
              <a:ext cx="869" cy="107"/>
              <a:chOff x="1612" y="1972"/>
              <a:chExt cx="2460" cy="304"/>
            </a:xfrm>
          </p:grpSpPr>
          <p:sp>
            <p:nvSpPr>
              <p:cNvPr id="14648" name="Freeform 1336"/>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49" name="Freeform 1337"/>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650" name="Group 1338"/>
            <p:cNvGrpSpPr>
              <a:grpSpLocks/>
            </p:cNvGrpSpPr>
            <p:nvPr/>
          </p:nvGrpSpPr>
          <p:grpSpPr bwMode="auto">
            <a:xfrm>
              <a:off x="3472" y="600"/>
              <a:ext cx="577" cy="135"/>
              <a:chOff x="316" y="1718"/>
              <a:chExt cx="577" cy="135"/>
            </a:xfrm>
          </p:grpSpPr>
          <p:grpSp>
            <p:nvGrpSpPr>
              <p:cNvPr id="14651" name="Group 1339"/>
              <p:cNvGrpSpPr>
                <a:grpSpLocks/>
              </p:cNvGrpSpPr>
              <p:nvPr/>
            </p:nvGrpSpPr>
            <p:grpSpPr bwMode="auto">
              <a:xfrm rot="10800000">
                <a:off x="316" y="1749"/>
                <a:ext cx="577" cy="71"/>
                <a:chOff x="1612" y="1972"/>
                <a:chExt cx="2460" cy="304"/>
              </a:xfrm>
            </p:grpSpPr>
            <p:sp>
              <p:nvSpPr>
                <p:cNvPr id="14652" name="Freeform 1340"/>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53" name="Freeform 1341"/>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654" name="Text Box 1342"/>
              <p:cNvSpPr txBox="1">
                <a:spLocks noChangeArrowheads="1"/>
              </p:cNvSpPr>
              <p:nvPr/>
            </p:nvSpPr>
            <p:spPr bwMode="auto">
              <a:xfrm>
                <a:off x="398" y="1718"/>
                <a:ext cx="11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800" b="1" i="1">
                  <a:solidFill>
                    <a:srgbClr val="000000"/>
                  </a:solidFill>
                  <a:latin typeface="High Tower Text" panose="02040502050506030303" pitchFamily="18" charset="0"/>
                </a:endParaRPr>
              </a:p>
            </p:txBody>
          </p:sp>
        </p:grpSp>
        <p:grpSp>
          <p:nvGrpSpPr>
            <p:cNvPr id="14655" name="Group 1343"/>
            <p:cNvGrpSpPr>
              <a:grpSpLocks/>
            </p:cNvGrpSpPr>
            <p:nvPr/>
          </p:nvGrpSpPr>
          <p:grpSpPr bwMode="auto">
            <a:xfrm>
              <a:off x="3456" y="134"/>
              <a:ext cx="794" cy="138"/>
              <a:chOff x="3558" y="527"/>
              <a:chExt cx="794" cy="138"/>
            </a:xfrm>
          </p:grpSpPr>
          <p:sp>
            <p:nvSpPr>
              <p:cNvPr id="14656" name="Freeform 1344"/>
              <p:cNvSpPr>
                <a:spLocks/>
              </p:cNvSpPr>
              <p:nvPr/>
            </p:nvSpPr>
            <p:spPr bwMode="auto">
              <a:xfrm rot="10800000">
                <a:off x="3558" y="547"/>
                <a:ext cx="794" cy="102"/>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57" name="Freeform 1345"/>
              <p:cNvSpPr>
                <a:spLocks/>
              </p:cNvSpPr>
              <p:nvPr/>
            </p:nvSpPr>
            <p:spPr bwMode="auto">
              <a:xfrm rot="10800000">
                <a:off x="3776" y="548"/>
                <a:ext cx="536" cy="97"/>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658" name="Group 1346"/>
              <p:cNvGrpSpPr>
                <a:grpSpLocks/>
              </p:cNvGrpSpPr>
              <p:nvPr/>
            </p:nvGrpSpPr>
            <p:grpSpPr bwMode="auto">
              <a:xfrm rot="21600000">
                <a:off x="4160" y="571"/>
                <a:ext cx="81" cy="41"/>
                <a:chOff x="2898" y="2893"/>
                <a:chExt cx="236" cy="117"/>
              </a:xfrm>
            </p:grpSpPr>
            <p:sp>
              <p:nvSpPr>
                <p:cNvPr id="14659" name="Freeform 1347"/>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60" name="Line 1348"/>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61" name="Line 1349"/>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662" name="Freeform 1350"/>
              <p:cNvSpPr>
                <a:spLocks/>
              </p:cNvSpPr>
              <p:nvPr/>
            </p:nvSpPr>
            <p:spPr bwMode="auto">
              <a:xfrm rot="10800000">
                <a:off x="3948" y="567"/>
                <a:ext cx="184" cy="59"/>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663" name="Group 1351"/>
              <p:cNvGrpSpPr>
                <a:grpSpLocks/>
              </p:cNvGrpSpPr>
              <p:nvPr/>
            </p:nvGrpSpPr>
            <p:grpSpPr bwMode="auto">
              <a:xfrm rot="21600000">
                <a:off x="4108" y="574"/>
                <a:ext cx="81" cy="40"/>
                <a:chOff x="2898" y="2893"/>
                <a:chExt cx="236" cy="117"/>
              </a:xfrm>
            </p:grpSpPr>
            <p:sp>
              <p:nvSpPr>
                <p:cNvPr id="14664" name="Freeform 1352"/>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65" name="Line 1353"/>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66" name="Line 1354"/>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667" name="Oval 1355"/>
              <p:cNvSpPr>
                <a:spLocks noChangeArrowheads="1"/>
              </p:cNvSpPr>
              <p:nvPr/>
            </p:nvSpPr>
            <p:spPr bwMode="auto">
              <a:xfrm rot="10800000">
                <a:off x="3916" y="587"/>
                <a:ext cx="19" cy="19"/>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668" name="Oval 1356"/>
              <p:cNvSpPr>
                <a:spLocks noChangeArrowheads="1"/>
              </p:cNvSpPr>
              <p:nvPr/>
            </p:nvSpPr>
            <p:spPr bwMode="auto">
              <a:xfrm rot="10800000">
                <a:off x="3955" y="586"/>
                <a:ext cx="20" cy="19"/>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669" name="Line 1357"/>
              <p:cNvSpPr>
                <a:spLocks noChangeShapeType="1"/>
              </p:cNvSpPr>
              <p:nvPr/>
            </p:nvSpPr>
            <p:spPr bwMode="auto">
              <a:xfrm rot="10800000">
                <a:off x="4070" y="530"/>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70" name="Line 1358"/>
              <p:cNvSpPr>
                <a:spLocks noChangeShapeType="1"/>
              </p:cNvSpPr>
              <p:nvPr/>
            </p:nvSpPr>
            <p:spPr bwMode="auto">
              <a:xfrm rot="10800000">
                <a:off x="4023" y="528"/>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71" name="Line 1359"/>
              <p:cNvSpPr>
                <a:spLocks noChangeShapeType="1"/>
              </p:cNvSpPr>
              <p:nvPr/>
            </p:nvSpPr>
            <p:spPr bwMode="auto">
              <a:xfrm rot="10800000">
                <a:off x="3985" y="528"/>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72" name="Line 1360"/>
              <p:cNvSpPr>
                <a:spLocks noChangeShapeType="1"/>
              </p:cNvSpPr>
              <p:nvPr/>
            </p:nvSpPr>
            <p:spPr bwMode="auto">
              <a:xfrm rot="10800000">
                <a:off x="3950" y="527"/>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73" name="Line 1361"/>
              <p:cNvSpPr>
                <a:spLocks noChangeShapeType="1"/>
              </p:cNvSpPr>
              <p:nvPr/>
            </p:nvSpPr>
            <p:spPr bwMode="auto">
              <a:xfrm rot="10800000">
                <a:off x="3952" y="648"/>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74" name="Line 1362"/>
              <p:cNvSpPr>
                <a:spLocks noChangeShapeType="1"/>
              </p:cNvSpPr>
              <p:nvPr/>
            </p:nvSpPr>
            <p:spPr bwMode="auto">
              <a:xfrm rot="10800000">
                <a:off x="4070" y="645"/>
                <a:ext cx="0"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75" name="Line 1363"/>
              <p:cNvSpPr>
                <a:spLocks noChangeShapeType="1"/>
              </p:cNvSpPr>
              <p:nvPr/>
            </p:nvSpPr>
            <p:spPr bwMode="auto">
              <a:xfrm rot="10800000">
                <a:off x="4021" y="646"/>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76" name="Line 1364"/>
              <p:cNvSpPr>
                <a:spLocks noChangeShapeType="1"/>
              </p:cNvSpPr>
              <p:nvPr/>
            </p:nvSpPr>
            <p:spPr bwMode="auto">
              <a:xfrm rot="10800000">
                <a:off x="3982" y="647"/>
                <a:ext cx="0"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77" name="Line 1365"/>
              <p:cNvSpPr>
                <a:spLocks noChangeShapeType="1"/>
              </p:cNvSpPr>
              <p:nvPr/>
            </p:nvSpPr>
            <p:spPr bwMode="auto">
              <a:xfrm rot="10800000" flipH="1">
                <a:off x="3894" y="643"/>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78" name="Line 1366"/>
              <p:cNvSpPr>
                <a:spLocks noChangeShapeType="1"/>
              </p:cNvSpPr>
              <p:nvPr/>
            </p:nvSpPr>
            <p:spPr bwMode="auto">
              <a:xfrm rot="10800000" flipH="1">
                <a:off x="3843" y="636"/>
                <a:ext cx="21"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79" name="Line 1367"/>
              <p:cNvSpPr>
                <a:spLocks noChangeShapeType="1"/>
              </p:cNvSpPr>
              <p:nvPr/>
            </p:nvSpPr>
            <p:spPr bwMode="auto">
              <a:xfrm rot="10800000" flipH="1">
                <a:off x="3844" y="559"/>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80" name="Line 1368"/>
              <p:cNvSpPr>
                <a:spLocks noChangeShapeType="1"/>
              </p:cNvSpPr>
              <p:nvPr/>
            </p:nvSpPr>
            <p:spPr bwMode="auto">
              <a:xfrm rot="10800000" flipH="1">
                <a:off x="3892" y="554"/>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81" name="Line 1369"/>
              <p:cNvSpPr>
                <a:spLocks noChangeShapeType="1"/>
              </p:cNvSpPr>
              <p:nvPr/>
            </p:nvSpPr>
            <p:spPr bwMode="auto">
              <a:xfrm rot="10800000" flipH="1">
                <a:off x="4111" y="636"/>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82" name="Line 1370"/>
              <p:cNvSpPr>
                <a:spLocks noChangeShapeType="1"/>
              </p:cNvSpPr>
              <p:nvPr/>
            </p:nvSpPr>
            <p:spPr bwMode="auto">
              <a:xfrm rot="10800000" flipH="1">
                <a:off x="4163" y="622"/>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83" name="Line 1371"/>
              <p:cNvSpPr>
                <a:spLocks noChangeShapeType="1"/>
              </p:cNvSpPr>
              <p:nvPr/>
            </p:nvSpPr>
            <p:spPr bwMode="auto">
              <a:xfrm rot="10800000" flipH="1">
                <a:off x="4163" y="563"/>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84" name="Line 1372"/>
              <p:cNvSpPr>
                <a:spLocks noChangeShapeType="1"/>
              </p:cNvSpPr>
              <p:nvPr/>
            </p:nvSpPr>
            <p:spPr bwMode="auto">
              <a:xfrm rot="10800000" flipH="1" flipV="1">
                <a:off x="4116" y="556"/>
                <a:ext cx="19" cy="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685" name="Group 1373"/>
            <p:cNvGrpSpPr>
              <a:grpSpLocks/>
            </p:cNvGrpSpPr>
            <p:nvPr/>
          </p:nvGrpSpPr>
          <p:grpSpPr bwMode="auto">
            <a:xfrm>
              <a:off x="3472" y="724"/>
              <a:ext cx="577" cy="135"/>
              <a:chOff x="316" y="1718"/>
              <a:chExt cx="577" cy="135"/>
            </a:xfrm>
          </p:grpSpPr>
          <p:grpSp>
            <p:nvGrpSpPr>
              <p:cNvPr id="14686" name="Group 1374"/>
              <p:cNvGrpSpPr>
                <a:grpSpLocks/>
              </p:cNvGrpSpPr>
              <p:nvPr/>
            </p:nvGrpSpPr>
            <p:grpSpPr bwMode="auto">
              <a:xfrm rot="10800000">
                <a:off x="316" y="1749"/>
                <a:ext cx="577" cy="71"/>
                <a:chOff x="1612" y="1972"/>
                <a:chExt cx="2460" cy="304"/>
              </a:xfrm>
            </p:grpSpPr>
            <p:sp>
              <p:nvSpPr>
                <p:cNvPr id="14687" name="Freeform 1375"/>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88" name="Freeform 1376"/>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689" name="Text Box 1377"/>
              <p:cNvSpPr txBox="1">
                <a:spLocks noChangeArrowheads="1"/>
              </p:cNvSpPr>
              <p:nvPr/>
            </p:nvSpPr>
            <p:spPr bwMode="auto">
              <a:xfrm>
                <a:off x="398" y="1718"/>
                <a:ext cx="11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800" b="1" i="1">
                  <a:solidFill>
                    <a:srgbClr val="000000"/>
                  </a:solidFill>
                  <a:latin typeface="High Tower Text" panose="02040502050506030303" pitchFamily="18" charset="0"/>
                </a:endParaRPr>
              </a:p>
            </p:txBody>
          </p:sp>
        </p:grpSp>
        <p:grpSp>
          <p:nvGrpSpPr>
            <p:cNvPr id="14690" name="Group 1378"/>
            <p:cNvGrpSpPr>
              <a:grpSpLocks/>
            </p:cNvGrpSpPr>
            <p:nvPr/>
          </p:nvGrpSpPr>
          <p:grpSpPr bwMode="auto">
            <a:xfrm>
              <a:off x="3472" y="848"/>
              <a:ext cx="577" cy="135"/>
              <a:chOff x="316" y="1718"/>
              <a:chExt cx="577" cy="135"/>
            </a:xfrm>
          </p:grpSpPr>
          <p:grpSp>
            <p:nvGrpSpPr>
              <p:cNvPr id="14691" name="Group 1379"/>
              <p:cNvGrpSpPr>
                <a:grpSpLocks/>
              </p:cNvGrpSpPr>
              <p:nvPr/>
            </p:nvGrpSpPr>
            <p:grpSpPr bwMode="auto">
              <a:xfrm rot="10800000">
                <a:off x="316" y="1749"/>
                <a:ext cx="577" cy="71"/>
                <a:chOff x="1612" y="1972"/>
                <a:chExt cx="2460" cy="304"/>
              </a:xfrm>
            </p:grpSpPr>
            <p:sp>
              <p:nvSpPr>
                <p:cNvPr id="14692" name="Freeform 1380"/>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FF99CC"/>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93" name="Freeform 1381"/>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FF00FF"/>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694" name="Text Box 1382"/>
              <p:cNvSpPr txBox="1">
                <a:spLocks noChangeArrowheads="1"/>
              </p:cNvSpPr>
              <p:nvPr/>
            </p:nvSpPr>
            <p:spPr bwMode="auto">
              <a:xfrm>
                <a:off x="398" y="1718"/>
                <a:ext cx="11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800" b="1" i="1">
                  <a:solidFill>
                    <a:srgbClr val="000000"/>
                  </a:solidFill>
                  <a:latin typeface="High Tower Text" panose="02040502050506030303" pitchFamily="18" charset="0"/>
                </a:endParaRPr>
              </a:p>
            </p:txBody>
          </p:sp>
        </p:grpSp>
        <p:grpSp>
          <p:nvGrpSpPr>
            <p:cNvPr id="14695" name="Group 1383"/>
            <p:cNvGrpSpPr>
              <a:grpSpLocks/>
            </p:cNvGrpSpPr>
            <p:nvPr/>
          </p:nvGrpSpPr>
          <p:grpSpPr bwMode="auto">
            <a:xfrm>
              <a:off x="3479" y="303"/>
              <a:ext cx="794" cy="138"/>
              <a:chOff x="3558" y="527"/>
              <a:chExt cx="794" cy="138"/>
            </a:xfrm>
          </p:grpSpPr>
          <p:sp>
            <p:nvSpPr>
              <p:cNvPr id="14696" name="Freeform 1384"/>
              <p:cNvSpPr>
                <a:spLocks/>
              </p:cNvSpPr>
              <p:nvPr/>
            </p:nvSpPr>
            <p:spPr bwMode="auto">
              <a:xfrm rot="10800000">
                <a:off x="3558" y="547"/>
                <a:ext cx="794" cy="102"/>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97" name="Freeform 1385"/>
              <p:cNvSpPr>
                <a:spLocks/>
              </p:cNvSpPr>
              <p:nvPr/>
            </p:nvSpPr>
            <p:spPr bwMode="auto">
              <a:xfrm rot="10800000">
                <a:off x="3776" y="548"/>
                <a:ext cx="536" cy="97"/>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698" name="Group 1386"/>
              <p:cNvGrpSpPr>
                <a:grpSpLocks/>
              </p:cNvGrpSpPr>
              <p:nvPr/>
            </p:nvGrpSpPr>
            <p:grpSpPr bwMode="auto">
              <a:xfrm rot="21600000">
                <a:off x="4160" y="571"/>
                <a:ext cx="81" cy="41"/>
                <a:chOff x="2898" y="2893"/>
                <a:chExt cx="236" cy="117"/>
              </a:xfrm>
            </p:grpSpPr>
            <p:sp>
              <p:nvSpPr>
                <p:cNvPr id="14699" name="Freeform 1387"/>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00" name="Line 1388"/>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01" name="Line 1389"/>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702" name="Freeform 1390"/>
              <p:cNvSpPr>
                <a:spLocks/>
              </p:cNvSpPr>
              <p:nvPr/>
            </p:nvSpPr>
            <p:spPr bwMode="auto">
              <a:xfrm rot="10800000">
                <a:off x="3948" y="567"/>
                <a:ext cx="184" cy="59"/>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703" name="Group 1391"/>
              <p:cNvGrpSpPr>
                <a:grpSpLocks/>
              </p:cNvGrpSpPr>
              <p:nvPr/>
            </p:nvGrpSpPr>
            <p:grpSpPr bwMode="auto">
              <a:xfrm rot="21600000">
                <a:off x="4108" y="574"/>
                <a:ext cx="81" cy="40"/>
                <a:chOff x="2898" y="2893"/>
                <a:chExt cx="236" cy="117"/>
              </a:xfrm>
            </p:grpSpPr>
            <p:sp>
              <p:nvSpPr>
                <p:cNvPr id="14704" name="Freeform 1392"/>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05" name="Line 1393"/>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06" name="Line 1394"/>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707" name="Oval 1395"/>
              <p:cNvSpPr>
                <a:spLocks noChangeArrowheads="1"/>
              </p:cNvSpPr>
              <p:nvPr/>
            </p:nvSpPr>
            <p:spPr bwMode="auto">
              <a:xfrm rot="10800000">
                <a:off x="3916" y="587"/>
                <a:ext cx="19" cy="19"/>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08" name="Oval 1396"/>
              <p:cNvSpPr>
                <a:spLocks noChangeArrowheads="1"/>
              </p:cNvSpPr>
              <p:nvPr/>
            </p:nvSpPr>
            <p:spPr bwMode="auto">
              <a:xfrm rot="10800000">
                <a:off x="3955" y="586"/>
                <a:ext cx="20" cy="19"/>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09" name="Line 1397"/>
              <p:cNvSpPr>
                <a:spLocks noChangeShapeType="1"/>
              </p:cNvSpPr>
              <p:nvPr/>
            </p:nvSpPr>
            <p:spPr bwMode="auto">
              <a:xfrm rot="10800000">
                <a:off x="4070" y="530"/>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10" name="Line 1398"/>
              <p:cNvSpPr>
                <a:spLocks noChangeShapeType="1"/>
              </p:cNvSpPr>
              <p:nvPr/>
            </p:nvSpPr>
            <p:spPr bwMode="auto">
              <a:xfrm rot="10800000">
                <a:off x="4023" y="528"/>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11" name="Line 1399"/>
              <p:cNvSpPr>
                <a:spLocks noChangeShapeType="1"/>
              </p:cNvSpPr>
              <p:nvPr/>
            </p:nvSpPr>
            <p:spPr bwMode="auto">
              <a:xfrm rot="10800000">
                <a:off x="3985" y="528"/>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12" name="Line 1400"/>
              <p:cNvSpPr>
                <a:spLocks noChangeShapeType="1"/>
              </p:cNvSpPr>
              <p:nvPr/>
            </p:nvSpPr>
            <p:spPr bwMode="auto">
              <a:xfrm rot="10800000">
                <a:off x="3950" y="527"/>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13" name="Line 1401"/>
              <p:cNvSpPr>
                <a:spLocks noChangeShapeType="1"/>
              </p:cNvSpPr>
              <p:nvPr/>
            </p:nvSpPr>
            <p:spPr bwMode="auto">
              <a:xfrm rot="10800000">
                <a:off x="3952" y="648"/>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14" name="Line 1402"/>
              <p:cNvSpPr>
                <a:spLocks noChangeShapeType="1"/>
              </p:cNvSpPr>
              <p:nvPr/>
            </p:nvSpPr>
            <p:spPr bwMode="auto">
              <a:xfrm rot="10800000">
                <a:off x="4070" y="645"/>
                <a:ext cx="0"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15" name="Line 1403"/>
              <p:cNvSpPr>
                <a:spLocks noChangeShapeType="1"/>
              </p:cNvSpPr>
              <p:nvPr/>
            </p:nvSpPr>
            <p:spPr bwMode="auto">
              <a:xfrm rot="10800000">
                <a:off x="4021" y="646"/>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16" name="Line 1404"/>
              <p:cNvSpPr>
                <a:spLocks noChangeShapeType="1"/>
              </p:cNvSpPr>
              <p:nvPr/>
            </p:nvSpPr>
            <p:spPr bwMode="auto">
              <a:xfrm rot="10800000">
                <a:off x="3982" y="647"/>
                <a:ext cx="0"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17" name="Line 1405"/>
              <p:cNvSpPr>
                <a:spLocks noChangeShapeType="1"/>
              </p:cNvSpPr>
              <p:nvPr/>
            </p:nvSpPr>
            <p:spPr bwMode="auto">
              <a:xfrm rot="10800000" flipH="1">
                <a:off x="3894" y="643"/>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18" name="Line 1406"/>
              <p:cNvSpPr>
                <a:spLocks noChangeShapeType="1"/>
              </p:cNvSpPr>
              <p:nvPr/>
            </p:nvSpPr>
            <p:spPr bwMode="auto">
              <a:xfrm rot="10800000" flipH="1">
                <a:off x="3843" y="636"/>
                <a:ext cx="21"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19" name="Line 1407"/>
              <p:cNvSpPr>
                <a:spLocks noChangeShapeType="1"/>
              </p:cNvSpPr>
              <p:nvPr/>
            </p:nvSpPr>
            <p:spPr bwMode="auto">
              <a:xfrm rot="10800000" flipH="1">
                <a:off x="3844" y="559"/>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20" name="Line 1408"/>
              <p:cNvSpPr>
                <a:spLocks noChangeShapeType="1"/>
              </p:cNvSpPr>
              <p:nvPr/>
            </p:nvSpPr>
            <p:spPr bwMode="auto">
              <a:xfrm rot="10800000" flipH="1">
                <a:off x="3892" y="554"/>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21" name="Line 1409"/>
              <p:cNvSpPr>
                <a:spLocks noChangeShapeType="1"/>
              </p:cNvSpPr>
              <p:nvPr/>
            </p:nvSpPr>
            <p:spPr bwMode="auto">
              <a:xfrm rot="10800000" flipH="1">
                <a:off x="4111" y="636"/>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22" name="Line 1410"/>
              <p:cNvSpPr>
                <a:spLocks noChangeShapeType="1"/>
              </p:cNvSpPr>
              <p:nvPr/>
            </p:nvSpPr>
            <p:spPr bwMode="auto">
              <a:xfrm rot="10800000" flipH="1">
                <a:off x="4163" y="622"/>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23" name="Line 1411"/>
              <p:cNvSpPr>
                <a:spLocks noChangeShapeType="1"/>
              </p:cNvSpPr>
              <p:nvPr/>
            </p:nvSpPr>
            <p:spPr bwMode="auto">
              <a:xfrm rot="10800000" flipH="1">
                <a:off x="4163" y="563"/>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24" name="Line 1412"/>
              <p:cNvSpPr>
                <a:spLocks noChangeShapeType="1"/>
              </p:cNvSpPr>
              <p:nvPr/>
            </p:nvSpPr>
            <p:spPr bwMode="auto">
              <a:xfrm rot="10800000" flipH="1" flipV="1">
                <a:off x="4116" y="556"/>
                <a:ext cx="19" cy="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725" name="Text Box 1413"/>
            <p:cNvSpPr txBox="1">
              <a:spLocks noChangeArrowheads="1"/>
            </p:cNvSpPr>
            <p:nvPr/>
          </p:nvSpPr>
          <p:spPr bwMode="auto">
            <a:xfrm>
              <a:off x="3404" y="0"/>
              <a:ext cx="931"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rgbClr val="CC0000"/>
                  </a:solidFill>
                </a:rPr>
                <a:t>Carrier (Decoy) Force</a:t>
              </a:r>
            </a:p>
          </p:txBody>
        </p:sp>
      </p:grpSp>
      <p:grpSp>
        <p:nvGrpSpPr>
          <p:cNvPr id="14726" name="Group 1414"/>
          <p:cNvGrpSpPr>
            <a:grpSpLocks/>
          </p:cNvGrpSpPr>
          <p:nvPr/>
        </p:nvGrpSpPr>
        <p:grpSpPr bwMode="auto">
          <a:xfrm>
            <a:off x="0" y="0"/>
            <a:ext cx="2063750" cy="3886200"/>
            <a:chOff x="0" y="0"/>
            <a:chExt cx="1300" cy="2448"/>
          </a:xfrm>
        </p:grpSpPr>
        <p:sp>
          <p:nvSpPr>
            <p:cNvPr id="14727" name="Rectangle 1415"/>
            <p:cNvSpPr>
              <a:spLocks noChangeArrowheads="1"/>
            </p:cNvSpPr>
            <p:nvPr/>
          </p:nvSpPr>
          <p:spPr bwMode="auto">
            <a:xfrm>
              <a:off x="0" y="0"/>
              <a:ext cx="1300" cy="2448"/>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14728" name="Group 1416"/>
            <p:cNvGrpSpPr>
              <a:grpSpLocks/>
            </p:cNvGrpSpPr>
            <p:nvPr/>
          </p:nvGrpSpPr>
          <p:grpSpPr bwMode="auto">
            <a:xfrm rot="10800000">
              <a:off x="116" y="755"/>
              <a:ext cx="794" cy="138"/>
              <a:chOff x="2070" y="3056"/>
              <a:chExt cx="794" cy="138"/>
            </a:xfrm>
          </p:grpSpPr>
          <p:sp>
            <p:nvSpPr>
              <p:cNvPr id="14729" name="Freeform 1417"/>
              <p:cNvSpPr>
                <a:spLocks/>
              </p:cNvSpPr>
              <p:nvPr/>
            </p:nvSpPr>
            <p:spPr bwMode="auto">
              <a:xfrm>
                <a:off x="2070" y="3073"/>
                <a:ext cx="794" cy="102"/>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30" name="Freeform 1418"/>
              <p:cNvSpPr>
                <a:spLocks/>
              </p:cNvSpPr>
              <p:nvPr/>
            </p:nvSpPr>
            <p:spPr bwMode="auto">
              <a:xfrm>
                <a:off x="2110" y="3076"/>
                <a:ext cx="536" cy="97"/>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731" name="Group 1419"/>
              <p:cNvGrpSpPr>
                <a:grpSpLocks/>
              </p:cNvGrpSpPr>
              <p:nvPr/>
            </p:nvGrpSpPr>
            <p:grpSpPr bwMode="auto">
              <a:xfrm>
                <a:off x="2539" y="3104"/>
                <a:ext cx="82" cy="40"/>
                <a:chOff x="2898" y="2893"/>
                <a:chExt cx="236" cy="117"/>
              </a:xfrm>
            </p:grpSpPr>
            <p:sp>
              <p:nvSpPr>
                <p:cNvPr id="14732" name="Freeform 1420"/>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33" name="Line 1421"/>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34" name="Line 1422"/>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735" name="Group 1423"/>
              <p:cNvGrpSpPr>
                <a:grpSpLocks/>
              </p:cNvGrpSpPr>
              <p:nvPr/>
            </p:nvGrpSpPr>
            <p:grpSpPr bwMode="auto">
              <a:xfrm>
                <a:off x="2671" y="3106"/>
                <a:ext cx="82" cy="40"/>
                <a:chOff x="2898" y="2893"/>
                <a:chExt cx="236" cy="117"/>
              </a:xfrm>
            </p:grpSpPr>
            <p:sp>
              <p:nvSpPr>
                <p:cNvPr id="14736" name="Freeform 1424"/>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37" name="Line 1425"/>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38" name="Line 1426"/>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739" name="Group 1427"/>
              <p:cNvGrpSpPr>
                <a:grpSpLocks/>
              </p:cNvGrpSpPr>
              <p:nvPr/>
            </p:nvGrpSpPr>
            <p:grpSpPr bwMode="auto">
              <a:xfrm rot="10800000">
                <a:off x="2180" y="3109"/>
                <a:ext cx="81" cy="41"/>
                <a:chOff x="2898" y="2893"/>
                <a:chExt cx="236" cy="117"/>
              </a:xfrm>
            </p:grpSpPr>
            <p:sp>
              <p:nvSpPr>
                <p:cNvPr id="14740" name="Freeform 1428"/>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41" name="Line 1429"/>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42" name="Line 1430"/>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743" name="Freeform 1431"/>
              <p:cNvSpPr>
                <a:spLocks/>
              </p:cNvSpPr>
              <p:nvPr/>
            </p:nvSpPr>
            <p:spPr bwMode="auto">
              <a:xfrm>
                <a:off x="2290" y="3095"/>
                <a:ext cx="184" cy="59"/>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744" name="Group 1432"/>
              <p:cNvGrpSpPr>
                <a:grpSpLocks/>
              </p:cNvGrpSpPr>
              <p:nvPr/>
            </p:nvGrpSpPr>
            <p:grpSpPr bwMode="auto">
              <a:xfrm rot="10800000">
                <a:off x="2232" y="3108"/>
                <a:ext cx="81" cy="40"/>
                <a:chOff x="2898" y="2893"/>
                <a:chExt cx="236" cy="117"/>
              </a:xfrm>
            </p:grpSpPr>
            <p:sp>
              <p:nvSpPr>
                <p:cNvPr id="14745" name="Freeform 1433"/>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46" name="Line 1434"/>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47" name="Line 1435"/>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748" name="Oval 1436"/>
              <p:cNvSpPr>
                <a:spLocks noChangeArrowheads="1"/>
              </p:cNvSpPr>
              <p:nvPr/>
            </p:nvSpPr>
            <p:spPr bwMode="auto">
              <a:xfrm>
                <a:off x="2486" y="3115"/>
                <a:ext cx="19" cy="19"/>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49" name="Oval 1437"/>
              <p:cNvSpPr>
                <a:spLocks noChangeArrowheads="1"/>
              </p:cNvSpPr>
              <p:nvPr/>
            </p:nvSpPr>
            <p:spPr bwMode="auto">
              <a:xfrm>
                <a:off x="2447" y="3116"/>
                <a:ext cx="20" cy="19"/>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50" name="Line 1438"/>
              <p:cNvSpPr>
                <a:spLocks noChangeShapeType="1"/>
              </p:cNvSpPr>
              <p:nvPr/>
            </p:nvSpPr>
            <p:spPr bwMode="auto">
              <a:xfrm>
                <a:off x="2352" y="3174"/>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51" name="Line 1439"/>
              <p:cNvSpPr>
                <a:spLocks noChangeShapeType="1"/>
              </p:cNvSpPr>
              <p:nvPr/>
            </p:nvSpPr>
            <p:spPr bwMode="auto">
              <a:xfrm>
                <a:off x="2399" y="3176"/>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52" name="Line 1440"/>
              <p:cNvSpPr>
                <a:spLocks noChangeShapeType="1"/>
              </p:cNvSpPr>
              <p:nvPr/>
            </p:nvSpPr>
            <p:spPr bwMode="auto">
              <a:xfrm>
                <a:off x="2437" y="3176"/>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53" name="Line 1441"/>
              <p:cNvSpPr>
                <a:spLocks noChangeShapeType="1"/>
              </p:cNvSpPr>
              <p:nvPr/>
            </p:nvSpPr>
            <p:spPr bwMode="auto">
              <a:xfrm>
                <a:off x="2472" y="3177"/>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54" name="Line 1442"/>
              <p:cNvSpPr>
                <a:spLocks noChangeShapeType="1"/>
              </p:cNvSpPr>
              <p:nvPr/>
            </p:nvSpPr>
            <p:spPr bwMode="auto">
              <a:xfrm>
                <a:off x="2470" y="3056"/>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55" name="Line 1443"/>
              <p:cNvSpPr>
                <a:spLocks noChangeShapeType="1"/>
              </p:cNvSpPr>
              <p:nvPr/>
            </p:nvSpPr>
            <p:spPr bwMode="auto">
              <a:xfrm>
                <a:off x="2352" y="3059"/>
                <a:ext cx="0"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56" name="Line 1444"/>
              <p:cNvSpPr>
                <a:spLocks noChangeShapeType="1"/>
              </p:cNvSpPr>
              <p:nvPr/>
            </p:nvSpPr>
            <p:spPr bwMode="auto">
              <a:xfrm>
                <a:off x="2401" y="3058"/>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57" name="Line 1445"/>
              <p:cNvSpPr>
                <a:spLocks noChangeShapeType="1"/>
              </p:cNvSpPr>
              <p:nvPr/>
            </p:nvSpPr>
            <p:spPr bwMode="auto">
              <a:xfrm>
                <a:off x="2440" y="3057"/>
                <a:ext cx="0"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58" name="Line 1446"/>
              <p:cNvSpPr>
                <a:spLocks noChangeShapeType="1"/>
              </p:cNvSpPr>
              <p:nvPr/>
            </p:nvSpPr>
            <p:spPr bwMode="auto">
              <a:xfrm flipH="1">
                <a:off x="2508" y="3079"/>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59" name="Line 1447"/>
              <p:cNvSpPr>
                <a:spLocks noChangeShapeType="1"/>
              </p:cNvSpPr>
              <p:nvPr/>
            </p:nvSpPr>
            <p:spPr bwMode="auto">
              <a:xfrm flipH="1">
                <a:off x="2557" y="3086"/>
                <a:ext cx="21"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60" name="Line 1448"/>
              <p:cNvSpPr>
                <a:spLocks noChangeShapeType="1"/>
              </p:cNvSpPr>
              <p:nvPr/>
            </p:nvSpPr>
            <p:spPr bwMode="auto">
              <a:xfrm flipH="1">
                <a:off x="2558" y="3163"/>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61" name="Line 1449"/>
              <p:cNvSpPr>
                <a:spLocks noChangeShapeType="1"/>
              </p:cNvSpPr>
              <p:nvPr/>
            </p:nvSpPr>
            <p:spPr bwMode="auto">
              <a:xfrm flipH="1">
                <a:off x="2510" y="3168"/>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62" name="Line 1450"/>
              <p:cNvSpPr>
                <a:spLocks noChangeShapeType="1"/>
              </p:cNvSpPr>
              <p:nvPr/>
            </p:nvSpPr>
            <p:spPr bwMode="auto">
              <a:xfrm flipH="1">
                <a:off x="2291" y="3086"/>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63" name="Line 1451"/>
              <p:cNvSpPr>
                <a:spLocks noChangeShapeType="1"/>
              </p:cNvSpPr>
              <p:nvPr/>
            </p:nvSpPr>
            <p:spPr bwMode="auto">
              <a:xfrm flipH="1">
                <a:off x="2239" y="3100"/>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64" name="Line 1452"/>
              <p:cNvSpPr>
                <a:spLocks noChangeShapeType="1"/>
              </p:cNvSpPr>
              <p:nvPr/>
            </p:nvSpPr>
            <p:spPr bwMode="auto">
              <a:xfrm flipH="1">
                <a:off x="2239" y="3159"/>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65" name="Line 1453"/>
              <p:cNvSpPr>
                <a:spLocks noChangeShapeType="1"/>
              </p:cNvSpPr>
              <p:nvPr/>
            </p:nvSpPr>
            <p:spPr bwMode="auto">
              <a:xfrm flipH="1" flipV="1">
                <a:off x="2286" y="3164"/>
                <a:ext cx="19" cy="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766" name="Group 1454"/>
            <p:cNvGrpSpPr>
              <a:grpSpLocks/>
            </p:cNvGrpSpPr>
            <p:nvPr/>
          </p:nvGrpSpPr>
          <p:grpSpPr bwMode="auto">
            <a:xfrm rot="10800000">
              <a:off x="116" y="1350"/>
              <a:ext cx="728" cy="78"/>
              <a:chOff x="2132" y="3741"/>
              <a:chExt cx="728" cy="78"/>
            </a:xfrm>
          </p:grpSpPr>
          <p:sp>
            <p:nvSpPr>
              <p:cNvPr id="14767" name="Freeform 1455"/>
              <p:cNvSpPr>
                <a:spLocks/>
              </p:cNvSpPr>
              <p:nvPr/>
            </p:nvSpPr>
            <p:spPr bwMode="auto">
              <a:xfrm>
                <a:off x="2132" y="3741"/>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68" name="Freeform 1456"/>
              <p:cNvSpPr>
                <a:spLocks/>
              </p:cNvSpPr>
              <p:nvPr/>
            </p:nvSpPr>
            <p:spPr bwMode="auto">
              <a:xfrm>
                <a:off x="2355" y="3744"/>
                <a:ext cx="312" cy="68"/>
              </a:xfrm>
              <a:custGeom>
                <a:avLst/>
                <a:gdLst>
                  <a:gd name="T0" fmla="*/ 3 w 312"/>
                  <a:gd name="T1" fmla="*/ 45 h 68"/>
                  <a:gd name="T2" fmla="*/ 0 w 312"/>
                  <a:gd name="T3" fmla="*/ 26 h 68"/>
                  <a:gd name="T4" fmla="*/ 14 w 312"/>
                  <a:gd name="T5" fmla="*/ 2 h 68"/>
                  <a:gd name="T6" fmla="*/ 110 w 312"/>
                  <a:gd name="T7" fmla="*/ 0 h 68"/>
                  <a:gd name="T8" fmla="*/ 142 w 312"/>
                  <a:gd name="T9" fmla="*/ 0 h 68"/>
                  <a:gd name="T10" fmla="*/ 221 w 312"/>
                  <a:gd name="T11" fmla="*/ 2 h 68"/>
                  <a:gd name="T12" fmla="*/ 309 w 312"/>
                  <a:gd name="T13" fmla="*/ 9 h 68"/>
                  <a:gd name="T14" fmla="*/ 312 w 312"/>
                  <a:gd name="T15" fmla="*/ 63 h 68"/>
                  <a:gd name="T16" fmla="*/ 221 w 312"/>
                  <a:gd name="T17" fmla="*/ 68 h 68"/>
                  <a:gd name="T18" fmla="*/ 113 w 312"/>
                  <a:gd name="T19" fmla="*/ 68 h 68"/>
                  <a:gd name="T20" fmla="*/ 20 w 312"/>
                  <a:gd name="T21" fmla="*/ 65 h 68"/>
                  <a:gd name="T22" fmla="*/ 3 w 312"/>
                  <a:gd name="T23" fmla="*/ 45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12" h="68">
                    <a:moveTo>
                      <a:pt x="3" y="45"/>
                    </a:moveTo>
                    <a:lnTo>
                      <a:pt x="0" y="26"/>
                    </a:lnTo>
                    <a:lnTo>
                      <a:pt x="14" y="2"/>
                    </a:lnTo>
                    <a:lnTo>
                      <a:pt x="110" y="0"/>
                    </a:lnTo>
                    <a:lnTo>
                      <a:pt x="142" y="0"/>
                    </a:lnTo>
                    <a:lnTo>
                      <a:pt x="221" y="2"/>
                    </a:lnTo>
                    <a:lnTo>
                      <a:pt x="309" y="9"/>
                    </a:lnTo>
                    <a:lnTo>
                      <a:pt x="312" y="63"/>
                    </a:lnTo>
                    <a:lnTo>
                      <a:pt x="221" y="68"/>
                    </a:lnTo>
                    <a:lnTo>
                      <a:pt x="113" y="68"/>
                    </a:lnTo>
                    <a:lnTo>
                      <a:pt x="20" y="65"/>
                    </a:lnTo>
                    <a:lnTo>
                      <a:pt x="3" y="45"/>
                    </a:lnTo>
                    <a:close/>
                  </a:path>
                </a:pathLst>
              </a:custGeom>
              <a:solidFill>
                <a:srgbClr val="FF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69" name="Freeform 1457"/>
              <p:cNvSpPr>
                <a:spLocks/>
              </p:cNvSpPr>
              <p:nvPr/>
            </p:nvSpPr>
            <p:spPr bwMode="auto">
              <a:xfrm>
                <a:off x="2363" y="3751"/>
                <a:ext cx="101" cy="50"/>
              </a:xfrm>
              <a:custGeom>
                <a:avLst/>
                <a:gdLst>
                  <a:gd name="T0" fmla="*/ 0 w 101"/>
                  <a:gd name="T1" fmla="*/ 14 h 50"/>
                  <a:gd name="T2" fmla="*/ 27 w 101"/>
                  <a:gd name="T3" fmla="*/ 0 h 50"/>
                  <a:gd name="T4" fmla="*/ 42 w 101"/>
                  <a:gd name="T5" fmla="*/ 17 h 50"/>
                  <a:gd name="T6" fmla="*/ 101 w 101"/>
                  <a:gd name="T7" fmla="*/ 17 h 50"/>
                  <a:gd name="T8" fmla="*/ 101 w 101"/>
                  <a:gd name="T9" fmla="*/ 39 h 50"/>
                  <a:gd name="T10" fmla="*/ 44 w 101"/>
                  <a:gd name="T11" fmla="*/ 38 h 50"/>
                  <a:gd name="T12" fmla="*/ 28 w 101"/>
                  <a:gd name="T13" fmla="*/ 50 h 50"/>
                  <a:gd name="T14" fmla="*/ 0 w 101"/>
                  <a:gd name="T15" fmla="*/ 37 h 50"/>
                  <a:gd name="T16" fmla="*/ 0 w 101"/>
                  <a:gd name="T17" fmla="*/ 14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50">
                    <a:moveTo>
                      <a:pt x="0" y="14"/>
                    </a:moveTo>
                    <a:lnTo>
                      <a:pt x="27" y="0"/>
                    </a:lnTo>
                    <a:lnTo>
                      <a:pt x="42" y="17"/>
                    </a:lnTo>
                    <a:lnTo>
                      <a:pt x="101" y="17"/>
                    </a:lnTo>
                    <a:lnTo>
                      <a:pt x="101" y="39"/>
                    </a:lnTo>
                    <a:lnTo>
                      <a:pt x="44" y="38"/>
                    </a:lnTo>
                    <a:lnTo>
                      <a:pt x="28" y="50"/>
                    </a:lnTo>
                    <a:lnTo>
                      <a:pt x="0" y="37"/>
                    </a:lnTo>
                    <a:lnTo>
                      <a:pt x="0" y="14"/>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70" name="Oval 1458"/>
              <p:cNvSpPr>
                <a:spLocks noChangeArrowheads="1"/>
              </p:cNvSpPr>
              <p:nvPr/>
            </p:nvSpPr>
            <p:spPr bwMode="auto">
              <a:xfrm>
                <a:off x="2503" y="3766"/>
                <a:ext cx="19"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71" name="Oval 1459"/>
              <p:cNvSpPr>
                <a:spLocks noChangeArrowheads="1"/>
              </p:cNvSpPr>
              <p:nvPr/>
            </p:nvSpPr>
            <p:spPr bwMode="auto">
              <a:xfrm>
                <a:off x="2441" y="3768"/>
                <a:ext cx="20"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4772" name="Group 1460"/>
              <p:cNvGrpSpPr>
                <a:grpSpLocks/>
              </p:cNvGrpSpPr>
              <p:nvPr/>
            </p:nvGrpSpPr>
            <p:grpSpPr bwMode="auto">
              <a:xfrm>
                <a:off x="2222" y="3765"/>
                <a:ext cx="56" cy="24"/>
                <a:chOff x="2257" y="2942"/>
                <a:chExt cx="160" cy="69"/>
              </a:xfrm>
            </p:grpSpPr>
            <p:sp>
              <p:nvSpPr>
                <p:cNvPr id="14773" name="Freeform 1461"/>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74" name="Line 1462"/>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75" name="Line 1463"/>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776" name="Group 1464"/>
              <p:cNvGrpSpPr>
                <a:grpSpLocks/>
              </p:cNvGrpSpPr>
              <p:nvPr/>
            </p:nvGrpSpPr>
            <p:grpSpPr bwMode="auto">
              <a:xfrm rot="10800000">
                <a:off x="2299" y="3767"/>
                <a:ext cx="56" cy="24"/>
                <a:chOff x="2257" y="2942"/>
                <a:chExt cx="160" cy="69"/>
              </a:xfrm>
            </p:grpSpPr>
            <p:sp>
              <p:nvSpPr>
                <p:cNvPr id="14777" name="Freeform 1465"/>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78" name="Line 1466"/>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79" name="Line 1467"/>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780" name="Group 1468"/>
              <p:cNvGrpSpPr>
                <a:grpSpLocks/>
              </p:cNvGrpSpPr>
              <p:nvPr/>
            </p:nvGrpSpPr>
            <p:grpSpPr bwMode="auto">
              <a:xfrm>
                <a:off x="2253" y="3766"/>
                <a:ext cx="55" cy="24"/>
                <a:chOff x="2257" y="2942"/>
                <a:chExt cx="160" cy="69"/>
              </a:xfrm>
            </p:grpSpPr>
            <p:sp>
              <p:nvSpPr>
                <p:cNvPr id="14781" name="Freeform 1469"/>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82" name="Line 1470"/>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83" name="Line 1471"/>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784" name="Group 1472"/>
              <p:cNvGrpSpPr>
                <a:grpSpLocks/>
              </p:cNvGrpSpPr>
              <p:nvPr/>
            </p:nvGrpSpPr>
            <p:grpSpPr bwMode="auto">
              <a:xfrm rot="10800000">
                <a:off x="2673" y="3770"/>
                <a:ext cx="56" cy="24"/>
                <a:chOff x="2257" y="2942"/>
                <a:chExt cx="160" cy="69"/>
              </a:xfrm>
            </p:grpSpPr>
            <p:sp>
              <p:nvSpPr>
                <p:cNvPr id="14785" name="Freeform 1473"/>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86" name="Line 1474"/>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87" name="Line 1475"/>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788" name="Group 1476"/>
              <p:cNvGrpSpPr>
                <a:grpSpLocks/>
              </p:cNvGrpSpPr>
              <p:nvPr/>
            </p:nvGrpSpPr>
            <p:grpSpPr bwMode="auto">
              <a:xfrm rot="10800000">
                <a:off x="2636" y="3769"/>
                <a:ext cx="56" cy="24"/>
                <a:chOff x="2257" y="2942"/>
                <a:chExt cx="160" cy="69"/>
              </a:xfrm>
            </p:grpSpPr>
            <p:sp>
              <p:nvSpPr>
                <p:cNvPr id="14789" name="Freeform 1477"/>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90" name="Line 1478"/>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91" name="Line 1479"/>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4792" name="Group 1480"/>
            <p:cNvGrpSpPr>
              <a:grpSpLocks/>
            </p:cNvGrpSpPr>
            <p:nvPr/>
          </p:nvGrpSpPr>
          <p:grpSpPr bwMode="auto">
            <a:xfrm rot="10800000">
              <a:off x="116" y="321"/>
              <a:ext cx="1073" cy="162"/>
              <a:chOff x="1845" y="2624"/>
              <a:chExt cx="1073" cy="162"/>
            </a:xfrm>
          </p:grpSpPr>
          <p:sp>
            <p:nvSpPr>
              <p:cNvPr id="14793" name="Freeform 1481"/>
              <p:cNvSpPr>
                <a:spLocks/>
              </p:cNvSpPr>
              <p:nvPr/>
            </p:nvSpPr>
            <p:spPr bwMode="auto">
              <a:xfrm rot="10800000">
                <a:off x="1845" y="2624"/>
                <a:ext cx="1073" cy="162"/>
              </a:xfrm>
              <a:custGeom>
                <a:avLst/>
                <a:gdLst>
                  <a:gd name="T0" fmla="*/ 16 w 4189"/>
                  <a:gd name="T1" fmla="*/ 267 h 633"/>
                  <a:gd name="T2" fmla="*/ 85 w 4189"/>
                  <a:gd name="T3" fmla="*/ 219 h 633"/>
                  <a:gd name="T4" fmla="*/ 421 w 4189"/>
                  <a:gd name="T5" fmla="*/ 93 h 633"/>
                  <a:gd name="T6" fmla="*/ 514 w 4189"/>
                  <a:gd name="T7" fmla="*/ 33 h 633"/>
                  <a:gd name="T8" fmla="*/ 574 w 4189"/>
                  <a:gd name="T9" fmla="*/ 6 h 633"/>
                  <a:gd name="T10" fmla="*/ 841 w 4189"/>
                  <a:gd name="T11" fmla="*/ 21 h 633"/>
                  <a:gd name="T12" fmla="*/ 880 w 4189"/>
                  <a:gd name="T13" fmla="*/ 0 h 633"/>
                  <a:gd name="T14" fmla="*/ 2299 w 4189"/>
                  <a:gd name="T15" fmla="*/ 6 h 633"/>
                  <a:gd name="T16" fmla="*/ 2845 w 4189"/>
                  <a:gd name="T17" fmla="*/ 42 h 633"/>
                  <a:gd name="T18" fmla="*/ 3337 w 4189"/>
                  <a:gd name="T19" fmla="*/ 117 h 633"/>
                  <a:gd name="T20" fmla="*/ 3862 w 4189"/>
                  <a:gd name="T21" fmla="*/ 207 h 633"/>
                  <a:gd name="T22" fmla="*/ 4066 w 4189"/>
                  <a:gd name="T23" fmla="*/ 219 h 633"/>
                  <a:gd name="T24" fmla="*/ 4147 w 4189"/>
                  <a:gd name="T25" fmla="*/ 231 h 633"/>
                  <a:gd name="T26" fmla="*/ 4186 w 4189"/>
                  <a:gd name="T27" fmla="*/ 297 h 633"/>
                  <a:gd name="T28" fmla="*/ 4168 w 4189"/>
                  <a:gd name="T29" fmla="*/ 363 h 633"/>
                  <a:gd name="T30" fmla="*/ 4126 w 4189"/>
                  <a:gd name="T31" fmla="*/ 390 h 633"/>
                  <a:gd name="T32" fmla="*/ 4060 w 4189"/>
                  <a:gd name="T33" fmla="*/ 396 h 633"/>
                  <a:gd name="T34" fmla="*/ 3811 w 4189"/>
                  <a:gd name="T35" fmla="*/ 417 h 633"/>
                  <a:gd name="T36" fmla="*/ 3520 w 4189"/>
                  <a:gd name="T37" fmla="*/ 471 h 633"/>
                  <a:gd name="T38" fmla="*/ 3034 w 4189"/>
                  <a:gd name="T39" fmla="*/ 555 h 633"/>
                  <a:gd name="T40" fmla="*/ 2593 w 4189"/>
                  <a:gd name="T41" fmla="*/ 603 h 633"/>
                  <a:gd name="T42" fmla="*/ 2152 w 4189"/>
                  <a:gd name="T43" fmla="*/ 624 h 633"/>
                  <a:gd name="T44" fmla="*/ 1933 w 4189"/>
                  <a:gd name="T45" fmla="*/ 633 h 633"/>
                  <a:gd name="T46" fmla="*/ 877 w 4189"/>
                  <a:gd name="T47" fmla="*/ 624 h 633"/>
                  <a:gd name="T48" fmla="*/ 826 w 4189"/>
                  <a:gd name="T49" fmla="*/ 597 h 633"/>
                  <a:gd name="T50" fmla="*/ 505 w 4189"/>
                  <a:gd name="T51" fmla="*/ 591 h 633"/>
                  <a:gd name="T52" fmla="*/ 445 w 4189"/>
                  <a:gd name="T53" fmla="*/ 564 h 633"/>
                  <a:gd name="T54" fmla="*/ 424 w 4189"/>
                  <a:gd name="T55" fmla="*/ 522 h 633"/>
                  <a:gd name="T56" fmla="*/ 67 w 4189"/>
                  <a:gd name="T57" fmla="*/ 402 h 633"/>
                  <a:gd name="T58" fmla="*/ 19 w 4189"/>
                  <a:gd name="T59" fmla="*/ 351 h 633"/>
                  <a:gd name="T60" fmla="*/ 16 w 4189"/>
                  <a:gd name="T61" fmla="*/ 267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189" h="633">
                    <a:moveTo>
                      <a:pt x="16" y="267"/>
                    </a:moveTo>
                    <a:cubicBezTo>
                      <a:pt x="27" y="245"/>
                      <a:pt x="17" y="248"/>
                      <a:pt x="85" y="219"/>
                    </a:cubicBezTo>
                    <a:lnTo>
                      <a:pt x="421" y="93"/>
                    </a:lnTo>
                    <a:lnTo>
                      <a:pt x="514" y="33"/>
                    </a:lnTo>
                    <a:cubicBezTo>
                      <a:pt x="539" y="19"/>
                      <a:pt x="520" y="8"/>
                      <a:pt x="574" y="6"/>
                    </a:cubicBezTo>
                    <a:cubicBezTo>
                      <a:pt x="628" y="4"/>
                      <a:pt x="790" y="22"/>
                      <a:pt x="841" y="21"/>
                    </a:cubicBezTo>
                    <a:lnTo>
                      <a:pt x="880" y="0"/>
                    </a:lnTo>
                    <a:lnTo>
                      <a:pt x="2299" y="6"/>
                    </a:lnTo>
                    <a:cubicBezTo>
                      <a:pt x="2626" y="13"/>
                      <a:pt x="2672" y="24"/>
                      <a:pt x="2845" y="42"/>
                    </a:cubicBezTo>
                    <a:cubicBezTo>
                      <a:pt x="3018" y="60"/>
                      <a:pt x="3168" y="90"/>
                      <a:pt x="3337" y="117"/>
                    </a:cubicBezTo>
                    <a:lnTo>
                      <a:pt x="3862" y="207"/>
                    </a:lnTo>
                    <a:lnTo>
                      <a:pt x="4066" y="219"/>
                    </a:lnTo>
                    <a:cubicBezTo>
                      <a:pt x="4113" y="223"/>
                      <a:pt x="4127" y="218"/>
                      <a:pt x="4147" y="231"/>
                    </a:cubicBezTo>
                    <a:cubicBezTo>
                      <a:pt x="4167" y="244"/>
                      <a:pt x="4183" y="275"/>
                      <a:pt x="4186" y="297"/>
                    </a:cubicBezTo>
                    <a:cubicBezTo>
                      <a:pt x="4189" y="319"/>
                      <a:pt x="4178" y="348"/>
                      <a:pt x="4168" y="363"/>
                    </a:cubicBezTo>
                    <a:cubicBezTo>
                      <a:pt x="4158" y="378"/>
                      <a:pt x="4144" y="385"/>
                      <a:pt x="4126" y="390"/>
                    </a:cubicBezTo>
                    <a:cubicBezTo>
                      <a:pt x="4108" y="395"/>
                      <a:pt x="4112" y="392"/>
                      <a:pt x="4060" y="396"/>
                    </a:cubicBezTo>
                    <a:lnTo>
                      <a:pt x="3811" y="417"/>
                    </a:lnTo>
                    <a:lnTo>
                      <a:pt x="3520" y="471"/>
                    </a:lnTo>
                    <a:cubicBezTo>
                      <a:pt x="3391" y="494"/>
                      <a:pt x="3188" y="533"/>
                      <a:pt x="3034" y="555"/>
                    </a:cubicBezTo>
                    <a:cubicBezTo>
                      <a:pt x="2880" y="577"/>
                      <a:pt x="2740" y="592"/>
                      <a:pt x="2593" y="603"/>
                    </a:cubicBezTo>
                    <a:cubicBezTo>
                      <a:pt x="2446" y="614"/>
                      <a:pt x="2262" y="619"/>
                      <a:pt x="2152" y="624"/>
                    </a:cubicBezTo>
                    <a:lnTo>
                      <a:pt x="1933" y="633"/>
                    </a:lnTo>
                    <a:lnTo>
                      <a:pt x="877" y="624"/>
                    </a:lnTo>
                    <a:lnTo>
                      <a:pt x="826" y="597"/>
                    </a:lnTo>
                    <a:lnTo>
                      <a:pt x="505" y="591"/>
                    </a:lnTo>
                    <a:cubicBezTo>
                      <a:pt x="442" y="586"/>
                      <a:pt x="459" y="576"/>
                      <a:pt x="445" y="564"/>
                    </a:cubicBezTo>
                    <a:lnTo>
                      <a:pt x="424" y="522"/>
                    </a:lnTo>
                    <a:lnTo>
                      <a:pt x="67" y="402"/>
                    </a:lnTo>
                    <a:cubicBezTo>
                      <a:pt x="0" y="374"/>
                      <a:pt x="27" y="373"/>
                      <a:pt x="19" y="351"/>
                    </a:cubicBezTo>
                    <a:lnTo>
                      <a:pt x="16" y="267"/>
                    </a:lnTo>
                    <a:close/>
                  </a:path>
                </a:pathLst>
              </a:cu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94" name="Freeform 1482"/>
              <p:cNvSpPr>
                <a:spLocks/>
              </p:cNvSpPr>
              <p:nvPr/>
            </p:nvSpPr>
            <p:spPr bwMode="auto">
              <a:xfrm rot="10800000">
                <a:off x="2351" y="2644"/>
                <a:ext cx="208" cy="128"/>
              </a:xfrm>
              <a:custGeom>
                <a:avLst/>
                <a:gdLst>
                  <a:gd name="T0" fmla="*/ 3 w 811"/>
                  <a:gd name="T1" fmla="*/ 223 h 502"/>
                  <a:gd name="T2" fmla="*/ 195 w 811"/>
                  <a:gd name="T3" fmla="*/ 31 h 502"/>
                  <a:gd name="T4" fmla="*/ 309 w 811"/>
                  <a:gd name="T5" fmla="*/ 37 h 502"/>
                  <a:gd name="T6" fmla="*/ 372 w 811"/>
                  <a:gd name="T7" fmla="*/ 10 h 502"/>
                  <a:gd name="T8" fmla="*/ 423 w 811"/>
                  <a:gd name="T9" fmla="*/ 34 h 502"/>
                  <a:gd name="T10" fmla="*/ 531 w 811"/>
                  <a:gd name="T11" fmla="*/ 82 h 502"/>
                  <a:gd name="T12" fmla="*/ 771 w 811"/>
                  <a:gd name="T13" fmla="*/ 175 h 502"/>
                  <a:gd name="T14" fmla="*/ 768 w 811"/>
                  <a:gd name="T15" fmla="*/ 346 h 502"/>
                  <a:gd name="T16" fmla="*/ 600 w 811"/>
                  <a:gd name="T17" fmla="*/ 442 h 502"/>
                  <a:gd name="T18" fmla="*/ 408 w 811"/>
                  <a:gd name="T19" fmla="*/ 445 h 502"/>
                  <a:gd name="T20" fmla="*/ 390 w 811"/>
                  <a:gd name="T21" fmla="*/ 499 h 502"/>
                  <a:gd name="T22" fmla="*/ 306 w 811"/>
                  <a:gd name="T23" fmla="*/ 502 h 502"/>
                  <a:gd name="T24" fmla="*/ 159 w 811"/>
                  <a:gd name="T25" fmla="*/ 454 h 502"/>
                  <a:gd name="T26" fmla="*/ 0 w 811"/>
                  <a:gd name="T27" fmla="*/ 298 h 502"/>
                  <a:gd name="T28" fmla="*/ 3 w 811"/>
                  <a:gd name="T29" fmla="*/ 223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11" h="502">
                    <a:moveTo>
                      <a:pt x="3" y="223"/>
                    </a:moveTo>
                    <a:lnTo>
                      <a:pt x="195" y="31"/>
                    </a:lnTo>
                    <a:cubicBezTo>
                      <a:pt x="246" y="0"/>
                      <a:pt x="280" y="40"/>
                      <a:pt x="309" y="37"/>
                    </a:cubicBezTo>
                    <a:cubicBezTo>
                      <a:pt x="338" y="34"/>
                      <a:pt x="353" y="11"/>
                      <a:pt x="372" y="10"/>
                    </a:cubicBezTo>
                    <a:cubicBezTo>
                      <a:pt x="391" y="9"/>
                      <a:pt x="397" y="22"/>
                      <a:pt x="423" y="34"/>
                    </a:cubicBezTo>
                    <a:cubicBezTo>
                      <a:pt x="449" y="46"/>
                      <a:pt x="473" y="59"/>
                      <a:pt x="531" y="82"/>
                    </a:cubicBezTo>
                    <a:cubicBezTo>
                      <a:pt x="589" y="105"/>
                      <a:pt x="731" y="131"/>
                      <a:pt x="771" y="175"/>
                    </a:cubicBezTo>
                    <a:cubicBezTo>
                      <a:pt x="811" y="219"/>
                      <a:pt x="796" y="302"/>
                      <a:pt x="768" y="346"/>
                    </a:cubicBezTo>
                    <a:lnTo>
                      <a:pt x="600" y="442"/>
                    </a:lnTo>
                    <a:lnTo>
                      <a:pt x="408" y="445"/>
                    </a:lnTo>
                    <a:lnTo>
                      <a:pt x="390" y="499"/>
                    </a:lnTo>
                    <a:lnTo>
                      <a:pt x="306" y="502"/>
                    </a:lnTo>
                    <a:lnTo>
                      <a:pt x="159" y="454"/>
                    </a:lnTo>
                    <a:lnTo>
                      <a:pt x="0" y="298"/>
                    </a:lnTo>
                    <a:lnTo>
                      <a:pt x="3" y="223"/>
                    </a:lnTo>
                    <a:close/>
                  </a:path>
                </a:pathLst>
              </a:cu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795" name="Group 1483"/>
              <p:cNvGrpSpPr>
                <a:grpSpLocks/>
              </p:cNvGrpSpPr>
              <p:nvPr/>
            </p:nvGrpSpPr>
            <p:grpSpPr bwMode="auto">
              <a:xfrm rot="10800000">
                <a:off x="2497" y="2661"/>
                <a:ext cx="24" cy="29"/>
                <a:chOff x="2304" y="1632"/>
                <a:chExt cx="96" cy="111"/>
              </a:xfrm>
            </p:grpSpPr>
            <p:sp>
              <p:nvSpPr>
                <p:cNvPr id="14796" name="Oval 1484"/>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797" name="Line 1485"/>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98" name="Line 1486"/>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799" name="Group 1487"/>
              <p:cNvGrpSpPr>
                <a:grpSpLocks/>
              </p:cNvGrpSpPr>
              <p:nvPr/>
            </p:nvGrpSpPr>
            <p:grpSpPr bwMode="auto">
              <a:xfrm>
                <a:off x="2601" y="2676"/>
                <a:ext cx="123" cy="60"/>
                <a:chOff x="2601" y="2676"/>
                <a:chExt cx="123" cy="60"/>
              </a:xfrm>
            </p:grpSpPr>
            <p:sp>
              <p:nvSpPr>
                <p:cNvPr id="14800" name="Freeform 1488"/>
                <p:cNvSpPr>
                  <a:spLocks/>
                </p:cNvSpPr>
                <p:nvPr/>
              </p:nvSpPr>
              <p:spPr bwMode="auto">
                <a:xfrm rot="10800000">
                  <a:off x="2601" y="2676"/>
                  <a:ext cx="71" cy="60"/>
                </a:xfrm>
                <a:custGeom>
                  <a:avLst/>
                  <a:gdLst>
                    <a:gd name="T0" fmla="*/ 0 w 277"/>
                    <a:gd name="T1" fmla="*/ 56 h 234"/>
                    <a:gd name="T2" fmla="*/ 82 w 277"/>
                    <a:gd name="T3" fmla="*/ 5 h 234"/>
                    <a:gd name="T4" fmla="*/ 202 w 277"/>
                    <a:gd name="T5" fmla="*/ 27 h 234"/>
                    <a:gd name="T6" fmla="*/ 265 w 277"/>
                    <a:gd name="T7" fmla="*/ 45 h 234"/>
                    <a:gd name="T8" fmla="*/ 265 w 277"/>
                    <a:gd name="T9" fmla="*/ 198 h 234"/>
                    <a:gd name="T10" fmla="*/ 193 w 277"/>
                    <a:gd name="T11" fmla="*/ 210 h 234"/>
                    <a:gd name="T12" fmla="*/ 78 w 277"/>
                    <a:gd name="T13" fmla="*/ 230 h 234"/>
                    <a:gd name="T14" fmla="*/ 0 w 277"/>
                    <a:gd name="T15" fmla="*/ 186 h 234"/>
                    <a:gd name="T16" fmla="*/ 0 w 277"/>
                    <a:gd name="T17" fmla="*/ 56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7" h="234">
                      <a:moveTo>
                        <a:pt x="0" y="56"/>
                      </a:moveTo>
                      <a:cubicBezTo>
                        <a:pt x="14" y="26"/>
                        <a:pt x="48" y="10"/>
                        <a:pt x="82" y="5"/>
                      </a:cubicBezTo>
                      <a:cubicBezTo>
                        <a:pt x="116" y="0"/>
                        <a:pt x="172" y="20"/>
                        <a:pt x="202" y="27"/>
                      </a:cubicBezTo>
                      <a:lnTo>
                        <a:pt x="265" y="45"/>
                      </a:lnTo>
                      <a:cubicBezTo>
                        <a:pt x="276" y="74"/>
                        <a:pt x="277" y="171"/>
                        <a:pt x="265" y="198"/>
                      </a:cubicBezTo>
                      <a:lnTo>
                        <a:pt x="193" y="210"/>
                      </a:lnTo>
                      <a:cubicBezTo>
                        <a:pt x="162" y="215"/>
                        <a:pt x="110" y="234"/>
                        <a:pt x="78" y="230"/>
                      </a:cubicBezTo>
                      <a:cubicBezTo>
                        <a:pt x="46" y="226"/>
                        <a:pt x="13" y="215"/>
                        <a:pt x="0" y="186"/>
                      </a:cubicBezTo>
                      <a:lnTo>
                        <a:pt x="0" y="56"/>
                      </a:lnTo>
                      <a:close/>
                    </a:path>
                  </a:pathLst>
                </a:cu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01" name="Line 1489"/>
                <p:cNvSpPr>
                  <a:spLocks noChangeShapeType="1"/>
                </p:cNvSpPr>
                <p:nvPr/>
              </p:nvSpPr>
              <p:spPr bwMode="auto">
                <a:xfrm rot="10800000">
                  <a:off x="2661" y="2718"/>
                  <a:ext cx="63"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02" name="Line 1490"/>
                <p:cNvSpPr>
                  <a:spLocks noChangeShapeType="1"/>
                </p:cNvSpPr>
                <p:nvPr/>
              </p:nvSpPr>
              <p:spPr bwMode="auto">
                <a:xfrm rot="10800000">
                  <a:off x="2661" y="2705"/>
                  <a:ext cx="63"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03" name="Line 1491"/>
                <p:cNvSpPr>
                  <a:spLocks noChangeShapeType="1"/>
                </p:cNvSpPr>
                <p:nvPr/>
              </p:nvSpPr>
              <p:spPr bwMode="auto">
                <a:xfrm rot="10800000">
                  <a:off x="2661" y="2693"/>
                  <a:ext cx="63"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804" name="Group 1492"/>
              <p:cNvGrpSpPr>
                <a:grpSpLocks/>
              </p:cNvGrpSpPr>
              <p:nvPr/>
            </p:nvGrpSpPr>
            <p:grpSpPr bwMode="auto">
              <a:xfrm>
                <a:off x="2559" y="2691"/>
                <a:ext cx="55" cy="28"/>
                <a:chOff x="2559" y="2691"/>
                <a:chExt cx="55" cy="28"/>
              </a:xfrm>
            </p:grpSpPr>
            <p:sp>
              <p:nvSpPr>
                <p:cNvPr id="14805" name="Freeform 1493"/>
                <p:cNvSpPr>
                  <a:spLocks/>
                </p:cNvSpPr>
                <p:nvPr/>
              </p:nvSpPr>
              <p:spPr bwMode="auto">
                <a:xfrm rot="10800000">
                  <a:off x="2559" y="2691"/>
                  <a:ext cx="32" cy="28"/>
                </a:xfrm>
                <a:custGeom>
                  <a:avLst/>
                  <a:gdLst>
                    <a:gd name="T0" fmla="*/ 18 w 127"/>
                    <a:gd name="T1" fmla="*/ 0 h 110"/>
                    <a:gd name="T2" fmla="*/ 15 w 127"/>
                    <a:gd name="T3" fmla="*/ 108 h 110"/>
                    <a:gd name="T4" fmla="*/ 111 w 127"/>
                    <a:gd name="T5" fmla="*/ 110 h 110"/>
                    <a:gd name="T6" fmla="*/ 112 w 127"/>
                    <a:gd name="T7" fmla="*/ 6 h 110"/>
                    <a:gd name="T8" fmla="*/ 18 w 127"/>
                    <a:gd name="T9" fmla="*/ 0 h 110"/>
                  </a:gdLst>
                  <a:ahLst/>
                  <a:cxnLst>
                    <a:cxn ang="0">
                      <a:pos x="T0" y="T1"/>
                    </a:cxn>
                    <a:cxn ang="0">
                      <a:pos x="T2" y="T3"/>
                    </a:cxn>
                    <a:cxn ang="0">
                      <a:pos x="T4" y="T5"/>
                    </a:cxn>
                    <a:cxn ang="0">
                      <a:pos x="T6" y="T7"/>
                    </a:cxn>
                    <a:cxn ang="0">
                      <a:pos x="T8" y="T9"/>
                    </a:cxn>
                  </a:cxnLst>
                  <a:rect l="0" t="0" r="r" b="b"/>
                  <a:pathLst>
                    <a:path w="127" h="110">
                      <a:moveTo>
                        <a:pt x="18" y="0"/>
                      </a:moveTo>
                      <a:cubicBezTo>
                        <a:pt x="2" y="17"/>
                        <a:pt x="0" y="90"/>
                        <a:pt x="15" y="108"/>
                      </a:cubicBezTo>
                      <a:lnTo>
                        <a:pt x="111" y="110"/>
                      </a:lnTo>
                      <a:cubicBezTo>
                        <a:pt x="127" y="93"/>
                        <a:pt x="127" y="24"/>
                        <a:pt x="112" y="6"/>
                      </a:cubicBezTo>
                      <a:lnTo>
                        <a:pt x="18" y="0"/>
                      </a:lnTo>
                      <a:close/>
                    </a:path>
                  </a:pathLst>
                </a:cu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06" name="Line 1494"/>
                <p:cNvSpPr>
                  <a:spLocks noChangeShapeType="1"/>
                </p:cNvSpPr>
                <p:nvPr/>
              </p:nvSpPr>
              <p:spPr bwMode="auto">
                <a:xfrm rot="10800000">
                  <a:off x="2586" y="2712"/>
                  <a:ext cx="28"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07" name="Line 1495"/>
                <p:cNvSpPr>
                  <a:spLocks noChangeShapeType="1"/>
                </p:cNvSpPr>
                <p:nvPr/>
              </p:nvSpPr>
              <p:spPr bwMode="auto">
                <a:xfrm rot="10800000">
                  <a:off x="2586" y="2704"/>
                  <a:ext cx="28" cy="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08" name="Line 1496"/>
                <p:cNvSpPr>
                  <a:spLocks noChangeShapeType="1"/>
                </p:cNvSpPr>
                <p:nvPr/>
              </p:nvSpPr>
              <p:spPr bwMode="auto">
                <a:xfrm rot="10800000">
                  <a:off x="2586" y="2698"/>
                  <a:ext cx="28" cy="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809" name="Group 1497"/>
              <p:cNvGrpSpPr>
                <a:grpSpLocks/>
              </p:cNvGrpSpPr>
              <p:nvPr/>
            </p:nvGrpSpPr>
            <p:grpSpPr bwMode="auto">
              <a:xfrm>
                <a:off x="2082" y="2674"/>
                <a:ext cx="124" cy="60"/>
                <a:chOff x="2082" y="2674"/>
                <a:chExt cx="124" cy="60"/>
              </a:xfrm>
            </p:grpSpPr>
            <p:sp>
              <p:nvSpPr>
                <p:cNvPr id="14810" name="Freeform 1498"/>
                <p:cNvSpPr>
                  <a:spLocks/>
                </p:cNvSpPr>
                <p:nvPr/>
              </p:nvSpPr>
              <p:spPr bwMode="auto">
                <a:xfrm rot="21600000">
                  <a:off x="2135" y="2674"/>
                  <a:ext cx="71" cy="60"/>
                </a:xfrm>
                <a:custGeom>
                  <a:avLst/>
                  <a:gdLst>
                    <a:gd name="T0" fmla="*/ 0 w 277"/>
                    <a:gd name="T1" fmla="*/ 56 h 234"/>
                    <a:gd name="T2" fmla="*/ 82 w 277"/>
                    <a:gd name="T3" fmla="*/ 5 h 234"/>
                    <a:gd name="T4" fmla="*/ 202 w 277"/>
                    <a:gd name="T5" fmla="*/ 27 h 234"/>
                    <a:gd name="T6" fmla="*/ 265 w 277"/>
                    <a:gd name="T7" fmla="*/ 45 h 234"/>
                    <a:gd name="T8" fmla="*/ 265 w 277"/>
                    <a:gd name="T9" fmla="*/ 198 h 234"/>
                    <a:gd name="T10" fmla="*/ 193 w 277"/>
                    <a:gd name="T11" fmla="*/ 210 h 234"/>
                    <a:gd name="T12" fmla="*/ 78 w 277"/>
                    <a:gd name="T13" fmla="*/ 230 h 234"/>
                    <a:gd name="T14" fmla="*/ 0 w 277"/>
                    <a:gd name="T15" fmla="*/ 186 h 234"/>
                    <a:gd name="T16" fmla="*/ 0 w 277"/>
                    <a:gd name="T17" fmla="*/ 56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7" h="234">
                      <a:moveTo>
                        <a:pt x="0" y="56"/>
                      </a:moveTo>
                      <a:cubicBezTo>
                        <a:pt x="14" y="26"/>
                        <a:pt x="48" y="10"/>
                        <a:pt x="82" y="5"/>
                      </a:cubicBezTo>
                      <a:cubicBezTo>
                        <a:pt x="116" y="0"/>
                        <a:pt x="172" y="20"/>
                        <a:pt x="202" y="27"/>
                      </a:cubicBezTo>
                      <a:lnTo>
                        <a:pt x="265" y="45"/>
                      </a:lnTo>
                      <a:cubicBezTo>
                        <a:pt x="276" y="74"/>
                        <a:pt x="277" y="171"/>
                        <a:pt x="265" y="198"/>
                      </a:cubicBezTo>
                      <a:lnTo>
                        <a:pt x="193" y="210"/>
                      </a:lnTo>
                      <a:cubicBezTo>
                        <a:pt x="162" y="215"/>
                        <a:pt x="110" y="234"/>
                        <a:pt x="78" y="230"/>
                      </a:cubicBezTo>
                      <a:cubicBezTo>
                        <a:pt x="46" y="226"/>
                        <a:pt x="13" y="215"/>
                        <a:pt x="0" y="186"/>
                      </a:cubicBezTo>
                      <a:lnTo>
                        <a:pt x="0" y="56"/>
                      </a:lnTo>
                      <a:close/>
                    </a:path>
                  </a:pathLst>
                </a:cu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11" name="Line 1499"/>
                <p:cNvSpPr>
                  <a:spLocks noChangeShapeType="1"/>
                </p:cNvSpPr>
                <p:nvPr/>
              </p:nvSpPr>
              <p:spPr bwMode="auto">
                <a:xfrm rot="21600000">
                  <a:off x="2082" y="2692"/>
                  <a:ext cx="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12" name="Line 1500"/>
                <p:cNvSpPr>
                  <a:spLocks noChangeShapeType="1"/>
                </p:cNvSpPr>
                <p:nvPr/>
              </p:nvSpPr>
              <p:spPr bwMode="auto">
                <a:xfrm rot="21600000">
                  <a:off x="2082" y="2705"/>
                  <a:ext cx="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13" name="Line 1501"/>
                <p:cNvSpPr>
                  <a:spLocks noChangeShapeType="1"/>
                </p:cNvSpPr>
                <p:nvPr/>
              </p:nvSpPr>
              <p:spPr bwMode="auto">
                <a:xfrm rot="21600000">
                  <a:off x="2082" y="2717"/>
                  <a:ext cx="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814" name="Group 1502"/>
              <p:cNvGrpSpPr>
                <a:grpSpLocks/>
              </p:cNvGrpSpPr>
              <p:nvPr/>
            </p:nvGrpSpPr>
            <p:grpSpPr bwMode="auto">
              <a:xfrm>
                <a:off x="2176" y="2676"/>
                <a:ext cx="124" cy="60"/>
                <a:chOff x="2176" y="2676"/>
                <a:chExt cx="124" cy="60"/>
              </a:xfrm>
            </p:grpSpPr>
            <p:sp>
              <p:nvSpPr>
                <p:cNvPr id="14815" name="Freeform 1503"/>
                <p:cNvSpPr>
                  <a:spLocks/>
                </p:cNvSpPr>
                <p:nvPr/>
              </p:nvSpPr>
              <p:spPr bwMode="auto">
                <a:xfrm rot="21600000">
                  <a:off x="2229" y="2676"/>
                  <a:ext cx="71" cy="60"/>
                </a:xfrm>
                <a:custGeom>
                  <a:avLst/>
                  <a:gdLst>
                    <a:gd name="T0" fmla="*/ 0 w 277"/>
                    <a:gd name="T1" fmla="*/ 56 h 234"/>
                    <a:gd name="T2" fmla="*/ 82 w 277"/>
                    <a:gd name="T3" fmla="*/ 5 h 234"/>
                    <a:gd name="T4" fmla="*/ 202 w 277"/>
                    <a:gd name="T5" fmla="*/ 27 h 234"/>
                    <a:gd name="T6" fmla="*/ 265 w 277"/>
                    <a:gd name="T7" fmla="*/ 45 h 234"/>
                    <a:gd name="T8" fmla="*/ 265 w 277"/>
                    <a:gd name="T9" fmla="*/ 198 h 234"/>
                    <a:gd name="T10" fmla="*/ 193 w 277"/>
                    <a:gd name="T11" fmla="*/ 210 h 234"/>
                    <a:gd name="T12" fmla="*/ 78 w 277"/>
                    <a:gd name="T13" fmla="*/ 230 h 234"/>
                    <a:gd name="T14" fmla="*/ 0 w 277"/>
                    <a:gd name="T15" fmla="*/ 186 h 234"/>
                    <a:gd name="T16" fmla="*/ 0 w 277"/>
                    <a:gd name="T17" fmla="*/ 56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7" h="234">
                      <a:moveTo>
                        <a:pt x="0" y="56"/>
                      </a:moveTo>
                      <a:cubicBezTo>
                        <a:pt x="14" y="26"/>
                        <a:pt x="48" y="10"/>
                        <a:pt x="82" y="5"/>
                      </a:cubicBezTo>
                      <a:cubicBezTo>
                        <a:pt x="116" y="0"/>
                        <a:pt x="172" y="20"/>
                        <a:pt x="202" y="27"/>
                      </a:cubicBezTo>
                      <a:lnTo>
                        <a:pt x="265" y="45"/>
                      </a:lnTo>
                      <a:cubicBezTo>
                        <a:pt x="276" y="74"/>
                        <a:pt x="277" y="171"/>
                        <a:pt x="265" y="198"/>
                      </a:cubicBezTo>
                      <a:lnTo>
                        <a:pt x="193" y="210"/>
                      </a:lnTo>
                      <a:cubicBezTo>
                        <a:pt x="162" y="215"/>
                        <a:pt x="110" y="234"/>
                        <a:pt x="78" y="230"/>
                      </a:cubicBezTo>
                      <a:cubicBezTo>
                        <a:pt x="46" y="226"/>
                        <a:pt x="13" y="215"/>
                        <a:pt x="0" y="186"/>
                      </a:cubicBezTo>
                      <a:lnTo>
                        <a:pt x="0" y="56"/>
                      </a:lnTo>
                      <a:close/>
                    </a:path>
                  </a:pathLst>
                </a:cu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16" name="Line 1504"/>
                <p:cNvSpPr>
                  <a:spLocks noChangeShapeType="1"/>
                </p:cNvSpPr>
                <p:nvPr/>
              </p:nvSpPr>
              <p:spPr bwMode="auto">
                <a:xfrm rot="21600000">
                  <a:off x="2176" y="2694"/>
                  <a:ext cx="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17" name="Line 1505"/>
                <p:cNvSpPr>
                  <a:spLocks noChangeShapeType="1"/>
                </p:cNvSpPr>
                <p:nvPr/>
              </p:nvSpPr>
              <p:spPr bwMode="auto">
                <a:xfrm rot="21600000">
                  <a:off x="2176" y="2707"/>
                  <a:ext cx="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18" name="Line 1506"/>
                <p:cNvSpPr>
                  <a:spLocks noChangeShapeType="1"/>
                </p:cNvSpPr>
                <p:nvPr/>
              </p:nvSpPr>
              <p:spPr bwMode="auto">
                <a:xfrm rot="21600000">
                  <a:off x="2176" y="2719"/>
                  <a:ext cx="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819" name="Group 1507"/>
              <p:cNvGrpSpPr>
                <a:grpSpLocks/>
              </p:cNvGrpSpPr>
              <p:nvPr/>
            </p:nvGrpSpPr>
            <p:grpSpPr bwMode="auto">
              <a:xfrm>
                <a:off x="2289" y="2695"/>
                <a:ext cx="56" cy="28"/>
                <a:chOff x="2289" y="2695"/>
                <a:chExt cx="56" cy="28"/>
              </a:xfrm>
            </p:grpSpPr>
            <p:sp>
              <p:nvSpPr>
                <p:cNvPr id="14820" name="Freeform 1508"/>
                <p:cNvSpPr>
                  <a:spLocks/>
                </p:cNvSpPr>
                <p:nvPr/>
              </p:nvSpPr>
              <p:spPr bwMode="auto">
                <a:xfrm rot="21600000">
                  <a:off x="2312" y="2695"/>
                  <a:ext cx="33" cy="28"/>
                </a:xfrm>
                <a:custGeom>
                  <a:avLst/>
                  <a:gdLst>
                    <a:gd name="T0" fmla="*/ 18 w 127"/>
                    <a:gd name="T1" fmla="*/ 0 h 110"/>
                    <a:gd name="T2" fmla="*/ 15 w 127"/>
                    <a:gd name="T3" fmla="*/ 108 h 110"/>
                    <a:gd name="T4" fmla="*/ 111 w 127"/>
                    <a:gd name="T5" fmla="*/ 110 h 110"/>
                    <a:gd name="T6" fmla="*/ 112 w 127"/>
                    <a:gd name="T7" fmla="*/ 6 h 110"/>
                    <a:gd name="T8" fmla="*/ 18 w 127"/>
                    <a:gd name="T9" fmla="*/ 0 h 110"/>
                  </a:gdLst>
                  <a:ahLst/>
                  <a:cxnLst>
                    <a:cxn ang="0">
                      <a:pos x="T0" y="T1"/>
                    </a:cxn>
                    <a:cxn ang="0">
                      <a:pos x="T2" y="T3"/>
                    </a:cxn>
                    <a:cxn ang="0">
                      <a:pos x="T4" y="T5"/>
                    </a:cxn>
                    <a:cxn ang="0">
                      <a:pos x="T6" y="T7"/>
                    </a:cxn>
                    <a:cxn ang="0">
                      <a:pos x="T8" y="T9"/>
                    </a:cxn>
                  </a:cxnLst>
                  <a:rect l="0" t="0" r="r" b="b"/>
                  <a:pathLst>
                    <a:path w="127" h="110">
                      <a:moveTo>
                        <a:pt x="18" y="0"/>
                      </a:moveTo>
                      <a:cubicBezTo>
                        <a:pt x="2" y="17"/>
                        <a:pt x="0" y="90"/>
                        <a:pt x="15" y="108"/>
                      </a:cubicBezTo>
                      <a:lnTo>
                        <a:pt x="111" y="110"/>
                      </a:lnTo>
                      <a:cubicBezTo>
                        <a:pt x="127" y="93"/>
                        <a:pt x="127" y="24"/>
                        <a:pt x="112" y="6"/>
                      </a:cubicBezTo>
                      <a:lnTo>
                        <a:pt x="18" y="0"/>
                      </a:lnTo>
                      <a:close/>
                    </a:path>
                  </a:pathLst>
                </a:cu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21" name="Line 1509"/>
                <p:cNvSpPr>
                  <a:spLocks noChangeShapeType="1"/>
                </p:cNvSpPr>
                <p:nvPr/>
              </p:nvSpPr>
              <p:spPr bwMode="auto">
                <a:xfrm rot="21600000">
                  <a:off x="2289" y="2702"/>
                  <a:ext cx="29"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22" name="Line 1510"/>
                <p:cNvSpPr>
                  <a:spLocks noChangeShapeType="1"/>
                </p:cNvSpPr>
                <p:nvPr/>
              </p:nvSpPr>
              <p:spPr bwMode="auto">
                <a:xfrm rot="21600000">
                  <a:off x="2289" y="2708"/>
                  <a:ext cx="29" cy="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23" name="Line 1511"/>
                <p:cNvSpPr>
                  <a:spLocks noChangeShapeType="1"/>
                </p:cNvSpPr>
                <p:nvPr/>
              </p:nvSpPr>
              <p:spPr bwMode="auto">
                <a:xfrm rot="21600000">
                  <a:off x="2289" y="2714"/>
                  <a:ext cx="29" cy="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824" name="Group 1512"/>
              <p:cNvGrpSpPr>
                <a:grpSpLocks/>
              </p:cNvGrpSpPr>
              <p:nvPr/>
            </p:nvGrpSpPr>
            <p:grpSpPr bwMode="auto">
              <a:xfrm rot="10800000">
                <a:off x="2481" y="2638"/>
                <a:ext cx="24" cy="28"/>
                <a:chOff x="2304" y="1632"/>
                <a:chExt cx="96" cy="111"/>
              </a:xfrm>
            </p:grpSpPr>
            <p:sp>
              <p:nvSpPr>
                <p:cNvPr id="14825" name="Oval 1513"/>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26" name="Line 1514"/>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27" name="Line 1515"/>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828" name="Group 1516"/>
              <p:cNvGrpSpPr>
                <a:grpSpLocks/>
              </p:cNvGrpSpPr>
              <p:nvPr/>
            </p:nvGrpSpPr>
            <p:grpSpPr bwMode="auto">
              <a:xfrm rot="10800000">
                <a:off x="2462" y="2658"/>
                <a:ext cx="24" cy="29"/>
                <a:chOff x="2304" y="1632"/>
                <a:chExt cx="96" cy="111"/>
              </a:xfrm>
            </p:grpSpPr>
            <p:sp>
              <p:nvSpPr>
                <p:cNvPr id="14829" name="Oval 1517"/>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30" name="Line 1518"/>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31" name="Line 1519"/>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832" name="Group 1520"/>
              <p:cNvGrpSpPr>
                <a:grpSpLocks/>
              </p:cNvGrpSpPr>
              <p:nvPr/>
            </p:nvGrpSpPr>
            <p:grpSpPr bwMode="auto">
              <a:xfrm rot="10800000">
                <a:off x="2439" y="2641"/>
                <a:ext cx="25" cy="29"/>
                <a:chOff x="2304" y="1632"/>
                <a:chExt cx="96" cy="111"/>
              </a:xfrm>
            </p:grpSpPr>
            <p:sp>
              <p:nvSpPr>
                <p:cNvPr id="14833" name="Oval 1521"/>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34" name="Line 1522"/>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35" name="Line 1523"/>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836" name="Group 1524"/>
              <p:cNvGrpSpPr>
                <a:grpSpLocks/>
              </p:cNvGrpSpPr>
              <p:nvPr/>
            </p:nvGrpSpPr>
            <p:grpSpPr bwMode="auto">
              <a:xfrm rot="10800000">
                <a:off x="2416" y="2658"/>
                <a:ext cx="25" cy="29"/>
                <a:chOff x="2304" y="1632"/>
                <a:chExt cx="96" cy="111"/>
              </a:xfrm>
            </p:grpSpPr>
            <p:sp>
              <p:nvSpPr>
                <p:cNvPr id="14837" name="Oval 1525"/>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38" name="Line 1526"/>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39" name="Line 1527"/>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840" name="Group 1528"/>
              <p:cNvGrpSpPr>
                <a:grpSpLocks/>
              </p:cNvGrpSpPr>
              <p:nvPr/>
            </p:nvGrpSpPr>
            <p:grpSpPr bwMode="auto">
              <a:xfrm rot="10800000">
                <a:off x="2394" y="2644"/>
                <a:ext cx="25" cy="28"/>
                <a:chOff x="2304" y="1632"/>
                <a:chExt cx="96" cy="111"/>
              </a:xfrm>
            </p:grpSpPr>
            <p:sp>
              <p:nvSpPr>
                <p:cNvPr id="14841" name="Oval 1529"/>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42" name="Line 1530"/>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43" name="Line 1531"/>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844" name="Group 1532"/>
              <p:cNvGrpSpPr>
                <a:grpSpLocks/>
              </p:cNvGrpSpPr>
              <p:nvPr/>
            </p:nvGrpSpPr>
            <p:grpSpPr bwMode="auto">
              <a:xfrm rot="21600000">
                <a:off x="2497" y="2722"/>
                <a:ext cx="24" cy="28"/>
                <a:chOff x="2304" y="1632"/>
                <a:chExt cx="96" cy="111"/>
              </a:xfrm>
            </p:grpSpPr>
            <p:sp>
              <p:nvSpPr>
                <p:cNvPr id="14845" name="Oval 1533"/>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46" name="Line 1534"/>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47" name="Line 1535"/>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848" name="Group 1536"/>
              <p:cNvGrpSpPr>
                <a:grpSpLocks/>
              </p:cNvGrpSpPr>
              <p:nvPr/>
            </p:nvGrpSpPr>
            <p:grpSpPr bwMode="auto">
              <a:xfrm rot="21600000">
                <a:off x="2477" y="2744"/>
                <a:ext cx="25" cy="28"/>
                <a:chOff x="2304" y="1632"/>
                <a:chExt cx="96" cy="111"/>
              </a:xfrm>
            </p:grpSpPr>
            <p:sp>
              <p:nvSpPr>
                <p:cNvPr id="14849" name="Oval 1537"/>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50" name="Line 1538"/>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51" name="Line 1539"/>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852" name="Group 1540"/>
              <p:cNvGrpSpPr>
                <a:grpSpLocks/>
              </p:cNvGrpSpPr>
              <p:nvPr/>
            </p:nvGrpSpPr>
            <p:grpSpPr bwMode="auto">
              <a:xfrm rot="21600000">
                <a:off x="2460" y="2719"/>
                <a:ext cx="25" cy="29"/>
                <a:chOff x="2304" y="1632"/>
                <a:chExt cx="96" cy="111"/>
              </a:xfrm>
            </p:grpSpPr>
            <p:sp>
              <p:nvSpPr>
                <p:cNvPr id="14853" name="Oval 1541"/>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54" name="Line 1542"/>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55" name="Line 1543"/>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856" name="Group 1544"/>
              <p:cNvGrpSpPr>
                <a:grpSpLocks/>
              </p:cNvGrpSpPr>
              <p:nvPr/>
            </p:nvGrpSpPr>
            <p:grpSpPr bwMode="auto">
              <a:xfrm rot="21600000">
                <a:off x="2435" y="2739"/>
                <a:ext cx="25" cy="29"/>
                <a:chOff x="2304" y="1632"/>
                <a:chExt cx="96" cy="111"/>
              </a:xfrm>
            </p:grpSpPr>
            <p:sp>
              <p:nvSpPr>
                <p:cNvPr id="14857" name="Oval 1545"/>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58" name="Line 1546"/>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59" name="Line 1547"/>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860" name="Group 1548"/>
              <p:cNvGrpSpPr>
                <a:grpSpLocks/>
              </p:cNvGrpSpPr>
              <p:nvPr/>
            </p:nvGrpSpPr>
            <p:grpSpPr bwMode="auto">
              <a:xfrm rot="21600000">
                <a:off x="2416" y="2720"/>
                <a:ext cx="24" cy="28"/>
                <a:chOff x="2304" y="1632"/>
                <a:chExt cx="96" cy="111"/>
              </a:xfrm>
            </p:grpSpPr>
            <p:sp>
              <p:nvSpPr>
                <p:cNvPr id="14861" name="Oval 1549"/>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62" name="Line 1550"/>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63" name="Line 1551"/>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864" name="Group 1552"/>
              <p:cNvGrpSpPr>
                <a:grpSpLocks/>
              </p:cNvGrpSpPr>
              <p:nvPr/>
            </p:nvGrpSpPr>
            <p:grpSpPr bwMode="auto">
              <a:xfrm rot="21600000">
                <a:off x="2393" y="2739"/>
                <a:ext cx="25" cy="29"/>
                <a:chOff x="2304" y="1632"/>
                <a:chExt cx="96" cy="111"/>
              </a:xfrm>
            </p:grpSpPr>
            <p:sp>
              <p:nvSpPr>
                <p:cNvPr id="14865" name="Oval 1553"/>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66" name="Line 1554"/>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67" name="Line 1555"/>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868" name="Oval 1556"/>
              <p:cNvSpPr>
                <a:spLocks noChangeArrowheads="1"/>
              </p:cNvSpPr>
              <p:nvPr/>
            </p:nvSpPr>
            <p:spPr bwMode="auto">
              <a:xfrm rot="10800000">
                <a:off x="2457" y="2695"/>
                <a:ext cx="40" cy="20"/>
              </a:xfrm>
              <a:prstGeom prst="ellipse">
                <a:avLst/>
              </a:prstGeom>
              <a:noFill/>
              <a:ln w="38100">
                <a:solidFill>
                  <a:schemeClr val="tx1"/>
                </a:solidFill>
                <a:round/>
                <a:headEnd/>
                <a:tailEnd/>
              </a:ln>
              <a:effectLst/>
              <a:extLst>
                <a:ext uri="{909E8E84-426E-40DD-AFC4-6F175D3DCCD1}">
                  <a14:hiddenFill xmlns:a14="http://schemas.microsoft.com/office/drawing/2010/main">
                    <a:solidFill>
                      <a:srgbClr val="FF00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69" name="Freeform 1557"/>
              <p:cNvSpPr>
                <a:spLocks/>
              </p:cNvSpPr>
              <p:nvPr/>
            </p:nvSpPr>
            <p:spPr bwMode="auto">
              <a:xfrm rot="10800000">
                <a:off x="2363" y="2677"/>
                <a:ext cx="49" cy="53"/>
              </a:xfrm>
              <a:custGeom>
                <a:avLst/>
                <a:gdLst>
                  <a:gd name="T0" fmla="*/ 72 w 191"/>
                  <a:gd name="T1" fmla="*/ 3 h 208"/>
                  <a:gd name="T2" fmla="*/ 0 w 191"/>
                  <a:gd name="T3" fmla="*/ 49 h 208"/>
                  <a:gd name="T4" fmla="*/ 2 w 191"/>
                  <a:gd name="T5" fmla="*/ 169 h 208"/>
                  <a:gd name="T6" fmla="*/ 82 w 191"/>
                  <a:gd name="T7" fmla="*/ 203 h 208"/>
                  <a:gd name="T8" fmla="*/ 174 w 191"/>
                  <a:gd name="T9" fmla="*/ 137 h 208"/>
                  <a:gd name="T10" fmla="*/ 174 w 191"/>
                  <a:gd name="T11" fmla="*/ 65 h 208"/>
                  <a:gd name="T12" fmla="*/ 72 w 191"/>
                  <a:gd name="T13" fmla="*/ 3 h 208"/>
                </a:gdLst>
                <a:ahLst/>
                <a:cxnLst>
                  <a:cxn ang="0">
                    <a:pos x="T0" y="T1"/>
                  </a:cxn>
                  <a:cxn ang="0">
                    <a:pos x="T2" y="T3"/>
                  </a:cxn>
                  <a:cxn ang="0">
                    <a:pos x="T4" y="T5"/>
                  </a:cxn>
                  <a:cxn ang="0">
                    <a:pos x="T6" y="T7"/>
                  </a:cxn>
                  <a:cxn ang="0">
                    <a:pos x="T8" y="T9"/>
                  </a:cxn>
                  <a:cxn ang="0">
                    <a:pos x="T10" y="T11"/>
                  </a:cxn>
                  <a:cxn ang="0">
                    <a:pos x="T12" y="T13"/>
                  </a:cxn>
                </a:cxnLst>
                <a:rect l="0" t="0" r="r" b="b"/>
                <a:pathLst>
                  <a:path w="191" h="208">
                    <a:moveTo>
                      <a:pt x="72" y="3"/>
                    </a:moveTo>
                    <a:cubicBezTo>
                      <a:pt x="43" y="0"/>
                      <a:pt x="12" y="21"/>
                      <a:pt x="0" y="49"/>
                    </a:cubicBezTo>
                    <a:lnTo>
                      <a:pt x="2" y="169"/>
                    </a:lnTo>
                    <a:cubicBezTo>
                      <a:pt x="16" y="195"/>
                      <a:pt x="53" y="208"/>
                      <a:pt x="82" y="203"/>
                    </a:cubicBezTo>
                    <a:lnTo>
                      <a:pt x="174" y="137"/>
                    </a:lnTo>
                    <a:cubicBezTo>
                      <a:pt x="189" y="114"/>
                      <a:pt x="191" y="87"/>
                      <a:pt x="174" y="65"/>
                    </a:cubicBezTo>
                    <a:lnTo>
                      <a:pt x="72" y="3"/>
                    </a:lnTo>
                    <a:close/>
                  </a:path>
                </a:pathLst>
              </a:cu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870" name="Group 1558"/>
            <p:cNvGrpSpPr>
              <a:grpSpLocks/>
            </p:cNvGrpSpPr>
            <p:nvPr/>
          </p:nvGrpSpPr>
          <p:grpSpPr bwMode="auto">
            <a:xfrm rot="10800000">
              <a:off x="116" y="514"/>
              <a:ext cx="1073" cy="162"/>
              <a:chOff x="1845" y="2624"/>
              <a:chExt cx="1073" cy="162"/>
            </a:xfrm>
          </p:grpSpPr>
          <p:sp>
            <p:nvSpPr>
              <p:cNvPr id="14871" name="Freeform 1559"/>
              <p:cNvSpPr>
                <a:spLocks/>
              </p:cNvSpPr>
              <p:nvPr/>
            </p:nvSpPr>
            <p:spPr bwMode="auto">
              <a:xfrm rot="10800000">
                <a:off x="1845" y="2624"/>
                <a:ext cx="1073" cy="162"/>
              </a:xfrm>
              <a:custGeom>
                <a:avLst/>
                <a:gdLst>
                  <a:gd name="T0" fmla="*/ 16 w 4189"/>
                  <a:gd name="T1" fmla="*/ 267 h 633"/>
                  <a:gd name="T2" fmla="*/ 85 w 4189"/>
                  <a:gd name="T3" fmla="*/ 219 h 633"/>
                  <a:gd name="T4" fmla="*/ 421 w 4189"/>
                  <a:gd name="T5" fmla="*/ 93 h 633"/>
                  <a:gd name="T6" fmla="*/ 514 w 4189"/>
                  <a:gd name="T7" fmla="*/ 33 h 633"/>
                  <a:gd name="T8" fmla="*/ 574 w 4189"/>
                  <a:gd name="T9" fmla="*/ 6 h 633"/>
                  <a:gd name="T10" fmla="*/ 841 w 4189"/>
                  <a:gd name="T11" fmla="*/ 21 h 633"/>
                  <a:gd name="T12" fmla="*/ 880 w 4189"/>
                  <a:gd name="T13" fmla="*/ 0 h 633"/>
                  <a:gd name="T14" fmla="*/ 2299 w 4189"/>
                  <a:gd name="T15" fmla="*/ 6 h 633"/>
                  <a:gd name="T16" fmla="*/ 2845 w 4189"/>
                  <a:gd name="T17" fmla="*/ 42 h 633"/>
                  <a:gd name="T18" fmla="*/ 3337 w 4189"/>
                  <a:gd name="T19" fmla="*/ 117 h 633"/>
                  <a:gd name="T20" fmla="*/ 3862 w 4189"/>
                  <a:gd name="T21" fmla="*/ 207 h 633"/>
                  <a:gd name="T22" fmla="*/ 4066 w 4189"/>
                  <a:gd name="T23" fmla="*/ 219 h 633"/>
                  <a:gd name="T24" fmla="*/ 4147 w 4189"/>
                  <a:gd name="T25" fmla="*/ 231 h 633"/>
                  <a:gd name="T26" fmla="*/ 4186 w 4189"/>
                  <a:gd name="T27" fmla="*/ 297 h 633"/>
                  <a:gd name="T28" fmla="*/ 4168 w 4189"/>
                  <a:gd name="T29" fmla="*/ 363 h 633"/>
                  <a:gd name="T30" fmla="*/ 4126 w 4189"/>
                  <a:gd name="T31" fmla="*/ 390 h 633"/>
                  <a:gd name="T32" fmla="*/ 4060 w 4189"/>
                  <a:gd name="T33" fmla="*/ 396 h 633"/>
                  <a:gd name="T34" fmla="*/ 3811 w 4189"/>
                  <a:gd name="T35" fmla="*/ 417 h 633"/>
                  <a:gd name="T36" fmla="*/ 3520 w 4189"/>
                  <a:gd name="T37" fmla="*/ 471 h 633"/>
                  <a:gd name="T38" fmla="*/ 3034 w 4189"/>
                  <a:gd name="T39" fmla="*/ 555 h 633"/>
                  <a:gd name="T40" fmla="*/ 2593 w 4189"/>
                  <a:gd name="T41" fmla="*/ 603 h 633"/>
                  <a:gd name="T42" fmla="*/ 2152 w 4189"/>
                  <a:gd name="T43" fmla="*/ 624 h 633"/>
                  <a:gd name="T44" fmla="*/ 1933 w 4189"/>
                  <a:gd name="T45" fmla="*/ 633 h 633"/>
                  <a:gd name="T46" fmla="*/ 877 w 4189"/>
                  <a:gd name="T47" fmla="*/ 624 h 633"/>
                  <a:gd name="T48" fmla="*/ 826 w 4189"/>
                  <a:gd name="T49" fmla="*/ 597 h 633"/>
                  <a:gd name="T50" fmla="*/ 505 w 4189"/>
                  <a:gd name="T51" fmla="*/ 591 h 633"/>
                  <a:gd name="T52" fmla="*/ 445 w 4189"/>
                  <a:gd name="T53" fmla="*/ 564 h 633"/>
                  <a:gd name="T54" fmla="*/ 424 w 4189"/>
                  <a:gd name="T55" fmla="*/ 522 h 633"/>
                  <a:gd name="T56" fmla="*/ 67 w 4189"/>
                  <a:gd name="T57" fmla="*/ 402 h 633"/>
                  <a:gd name="T58" fmla="*/ 19 w 4189"/>
                  <a:gd name="T59" fmla="*/ 351 h 633"/>
                  <a:gd name="T60" fmla="*/ 16 w 4189"/>
                  <a:gd name="T61" fmla="*/ 267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189" h="633">
                    <a:moveTo>
                      <a:pt x="16" y="267"/>
                    </a:moveTo>
                    <a:cubicBezTo>
                      <a:pt x="27" y="245"/>
                      <a:pt x="17" y="248"/>
                      <a:pt x="85" y="219"/>
                    </a:cubicBezTo>
                    <a:lnTo>
                      <a:pt x="421" y="93"/>
                    </a:lnTo>
                    <a:lnTo>
                      <a:pt x="514" y="33"/>
                    </a:lnTo>
                    <a:cubicBezTo>
                      <a:pt x="539" y="19"/>
                      <a:pt x="520" y="8"/>
                      <a:pt x="574" y="6"/>
                    </a:cubicBezTo>
                    <a:cubicBezTo>
                      <a:pt x="628" y="4"/>
                      <a:pt x="790" y="22"/>
                      <a:pt x="841" y="21"/>
                    </a:cubicBezTo>
                    <a:lnTo>
                      <a:pt x="880" y="0"/>
                    </a:lnTo>
                    <a:lnTo>
                      <a:pt x="2299" y="6"/>
                    </a:lnTo>
                    <a:cubicBezTo>
                      <a:pt x="2626" y="13"/>
                      <a:pt x="2672" y="24"/>
                      <a:pt x="2845" y="42"/>
                    </a:cubicBezTo>
                    <a:cubicBezTo>
                      <a:pt x="3018" y="60"/>
                      <a:pt x="3168" y="90"/>
                      <a:pt x="3337" y="117"/>
                    </a:cubicBezTo>
                    <a:lnTo>
                      <a:pt x="3862" y="207"/>
                    </a:lnTo>
                    <a:lnTo>
                      <a:pt x="4066" y="219"/>
                    </a:lnTo>
                    <a:cubicBezTo>
                      <a:pt x="4113" y="223"/>
                      <a:pt x="4127" y="218"/>
                      <a:pt x="4147" y="231"/>
                    </a:cubicBezTo>
                    <a:cubicBezTo>
                      <a:pt x="4167" y="244"/>
                      <a:pt x="4183" y="275"/>
                      <a:pt x="4186" y="297"/>
                    </a:cubicBezTo>
                    <a:cubicBezTo>
                      <a:pt x="4189" y="319"/>
                      <a:pt x="4178" y="348"/>
                      <a:pt x="4168" y="363"/>
                    </a:cubicBezTo>
                    <a:cubicBezTo>
                      <a:pt x="4158" y="378"/>
                      <a:pt x="4144" y="385"/>
                      <a:pt x="4126" y="390"/>
                    </a:cubicBezTo>
                    <a:cubicBezTo>
                      <a:pt x="4108" y="395"/>
                      <a:pt x="4112" y="392"/>
                      <a:pt x="4060" y="396"/>
                    </a:cubicBezTo>
                    <a:lnTo>
                      <a:pt x="3811" y="417"/>
                    </a:lnTo>
                    <a:lnTo>
                      <a:pt x="3520" y="471"/>
                    </a:lnTo>
                    <a:cubicBezTo>
                      <a:pt x="3391" y="494"/>
                      <a:pt x="3188" y="533"/>
                      <a:pt x="3034" y="555"/>
                    </a:cubicBezTo>
                    <a:cubicBezTo>
                      <a:pt x="2880" y="577"/>
                      <a:pt x="2740" y="592"/>
                      <a:pt x="2593" y="603"/>
                    </a:cubicBezTo>
                    <a:cubicBezTo>
                      <a:pt x="2446" y="614"/>
                      <a:pt x="2262" y="619"/>
                      <a:pt x="2152" y="624"/>
                    </a:cubicBezTo>
                    <a:lnTo>
                      <a:pt x="1933" y="633"/>
                    </a:lnTo>
                    <a:lnTo>
                      <a:pt x="877" y="624"/>
                    </a:lnTo>
                    <a:lnTo>
                      <a:pt x="826" y="597"/>
                    </a:lnTo>
                    <a:lnTo>
                      <a:pt x="505" y="591"/>
                    </a:lnTo>
                    <a:cubicBezTo>
                      <a:pt x="442" y="586"/>
                      <a:pt x="459" y="576"/>
                      <a:pt x="445" y="564"/>
                    </a:cubicBezTo>
                    <a:lnTo>
                      <a:pt x="424" y="522"/>
                    </a:lnTo>
                    <a:lnTo>
                      <a:pt x="67" y="402"/>
                    </a:lnTo>
                    <a:cubicBezTo>
                      <a:pt x="0" y="374"/>
                      <a:pt x="27" y="373"/>
                      <a:pt x="19" y="351"/>
                    </a:cubicBezTo>
                    <a:lnTo>
                      <a:pt x="16" y="267"/>
                    </a:lnTo>
                    <a:close/>
                  </a:path>
                </a:pathLst>
              </a:cu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72" name="Freeform 1560"/>
              <p:cNvSpPr>
                <a:spLocks/>
              </p:cNvSpPr>
              <p:nvPr/>
            </p:nvSpPr>
            <p:spPr bwMode="auto">
              <a:xfrm rot="10800000">
                <a:off x="2351" y="2644"/>
                <a:ext cx="208" cy="128"/>
              </a:xfrm>
              <a:custGeom>
                <a:avLst/>
                <a:gdLst>
                  <a:gd name="T0" fmla="*/ 3 w 811"/>
                  <a:gd name="T1" fmla="*/ 223 h 502"/>
                  <a:gd name="T2" fmla="*/ 195 w 811"/>
                  <a:gd name="T3" fmla="*/ 31 h 502"/>
                  <a:gd name="T4" fmla="*/ 309 w 811"/>
                  <a:gd name="T5" fmla="*/ 37 h 502"/>
                  <a:gd name="T6" fmla="*/ 372 w 811"/>
                  <a:gd name="T7" fmla="*/ 10 h 502"/>
                  <a:gd name="T8" fmla="*/ 423 w 811"/>
                  <a:gd name="T9" fmla="*/ 34 h 502"/>
                  <a:gd name="T10" fmla="*/ 531 w 811"/>
                  <a:gd name="T11" fmla="*/ 82 h 502"/>
                  <a:gd name="T12" fmla="*/ 771 w 811"/>
                  <a:gd name="T13" fmla="*/ 175 h 502"/>
                  <a:gd name="T14" fmla="*/ 768 w 811"/>
                  <a:gd name="T15" fmla="*/ 346 h 502"/>
                  <a:gd name="T16" fmla="*/ 600 w 811"/>
                  <a:gd name="T17" fmla="*/ 442 h 502"/>
                  <a:gd name="T18" fmla="*/ 408 w 811"/>
                  <a:gd name="T19" fmla="*/ 445 h 502"/>
                  <a:gd name="T20" fmla="*/ 390 w 811"/>
                  <a:gd name="T21" fmla="*/ 499 h 502"/>
                  <a:gd name="T22" fmla="*/ 306 w 811"/>
                  <a:gd name="T23" fmla="*/ 502 h 502"/>
                  <a:gd name="T24" fmla="*/ 159 w 811"/>
                  <a:gd name="T25" fmla="*/ 454 h 502"/>
                  <a:gd name="T26" fmla="*/ 0 w 811"/>
                  <a:gd name="T27" fmla="*/ 298 h 502"/>
                  <a:gd name="T28" fmla="*/ 3 w 811"/>
                  <a:gd name="T29" fmla="*/ 223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11" h="502">
                    <a:moveTo>
                      <a:pt x="3" y="223"/>
                    </a:moveTo>
                    <a:lnTo>
                      <a:pt x="195" y="31"/>
                    </a:lnTo>
                    <a:cubicBezTo>
                      <a:pt x="246" y="0"/>
                      <a:pt x="280" y="40"/>
                      <a:pt x="309" y="37"/>
                    </a:cubicBezTo>
                    <a:cubicBezTo>
                      <a:pt x="338" y="34"/>
                      <a:pt x="353" y="11"/>
                      <a:pt x="372" y="10"/>
                    </a:cubicBezTo>
                    <a:cubicBezTo>
                      <a:pt x="391" y="9"/>
                      <a:pt x="397" y="22"/>
                      <a:pt x="423" y="34"/>
                    </a:cubicBezTo>
                    <a:cubicBezTo>
                      <a:pt x="449" y="46"/>
                      <a:pt x="473" y="59"/>
                      <a:pt x="531" y="82"/>
                    </a:cubicBezTo>
                    <a:cubicBezTo>
                      <a:pt x="589" y="105"/>
                      <a:pt x="731" y="131"/>
                      <a:pt x="771" y="175"/>
                    </a:cubicBezTo>
                    <a:cubicBezTo>
                      <a:pt x="811" y="219"/>
                      <a:pt x="796" y="302"/>
                      <a:pt x="768" y="346"/>
                    </a:cubicBezTo>
                    <a:lnTo>
                      <a:pt x="600" y="442"/>
                    </a:lnTo>
                    <a:lnTo>
                      <a:pt x="408" y="445"/>
                    </a:lnTo>
                    <a:lnTo>
                      <a:pt x="390" y="499"/>
                    </a:lnTo>
                    <a:lnTo>
                      <a:pt x="306" y="502"/>
                    </a:lnTo>
                    <a:lnTo>
                      <a:pt x="159" y="454"/>
                    </a:lnTo>
                    <a:lnTo>
                      <a:pt x="0" y="298"/>
                    </a:lnTo>
                    <a:lnTo>
                      <a:pt x="3" y="223"/>
                    </a:lnTo>
                    <a:close/>
                  </a:path>
                </a:pathLst>
              </a:cu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873" name="Group 1561"/>
              <p:cNvGrpSpPr>
                <a:grpSpLocks/>
              </p:cNvGrpSpPr>
              <p:nvPr/>
            </p:nvGrpSpPr>
            <p:grpSpPr bwMode="auto">
              <a:xfrm rot="10800000">
                <a:off x="2497" y="2661"/>
                <a:ext cx="24" cy="29"/>
                <a:chOff x="2304" y="1632"/>
                <a:chExt cx="96" cy="111"/>
              </a:xfrm>
            </p:grpSpPr>
            <p:sp>
              <p:nvSpPr>
                <p:cNvPr id="14874" name="Oval 1562"/>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875" name="Line 1563"/>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76" name="Line 1564"/>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877" name="Group 1565"/>
              <p:cNvGrpSpPr>
                <a:grpSpLocks/>
              </p:cNvGrpSpPr>
              <p:nvPr/>
            </p:nvGrpSpPr>
            <p:grpSpPr bwMode="auto">
              <a:xfrm>
                <a:off x="2601" y="2676"/>
                <a:ext cx="123" cy="60"/>
                <a:chOff x="2601" y="2676"/>
                <a:chExt cx="123" cy="60"/>
              </a:xfrm>
            </p:grpSpPr>
            <p:sp>
              <p:nvSpPr>
                <p:cNvPr id="14878" name="Freeform 1566"/>
                <p:cNvSpPr>
                  <a:spLocks/>
                </p:cNvSpPr>
                <p:nvPr/>
              </p:nvSpPr>
              <p:spPr bwMode="auto">
                <a:xfrm rot="10800000">
                  <a:off x="2601" y="2676"/>
                  <a:ext cx="71" cy="60"/>
                </a:xfrm>
                <a:custGeom>
                  <a:avLst/>
                  <a:gdLst>
                    <a:gd name="T0" fmla="*/ 0 w 277"/>
                    <a:gd name="T1" fmla="*/ 56 h 234"/>
                    <a:gd name="T2" fmla="*/ 82 w 277"/>
                    <a:gd name="T3" fmla="*/ 5 h 234"/>
                    <a:gd name="T4" fmla="*/ 202 w 277"/>
                    <a:gd name="T5" fmla="*/ 27 h 234"/>
                    <a:gd name="T6" fmla="*/ 265 w 277"/>
                    <a:gd name="T7" fmla="*/ 45 h 234"/>
                    <a:gd name="T8" fmla="*/ 265 w 277"/>
                    <a:gd name="T9" fmla="*/ 198 h 234"/>
                    <a:gd name="T10" fmla="*/ 193 w 277"/>
                    <a:gd name="T11" fmla="*/ 210 h 234"/>
                    <a:gd name="T12" fmla="*/ 78 w 277"/>
                    <a:gd name="T13" fmla="*/ 230 h 234"/>
                    <a:gd name="T14" fmla="*/ 0 w 277"/>
                    <a:gd name="T15" fmla="*/ 186 h 234"/>
                    <a:gd name="T16" fmla="*/ 0 w 277"/>
                    <a:gd name="T17" fmla="*/ 56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7" h="234">
                      <a:moveTo>
                        <a:pt x="0" y="56"/>
                      </a:moveTo>
                      <a:cubicBezTo>
                        <a:pt x="14" y="26"/>
                        <a:pt x="48" y="10"/>
                        <a:pt x="82" y="5"/>
                      </a:cubicBezTo>
                      <a:cubicBezTo>
                        <a:pt x="116" y="0"/>
                        <a:pt x="172" y="20"/>
                        <a:pt x="202" y="27"/>
                      </a:cubicBezTo>
                      <a:lnTo>
                        <a:pt x="265" y="45"/>
                      </a:lnTo>
                      <a:cubicBezTo>
                        <a:pt x="276" y="74"/>
                        <a:pt x="277" y="171"/>
                        <a:pt x="265" y="198"/>
                      </a:cubicBezTo>
                      <a:lnTo>
                        <a:pt x="193" y="210"/>
                      </a:lnTo>
                      <a:cubicBezTo>
                        <a:pt x="162" y="215"/>
                        <a:pt x="110" y="234"/>
                        <a:pt x="78" y="230"/>
                      </a:cubicBezTo>
                      <a:cubicBezTo>
                        <a:pt x="46" y="226"/>
                        <a:pt x="13" y="215"/>
                        <a:pt x="0" y="186"/>
                      </a:cubicBezTo>
                      <a:lnTo>
                        <a:pt x="0" y="56"/>
                      </a:lnTo>
                      <a:close/>
                    </a:path>
                  </a:pathLst>
                </a:cu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79" name="Line 1567"/>
                <p:cNvSpPr>
                  <a:spLocks noChangeShapeType="1"/>
                </p:cNvSpPr>
                <p:nvPr/>
              </p:nvSpPr>
              <p:spPr bwMode="auto">
                <a:xfrm rot="10800000">
                  <a:off x="2661" y="2718"/>
                  <a:ext cx="63"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80" name="Line 1568"/>
                <p:cNvSpPr>
                  <a:spLocks noChangeShapeType="1"/>
                </p:cNvSpPr>
                <p:nvPr/>
              </p:nvSpPr>
              <p:spPr bwMode="auto">
                <a:xfrm rot="10800000">
                  <a:off x="2661" y="2705"/>
                  <a:ext cx="63"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81" name="Line 1569"/>
                <p:cNvSpPr>
                  <a:spLocks noChangeShapeType="1"/>
                </p:cNvSpPr>
                <p:nvPr/>
              </p:nvSpPr>
              <p:spPr bwMode="auto">
                <a:xfrm rot="10800000">
                  <a:off x="2661" y="2693"/>
                  <a:ext cx="63"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882" name="Group 1570"/>
              <p:cNvGrpSpPr>
                <a:grpSpLocks/>
              </p:cNvGrpSpPr>
              <p:nvPr/>
            </p:nvGrpSpPr>
            <p:grpSpPr bwMode="auto">
              <a:xfrm>
                <a:off x="2559" y="2691"/>
                <a:ext cx="55" cy="28"/>
                <a:chOff x="2559" y="2691"/>
                <a:chExt cx="55" cy="28"/>
              </a:xfrm>
            </p:grpSpPr>
            <p:sp>
              <p:nvSpPr>
                <p:cNvPr id="14883" name="Freeform 1571"/>
                <p:cNvSpPr>
                  <a:spLocks/>
                </p:cNvSpPr>
                <p:nvPr/>
              </p:nvSpPr>
              <p:spPr bwMode="auto">
                <a:xfrm rot="10800000">
                  <a:off x="2559" y="2691"/>
                  <a:ext cx="32" cy="28"/>
                </a:xfrm>
                <a:custGeom>
                  <a:avLst/>
                  <a:gdLst>
                    <a:gd name="T0" fmla="*/ 18 w 127"/>
                    <a:gd name="T1" fmla="*/ 0 h 110"/>
                    <a:gd name="T2" fmla="*/ 15 w 127"/>
                    <a:gd name="T3" fmla="*/ 108 h 110"/>
                    <a:gd name="T4" fmla="*/ 111 w 127"/>
                    <a:gd name="T5" fmla="*/ 110 h 110"/>
                    <a:gd name="T6" fmla="*/ 112 w 127"/>
                    <a:gd name="T7" fmla="*/ 6 h 110"/>
                    <a:gd name="T8" fmla="*/ 18 w 127"/>
                    <a:gd name="T9" fmla="*/ 0 h 110"/>
                  </a:gdLst>
                  <a:ahLst/>
                  <a:cxnLst>
                    <a:cxn ang="0">
                      <a:pos x="T0" y="T1"/>
                    </a:cxn>
                    <a:cxn ang="0">
                      <a:pos x="T2" y="T3"/>
                    </a:cxn>
                    <a:cxn ang="0">
                      <a:pos x="T4" y="T5"/>
                    </a:cxn>
                    <a:cxn ang="0">
                      <a:pos x="T6" y="T7"/>
                    </a:cxn>
                    <a:cxn ang="0">
                      <a:pos x="T8" y="T9"/>
                    </a:cxn>
                  </a:cxnLst>
                  <a:rect l="0" t="0" r="r" b="b"/>
                  <a:pathLst>
                    <a:path w="127" h="110">
                      <a:moveTo>
                        <a:pt x="18" y="0"/>
                      </a:moveTo>
                      <a:cubicBezTo>
                        <a:pt x="2" y="17"/>
                        <a:pt x="0" y="90"/>
                        <a:pt x="15" y="108"/>
                      </a:cubicBezTo>
                      <a:lnTo>
                        <a:pt x="111" y="110"/>
                      </a:lnTo>
                      <a:cubicBezTo>
                        <a:pt x="127" y="93"/>
                        <a:pt x="127" y="24"/>
                        <a:pt x="112" y="6"/>
                      </a:cubicBezTo>
                      <a:lnTo>
                        <a:pt x="18" y="0"/>
                      </a:lnTo>
                      <a:close/>
                    </a:path>
                  </a:pathLst>
                </a:cu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84" name="Line 1572"/>
                <p:cNvSpPr>
                  <a:spLocks noChangeShapeType="1"/>
                </p:cNvSpPr>
                <p:nvPr/>
              </p:nvSpPr>
              <p:spPr bwMode="auto">
                <a:xfrm rot="10800000">
                  <a:off x="2586" y="2712"/>
                  <a:ext cx="28"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85" name="Line 1573"/>
                <p:cNvSpPr>
                  <a:spLocks noChangeShapeType="1"/>
                </p:cNvSpPr>
                <p:nvPr/>
              </p:nvSpPr>
              <p:spPr bwMode="auto">
                <a:xfrm rot="10800000">
                  <a:off x="2586" y="2704"/>
                  <a:ext cx="28" cy="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86" name="Line 1574"/>
                <p:cNvSpPr>
                  <a:spLocks noChangeShapeType="1"/>
                </p:cNvSpPr>
                <p:nvPr/>
              </p:nvSpPr>
              <p:spPr bwMode="auto">
                <a:xfrm rot="10800000">
                  <a:off x="2586" y="2698"/>
                  <a:ext cx="28" cy="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887" name="Group 1575"/>
              <p:cNvGrpSpPr>
                <a:grpSpLocks/>
              </p:cNvGrpSpPr>
              <p:nvPr/>
            </p:nvGrpSpPr>
            <p:grpSpPr bwMode="auto">
              <a:xfrm>
                <a:off x="2082" y="2674"/>
                <a:ext cx="124" cy="60"/>
                <a:chOff x="2082" y="2674"/>
                <a:chExt cx="124" cy="60"/>
              </a:xfrm>
            </p:grpSpPr>
            <p:sp>
              <p:nvSpPr>
                <p:cNvPr id="14888" name="Freeform 1576"/>
                <p:cNvSpPr>
                  <a:spLocks/>
                </p:cNvSpPr>
                <p:nvPr/>
              </p:nvSpPr>
              <p:spPr bwMode="auto">
                <a:xfrm rot="21600000">
                  <a:off x="2135" y="2674"/>
                  <a:ext cx="71" cy="60"/>
                </a:xfrm>
                <a:custGeom>
                  <a:avLst/>
                  <a:gdLst>
                    <a:gd name="T0" fmla="*/ 0 w 277"/>
                    <a:gd name="T1" fmla="*/ 56 h 234"/>
                    <a:gd name="T2" fmla="*/ 82 w 277"/>
                    <a:gd name="T3" fmla="*/ 5 h 234"/>
                    <a:gd name="T4" fmla="*/ 202 w 277"/>
                    <a:gd name="T5" fmla="*/ 27 h 234"/>
                    <a:gd name="T6" fmla="*/ 265 w 277"/>
                    <a:gd name="T7" fmla="*/ 45 h 234"/>
                    <a:gd name="T8" fmla="*/ 265 w 277"/>
                    <a:gd name="T9" fmla="*/ 198 h 234"/>
                    <a:gd name="T10" fmla="*/ 193 w 277"/>
                    <a:gd name="T11" fmla="*/ 210 h 234"/>
                    <a:gd name="T12" fmla="*/ 78 w 277"/>
                    <a:gd name="T13" fmla="*/ 230 h 234"/>
                    <a:gd name="T14" fmla="*/ 0 w 277"/>
                    <a:gd name="T15" fmla="*/ 186 h 234"/>
                    <a:gd name="T16" fmla="*/ 0 w 277"/>
                    <a:gd name="T17" fmla="*/ 56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7" h="234">
                      <a:moveTo>
                        <a:pt x="0" y="56"/>
                      </a:moveTo>
                      <a:cubicBezTo>
                        <a:pt x="14" y="26"/>
                        <a:pt x="48" y="10"/>
                        <a:pt x="82" y="5"/>
                      </a:cubicBezTo>
                      <a:cubicBezTo>
                        <a:pt x="116" y="0"/>
                        <a:pt x="172" y="20"/>
                        <a:pt x="202" y="27"/>
                      </a:cubicBezTo>
                      <a:lnTo>
                        <a:pt x="265" y="45"/>
                      </a:lnTo>
                      <a:cubicBezTo>
                        <a:pt x="276" y="74"/>
                        <a:pt x="277" y="171"/>
                        <a:pt x="265" y="198"/>
                      </a:cubicBezTo>
                      <a:lnTo>
                        <a:pt x="193" y="210"/>
                      </a:lnTo>
                      <a:cubicBezTo>
                        <a:pt x="162" y="215"/>
                        <a:pt x="110" y="234"/>
                        <a:pt x="78" y="230"/>
                      </a:cubicBezTo>
                      <a:cubicBezTo>
                        <a:pt x="46" y="226"/>
                        <a:pt x="13" y="215"/>
                        <a:pt x="0" y="186"/>
                      </a:cubicBezTo>
                      <a:lnTo>
                        <a:pt x="0" y="56"/>
                      </a:lnTo>
                      <a:close/>
                    </a:path>
                  </a:pathLst>
                </a:cu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89" name="Line 1577"/>
                <p:cNvSpPr>
                  <a:spLocks noChangeShapeType="1"/>
                </p:cNvSpPr>
                <p:nvPr/>
              </p:nvSpPr>
              <p:spPr bwMode="auto">
                <a:xfrm rot="21600000">
                  <a:off x="2082" y="2692"/>
                  <a:ext cx="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90" name="Line 1578"/>
                <p:cNvSpPr>
                  <a:spLocks noChangeShapeType="1"/>
                </p:cNvSpPr>
                <p:nvPr/>
              </p:nvSpPr>
              <p:spPr bwMode="auto">
                <a:xfrm rot="21600000">
                  <a:off x="2082" y="2705"/>
                  <a:ext cx="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91" name="Line 1579"/>
                <p:cNvSpPr>
                  <a:spLocks noChangeShapeType="1"/>
                </p:cNvSpPr>
                <p:nvPr/>
              </p:nvSpPr>
              <p:spPr bwMode="auto">
                <a:xfrm rot="21600000">
                  <a:off x="2082" y="2717"/>
                  <a:ext cx="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892" name="Group 1580"/>
              <p:cNvGrpSpPr>
                <a:grpSpLocks/>
              </p:cNvGrpSpPr>
              <p:nvPr/>
            </p:nvGrpSpPr>
            <p:grpSpPr bwMode="auto">
              <a:xfrm>
                <a:off x="2176" y="2676"/>
                <a:ext cx="124" cy="60"/>
                <a:chOff x="2176" y="2676"/>
                <a:chExt cx="124" cy="60"/>
              </a:xfrm>
            </p:grpSpPr>
            <p:sp>
              <p:nvSpPr>
                <p:cNvPr id="14893" name="Freeform 1581"/>
                <p:cNvSpPr>
                  <a:spLocks/>
                </p:cNvSpPr>
                <p:nvPr/>
              </p:nvSpPr>
              <p:spPr bwMode="auto">
                <a:xfrm rot="21600000">
                  <a:off x="2229" y="2676"/>
                  <a:ext cx="71" cy="60"/>
                </a:xfrm>
                <a:custGeom>
                  <a:avLst/>
                  <a:gdLst>
                    <a:gd name="T0" fmla="*/ 0 w 277"/>
                    <a:gd name="T1" fmla="*/ 56 h 234"/>
                    <a:gd name="T2" fmla="*/ 82 w 277"/>
                    <a:gd name="T3" fmla="*/ 5 h 234"/>
                    <a:gd name="T4" fmla="*/ 202 w 277"/>
                    <a:gd name="T5" fmla="*/ 27 h 234"/>
                    <a:gd name="T6" fmla="*/ 265 w 277"/>
                    <a:gd name="T7" fmla="*/ 45 h 234"/>
                    <a:gd name="T8" fmla="*/ 265 w 277"/>
                    <a:gd name="T9" fmla="*/ 198 h 234"/>
                    <a:gd name="T10" fmla="*/ 193 w 277"/>
                    <a:gd name="T11" fmla="*/ 210 h 234"/>
                    <a:gd name="T12" fmla="*/ 78 w 277"/>
                    <a:gd name="T13" fmla="*/ 230 h 234"/>
                    <a:gd name="T14" fmla="*/ 0 w 277"/>
                    <a:gd name="T15" fmla="*/ 186 h 234"/>
                    <a:gd name="T16" fmla="*/ 0 w 277"/>
                    <a:gd name="T17" fmla="*/ 56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7" h="234">
                      <a:moveTo>
                        <a:pt x="0" y="56"/>
                      </a:moveTo>
                      <a:cubicBezTo>
                        <a:pt x="14" y="26"/>
                        <a:pt x="48" y="10"/>
                        <a:pt x="82" y="5"/>
                      </a:cubicBezTo>
                      <a:cubicBezTo>
                        <a:pt x="116" y="0"/>
                        <a:pt x="172" y="20"/>
                        <a:pt x="202" y="27"/>
                      </a:cubicBezTo>
                      <a:lnTo>
                        <a:pt x="265" y="45"/>
                      </a:lnTo>
                      <a:cubicBezTo>
                        <a:pt x="276" y="74"/>
                        <a:pt x="277" y="171"/>
                        <a:pt x="265" y="198"/>
                      </a:cubicBezTo>
                      <a:lnTo>
                        <a:pt x="193" y="210"/>
                      </a:lnTo>
                      <a:cubicBezTo>
                        <a:pt x="162" y="215"/>
                        <a:pt x="110" y="234"/>
                        <a:pt x="78" y="230"/>
                      </a:cubicBezTo>
                      <a:cubicBezTo>
                        <a:pt x="46" y="226"/>
                        <a:pt x="13" y="215"/>
                        <a:pt x="0" y="186"/>
                      </a:cubicBezTo>
                      <a:lnTo>
                        <a:pt x="0" y="56"/>
                      </a:lnTo>
                      <a:close/>
                    </a:path>
                  </a:pathLst>
                </a:cu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94" name="Line 1582"/>
                <p:cNvSpPr>
                  <a:spLocks noChangeShapeType="1"/>
                </p:cNvSpPr>
                <p:nvPr/>
              </p:nvSpPr>
              <p:spPr bwMode="auto">
                <a:xfrm rot="21600000">
                  <a:off x="2176" y="2694"/>
                  <a:ext cx="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95" name="Line 1583"/>
                <p:cNvSpPr>
                  <a:spLocks noChangeShapeType="1"/>
                </p:cNvSpPr>
                <p:nvPr/>
              </p:nvSpPr>
              <p:spPr bwMode="auto">
                <a:xfrm rot="21600000">
                  <a:off x="2176" y="2707"/>
                  <a:ext cx="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96" name="Line 1584"/>
                <p:cNvSpPr>
                  <a:spLocks noChangeShapeType="1"/>
                </p:cNvSpPr>
                <p:nvPr/>
              </p:nvSpPr>
              <p:spPr bwMode="auto">
                <a:xfrm rot="21600000">
                  <a:off x="2176" y="2719"/>
                  <a:ext cx="6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897" name="Group 1585"/>
              <p:cNvGrpSpPr>
                <a:grpSpLocks/>
              </p:cNvGrpSpPr>
              <p:nvPr/>
            </p:nvGrpSpPr>
            <p:grpSpPr bwMode="auto">
              <a:xfrm>
                <a:off x="2289" y="2695"/>
                <a:ext cx="56" cy="28"/>
                <a:chOff x="2289" y="2695"/>
                <a:chExt cx="56" cy="28"/>
              </a:xfrm>
            </p:grpSpPr>
            <p:sp>
              <p:nvSpPr>
                <p:cNvPr id="14898" name="Freeform 1586"/>
                <p:cNvSpPr>
                  <a:spLocks/>
                </p:cNvSpPr>
                <p:nvPr/>
              </p:nvSpPr>
              <p:spPr bwMode="auto">
                <a:xfrm rot="21600000">
                  <a:off x="2312" y="2695"/>
                  <a:ext cx="33" cy="28"/>
                </a:xfrm>
                <a:custGeom>
                  <a:avLst/>
                  <a:gdLst>
                    <a:gd name="T0" fmla="*/ 18 w 127"/>
                    <a:gd name="T1" fmla="*/ 0 h 110"/>
                    <a:gd name="T2" fmla="*/ 15 w 127"/>
                    <a:gd name="T3" fmla="*/ 108 h 110"/>
                    <a:gd name="T4" fmla="*/ 111 w 127"/>
                    <a:gd name="T5" fmla="*/ 110 h 110"/>
                    <a:gd name="T6" fmla="*/ 112 w 127"/>
                    <a:gd name="T7" fmla="*/ 6 h 110"/>
                    <a:gd name="T8" fmla="*/ 18 w 127"/>
                    <a:gd name="T9" fmla="*/ 0 h 110"/>
                  </a:gdLst>
                  <a:ahLst/>
                  <a:cxnLst>
                    <a:cxn ang="0">
                      <a:pos x="T0" y="T1"/>
                    </a:cxn>
                    <a:cxn ang="0">
                      <a:pos x="T2" y="T3"/>
                    </a:cxn>
                    <a:cxn ang="0">
                      <a:pos x="T4" y="T5"/>
                    </a:cxn>
                    <a:cxn ang="0">
                      <a:pos x="T6" y="T7"/>
                    </a:cxn>
                    <a:cxn ang="0">
                      <a:pos x="T8" y="T9"/>
                    </a:cxn>
                  </a:cxnLst>
                  <a:rect l="0" t="0" r="r" b="b"/>
                  <a:pathLst>
                    <a:path w="127" h="110">
                      <a:moveTo>
                        <a:pt x="18" y="0"/>
                      </a:moveTo>
                      <a:cubicBezTo>
                        <a:pt x="2" y="17"/>
                        <a:pt x="0" y="90"/>
                        <a:pt x="15" y="108"/>
                      </a:cubicBezTo>
                      <a:lnTo>
                        <a:pt x="111" y="110"/>
                      </a:lnTo>
                      <a:cubicBezTo>
                        <a:pt x="127" y="93"/>
                        <a:pt x="127" y="24"/>
                        <a:pt x="112" y="6"/>
                      </a:cubicBezTo>
                      <a:lnTo>
                        <a:pt x="18" y="0"/>
                      </a:lnTo>
                      <a:close/>
                    </a:path>
                  </a:pathLst>
                </a:cu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99" name="Line 1587"/>
                <p:cNvSpPr>
                  <a:spLocks noChangeShapeType="1"/>
                </p:cNvSpPr>
                <p:nvPr/>
              </p:nvSpPr>
              <p:spPr bwMode="auto">
                <a:xfrm rot="21600000">
                  <a:off x="2289" y="2702"/>
                  <a:ext cx="29"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00" name="Line 1588"/>
                <p:cNvSpPr>
                  <a:spLocks noChangeShapeType="1"/>
                </p:cNvSpPr>
                <p:nvPr/>
              </p:nvSpPr>
              <p:spPr bwMode="auto">
                <a:xfrm rot="21600000">
                  <a:off x="2289" y="2708"/>
                  <a:ext cx="29" cy="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01" name="Line 1589"/>
                <p:cNvSpPr>
                  <a:spLocks noChangeShapeType="1"/>
                </p:cNvSpPr>
                <p:nvPr/>
              </p:nvSpPr>
              <p:spPr bwMode="auto">
                <a:xfrm rot="21600000">
                  <a:off x="2289" y="2714"/>
                  <a:ext cx="29" cy="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902" name="Group 1590"/>
              <p:cNvGrpSpPr>
                <a:grpSpLocks/>
              </p:cNvGrpSpPr>
              <p:nvPr/>
            </p:nvGrpSpPr>
            <p:grpSpPr bwMode="auto">
              <a:xfrm rot="10800000">
                <a:off x="2481" y="2638"/>
                <a:ext cx="24" cy="28"/>
                <a:chOff x="2304" y="1632"/>
                <a:chExt cx="96" cy="111"/>
              </a:xfrm>
            </p:grpSpPr>
            <p:sp>
              <p:nvSpPr>
                <p:cNvPr id="14903" name="Oval 1591"/>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04" name="Line 1592"/>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05" name="Line 1593"/>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906" name="Group 1594"/>
              <p:cNvGrpSpPr>
                <a:grpSpLocks/>
              </p:cNvGrpSpPr>
              <p:nvPr/>
            </p:nvGrpSpPr>
            <p:grpSpPr bwMode="auto">
              <a:xfrm rot="10800000">
                <a:off x="2462" y="2658"/>
                <a:ext cx="24" cy="29"/>
                <a:chOff x="2304" y="1632"/>
                <a:chExt cx="96" cy="111"/>
              </a:xfrm>
            </p:grpSpPr>
            <p:sp>
              <p:nvSpPr>
                <p:cNvPr id="14907" name="Oval 1595"/>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08" name="Line 1596"/>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09" name="Line 1597"/>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910" name="Group 1598"/>
              <p:cNvGrpSpPr>
                <a:grpSpLocks/>
              </p:cNvGrpSpPr>
              <p:nvPr/>
            </p:nvGrpSpPr>
            <p:grpSpPr bwMode="auto">
              <a:xfrm rot="10800000">
                <a:off x="2439" y="2641"/>
                <a:ext cx="25" cy="29"/>
                <a:chOff x="2304" y="1632"/>
                <a:chExt cx="96" cy="111"/>
              </a:xfrm>
            </p:grpSpPr>
            <p:sp>
              <p:nvSpPr>
                <p:cNvPr id="14911" name="Oval 1599"/>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12" name="Line 1600"/>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13" name="Line 1601"/>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914" name="Group 1602"/>
              <p:cNvGrpSpPr>
                <a:grpSpLocks/>
              </p:cNvGrpSpPr>
              <p:nvPr/>
            </p:nvGrpSpPr>
            <p:grpSpPr bwMode="auto">
              <a:xfrm rot="10800000">
                <a:off x="2416" y="2658"/>
                <a:ext cx="25" cy="29"/>
                <a:chOff x="2304" y="1632"/>
                <a:chExt cx="96" cy="111"/>
              </a:xfrm>
            </p:grpSpPr>
            <p:sp>
              <p:nvSpPr>
                <p:cNvPr id="14915" name="Oval 1603"/>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16" name="Line 1604"/>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17" name="Line 1605"/>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918" name="Group 1606"/>
              <p:cNvGrpSpPr>
                <a:grpSpLocks/>
              </p:cNvGrpSpPr>
              <p:nvPr/>
            </p:nvGrpSpPr>
            <p:grpSpPr bwMode="auto">
              <a:xfrm rot="10800000">
                <a:off x="2394" y="2644"/>
                <a:ext cx="25" cy="28"/>
                <a:chOff x="2304" y="1632"/>
                <a:chExt cx="96" cy="111"/>
              </a:xfrm>
            </p:grpSpPr>
            <p:sp>
              <p:nvSpPr>
                <p:cNvPr id="14919" name="Oval 1607"/>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20" name="Line 1608"/>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21" name="Line 1609"/>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922" name="Group 1610"/>
              <p:cNvGrpSpPr>
                <a:grpSpLocks/>
              </p:cNvGrpSpPr>
              <p:nvPr/>
            </p:nvGrpSpPr>
            <p:grpSpPr bwMode="auto">
              <a:xfrm rot="21600000">
                <a:off x="2497" y="2722"/>
                <a:ext cx="24" cy="28"/>
                <a:chOff x="2304" y="1632"/>
                <a:chExt cx="96" cy="111"/>
              </a:xfrm>
            </p:grpSpPr>
            <p:sp>
              <p:nvSpPr>
                <p:cNvPr id="14923" name="Oval 1611"/>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24" name="Line 1612"/>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25" name="Line 1613"/>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926" name="Group 1614"/>
              <p:cNvGrpSpPr>
                <a:grpSpLocks/>
              </p:cNvGrpSpPr>
              <p:nvPr/>
            </p:nvGrpSpPr>
            <p:grpSpPr bwMode="auto">
              <a:xfrm rot="21600000">
                <a:off x="2477" y="2744"/>
                <a:ext cx="25" cy="28"/>
                <a:chOff x="2304" y="1632"/>
                <a:chExt cx="96" cy="111"/>
              </a:xfrm>
            </p:grpSpPr>
            <p:sp>
              <p:nvSpPr>
                <p:cNvPr id="14927" name="Oval 1615"/>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28" name="Line 1616"/>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29" name="Line 1617"/>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930" name="Group 1618"/>
              <p:cNvGrpSpPr>
                <a:grpSpLocks/>
              </p:cNvGrpSpPr>
              <p:nvPr/>
            </p:nvGrpSpPr>
            <p:grpSpPr bwMode="auto">
              <a:xfrm rot="21600000">
                <a:off x="2460" y="2719"/>
                <a:ext cx="25" cy="29"/>
                <a:chOff x="2304" y="1632"/>
                <a:chExt cx="96" cy="111"/>
              </a:xfrm>
            </p:grpSpPr>
            <p:sp>
              <p:nvSpPr>
                <p:cNvPr id="14931" name="Oval 1619"/>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32" name="Line 1620"/>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33" name="Line 1621"/>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934" name="Group 1622"/>
              <p:cNvGrpSpPr>
                <a:grpSpLocks/>
              </p:cNvGrpSpPr>
              <p:nvPr/>
            </p:nvGrpSpPr>
            <p:grpSpPr bwMode="auto">
              <a:xfrm rot="21600000">
                <a:off x="2435" y="2739"/>
                <a:ext cx="25" cy="29"/>
                <a:chOff x="2304" y="1632"/>
                <a:chExt cx="96" cy="111"/>
              </a:xfrm>
            </p:grpSpPr>
            <p:sp>
              <p:nvSpPr>
                <p:cNvPr id="14935" name="Oval 1623"/>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36" name="Line 1624"/>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37" name="Line 1625"/>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938" name="Group 1626"/>
              <p:cNvGrpSpPr>
                <a:grpSpLocks/>
              </p:cNvGrpSpPr>
              <p:nvPr/>
            </p:nvGrpSpPr>
            <p:grpSpPr bwMode="auto">
              <a:xfrm rot="21600000">
                <a:off x="2416" y="2720"/>
                <a:ext cx="24" cy="28"/>
                <a:chOff x="2304" y="1632"/>
                <a:chExt cx="96" cy="111"/>
              </a:xfrm>
            </p:grpSpPr>
            <p:sp>
              <p:nvSpPr>
                <p:cNvPr id="14939" name="Oval 1627"/>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40" name="Line 1628"/>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41" name="Line 1629"/>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942" name="Group 1630"/>
              <p:cNvGrpSpPr>
                <a:grpSpLocks/>
              </p:cNvGrpSpPr>
              <p:nvPr/>
            </p:nvGrpSpPr>
            <p:grpSpPr bwMode="auto">
              <a:xfrm rot="21600000">
                <a:off x="2393" y="2739"/>
                <a:ext cx="25" cy="29"/>
                <a:chOff x="2304" y="1632"/>
                <a:chExt cx="96" cy="111"/>
              </a:xfrm>
            </p:grpSpPr>
            <p:sp>
              <p:nvSpPr>
                <p:cNvPr id="14943" name="Oval 1631"/>
                <p:cNvSpPr>
                  <a:spLocks noChangeArrowheads="1"/>
                </p:cNvSpPr>
                <p:nvPr/>
              </p:nvSpPr>
              <p:spPr bwMode="auto">
                <a:xfrm>
                  <a:off x="2304" y="1632"/>
                  <a:ext cx="96" cy="9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44" name="Line 1632"/>
                <p:cNvSpPr>
                  <a:spLocks noChangeShapeType="1"/>
                </p:cNvSpPr>
                <p:nvPr/>
              </p:nvSpPr>
              <p:spPr bwMode="auto">
                <a:xfrm flipH="1">
                  <a:off x="2343"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45" name="Line 1633"/>
                <p:cNvSpPr>
                  <a:spLocks noChangeShapeType="1"/>
                </p:cNvSpPr>
                <p:nvPr/>
              </p:nvSpPr>
              <p:spPr bwMode="auto">
                <a:xfrm flipH="1">
                  <a:off x="2362" y="1692"/>
                  <a:ext cx="0" cy="5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946" name="Oval 1634"/>
              <p:cNvSpPr>
                <a:spLocks noChangeArrowheads="1"/>
              </p:cNvSpPr>
              <p:nvPr/>
            </p:nvSpPr>
            <p:spPr bwMode="auto">
              <a:xfrm rot="10800000">
                <a:off x="2457" y="2695"/>
                <a:ext cx="40" cy="20"/>
              </a:xfrm>
              <a:prstGeom prst="ellipse">
                <a:avLst/>
              </a:prstGeom>
              <a:noFill/>
              <a:ln w="38100">
                <a:solidFill>
                  <a:schemeClr val="tx1"/>
                </a:solidFill>
                <a:round/>
                <a:headEnd/>
                <a:tailEnd/>
              </a:ln>
              <a:effectLst/>
              <a:extLst>
                <a:ext uri="{909E8E84-426E-40DD-AFC4-6F175D3DCCD1}">
                  <a14:hiddenFill xmlns:a14="http://schemas.microsoft.com/office/drawing/2010/main">
                    <a:solidFill>
                      <a:srgbClr val="FF00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47" name="Freeform 1635"/>
              <p:cNvSpPr>
                <a:spLocks/>
              </p:cNvSpPr>
              <p:nvPr/>
            </p:nvSpPr>
            <p:spPr bwMode="auto">
              <a:xfrm rot="10800000">
                <a:off x="2363" y="2677"/>
                <a:ext cx="49" cy="53"/>
              </a:xfrm>
              <a:custGeom>
                <a:avLst/>
                <a:gdLst>
                  <a:gd name="T0" fmla="*/ 72 w 191"/>
                  <a:gd name="T1" fmla="*/ 3 h 208"/>
                  <a:gd name="T2" fmla="*/ 0 w 191"/>
                  <a:gd name="T3" fmla="*/ 49 h 208"/>
                  <a:gd name="T4" fmla="*/ 2 w 191"/>
                  <a:gd name="T5" fmla="*/ 169 h 208"/>
                  <a:gd name="T6" fmla="*/ 82 w 191"/>
                  <a:gd name="T7" fmla="*/ 203 h 208"/>
                  <a:gd name="T8" fmla="*/ 174 w 191"/>
                  <a:gd name="T9" fmla="*/ 137 h 208"/>
                  <a:gd name="T10" fmla="*/ 174 w 191"/>
                  <a:gd name="T11" fmla="*/ 65 h 208"/>
                  <a:gd name="T12" fmla="*/ 72 w 191"/>
                  <a:gd name="T13" fmla="*/ 3 h 208"/>
                </a:gdLst>
                <a:ahLst/>
                <a:cxnLst>
                  <a:cxn ang="0">
                    <a:pos x="T0" y="T1"/>
                  </a:cxn>
                  <a:cxn ang="0">
                    <a:pos x="T2" y="T3"/>
                  </a:cxn>
                  <a:cxn ang="0">
                    <a:pos x="T4" y="T5"/>
                  </a:cxn>
                  <a:cxn ang="0">
                    <a:pos x="T6" y="T7"/>
                  </a:cxn>
                  <a:cxn ang="0">
                    <a:pos x="T8" y="T9"/>
                  </a:cxn>
                  <a:cxn ang="0">
                    <a:pos x="T10" y="T11"/>
                  </a:cxn>
                  <a:cxn ang="0">
                    <a:pos x="T12" y="T13"/>
                  </a:cxn>
                </a:cxnLst>
                <a:rect l="0" t="0" r="r" b="b"/>
                <a:pathLst>
                  <a:path w="191" h="208">
                    <a:moveTo>
                      <a:pt x="72" y="3"/>
                    </a:moveTo>
                    <a:cubicBezTo>
                      <a:pt x="43" y="0"/>
                      <a:pt x="12" y="21"/>
                      <a:pt x="0" y="49"/>
                    </a:cubicBezTo>
                    <a:lnTo>
                      <a:pt x="2" y="169"/>
                    </a:lnTo>
                    <a:cubicBezTo>
                      <a:pt x="16" y="195"/>
                      <a:pt x="53" y="208"/>
                      <a:pt x="82" y="203"/>
                    </a:cubicBezTo>
                    <a:lnTo>
                      <a:pt x="174" y="137"/>
                    </a:lnTo>
                    <a:cubicBezTo>
                      <a:pt x="189" y="114"/>
                      <a:pt x="191" y="87"/>
                      <a:pt x="174" y="65"/>
                    </a:cubicBezTo>
                    <a:lnTo>
                      <a:pt x="72" y="3"/>
                    </a:lnTo>
                    <a:close/>
                  </a:path>
                </a:pathLst>
              </a:cu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948" name="Group 1636"/>
            <p:cNvGrpSpPr>
              <a:grpSpLocks/>
            </p:cNvGrpSpPr>
            <p:nvPr/>
          </p:nvGrpSpPr>
          <p:grpSpPr bwMode="auto">
            <a:xfrm rot="10800000">
              <a:off x="116" y="924"/>
              <a:ext cx="794" cy="138"/>
              <a:chOff x="2070" y="3056"/>
              <a:chExt cx="794" cy="138"/>
            </a:xfrm>
          </p:grpSpPr>
          <p:sp>
            <p:nvSpPr>
              <p:cNvPr id="14949" name="Freeform 1637"/>
              <p:cNvSpPr>
                <a:spLocks/>
              </p:cNvSpPr>
              <p:nvPr/>
            </p:nvSpPr>
            <p:spPr bwMode="auto">
              <a:xfrm>
                <a:off x="2070" y="3073"/>
                <a:ext cx="794" cy="102"/>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50" name="Freeform 1638"/>
              <p:cNvSpPr>
                <a:spLocks/>
              </p:cNvSpPr>
              <p:nvPr/>
            </p:nvSpPr>
            <p:spPr bwMode="auto">
              <a:xfrm>
                <a:off x="2110" y="3076"/>
                <a:ext cx="536" cy="97"/>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951" name="Group 1639"/>
              <p:cNvGrpSpPr>
                <a:grpSpLocks/>
              </p:cNvGrpSpPr>
              <p:nvPr/>
            </p:nvGrpSpPr>
            <p:grpSpPr bwMode="auto">
              <a:xfrm>
                <a:off x="2539" y="3104"/>
                <a:ext cx="82" cy="40"/>
                <a:chOff x="2898" y="2893"/>
                <a:chExt cx="236" cy="117"/>
              </a:xfrm>
            </p:grpSpPr>
            <p:sp>
              <p:nvSpPr>
                <p:cNvPr id="14952" name="Freeform 1640"/>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53" name="Line 1641"/>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54" name="Line 1642"/>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955" name="Group 1643"/>
              <p:cNvGrpSpPr>
                <a:grpSpLocks/>
              </p:cNvGrpSpPr>
              <p:nvPr/>
            </p:nvGrpSpPr>
            <p:grpSpPr bwMode="auto">
              <a:xfrm>
                <a:off x="2671" y="3106"/>
                <a:ext cx="82" cy="40"/>
                <a:chOff x="2898" y="2893"/>
                <a:chExt cx="236" cy="117"/>
              </a:xfrm>
            </p:grpSpPr>
            <p:sp>
              <p:nvSpPr>
                <p:cNvPr id="14956" name="Freeform 1644"/>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57" name="Line 1645"/>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58" name="Line 1646"/>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959" name="Group 1647"/>
              <p:cNvGrpSpPr>
                <a:grpSpLocks/>
              </p:cNvGrpSpPr>
              <p:nvPr/>
            </p:nvGrpSpPr>
            <p:grpSpPr bwMode="auto">
              <a:xfrm rot="10800000">
                <a:off x="2180" y="3109"/>
                <a:ext cx="81" cy="41"/>
                <a:chOff x="2898" y="2893"/>
                <a:chExt cx="236" cy="117"/>
              </a:xfrm>
            </p:grpSpPr>
            <p:sp>
              <p:nvSpPr>
                <p:cNvPr id="14960" name="Freeform 1648"/>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61" name="Line 1649"/>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62" name="Line 1650"/>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963" name="Freeform 1651"/>
              <p:cNvSpPr>
                <a:spLocks/>
              </p:cNvSpPr>
              <p:nvPr/>
            </p:nvSpPr>
            <p:spPr bwMode="auto">
              <a:xfrm>
                <a:off x="2290" y="3095"/>
                <a:ext cx="184" cy="59"/>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964" name="Group 1652"/>
              <p:cNvGrpSpPr>
                <a:grpSpLocks/>
              </p:cNvGrpSpPr>
              <p:nvPr/>
            </p:nvGrpSpPr>
            <p:grpSpPr bwMode="auto">
              <a:xfrm rot="10800000">
                <a:off x="2232" y="3108"/>
                <a:ext cx="81" cy="40"/>
                <a:chOff x="2898" y="2893"/>
                <a:chExt cx="236" cy="117"/>
              </a:xfrm>
            </p:grpSpPr>
            <p:sp>
              <p:nvSpPr>
                <p:cNvPr id="14965" name="Freeform 1653"/>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66" name="Line 1654"/>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67" name="Line 1655"/>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968" name="Oval 1656"/>
              <p:cNvSpPr>
                <a:spLocks noChangeArrowheads="1"/>
              </p:cNvSpPr>
              <p:nvPr/>
            </p:nvSpPr>
            <p:spPr bwMode="auto">
              <a:xfrm>
                <a:off x="2486" y="3115"/>
                <a:ext cx="19" cy="19"/>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69" name="Oval 1657"/>
              <p:cNvSpPr>
                <a:spLocks noChangeArrowheads="1"/>
              </p:cNvSpPr>
              <p:nvPr/>
            </p:nvSpPr>
            <p:spPr bwMode="auto">
              <a:xfrm>
                <a:off x="2447" y="3116"/>
                <a:ext cx="20" cy="19"/>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970" name="Line 1658"/>
              <p:cNvSpPr>
                <a:spLocks noChangeShapeType="1"/>
              </p:cNvSpPr>
              <p:nvPr/>
            </p:nvSpPr>
            <p:spPr bwMode="auto">
              <a:xfrm>
                <a:off x="2352" y="3174"/>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71" name="Line 1659"/>
              <p:cNvSpPr>
                <a:spLocks noChangeShapeType="1"/>
              </p:cNvSpPr>
              <p:nvPr/>
            </p:nvSpPr>
            <p:spPr bwMode="auto">
              <a:xfrm>
                <a:off x="2399" y="3176"/>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72" name="Line 1660"/>
              <p:cNvSpPr>
                <a:spLocks noChangeShapeType="1"/>
              </p:cNvSpPr>
              <p:nvPr/>
            </p:nvSpPr>
            <p:spPr bwMode="auto">
              <a:xfrm>
                <a:off x="2437" y="3176"/>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73" name="Line 1661"/>
              <p:cNvSpPr>
                <a:spLocks noChangeShapeType="1"/>
              </p:cNvSpPr>
              <p:nvPr/>
            </p:nvSpPr>
            <p:spPr bwMode="auto">
              <a:xfrm>
                <a:off x="2472" y="3177"/>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74" name="Line 1662"/>
              <p:cNvSpPr>
                <a:spLocks noChangeShapeType="1"/>
              </p:cNvSpPr>
              <p:nvPr/>
            </p:nvSpPr>
            <p:spPr bwMode="auto">
              <a:xfrm>
                <a:off x="2470" y="3056"/>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75" name="Line 1663"/>
              <p:cNvSpPr>
                <a:spLocks noChangeShapeType="1"/>
              </p:cNvSpPr>
              <p:nvPr/>
            </p:nvSpPr>
            <p:spPr bwMode="auto">
              <a:xfrm>
                <a:off x="2352" y="3059"/>
                <a:ext cx="0"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76" name="Line 1664"/>
              <p:cNvSpPr>
                <a:spLocks noChangeShapeType="1"/>
              </p:cNvSpPr>
              <p:nvPr/>
            </p:nvSpPr>
            <p:spPr bwMode="auto">
              <a:xfrm>
                <a:off x="2401" y="3058"/>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77" name="Line 1665"/>
              <p:cNvSpPr>
                <a:spLocks noChangeShapeType="1"/>
              </p:cNvSpPr>
              <p:nvPr/>
            </p:nvSpPr>
            <p:spPr bwMode="auto">
              <a:xfrm>
                <a:off x="2440" y="3057"/>
                <a:ext cx="0"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78" name="Line 1666"/>
              <p:cNvSpPr>
                <a:spLocks noChangeShapeType="1"/>
              </p:cNvSpPr>
              <p:nvPr/>
            </p:nvSpPr>
            <p:spPr bwMode="auto">
              <a:xfrm flipH="1">
                <a:off x="2508" y="3079"/>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79" name="Line 1667"/>
              <p:cNvSpPr>
                <a:spLocks noChangeShapeType="1"/>
              </p:cNvSpPr>
              <p:nvPr/>
            </p:nvSpPr>
            <p:spPr bwMode="auto">
              <a:xfrm flipH="1">
                <a:off x="2557" y="3086"/>
                <a:ext cx="21"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80" name="Line 1668"/>
              <p:cNvSpPr>
                <a:spLocks noChangeShapeType="1"/>
              </p:cNvSpPr>
              <p:nvPr/>
            </p:nvSpPr>
            <p:spPr bwMode="auto">
              <a:xfrm flipH="1">
                <a:off x="2558" y="3163"/>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81" name="Line 1669"/>
              <p:cNvSpPr>
                <a:spLocks noChangeShapeType="1"/>
              </p:cNvSpPr>
              <p:nvPr/>
            </p:nvSpPr>
            <p:spPr bwMode="auto">
              <a:xfrm flipH="1">
                <a:off x="2510" y="3168"/>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82" name="Line 1670"/>
              <p:cNvSpPr>
                <a:spLocks noChangeShapeType="1"/>
              </p:cNvSpPr>
              <p:nvPr/>
            </p:nvSpPr>
            <p:spPr bwMode="auto">
              <a:xfrm flipH="1">
                <a:off x="2291" y="3086"/>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83" name="Line 1671"/>
              <p:cNvSpPr>
                <a:spLocks noChangeShapeType="1"/>
              </p:cNvSpPr>
              <p:nvPr/>
            </p:nvSpPr>
            <p:spPr bwMode="auto">
              <a:xfrm flipH="1">
                <a:off x="2239" y="3100"/>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84" name="Line 1672"/>
              <p:cNvSpPr>
                <a:spLocks noChangeShapeType="1"/>
              </p:cNvSpPr>
              <p:nvPr/>
            </p:nvSpPr>
            <p:spPr bwMode="auto">
              <a:xfrm flipH="1">
                <a:off x="2239" y="3159"/>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85" name="Line 1673"/>
              <p:cNvSpPr>
                <a:spLocks noChangeShapeType="1"/>
              </p:cNvSpPr>
              <p:nvPr/>
            </p:nvSpPr>
            <p:spPr bwMode="auto">
              <a:xfrm flipH="1" flipV="1">
                <a:off x="2286" y="3164"/>
                <a:ext cx="19" cy="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986" name="Group 1674"/>
            <p:cNvGrpSpPr>
              <a:grpSpLocks/>
            </p:cNvGrpSpPr>
            <p:nvPr/>
          </p:nvGrpSpPr>
          <p:grpSpPr bwMode="auto">
            <a:xfrm rot="10800000">
              <a:off x="116" y="1093"/>
              <a:ext cx="794" cy="138"/>
              <a:chOff x="2070" y="3056"/>
              <a:chExt cx="794" cy="138"/>
            </a:xfrm>
          </p:grpSpPr>
          <p:sp>
            <p:nvSpPr>
              <p:cNvPr id="14987" name="Freeform 1675"/>
              <p:cNvSpPr>
                <a:spLocks/>
              </p:cNvSpPr>
              <p:nvPr/>
            </p:nvSpPr>
            <p:spPr bwMode="auto">
              <a:xfrm>
                <a:off x="2070" y="3073"/>
                <a:ext cx="794" cy="102"/>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88" name="Freeform 1676"/>
              <p:cNvSpPr>
                <a:spLocks/>
              </p:cNvSpPr>
              <p:nvPr/>
            </p:nvSpPr>
            <p:spPr bwMode="auto">
              <a:xfrm>
                <a:off x="2110" y="3076"/>
                <a:ext cx="536" cy="97"/>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4989" name="Group 1677"/>
              <p:cNvGrpSpPr>
                <a:grpSpLocks/>
              </p:cNvGrpSpPr>
              <p:nvPr/>
            </p:nvGrpSpPr>
            <p:grpSpPr bwMode="auto">
              <a:xfrm>
                <a:off x="2539" y="3104"/>
                <a:ext cx="82" cy="40"/>
                <a:chOff x="2898" y="2893"/>
                <a:chExt cx="236" cy="117"/>
              </a:xfrm>
            </p:grpSpPr>
            <p:sp>
              <p:nvSpPr>
                <p:cNvPr id="14990" name="Freeform 1678"/>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91" name="Line 1679"/>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92" name="Line 1680"/>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993" name="Group 1681"/>
              <p:cNvGrpSpPr>
                <a:grpSpLocks/>
              </p:cNvGrpSpPr>
              <p:nvPr/>
            </p:nvGrpSpPr>
            <p:grpSpPr bwMode="auto">
              <a:xfrm>
                <a:off x="2671" y="3106"/>
                <a:ext cx="82" cy="40"/>
                <a:chOff x="2898" y="2893"/>
                <a:chExt cx="236" cy="117"/>
              </a:xfrm>
            </p:grpSpPr>
            <p:sp>
              <p:nvSpPr>
                <p:cNvPr id="14994" name="Freeform 1682"/>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95" name="Line 1683"/>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96" name="Line 1684"/>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4997" name="Group 1685"/>
              <p:cNvGrpSpPr>
                <a:grpSpLocks/>
              </p:cNvGrpSpPr>
              <p:nvPr/>
            </p:nvGrpSpPr>
            <p:grpSpPr bwMode="auto">
              <a:xfrm rot="10800000">
                <a:off x="2180" y="3109"/>
                <a:ext cx="81" cy="41"/>
                <a:chOff x="2898" y="2893"/>
                <a:chExt cx="236" cy="117"/>
              </a:xfrm>
            </p:grpSpPr>
            <p:sp>
              <p:nvSpPr>
                <p:cNvPr id="14998" name="Freeform 1686"/>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99" name="Line 1687"/>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00" name="Line 1688"/>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001" name="Freeform 1689"/>
              <p:cNvSpPr>
                <a:spLocks/>
              </p:cNvSpPr>
              <p:nvPr/>
            </p:nvSpPr>
            <p:spPr bwMode="auto">
              <a:xfrm>
                <a:off x="2290" y="3095"/>
                <a:ext cx="184" cy="59"/>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5002" name="Group 1690"/>
              <p:cNvGrpSpPr>
                <a:grpSpLocks/>
              </p:cNvGrpSpPr>
              <p:nvPr/>
            </p:nvGrpSpPr>
            <p:grpSpPr bwMode="auto">
              <a:xfrm rot="10800000">
                <a:off x="2232" y="3108"/>
                <a:ext cx="81" cy="40"/>
                <a:chOff x="2898" y="2893"/>
                <a:chExt cx="236" cy="117"/>
              </a:xfrm>
            </p:grpSpPr>
            <p:sp>
              <p:nvSpPr>
                <p:cNvPr id="15003" name="Freeform 1691"/>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04" name="Line 1692"/>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05" name="Line 1693"/>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006" name="Oval 1694"/>
              <p:cNvSpPr>
                <a:spLocks noChangeArrowheads="1"/>
              </p:cNvSpPr>
              <p:nvPr/>
            </p:nvSpPr>
            <p:spPr bwMode="auto">
              <a:xfrm>
                <a:off x="2486" y="3115"/>
                <a:ext cx="19" cy="19"/>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007" name="Oval 1695"/>
              <p:cNvSpPr>
                <a:spLocks noChangeArrowheads="1"/>
              </p:cNvSpPr>
              <p:nvPr/>
            </p:nvSpPr>
            <p:spPr bwMode="auto">
              <a:xfrm>
                <a:off x="2447" y="3116"/>
                <a:ext cx="20" cy="19"/>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008" name="Line 1696"/>
              <p:cNvSpPr>
                <a:spLocks noChangeShapeType="1"/>
              </p:cNvSpPr>
              <p:nvPr/>
            </p:nvSpPr>
            <p:spPr bwMode="auto">
              <a:xfrm>
                <a:off x="2352" y="3174"/>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09" name="Line 1697"/>
              <p:cNvSpPr>
                <a:spLocks noChangeShapeType="1"/>
              </p:cNvSpPr>
              <p:nvPr/>
            </p:nvSpPr>
            <p:spPr bwMode="auto">
              <a:xfrm>
                <a:off x="2399" y="3176"/>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10" name="Line 1698"/>
              <p:cNvSpPr>
                <a:spLocks noChangeShapeType="1"/>
              </p:cNvSpPr>
              <p:nvPr/>
            </p:nvSpPr>
            <p:spPr bwMode="auto">
              <a:xfrm>
                <a:off x="2437" y="3176"/>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11" name="Line 1699"/>
              <p:cNvSpPr>
                <a:spLocks noChangeShapeType="1"/>
              </p:cNvSpPr>
              <p:nvPr/>
            </p:nvSpPr>
            <p:spPr bwMode="auto">
              <a:xfrm>
                <a:off x="2472" y="3177"/>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12" name="Line 1700"/>
              <p:cNvSpPr>
                <a:spLocks noChangeShapeType="1"/>
              </p:cNvSpPr>
              <p:nvPr/>
            </p:nvSpPr>
            <p:spPr bwMode="auto">
              <a:xfrm>
                <a:off x="2470" y="3056"/>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13" name="Line 1701"/>
              <p:cNvSpPr>
                <a:spLocks noChangeShapeType="1"/>
              </p:cNvSpPr>
              <p:nvPr/>
            </p:nvSpPr>
            <p:spPr bwMode="auto">
              <a:xfrm>
                <a:off x="2352" y="3059"/>
                <a:ext cx="0"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14" name="Line 1702"/>
              <p:cNvSpPr>
                <a:spLocks noChangeShapeType="1"/>
              </p:cNvSpPr>
              <p:nvPr/>
            </p:nvSpPr>
            <p:spPr bwMode="auto">
              <a:xfrm>
                <a:off x="2401" y="3058"/>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15" name="Line 1703"/>
              <p:cNvSpPr>
                <a:spLocks noChangeShapeType="1"/>
              </p:cNvSpPr>
              <p:nvPr/>
            </p:nvSpPr>
            <p:spPr bwMode="auto">
              <a:xfrm>
                <a:off x="2440" y="3057"/>
                <a:ext cx="0"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16" name="Line 1704"/>
              <p:cNvSpPr>
                <a:spLocks noChangeShapeType="1"/>
              </p:cNvSpPr>
              <p:nvPr/>
            </p:nvSpPr>
            <p:spPr bwMode="auto">
              <a:xfrm flipH="1">
                <a:off x="2508" y="3079"/>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17" name="Line 1705"/>
              <p:cNvSpPr>
                <a:spLocks noChangeShapeType="1"/>
              </p:cNvSpPr>
              <p:nvPr/>
            </p:nvSpPr>
            <p:spPr bwMode="auto">
              <a:xfrm flipH="1">
                <a:off x="2557" y="3086"/>
                <a:ext cx="21"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18" name="Line 1706"/>
              <p:cNvSpPr>
                <a:spLocks noChangeShapeType="1"/>
              </p:cNvSpPr>
              <p:nvPr/>
            </p:nvSpPr>
            <p:spPr bwMode="auto">
              <a:xfrm flipH="1">
                <a:off x="2558" y="3163"/>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19" name="Line 1707"/>
              <p:cNvSpPr>
                <a:spLocks noChangeShapeType="1"/>
              </p:cNvSpPr>
              <p:nvPr/>
            </p:nvSpPr>
            <p:spPr bwMode="auto">
              <a:xfrm flipH="1">
                <a:off x="2510" y="3168"/>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20" name="Line 1708"/>
              <p:cNvSpPr>
                <a:spLocks noChangeShapeType="1"/>
              </p:cNvSpPr>
              <p:nvPr/>
            </p:nvSpPr>
            <p:spPr bwMode="auto">
              <a:xfrm flipH="1">
                <a:off x="2291" y="3086"/>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21" name="Line 1709"/>
              <p:cNvSpPr>
                <a:spLocks noChangeShapeType="1"/>
              </p:cNvSpPr>
              <p:nvPr/>
            </p:nvSpPr>
            <p:spPr bwMode="auto">
              <a:xfrm flipH="1">
                <a:off x="2239" y="3100"/>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22" name="Line 1710"/>
              <p:cNvSpPr>
                <a:spLocks noChangeShapeType="1"/>
              </p:cNvSpPr>
              <p:nvPr/>
            </p:nvSpPr>
            <p:spPr bwMode="auto">
              <a:xfrm flipH="1">
                <a:off x="2239" y="3159"/>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23" name="Line 1711"/>
              <p:cNvSpPr>
                <a:spLocks noChangeShapeType="1"/>
              </p:cNvSpPr>
              <p:nvPr/>
            </p:nvSpPr>
            <p:spPr bwMode="auto">
              <a:xfrm flipH="1" flipV="1">
                <a:off x="2286" y="3164"/>
                <a:ext cx="19" cy="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024" name="Group 1712"/>
            <p:cNvGrpSpPr>
              <a:grpSpLocks/>
            </p:cNvGrpSpPr>
            <p:nvPr/>
          </p:nvGrpSpPr>
          <p:grpSpPr bwMode="auto">
            <a:xfrm rot="10800000">
              <a:off x="116" y="1459"/>
              <a:ext cx="728" cy="78"/>
              <a:chOff x="2132" y="3741"/>
              <a:chExt cx="728" cy="78"/>
            </a:xfrm>
          </p:grpSpPr>
          <p:sp>
            <p:nvSpPr>
              <p:cNvPr id="15025" name="Freeform 1713"/>
              <p:cNvSpPr>
                <a:spLocks/>
              </p:cNvSpPr>
              <p:nvPr/>
            </p:nvSpPr>
            <p:spPr bwMode="auto">
              <a:xfrm>
                <a:off x="2132" y="3741"/>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26" name="Freeform 1714"/>
              <p:cNvSpPr>
                <a:spLocks/>
              </p:cNvSpPr>
              <p:nvPr/>
            </p:nvSpPr>
            <p:spPr bwMode="auto">
              <a:xfrm>
                <a:off x="2355" y="3744"/>
                <a:ext cx="312" cy="68"/>
              </a:xfrm>
              <a:custGeom>
                <a:avLst/>
                <a:gdLst>
                  <a:gd name="T0" fmla="*/ 3 w 312"/>
                  <a:gd name="T1" fmla="*/ 45 h 68"/>
                  <a:gd name="T2" fmla="*/ 0 w 312"/>
                  <a:gd name="T3" fmla="*/ 26 h 68"/>
                  <a:gd name="T4" fmla="*/ 14 w 312"/>
                  <a:gd name="T5" fmla="*/ 2 h 68"/>
                  <a:gd name="T6" fmla="*/ 110 w 312"/>
                  <a:gd name="T7" fmla="*/ 0 h 68"/>
                  <a:gd name="T8" fmla="*/ 142 w 312"/>
                  <a:gd name="T9" fmla="*/ 0 h 68"/>
                  <a:gd name="T10" fmla="*/ 221 w 312"/>
                  <a:gd name="T11" fmla="*/ 2 h 68"/>
                  <a:gd name="T12" fmla="*/ 309 w 312"/>
                  <a:gd name="T13" fmla="*/ 9 h 68"/>
                  <a:gd name="T14" fmla="*/ 312 w 312"/>
                  <a:gd name="T15" fmla="*/ 63 h 68"/>
                  <a:gd name="T16" fmla="*/ 221 w 312"/>
                  <a:gd name="T17" fmla="*/ 68 h 68"/>
                  <a:gd name="T18" fmla="*/ 113 w 312"/>
                  <a:gd name="T19" fmla="*/ 68 h 68"/>
                  <a:gd name="T20" fmla="*/ 20 w 312"/>
                  <a:gd name="T21" fmla="*/ 65 h 68"/>
                  <a:gd name="T22" fmla="*/ 3 w 312"/>
                  <a:gd name="T23" fmla="*/ 45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12" h="68">
                    <a:moveTo>
                      <a:pt x="3" y="45"/>
                    </a:moveTo>
                    <a:lnTo>
                      <a:pt x="0" y="26"/>
                    </a:lnTo>
                    <a:lnTo>
                      <a:pt x="14" y="2"/>
                    </a:lnTo>
                    <a:lnTo>
                      <a:pt x="110" y="0"/>
                    </a:lnTo>
                    <a:lnTo>
                      <a:pt x="142" y="0"/>
                    </a:lnTo>
                    <a:lnTo>
                      <a:pt x="221" y="2"/>
                    </a:lnTo>
                    <a:lnTo>
                      <a:pt x="309" y="9"/>
                    </a:lnTo>
                    <a:lnTo>
                      <a:pt x="312" y="63"/>
                    </a:lnTo>
                    <a:lnTo>
                      <a:pt x="221" y="68"/>
                    </a:lnTo>
                    <a:lnTo>
                      <a:pt x="113" y="68"/>
                    </a:lnTo>
                    <a:lnTo>
                      <a:pt x="20" y="65"/>
                    </a:lnTo>
                    <a:lnTo>
                      <a:pt x="3" y="45"/>
                    </a:lnTo>
                    <a:close/>
                  </a:path>
                </a:pathLst>
              </a:custGeom>
              <a:solidFill>
                <a:srgbClr val="FF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27" name="Freeform 1715"/>
              <p:cNvSpPr>
                <a:spLocks/>
              </p:cNvSpPr>
              <p:nvPr/>
            </p:nvSpPr>
            <p:spPr bwMode="auto">
              <a:xfrm>
                <a:off x="2363" y="3751"/>
                <a:ext cx="101" cy="50"/>
              </a:xfrm>
              <a:custGeom>
                <a:avLst/>
                <a:gdLst>
                  <a:gd name="T0" fmla="*/ 0 w 101"/>
                  <a:gd name="T1" fmla="*/ 14 h 50"/>
                  <a:gd name="T2" fmla="*/ 27 w 101"/>
                  <a:gd name="T3" fmla="*/ 0 h 50"/>
                  <a:gd name="T4" fmla="*/ 42 w 101"/>
                  <a:gd name="T5" fmla="*/ 17 h 50"/>
                  <a:gd name="T6" fmla="*/ 101 w 101"/>
                  <a:gd name="T7" fmla="*/ 17 h 50"/>
                  <a:gd name="T8" fmla="*/ 101 w 101"/>
                  <a:gd name="T9" fmla="*/ 39 h 50"/>
                  <a:gd name="T10" fmla="*/ 44 w 101"/>
                  <a:gd name="T11" fmla="*/ 38 h 50"/>
                  <a:gd name="T12" fmla="*/ 28 w 101"/>
                  <a:gd name="T13" fmla="*/ 50 h 50"/>
                  <a:gd name="T14" fmla="*/ 0 w 101"/>
                  <a:gd name="T15" fmla="*/ 37 h 50"/>
                  <a:gd name="T16" fmla="*/ 0 w 101"/>
                  <a:gd name="T17" fmla="*/ 14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50">
                    <a:moveTo>
                      <a:pt x="0" y="14"/>
                    </a:moveTo>
                    <a:lnTo>
                      <a:pt x="27" y="0"/>
                    </a:lnTo>
                    <a:lnTo>
                      <a:pt x="42" y="17"/>
                    </a:lnTo>
                    <a:lnTo>
                      <a:pt x="101" y="17"/>
                    </a:lnTo>
                    <a:lnTo>
                      <a:pt x="101" y="39"/>
                    </a:lnTo>
                    <a:lnTo>
                      <a:pt x="44" y="38"/>
                    </a:lnTo>
                    <a:lnTo>
                      <a:pt x="28" y="50"/>
                    </a:lnTo>
                    <a:lnTo>
                      <a:pt x="0" y="37"/>
                    </a:lnTo>
                    <a:lnTo>
                      <a:pt x="0" y="14"/>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28" name="Oval 1716"/>
              <p:cNvSpPr>
                <a:spLocks noChangeArrowheads="1"/>
              </p:cNvSpPr>
              <p:nvPr/>
            </p:nvSpPr>
            <p:spPr bwMode="auto">
              <a:xfrm>
                <a:off x="2503" y="3766"/>
                <a:ext cx="19"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029" name="Oval 1717"/>
              <p:cNvSpPr>
                <a:spLocks noChangeArrowheads="1"/>
              </p:cNvSpPr>
              <p:nvPr/>
            </p:nvSpPr>
            <p:spPr bwMode="auto">
              <a:xfrm>
                <a:off x="2441" y="3768"/>
                <a:ext cx="20"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5030" name="Group 1718"/>
              <p:cNvGrpSpPr>
                <a:grpSpLocks/>
              </p:cNvGrpSpPr>
              <p:nvPr/>
            </p:nvGrpSpPr>
            <p:grpSpPr bwMode="auto">
              <a:xfrm>
                <a:off x="2222" y="3765"/>
                <a:ext cx="56" cy="24"/>
                <a:chOff x="2257" y="2942"/>
                <a:chExt cx="160" cy="69"/>
              </a:xfrm>
            </p:grpSpPr>
            <p:sp>
              <p:nvSpPr>
                <p:cNvPr id="15031" name="Freeform 1719"/>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32" name="Line 1720"/>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33" name="Line 1721"/>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034" name="Group 1722"/>
              <p:cNvGrpSpPr>
                <a:grpSpLocks/>
              </p:cNvGrpSpPr>
              <p:nvPr/>
            </p:nvGrpSpPr>
            <p:grpSpPr bwMode="auto">
              <a:xfrm rot="10800000">
                <a:off x="2299" y="3767"/>
                <a:ext cx="56" cy="24"/>
                <a:chOff x="2257" y="2942"/>
                <a:chExt cx="160" cy="69"/>
              </a:xfrm>
            </p:grpSpPr>
            <p:sp>
              <p:nvSpPr>
                <p:cNvPr id="15035" name="Freeform 1723"/>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36" name="Line 1724"/>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37" name="Line 1725"/>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038" name="Group 1726"/>
              <p:cNvGrpSpPr>
                <a:grpSpLocks/>
              </p:cNvGrpSpPr>
              <p:nvPr/>
            </p:nvGrpSpPr>
            <p:grpSpPr bwMode="auto">
              <a:xfrm>
                <a:off x="2253" y="3766"/>
                <a:ext cx="55" cy="24"/>
                <a:chOff x="2257" y="2942"/>
                <a:chExt cx="160" cy="69"/>
              </a:xfrm>
            </p:grpSpPr>
            <p:sp>
              <p:nvSpPr>
                <p:cNvPr id="15039" name="Freeform 1727"/>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40" name="Line 1728"/>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41" name="Line 1729"/>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042" name="Group 1730"/>
              <p:cNvGrpSpPr>
                <a:grpSpLocks/>
              </p:cNvGrpSpPr>
              <p:nvPr/>
            </p:nvGrpSpPr>
            <p:grpSpPr bwMode="auto">
              <a:xfrm rot="10800000">
                <a:off x="2673" y="3770"/>
                <a:ext cx="56" cy="24"/>
                <a:chOff x="2257" y="2942"/>
                <a:chExt cx="160" cy="69"/>
              </a:xfrm>
            </p:grpSpPr>
            <p:sp>
              <p:nvSpPr>
                <p:cNvPr id="15043" name="Freeform 1731"/>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44" name="Line 1732"/>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45" name="Line 1733"/>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046" name="Group 1734"/>
              <p:cNvGrpSpPr>
                <a:grpSpLocks/>
              </p:cNvGrpSpPr>
              <p:nvPr/>
            </p:nvGrpSpPr>
            <p:grpSpPr bwMode="auto">
              <a:xfrm rot="10800000">
                <a:off x="2636" y="3769"/>
                <a:ext cx="56" cy="24"/>
                <a:chOff x="2257" y="2942"/>
                <a:chExt cx="160" cy="69"/>
              </a:xfrm>
            </p:grpSpPr>
            <p:sp>
              <p:nvSpPr>
                <p:cNvPr id="15047" name="Freeform 1735"/>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48" name="Line 1736"/>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49" name="Line 1737"/>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5050" name="Group 1738"/>
            <p:cNvGrpSpPr>
              <a:grpSpLocks/>
            </p:cNvGrpSpPr>
            <p:nvPr/>
          </p:nvGrpSpPr>
          <p:grpSpPr bwMode="auto">
            <a:xfrm rot="10800000">
              <a:off x="116" y="1569"/>
              <a:ext cx="728" cy="78"/>
              <a:chOff x="2132" y="3741"/>
              <a:chExt cx="728" cy="78"/>
            </a:xfrm>
          </p:grpSpPr>
          <p:sp>
            <p:nvSpPr>
              <p:cNvPr id="15051" name="Freeform 1739"/>
              <p:cNvSpPr>
                <a:spLocks/>
              </p:cNvSpPr>
              <p:nvPr/>
            </p:nvSpPr>
            <p:spPr bwMode="auto">
              <a:xfrm>
                <a:off x="2132" y="3741"/>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2" name="Freeform 1740"/>
              <p:cNvSpPr>
                <a:spLocks/>
              </p:cNvSpPr>
              <p:nvPr/>
            </p:nvSpPr>
            <p:spPr bwMode="auto">
              <a:xfrm>
                <a:off x="2355" y="3744"/>
                <a:ext cx="312" cy="68"/>
              </a:xfrm>
              <a:custGeom>
                <a:avLst/>
                <a:gdLst>
                  <a:gd name="T0" fmla="*/ 3 w 312"/>
                  <a:gd name="T1" fmla="*/ 45 h 68"/>
                  <a:gd name="T2" fmla="*/ 0 w 312"/>
                  <a:gd name="T3" fmla="*/ 26 h 68"/>
                  <a:gd name="T4" fmla="*/ 14 w 312"/>
                  <a:gd name="T5" fmla="*/ 2 h 68"/>
                  <a:gd name="T6" fmla="*/ 110 w 312"/>
                  <a:gd name="T7" fmla="*/ 0 h 68"/>
                  <a:gd name="T8" fmla="*/ 142 w 312"/>
                  <a:gd name="T9" fmla="*/ 0 h 68"/>
                  <a:gd name="T10" fmla="*/ 221 w 312"/>
                  <a:gd name="T11" fmla="*/ 2 h 68"/>
                  <a:gd name="T12" fmla="*/ 309 w 312"/>
                  <a:gd name="T13" fmla="*/ 9 h 68"/>
                  <a:gd name="T14" fmla="*/ 312 w 312"/>
                  <a:gd name="T15" fmla="*/ 63 h 68"/>
                  <a:gd name="T16" fmla="*/ 221 w 312"/>
                  <a:gd name="T17" fmla="*/ 68 h 68"/>
                  <a:gd name="T18" fmla="*/ 113 w 312"/>
                  <a:gd name="T19" fmla="*/ 68 h 68"/>
                  <a:gd name="T20" fmla="*/ 20 w 312"/>
                  <a:gd name="T21" fmla="*/ 65 h 68"/>
                  <a:gd name="T22" fmla="*/ 3 w 312"/>
                  <a:gd name="T23" fmla="*/ 45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12" h="68">
                    <a:moveTo>
                      <a:pt x="3" y="45"/>
                    </a:moveTo>
                    <a:lnTo>
                      <a:pt x="0" y="26"/>
                    </a:lnTo>
                    <a:lnTo>
                      <a:pt x="14" y="2"/>
                    </a:lnTo>
                    <a:lnTo>
                      <a:pt x="110" y="0"/>
                    </a:lnTo>
                    <a:lnTo>
                      <a:pt x="142" y="0"/>
                    </a:lnTo>
                    <a:lnTo>
                      <a:pt x="221" y="2"/>
                    </a:lnTo>
                    <a:lnTo>
                      <a:pt x="309" y="9"/>
                    </a:lnTo>
                    <a:lnTo>
                      <a:pt x="312" y="63"/>
                    </a:lnTo>
                    <a:lnTo>
                      <a:pt x="221" y="68"/>
                    </a:lnTo>
                    <a:lnTo>
                      <a:pt x="113" y="68"/>
                    </a:lnTo>
                    <a:lnTo>
                      <a:pt x="20" y="65"/>
                    </a:lnTo>
                    <a:lnTo>
                      <a:pt x="3" y="45"/>
                    </a:lnTo>
                    <a:close/>
                  </a:path>
                </a:pathLst>
              </a:custGeom>
              <a:solidFill>
                <a:srgbClr val="FF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3" name="Freeform 1741"/>
              <p:cNvSpPr>
                <a:spLocks/>
              </p:cNvSpPr>
              <p:nvPr/>
            </p:nvSpPr>
            <p:spPr bwMode="auto">
              <a:xfrm>
                <a:off x="2363" y="3751"/>
                <a:ext cx="101" cy="50"/>
              </a:xfrm>
              <a:custGeom>
                <a:avLst/>
                <a:gdLst>
                  <a:gd name="T0" fmla="*/ 0 w 101"/>
                  <a:gd name="T1" fmla="*/ 14 h 50"/>
                  <a:gd name="T2" fmla="*/ 27 w 101"/>
                  <a:gd name="T3" fmla="*/ 0 h 50"/>
                  <a:gd name="T4" fmla="*/ 42 w 101"/>
                  <a:gd name="T5" fmla="*/ 17 h 50"/>
                  <a:gd name="T6" fmla="*/ 101 w 101"/>
                  <a:gd name="T7" fmla="*/ 17 h 50"/>
                  <a:gd name="T8" fmla="*/ 101 w 101"/>
                  <a:gd name="T9" fmla="*/ 39 h 50"/>
                  <a:gd name="T10" fmla="*/ 44 w 101"/>
                  <a:gd name="T11" fmla="*/ 38 h 50"/>
                  <a:gd name="T12" fmla="*/ 28 w 101"/>
                  <a:gd name="T13" fmla="*/ 50 h 50"/>
                  <a:gd name="T14" fmla="*/ 0 w 101"/>
                  <a:gd name="T15" fmla="*/ 37 h 50"/>
                  <a:gd name="T16" fmla="*/ 0 w 101"/>
                  <a:gd name="T17" fmla="*/ 14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50">
                    <a:moveTo>
                      <a:pt x="0" y="14"/>
                    </a:moveTo>
                    <a:lnTo>
                      <a:pt x="27" y="0"/>
                    </a:lnTo>
                    <a:lnTo>
                      <a:pt x="42" y="17"/>
                    </a:lnTo>
                    <a:lnTo>
                      <a:pt x="101" y="17"/>
                    </a:lnTo>
                    <a:lnTo>
                      <a:pt x="101" y="39"/>
                    </a:lnTo>
                    <a:lnTo>
                      <a:pt x="44" y="38"/>
                    </a:lnTo>
                    <a:lnTo>
                      <a:pt x="28" y="50"/>
                    </a:lnTo>
                    <a:lnTo>
                      <a:pt x="0" y="37"/>
                    </a:lnTo>
                    <a:lnTo>
                      <a:pt x="0" y="14"/>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4" name="Oval 1742"/>
              <p:cNvSpPr>
                <a:spLocks noChangeArrowheads="1"/>
              </p:cNvSpPr>
              <p:nvPr/>
            </p:nvSpPr>
            <p:spPr bwMode="auto">
              <a:xfrm>
                <a:off x="2503" y="3766"/>
                <a:ext cx="19"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055" name="Oval 1743"/>
              <p:cNvSpPr>
                <a:spLocks noChangeArrowheads="1"/>
              </p:cNvSpPr>
              <p:nvPr/>
            </p:nvSpPr>
            <p:spPr bwMode="auto">
              <a:xfrm>
                <a:off x="2441" y="3768"/>
                <a:ext cx="20"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5056" name="Group 1744"/>
              <p:cNvGrpSpPr>
                <a:grpSpLocks/>
              </p:cNvGrpSpPr>
              <p:nvPr/>
            </p:nvGrpSpPr>
            <p:grpSpPr bwMode="auto">
              <a:xfrm>
                <a:off x="2222" y="3765"/>
                <a:ext cx="56" cy="24"/>
                <a:chOff x="2257" y="2942"/>
                <a:chExt cx="160" cy="69"/>
              </a:xfrm>
            </p:grpSpPr>
            <p:sp>
              <p:nvSpPr>
                <p:cNvPr id="15057" name="Freeform 1745"/>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8" name="Line 1746"/>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59" name="Line 1747"/>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060" name="Group 1748"/>
              <p:cNvGrpSpPr>
                <a:grpSpLocks/>
              </p:cNvGrpSpPr>
              <p:nvPr/>
            </p:nvGrpSpPr>
            <p:grpSpPr bwMode="auto">
              <a:xfrm rot="10800000">
                <a:off x="2299" y="3767"/>
                <a:ext cx="56" cy="24"/>
                <a:chOff x="2257" y="2942"/>
                <a:chExt cx="160" cy="69"/>
              </a:xfrm>
            </p:grpSpPr>
            <p:sp>
              <p:nvSpPr>
                <p:cNvPr id="15061" name="Freeform 1749"/>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62" name="Line 1750"/>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63" name="Line 1751"/>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064" name="Group 1752"/>
              <p:cNvGrpSpPr>
                <a:grpSpLocks/>
              </p:cNvGrpSpPr>
              <p:nvPr/>
            </p:nvGrpSpPr>
            <p:grpSpPr bwMode="auto">
              <a:xfrm>
                <a:off x="2253" y="3766"/>
                <a:ext cx="55" cy="24"/>
                <a:chOff x="2257" y="2942"/>
                <a:chExt cx="160" cy="69"/>
              </a:xfrm>
            </p:grpSpPr>
            <p:sp>
              <p:nvSpPr>
                <p:cNvPr id="15065" name="Freeform 1753"/>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66" name="Line 1754"/>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67" name="Line 1755"/>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068" name="Group 1756"/>
              <p:cNvGrpSpPr>
                <a:grpSpLocks/>
              </p:cNvGrpSpPr>
              <p:nvPr/>
            </p:nvGrpSpPr>
            <p:grpSpPr bwMode="auto">
              <a:xfrm rot="10800000">
                <a:off x="2673" y="3770"/>
                <a:ext cx="56" cy="24"/>
                <a:chOff x="2257" y="2942"/>
                <a:chExt cx="160" cy="69"/>
              </a:xfrm>
            </p:grpSpPr>
            <p:sp>
              <p:nvSpPr>
                <p:cNvPr id="15069" name="Freeform 1757"/>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70" name="Line 1758"/>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71" name="Line 1759"/>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072" name="Group 1760"/>
              <p:cNvGrpSpPr>
                <a:grpSpLocks/>
              </p:cNvGrpSpPr>
              <p:nvPr/>
            </p:nvGrpSpPr>
            <p:grpSpPr bwMode="auto">
              <a:xfrm rot="10800000">
                <a:off x="2636" y="3769"/>
                <a:ext cx="56" cy="24"/>
                <a:chOff x="2257" y="2942"/>
                <a:chExt cx="160" cy="69"/>
              </a:xfrm>
            </p:grpSpPr>
            <p:sp>
              <p:nvSpPr>
                <p:cNvPr id="15073" name="Freeform 1761"/>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74" name="Line 1762"/>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75" name="Line 1763"/>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5076" name="Group 1764"/>
            <p:cNvGrpSpPr>
              <a:grpSpLocks/>
            </p:cNvGrpSpPr>
            <p:nvPr/>
          </p:nvGrpSpPr>
          <p:grpSpPr bwMode="auto">
            <a:xfrm rot="10800000">
              <a:off x="116" y="1678"/>
              <a:ext cx="728" cy="78"/>
              <a:chOff x="2132" y="3741"/>
              <a:chExt cx="728" cy="78"/>
            </a:xfrm>
          </p:grpSpPr>
          <p:sp>
            <p:nvSpPr>
              <p:cNvPr id="15077" name="Freeform 1765"/>
              <p:cNvSpPr>
                <a:spLocks/>
              </p:cNvSpPr>
              <p:nvPr/>
            </p:nvSpPr>
            <p:spPr bwMode="auto">
              <a:xfrm>
                <a:off x="2132" y="3741"/>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78" name="Freeform 1766"/>
              <p:cNvSpPr>
                <a:spLocks/>
              </p:cNvSpPr>
              <p:nvPr/>
            </p:nvSpPr>
            <p:spPr bwMode="auto">
              <a:xfrm>
                <a:off x="2355" y="3744"/>
                <a:ext cx="312" cy="68"/>
              </a:xfrm>
              <a:custGeom>
                <a:avLst/>
                <a:gdLst>
                  <a:gd name="T0" fmla="*/ 3 w 312"/>
                  <a:gd name="T1" fmla="*/ 45 h 68"/>
                  <a:gd name="T2" fmla="*/ 0 w 312"/>
                  <a:gd name="T3" fmla="*/ 26 h 68"/>
                  <a:gd name="T4" fmla="*/ 14 w 312"/>
                  <a:gd name="T5" fmla="*/ 2 h 68"/>
                  <a:gd name="T6" fmla="*/ 110 w 312"/>
                  <a:gd name="T7" fmla="*/ 0 h 68"/>
                  <a:gd name="T8" fmla="*/ 142 w 312"/>
                  <a:gd name="T9" fmla="*/ 0 h 68"/>
                  <a:gd name="T10" fmla="*/ 221 w 312"/>
                  <a:gd name="T11" fmla="*/ 2 h 68"/>
                  <a:gd name="T12" fmla="*/ 309 w 312"/>
                  <a:gd name="T13" fmla="*/ 9 h 68"/>
                  <a:gd name="T14" fmla="*/ 312 w 312"/>
                  <a:gd name="T15" fmla="*/ 63 h 68"/>
                  <a:gd name="T16" fmla="*/ 221 w 312"/>
                  <a:gd name="T17" fmla="*/ 68 h 68"/>
                  <a:gd name="T18" fmla="*/ 113 w 312"/>
                  <a:gd name="T19" fmla="*/ 68 h 68"/>
                  <a:gd name="T20" fmla="*/ 20 w 312"/>
                  <a:gd name="T21" fmla="*/ 65 h 68"/>
                  <a:gd name="T22" fmla="*/ 3 w 312"/>
                  <a:gd name="T23" fmla="*/ 45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12" h="68">
                    <a:moveTo>
                      <a:pt x="3" y="45"/>
                    </a:moveTo>
                    <a:lnTo>
                      <a:pt x="0" y="26"/>
                    </a:lnTo>
                    <a:lnTo>
                      <a:pt x="14" y="2"/>
                    </a:lnTo>
                    <a:lnTo>
                      <a:pt x="110" y="0"/>
                    </a:lnTo>
                    <a:lnTo>
                      <a:pt x="142" y="0"/>
                    </a:lnTo>
                    <a:lnTo>
                      <a:pt x="221" y="2"/>
                    </a:lnTo>
                    <a:lnTo>
                      <a:pt x="309" y="9"/>
                    </a:lnTo>
                    <a:lnTo>
                      <a:pt x="312" y="63"/>
                    </a:lnTo>
                    <a:lnTo>
                      <a:pt x="221" y="68"/>
                    </a:lnTo>
                    <a:lnTo>
                      <a:pt x="113" y="68"/>
                    </a:lnTo>
                    <a:lnTo>
                      <a:pt x="20" y="65"/>
                    </a:lnTo>
                    <a:lnTo>
                      <a:pt x="3" y="45"/>
                    </a:lnTo>
                    <a:close/>
                  </a:path>
                </a:pathLst>
              </a:custGeom>
              <a:solidFill>
                <a:srgbClr val="FF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79" name="Freeform 1767"/>
              <p:cNvSpPr>
                <a:spLocks/>
              </p:cNvSpPr>
              <p:nvPr/>
            </p:nvSpPr>
            <p:spPr bwMode="auto">
              <a:xfrm>
                <a:off x="2363" y="3751"/>
                <a:ext cx="101" cy="50"/>
              </a:xfrm>
              <a:custGeom>
                <a:avLst/>
                <a:gdLst>
                  <a:gd name="T0" fmla="*/ 0 w 101"/>
                  <a:gd name="T1" fmla="*/ 14 h 50"/>
                  <a:gd name="T2" fmla="*/ 27 w 101"/>
                  <a:gd name="T3" fmla="*/ 0 h 50"/>
                  <a:gd name="T4" fmla="*/ 42 w 101"/>
                  <a:gd name="T5" fmla="*/ 17 h 50"/>
                  <a:gd name="T6" fmla="*/ 101 w 101"/>
                  <a:gd name="T7" fmla="*/ 17 h 50"/>
                  <a:gd name="T8" fmla="*/ 101 w 101"/>
                  <a:gd name="T9" fmla="*/ 39 h 50"/>
                  <a:gd name="T10" fmla="*/ 44 w 101"/>
                  <a:gd name="T11" fmla="*/ 38 h 50"/>
                  <a:gd name="T12" fmla="*/ 28 w 101"/>
                  <a:gd name="T13" fmla="*/ 50 h 50"/>
                  <a:gd name="T14" fmla="*/ 0 w 101"/>
                  <a:gd name="T15" fmla="*/ 37 h 50"/>
                  <a:gd name="T16" fmla="*/ 0 w 101"/>
                  <a:gd name="T17" fmla="*/ 14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50">
                    <a:moveTo>
                      <a:pt x="0" y="14"/>
                    </a:moveTo>
                    <a:lnTo>
                      <a:pt x="27" y="0"/>
                    </a:lnTo>
                    <a:lnTo>
                      <a:pt x="42" y="17"/>
                    </a:lnTo>
                    <a:lnTo>
                      <a:pt x="101" y="17"/>
                    </a:lnTo>
                    <a:lnTo>
                      <a:pt x="101" y="39"/>
                    </a:lnTo>
                    <a:lnTo>
                      <a:pt x="44" y="38"/>
                    </a:lnTo>
                    <a:lnTo>
                      <a:pt x="28" y="50"/>
                    </a:lnTo>
                    <a:lnTo>
                      <a:pt x="0" y="37"/>
                    </a:lnTo>
                    <a:lnTo>
                      <a:pt x="0" y="14"/>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80" name="Oval 1768"/>
              <p:cNvSpPr>
                <a:spLocks noChangeArrowheads="1"/>
              </p:cNvSpPr>
              <p:nvPr/>
            </p:nvSpPr>
            <p:spPr bwMode="auto">
              <a:xfrm>
                <a:off x="2503" y="3766"/>
                <a:ext cx="19"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081" name="Oval 1769"/>
              <p:cNvSpPr>
                <a:spLocks noChangeArrowheads="1"/>
              </p:cNvSpPr>
              <p:nvPr/>
            </p:nvSpPr>
            <p:spPr bwMode="auto">
              <a:xfrm>
                <a:off x="2441" y="3768"/>
                <a:ext cx="20"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5082" name="Group 1770"/>
              <p:cNvGrpSpPr>
                <a:grpSpLocks/>
              </p:cNvGrpSpPr>
              <p:nvPr/>
            </p:nvGrpSpPr>
            <p:grpSpPr bwMode="auto">
              <a:xfrm>
                <a:off x="2222" y="3765"/>
                <a:ext cx="56" cy="24"/>
                <a:chOff x="2257" y="2942"/>
                <a:chExt cx="160" cy="69"/>
              </a:xfrm>
            </p:grpSpPr>
            <p:sp>
              <p:nvSpPr>
                <p:cNvPr id="15083" name="Freeform 1771"/>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84" name="Line 1772"/>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85" name="Line 1773"/>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086" name="Group 1774"/>
              <p:cNvGrpSpPr>
                <a:grpSpLocks/>
              </p:cNvGrpSpPr>
              <p:nvPr/>
            </p:nvGrpSpPr>
            <p:grpSpPr bwMode="auto">
              <a:xfrm rot="10800000">
                <a:off x="2299" y="3767"/>
                <a:ext cx="56" cy="24"/>
                <a:chOff x="2257" y="2942"/>
                <a:chExt cx="160" cy="69"/>
              </a:xfrm>
            </p:grpSpPr>
            <p:sp>
              <p:nvSpPr>
                <p:cNvPr id="15087" name="Freeform 1775"/>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88" name="Line 1776"/>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89" name="Line 1777"/>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090" name="Group 1778"/>
              <p:cNvGrpSpPr>
                <a:grpSpLocks/>
              </p:cNvGrpSpPr>
              <p:nvPr/>
            </p:nvGrpSpPr>
            <p:grpSpPr bwMode="auto">
              <a:xfrm>
                <a:off x="2253" y="3766"/>
                <a:ext cx="55" cy="24"/>
                <a:chOff x="2257" y="2942"/>
                <a:chExt cx="160" cy="69"/>
              </a:xfrm>
            </p:grpSpPr>
            <p:sp>
              <p:nvSpPr>
                <p:cNvPr id="15091" name="Freeform 1779"/>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92" name="Line 1780"/>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93" name="Line 1781"/>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094" name="Group 1782"/>
              <p:cNvGrpSpPr>
                <a:grpSpLocks/>
              </p:cNvGrpSpPr>
              <p:nvPr/>
            </p:nvGrpSpPr>
            <p:grpSpPr bwMode="auto">
              <a:xfrm rot="10800000">
                <a:off x="2673" y="3770"/>
                <a:ext cx="56" cy="24"/>
                <a:chOff x="2257" y="2942"/>
                <a:chExt cx="160" cy="69"/>
              </a:xfrm>
            </p:grpSpPr>
            <p:sp>
              <p:nvSpPr>
                <p:cNvPr id="15095" name="Freeform 1783"/>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96" name="Line 1784"/>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97" name="Line 1785"/>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098" name="Group 1786"/>
              <p:cNvGrpSpPr>
                <a:grpSpLocks/>
              </p:cNvGrpSpPr>
              <p:nvPr/>
            </p:nvGrpSpPr>
            <p:grpSpPr bwMode="auto">
              <a:xfrm rot="10800000">
                <a:off x="2636" y="3769"/>
                <a:ext cx="56" cy="24"/>
                <a:chOff x="2257" y="2942"/>
                <a:chExt cx="160" cy="69"/>
              </a:xfrm>
            </p:grpSpPr>
            <p:sp>
              <p:nvSpPr>
                <p:cNvPr id="15099" name="Freeform 1787"/>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00" name="Line 1788"/>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01" name="Line 1789"/>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5102" name="Group 1790"/>
            <p:cNvGrpSpPr>
              <a:grpSpLocks/>
            </p:cNvGrpSpPr>
            <p:nvPr/>
          </p:nvGrpSpPr>
          <p:grpSpPr bwMode="auto">
            <a:xfrm rot="10800000">
              <a:off x="116" y="1787"/>
              <a:ext cx="728" cy="78"/>
              <a:chOff x="2132" y="3741"/>
              <a:chExt cx="728" cy="78"/>
            </a:xfrm>
          </p:grpSpPr>
          <p:sp>
            <p:nvSpPr>
              <p:cNvPr id="15103" name="Freeform 1791"/>
              <p:cNvSpPr>
                <a:spLocks/>
              </p:cNvSpPr>
              <p:nvPr/>
            </p:nvSpPr>
            <p:spPr bwMode="auto">
              <a:xfrm>
                <a:off x="2132" y="3741"/>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04" name="Freeform 1792"/>
              <p:cNvSpPr>
                <a:spLocks/>
              </p:cNvSpPr>
              <p:nvPr/>
            </p:nvSpPr>
            <p:spPr bwMode="auto">
              <a:xfrm>
                <a:off x="2355" y="3744"/>
                <a:ext cx="312" cy="68"/>
              </a:xfrm>
              <a:custGeom>
                <a:avLst/>
                <a:gdLst>
                  <a:gd name="T0" fmla="*/ 3 w 312"/>
                  <a:gd name="T1" fmla="*/ 45 h 68"/>
                  <a:gd name="T2" fmla="*/ 0 w 312"/>
                  <a:gd name="T3" fmla="*/ 26 h 68"/>
                  <a:gd name="T4" fmla="*/ 14 w 312"/>
                  <a:gd name="T5" fmla="*/ 2 h 68"/>
                  <a:gd name="T6" fmla="*/ 110 w 312"/>
                  <a:gd name="T7" fmla="*/ 0 h 68"/>
                  <a:gd name="T8" fmla="*/ 142 w 312"/>
                  <a:gd name="T9" fmla="*/ 0 h 68"/>
                  <a:gd name="T10" fmla="*/ 221 w 312"/>
                  <a:gd name="T11" fmla="*/ 2 h 68"/>
                  <a:gd name="T12" fmla="*/ 309 w 312"/>
                  <a:gd name="T13" fmla="*/ 9 h 68"/>
                  <a:gd name="T14" fmla="*/ 312 w 312"/>
                  <a:gd name="T15" fmla="*/ 63 h 68"/>
                  <a:gd name="T16" fmla="*/ 221 w 312"/>
                  <a:gd name="T17" fmla="*/ 68 h 68"/>
                  <a:gd name="T18" fmla="*/ 113 w 312"/>
                  <a:gd name="T19" fmla="*/ 68 h 68"/>
                  <a:gd name="T20" fmla="*/ 20 w 312"/>
                  <a:gd name="T21" fmla="*/ 65 h 68"/>
                  <a:gd name="T22" fmla="*/ 3 w 312"/>
                  <a:gd name="T23" fmla="*/ 45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12" h="68">
                    <a:moveTo>
                      <a:pt x="3" y="45"/>
                    </a:moveTo>
                    <a:lnTo>
                      <a:pt x="0" y="26"/>
                    </a:lnTo>
                    <a:lnTo>
                      <a:pt x="14" y="2"/>
                    </a:lnTo>
                    <a:lnTo>
                      <a:pt x="110" y="0"/>
                    </a:lnTo>
                    <a:lnTo>
                      <a:pt x="142" y="0"/>
                    </a:lnTo>
                    <a:lnTo>
                      <a:pt x="221" y="2"/>
                    </a:lnTo>
                    <a:lnTo>
                      <a:pt x="309" y="9"/>
                    </a:lnTo>
                    <a:lnTo>
                      <a:pt x="312" y="63"/>
                    </a:lnTo>
                    <a:lnTo>
                      <a:pt x="221" y="68"/>
                    </a:lnTo>
                    <a:lnTo>
                      <a:pt x="113" y="68"/>
                    </a:lnTo>
                    <a:lnTo>
                      <a:pt x="20" y="65"/>
                    </a:lnTo>
                    <a:lnTo>
                      <a:pt x="3" y="45"/>
                    </a:lnTo>
                    <a:close/>
                  </a:path>
                </a:pathLst>
              </a:custGeom>
              <a:solidFill>
                <a:srgbClr val="FF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05" name="Freeform 1793"/>
              <p:cNvSpPr>
                <a:spLocks/>
              </p:cNvSpPr>
              <p:nvPr/>
            </p:nvSpPr>
            <p:spPr bwMode="auto">
              <a:xfrm>
                <a:off x="2363" y="3751"/>
                <a:ext cx="101" cy="50"/>
              </a:xfrm>
              <a:custGeom>
                <a:avLst/>
                <a:gdLst>
                  <a:gd name="T0" fmla="*/ 0 w 101"/>
                  <a:gd name="T1" fmla="*/ 14 h 50"/>
                  <a:gd name="T2" fmla="*/ 27 w 101"/>
                  <a:gd name="T3" fmla="*/ 0 h 50"/>
                  <a:gd name="T4" fmla="*/ 42 w 101"/>
                  <a:gd name="T5" fmla="*/ 17 h 50"/>
                  <a:gd name="T6" fmla="*/ 101 w 101"/>
                  <a:gd name="T7" fmla="*/ 17 h 50"/>
                  <a:gd name="T8" fmla="*/ 101 w 101"/>
                  <a:gd name="T9" fmla="*/ 39 h 50"/>
                  <a:gd name="T10" fmla="*/ 44 w 101"/>
                  <a:gd name="T11" fmla="*/ 38 h 50"/>
                  <a:gd name="T12" fmla="*/ 28 w 101"/>
                  <a:gd name="T13" fmla="*/ 50 h 50"/>
                  <a:gd name="T14" fmla="*/ 0 w 101"/>
                  <a:gd name="T15" fmla="*/ 37 h 50"/>
                  <a:gd name="T16" fmla="*/ 0 w 101"/>
                  <a:gd name="T17" fmla="*/ 14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50">
                    <a:moveTo>
                      <a:pt x="0" y="14"/>
                    </a:moveTo>
                    <a:lnTo>
                      <a:pt x="27" y="0"/>
                    </a:lnTo>
                    <a:lnTo>
                      <a:pt x="42" y="17"/>
                    </a:lnTo>
                    <a:lnTo>
                      <a:pt x="101" y="17"/>
                    </a:lnTo>
                    <a:lnTo>
                      <a:pt x="101" y="39"/>
                    </a:lnTo>
                    <a:lnTo>
                      <a:pt x="44" y="38"/>
                    </a:lnTo>
                    <a:lnTo>
                      <a:pt x="28" y="50"/>
                    </a:lnTo>
                    <a:lnTo>
                      <a:pt x="0" y="37"/>
                    </a:lnTo>
                    <a:lnTo>
                      <a:pt x="0" y="14"/>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06" name="Oval 1794"/>
              <p:cNvSpPr>
                <a:spLocks noChangeArrowheads="1"/>
              </p:cNvSpPr>
              <p:nvPr/>
            </p:nvSpPr>
            <p:spPr bwMode="auto">
              <a:xfrm>
                <a:off x="2503" y="3766"/>
                <a:ext cx="19"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107" name="Oval 1795"/>
              <p:cNvSpPr>
                <a:spLocks noChangeArrowheads="1"/>
              </p:cNvSpPr>
              <p:nvPr/>
            </p:nvSpPr>
            <p:spPr bwMode="auto">
              <a:xfrm>
                <a:off x="2441" y="3768"/>
                <a:ext cx="20"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5108" name="Group 1796"/>
              <p:cNvGrpSpPr>
                <a:grpSpLocks/>
              </p:cNvGrpSpPr>
              <p:nvPr/>
            </p:nvGrpSpPr>
            <p:grpSpPr bwMode="auto">
              <a:xfrm>
                <a:off x="2222" y="3765"/>
                <a:ext cx="56" cy="24"/>
                <a:chOff x="2257" y="2942"/>
                <a:chExt cx="160" cy="69"/>
              </a:xfrm>
            </p:grpSpPr>
            <p:sp>
              <p:nvSpPr>
                <p:cNvPr id="15109" name="Freeform 1797"/>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10" name="Line 1798"/>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11" name="Line 1799"/>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112" name="Group 1800"/>
              <p:cNvGrpSpPr>
                <a:grpSpLocks/>
              </p:cNvGrpSpPr>
              <p:nvPr/>
            </p:nvGrpSpPr>
            <p:grpSpPr bwMode="auto">
              <a:xfrm rot="10800000">
                <a:off x="2299" y="3767"/>
                <a:ext cx="56" cy="24"/>
                <a:chOff x="2257" y="2942"/>
                <a:chExt cx="160" cy="69"/>
              </a:xfrm>
            </p:grpSpPr>
            <p:sp>
              <p:nvSpPr>
                <p:cNvPr id="15113" name="Freeform 1801"/>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14" name="Line 1802"/>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15" name="Line 1803"/>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116" name="Group 1804"/>
              <p:cNvGrpSpPr>
                <a:grpSpLocks/>
              </p:cNvGrpSpPr>
              <p:nvPr/>
            </p:nvGrpSpPr>
            <p:grpSpPr bwMode="auto">
              <a:xfrm>
                <a:off x="2253" y="3766"/>
                <a:ext cx="55" cy="24"/>
                <a:chOff x="2257" y="2942"/>
                <a:chExt cx="160" cy="69"/>
              </a:xfrm>
            </p:grpSpPr>
            <p:sp>
              <p:nvSpPr>
                <p:cNvPr id="15117" name="Freeform 1805"/>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18" name="Line 1806"/>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19" name="Line 1807"/>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120" name="Group 1808"/>
              <p:cNvGrpSpPr>
                <a:grpSpLocks/>
              </p:cNvGrpSpPr>
              <p:nvPr/>
            </p:nvGrpSpPr>
            <p:grpSpPr bwMode="auto">
              <a:xfrm rot="10800000">
                <a:off x="2673" y="3770"/>
                <a:ext cx="56" cy="24"/>
                <a:chOff x="2257" y="2942"/>
                <a:chExt cx="160" cy="69"/>
              </a:xfrm>
            </p:grpSpPr>
            <p:sp>
              <p:nvSpPr>
                <p:cNvPr id="15121" name="Freeform 1809"/>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22" name="Line 1810"/>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23" name="Line 1811"/>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124" name="Group 1812"/>
              <p:cNvGrpSpPr>
                <a:grpSpLocks/>
              </p:cNvGrpSpPr>
              <p:nvPr/>
            </p:nvGrpSpPr>
            <p:grpSpPr bwMode="auto">
              <a:xfrm rot="10800000">
                <a:off x="2636" y="3769"/>
                <a:ext cx="56" cy="24"/>
                <a:chOff x="2257" y="2942"/>
                <a:chExt cx="160" cy="69"/>
              </a:xfrm>
            </p:grpSpPr>
            <p:sp>
              <p:nvSpPr>
                <p:cNvPr id="15125" name="Freeform 1813"/>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26" name="Line 1814"/>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27" name="Line 1815"/>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5128" name="Group 1816"/>
            <p:cNvGrpSpPr>
              <a:grpSpLocks/>
            </p:cNvGrpSpPr>
            <p:nvPr/>
          </p:nvGrpSpPr>
          <p:grpSpPr bwMode="auto">
            <a:xfrm rot="10800000">
              <a:off x="116" y="1896"/>
              <a:ext cx="728" cy="78"/>
              <a:chOff x="2132" y="3741"/>
              <a:chExt cx="728" cy="78"/>
            </a:xfrm>
          </p:grpSpPr>
          <p:sp>
            <p:nvSpPr>
              <p:cNvPr id="15129" name="Freeform 1817"/>
              <p:cNvSpPr>
                <a:spLocks/>
              </p:cNvSpPr>
              <p:nvPr/>
            </p:nvSpPr>
            <p:spPr bwMode="auto">
              <a:xfrm>
                <a:off x="2132" y="3741"/>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30" name="Freeform 1818"/>
              <p:cNvSpPr>
                <a:spLocks/>
              </p:cNvSpPr>
              <p:nvPr/>
            </p:nvSpPr>
            <p:spPr bwMode="auto">
              <a:xfrm>
                <a:off x="2355" y="3744"/>
                <a:ext cx="312" cy="68"/>
              </a:xfrm>
              <a:custGeom>
                <a:avLst/>
                <a:gdLst>
                  <a:gd name="T0" fmla="*/ 3 w 312"/>
                  <a:gd name="T1" fmla="*/ 45 h 68"/>
                  <a:gd name="T2" fmla="*/ 0 w 312"/>
                  <a:gd name="T3" fmla="*/ 26 h 68"/>
                  <a:gd name="T4" fmla="*/ 14 w 312"/>
                  <a:gd name="T5" fmla="*/ 2 h 68"/>
                  <a:gd name="T6" fmla="*/ 110 w 312"/>
                  <a:gd name="T7" fmla="*/ 0 h 68"/>
                  <a:gd name="T8" fmla="*/ 142 w 312"/>
                  <a:gd name="T9" fmla="*/ 0 h 68"/>
                  <a:gd name="T10" fmla="*/ 221 w 312"/>
                  <a:gd name="T11" fmla="*/ 2 h 68"/>
                  <a:gd name="T12" fmla="*/ 309 w 312"/>
                  <a:gd name="T13" fmla="*/ 9 h 68"/>
                  <a:gd name="T14" fmla="*/ 312 w 312"/>
                  <a:gd name="T15" fmla="*/ 63 h 68"/>
                  <a:gd name="T16" fmla="*/ 221 w 312"/>
                  <a:gd name="T17" fmla="*/ 68 h 68"/>
                  <a:gd name="T18" fmla="*/ 113 w 312"/>
                  <a:gd name="T19" fmla="*/ 68 h 68"/>
                  <a:gd name="T20" fmla="*/ 20 w 312"/>
                  <a:gd name="T21" fmla="*/ 65 h 68"/>
                  <a:gd name="T22" fmla="*/ 3 w 312"/>
                  <a:gd name="T23" fmla="*/ 45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12" h="68">
                    <a:moveTo>
                      <a:pt x="3" y="45"/>
                    </a:moveTo>
                    <a:lnTo>
                      <a:pt x="0" y="26"/>
                    </a:lnTo>
                    <a:lnTo>
                      <a:pt x="14" y="2"/>
                    </a:lnTo>
                    <a:lnTo>
                      <a:pt x="110" y="0"/>
                    </a:lnTo>
                    <a:lnTo>
                      <a:pt x="142" y="0"/>
                    </a:lnTo>
                    <a:lnTo>
                      <a:pt x="221" y="2"/>
                    </a:lnTo>
                    <a:lnTo>
                      <a:pt x="309" y="9"/>
                    </a:lnTo>
                    <a:lnTo>
                      <a:pt x="312" y="63"/>
                    </a:lnTo>
                    <a:lnTo>
                      <a:pt x="221" y="68"/>
                    </a:lnTo>
                    <a:lnTo>
                      <a:pt x="113" y="68"/>
                    </a:lnTo>
                    <a:lnTo>
                      <a:pt x="20" y="65"/>
                    </a:lnTo>
                    <a:lnTo>
                      <a:pt x="3" y="45"/>
                    </a:lnTo>
                    <a:close/>
                  </a:path>
                </a:pathLst>
              </a:custGeom>
              <a:solidFill>
                <a:srgbClr val="FF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31" name="Freeform 1819"/>
              <p:cNvSpPr>
                <a:spLocks/>
              </p:cNvSpPr>
              <p:nvPr/>
            </p:nvSpPr>
            <p:spPr bwMode="auto">
              <a:xfrm>
                <a:off x="2363" y="3751"/>
                <a:ext cx="101" cy="50"/>
              </a:xfrm>
              <a:custGeom>
                <a:avLst/>
                <a:gdLst>
                  <a:gd name="T0" fmla="*/ 0 w 101"/>
                  <a:gd name="T1" fmla="*/ 14 h 50"/>
                  <a:gd name="T2" fmla="*/ 27 w 101"/>
                  <a:gd name="T3" fmla="*/ 0 h 50"/>
                  <a:gd name="T4" fmla="*/ 42 w 101"/>
                  <a:gd name="T5" fmla="*/ 17 h 50"/>
                  <a:gd name="T6" fmla="*/ 101 w 101"/>
                  <a:gd name="T7" fmla="*/ 17 h 50"/>
                  <a:gd name="T8" fmla="*/ 101 w 101"/>
                  <a:gd name="T9" fmla="*/ 39 h 50"/>
                  <a:gd name="T10" fmla="*/ 44 w 101"/>
                  <a:gd name="T11" fmla="*/ 38 h 50"/>
                  <a:gd name="T12" fmla="*/ 28 w 101"/>
                  <a:gd name="T13" fmla="*/ 50 h 50"/>
                  <a:gd name="T14" fmla="*/ 0 w 101"/>
                  <a:gd name="T15" fmla="*/ 37 h 50"/>
                  <a:gd name="T16" fmla="*/ 0 w 101"/>
                  <a:gd name="T17" fmla="*/ 14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50">
                    <a:moveTo>
                      <a:pt x="0" y="14"/>
                    </a:moveTo>
                    <a:lnTo>
                      <a:pt x="27" y="0"/>
                    </a:lnTo>
                    <a:lnTo>
                      <a:pt x="42" y="17"/>
                    </a:lnTo>
                    <a:lnTo>
                      <a:pt x="101" y="17"/>
                    </a:lnTo>
                    <a:lnTo>
                      <a:pt x="101" y="39"/>
                    </a:lnTo>
                    <a:lnTo>
                      <a:pt x="44" y="38"/>
                    </a:lnTo>
                    <a:lnTo>
                      <a:pt x="28" y="50"/>
                    </a:lnTo>
                    <a:lnTo>
                      <a:pt x="0" y="37"/>
                    </a:lnTo>
                    <a:lnTo>
                      <a:pt x="0" y="14"/>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32" name="Oval 1820"/>
              <p:cNvSpPr>
                <a:spLocks noChangeArrowheads="1"/>
              </p:cNvSpPr>
              <p:nvPr/>
            </p:nvSpPr>
            <p:spPr bwMode="auto">
              <a:xfrm>
                <a:off x="2503" y="3766"/>
                <a:ext cx="19"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133" name="Oval 1821"/>
              <p:cNvSpPr>
                <a:spLocks noChangeArrowheads="1"/>
              </p:cNvSpPr>
              <p:nvPr/>
            </p:nvSpPr>
            <p:spPr bwMode="auto">
              <a:xfrm>
                <a:off x="2441" y="3768"/>
                <a:ext cx="20"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5134" name="Group 1822"/>
              <p:cNvGrpSpPr>
                <a:grpSpLocks/>
              </p:cNvGrpSpPr>
              <p:nvPr/>
            </p:nvGrpSpPr>
            <p:grpSpPr bwMode="auto">
              <a:xfrm>
                <a:off x="2222" y="3765"/>
                <a:ext cx="56" cy="24"/>
                <a:chOff x="2257" y="2942"/>
                <a:chExt cx="160" cy="69"/>
              </a:xfrm>
            </p:grpSpPr>
            <p:sp>
              <p:nvSpPr>
                <p:cNvPr id="15135" name="Freeform 1823"/>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36" name="Line 1824"/>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37" name="Line 1825"/>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138" name="Group 1826"/>
              <p:cNvGrpSpPr>
                <a:grpSpLocks/>
              </p:cNvGrpSpPr>
              <p:nvPr/>
            </p:nvGrpSpPr>
            <p:grpSpPr bwMode="auto">
              <a:xfrm rot="10800000">
                <a:off x="2299" y="3767"/>
                <a:ext cx="56" cy="24"/>
                <a:chOff x="2257" y="2942"/>
                <a:chExt cx="160" cy="69"/>
              </a:xfrm>
            </p:grpSpPr>
            <p:sp>
              <p:nvSpPr>
                <p:cNvPr id="15139" name="Freeform 1827"/>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40" name="Line 1828"/>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41" name="Line 1829"/>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142" name="Group 1830"/>
              <p:cNvGrpSpPr>
                <a:grpSpLocks/>
              </p:cNvGrpSpPr>
              <p:nvPr/>
            </p:nvGrpSpPr>
            <p:grpSpPr bwMode="auto">
              <a:xfrm>
                <a:off x="2253" y="3766"/>
                <a:ext cx="55" cy="24"/>
                <a:chOff x="2257" y="2942"/>
                <a:chExt cx="160" cy="69"/>
              </a:xfrm>
            </p:grpSpPr>
            <p:sp>
              <p:nvSpPr>
                <p:cNvPr id="15143" name="Freeform 1831"/>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44" name="Line 1832"/>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45" name="Line 1833"/>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146" name="Group 1834"/>
              <p:cNvGrpSpPr>
                <a:grpSpLocks/>
              </p:cNvGrpSpPr>
              <p:nvPr/>
            </p:nvGrpSpPr>
            <p:grpSpPr bwMode="auto">
              <a:xfrm rot="10800000">
                <a:off x="2673" y="3770"/>
                <a:ext cx="56" cy="24"/>
                <a:chOff x="2257" y="2942"/>
                <a:chExt cx="160" cy="69"/>
              </a:xfrm>
            </p:grpSpPr>
            <p:sp>
              <p:nvSpPr>
                <p:cNvPr id="15147" name="Freeform 1835"/>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48" name="Line 1836"/>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49" name="Line 1837"/>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150" name="Group 1838"/>
              <p:cNvGrpSpPr>
                <a:grpSpLocks/>
              </p:cNvGrpSpPr>
              <p:nvPr/>
            </p:nvGrpSpPr>
            <p:grpSpPr bwMode="auto">
              <a:xfrm rot="10800000">
                <a:off x="2636" y="3769"/>
                <a:ext cx="56" cy="24"/>
                <a:chOff x="2257" y="2942"/>
                <a:chExt cx="160" cy="69"/>
              </a:xfrm>
            </p:grpSpPr>
            <p:sp>
              <p:nvSpPr>
                <p:cNvPr id="15151" name="Freeform 1839"/>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52" name="Line 1840"/>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53" name="Line 1841"/>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5154" name="Group 1842"/>
            <p:cNvGrpSpPr>
              <a:grpSpLocks/>
            </p:cNvGrpSpPr>
            <p:nvPr/>
          </p:nvGrpSpPr>
          <p:grpSpPr bwMode="auto">
            <a:xfrm rot="10800000">
              <a:off x="116" y="2005"/>
              <a:ext cx="728" cy="78"/>
              <a:chOff x="2132" y="3741"/>
              <a:chExt cx="728" cy="78"/>
            </a:xfrm>
          </p:grpSpPr>
          <p:sp>
            <p:nvSpPr>
              <p:cNvPr id="15155" name="Freeform 1843"/>
              <p:cNvSpPr>
                <a:spLocks/>
              </p:cNvSpPr>
              <p:nvPr/>
            </p:nvSpPr>
            <p:spPr bwMode="auto">
              <a:xfrm>
                <a:off x="2132" y="3741"/>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56" name="Freeform 1844"/>
              <p:cNvSpPr>
                <a:spLocks/>
              </p:cNvSpPr>
              <p:nvPr/>
            </p:nvSpPr>
            <p:spPr bwMode="auto">
              <a:xfrm>
                <a:off x="2355" y="3744"/>
                <a:ext cx="312" cy="68"/>
              </a:xfrm>
              <a:custGeom>
                <a:avLst/>
                <a:gdLst>
                  <a:gd name="T0" fmla="*/ 3 w 312"/>
                  <a:gd name="T1" fmla="*/ 45 h 68"/>
                  <a:gd name="T2" fmla="*/ 0 w 312"/>
                  <a:gd name="T3" fmla="*/ 26 h 68"/>
                  <a:gd name="T4" fmla="*/ 14 w 312"/>
                  <a:gd name="T5" fmla="*/ 2 h 68"/>
                  <a:gd name="T6" fmla="*/ 110 w 312"/>
                  <a:gd name="T7" fmla="*/ 0 h 68"/>
                  <a:gd name="T8" fmla="*/ 142 w 312"/>
                  <a:gd name="T9" fmla="*/ 0 h 68"/>
                  <a:gd name="T10" fmla="*/ 221 w 312"/>
                  <a:gd name="T11" fmla="*/ 2 h 68"/>
                  <a:gd name="T12" fmla="*/ 309 w 312"/>
                  <a:gd name="T13" fmla="*/ 9 h 68"/>
                  <a:gd name="T14" fmla="*/ 312 w 312"/>
                  <a:gd name="T15" fmla="*/ 63 h 68"/>
                  <a:gd name="T16" fmla="*/ 221 w 312"/>
                  <a:gd name="T17" fmla="*/ 68 h 68"/>
                  <a:gd name="T18" fmla="*/ 113 w 312"/>
                  <a:gd name="T19" fmla="*/ 68 h 68"/>
                  <a:gd name="T20" fmla="*/ 20 w 312"/>
                  <a:gd name="T21" fmla="*/ 65 h 68"/>
                  <a:gd name="T22" fmla="*/ 3 w 312"/>
                  <a:gd name="T23" fmla="*/ 45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12" h="68">
                    <a:moveTo>
                      <a:pt x="3" y="45"/>
                    </a:moveTo>
                    <a:lnTo>
                      <a:pt x="0" y="26"/>
                    </a:lnTo>
                    <a:lnTo>
                      <a:pt x="14" y="2"/>
                    </a:lnTo>
                    <a:lnTo>
                      <a:pt x="110" y="0"/>
                    </a:lnTo>
                    <a:lnTo>
                      <a:pt x="142" y="0"/>
                    </a:lnTo>
                    <a:lnTo>
                      <a:pt x="221" y="2"/>
                    </a:lnTo>
                    <a:lnTo>
                      <a:pt x="309" y="9"/>
                    </a:lnTo>
                    <a:lnTo>
                      <a:pt x="312" y="63"/>
                    </a:lnTo>
                    <a:lnTo>
                      <a:pt x="221" y="68"/>
                    </a:lnTo>
                    <a:lnTo>
                      <a:pt x="113" y="68"/>
                    </a:lnTo>
                    <a:lnTo>
                      <a:pt x="20" y="65"/>
                    </a:lnTo>
                    <a:lnTo>
                      <a:pt x="3" y="45"/>
                    </a:lnTo>
                    <a:close/>
                  </a:path>
                </a:pathLst>
              </a:custGeom>
              <a:solidFill>
                <a:srgbClr val="FF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57" name="Freeform 1845"/>
              <p:cNvSpPr>
                <a:spLocks/>
              </p:cNvSpPr>
              <p:nvPr/>
            </p:nvSpPr>
            <p:spPr bwMode="auto">
              <a:xfrm>
                <a:off x="2363" y="3751"/>
                <a:ext cx="101" cy="50"/>
              </a:xfrm>
              <a:custGeom>
                <a:avLst/>
                <a:gdLst>
                  <a:gd name="T0" fmla="*/ 0 w 101"/>
                  <a:gd name="T1" fmla="*/ 14 h 50"/>
                  <a:gd name="T2" fmla="*/ 27 w 101"/>
                  <a:gd name="T3" fmla="*/ 0 h 50"/>
                  <a:gd name="T4" fmla="*/ 42 w 101"/>
                  <a:gd name="T5" fmla="*/ 17 h 50"/>
                  <a:gd name="T6" fmla="*/ 101 w 101"/>
                  <a:gd name="T7" fmla="*/ 17 h 50"/>
                  <a:gd name="T8" fmla="*/ 101 w 101"/>
                  <a:gd name="T9" fmla="*/ 39 h 50"/>
                  <a:gd name="T10" fmla="*/ 44 w 101"/>
                  <a:gd name="T11" fmla="*/ 38 h 50"/>
                  <a:gd name="T12" fmla="*/ 28 w 101"/>
                  <a:gd name="T13" fmla="*/ 50 h 50"/>
                  <a:gd name="T14" fmla="*/ 0 w 101"/>
                  <a:gd name="T15" fmla="*/ 37 h 50"/>
                  <a:gd name="T16" fmla="*/ 0 w 101"/>
                  <a:gd name="T17" fmla="*/ 14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50">
                    <a:moveTo>
                      <a:pt x="0" y="14"/>
                    </a:moveTo>
                    <a:lnTo>
                      <a:pt x="27" y="0"/>
                    </a:lnTo>
                    <a:lnTo>
                      <a:pt x="42" y="17"/>
                    </a:lnTo>
                    <a:lnTo>
                      <a:pt x="101" y="17"/>
                    </a:lnTo>
                    <a:lnTo>
                      <a:pt x="101" y="39"/>
                    </a:lnTo>
                    <a:lnTo>
                      <a:pt x="44" y="38"/>
                    </a:lnTo>
                    <a:lnTo>
                      <a:pt x="28" y="50"/>
                    </a:lnTo>
                    <a:lnTo>
                      <a:pt x="0" y="37"/>
                    </a:lnTo>
                    <a:lnTo>
                      <a:pt x="0" y="14"/>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58" name="Oval 1846"/>
              <p:cNvSpPr>
                <a:spLocks noChangeArrowheads="1"/>
              </p:cNvSpPr>
              <p:nvPr/>
            </p:nvSpPr>
            <p:spPr bwMode="auto">
              <a:xfrm>
                <a:off x="2503" y="3766"/>
                <a:ext cx="19"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159" name="Oval 1847"/>
              <p:cNvSpPr>
                <a:spLocks noChangeArrowheads="1"/>
              </p:cNvSpPr>
              <p:nvPr/>
            </p:nvSpPr>
            <p:spPr bwMode="auto">
              <a:xfrm>
                <a:off x="2441" y="3768"/>
                <a:ext cx="20"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5160" name="Group 1848"/>
              <p:cNvGrpSpPr>
                <a:grpSpLocks/>
              </p:cNvGrpSpPr>
              <p:nvPr/>
            </p:nvGrpSpPr>
            <p:grpSpPr bwMode="auto">
              <a:xfrm>
                <a:off x="2222" y="3765"/>
                <a:ext cx="56" cy="24"/>
                <a:chOff x="2257" y="2942"/>
                <a:chExt cx="160" cy="69"/>
              </a:xfrm>
            </p:grpSpPr>
            <p:sp>
              <p:nvSpPr>
                <p:cNvPr id="15161" name="Freeform 1849"/>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62" name="Line 1850"/>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63" name="Line 1851"/>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164" name="Group 1852"/>
              <p:cNvGrpSpPr>
                <a:grpSpLocks/>
              </p:cNvGrpSpPr>
              <p:nvPr/>
            </p:nvGrpSpPr>
            <p:grpSpPr bwMode="auto">
              <a:xfrm rot="10800000">
                <a:off x="2299" y="3767"/>
                <a:ext cx="56" cy="24"/>
                <a:chOff x="2257" y="2942"/>
                <a:chExt cx="160" cy="69"/>
              </a:xfrm>
            </p:grpSpPr>
            <p:sp>
              <p:nvSpPr>
                <p:cNvPr id="15165" name="Freeform 1853"/>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66" name="Line 1854"/>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67" name="Line 1855"/>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168" name="Group 1856"/>
              <p:cNvGrpSpPr>
                <a:grpSpLocks/>
              </p:cNvGrpSpPr>
              <p:nvPr/>
            </p:nvGrpSpPr>
            <p:grpSpPr bwMode="auto">
              <a:xfrm>
                <a:off x="2253" y="3766"/>
                <a:ext cx="55" cy="24"/>
                <a:chOff x="2257" y="2942"/>
                <a:chExt cx="160" cy="69"/>
              </a:xfrm>
            </p:grpSpPr>
            <p:sp>
              <p:nvSpPr>
                <p:cNvPr id="15169" name="Freeform 1857"/>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70" name="Line 1858"/>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71" name="Line 1859"/>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172" name="Group 1860"/>
              <p:cNvGrpSpPr>
                <a:grpSpLocks/>
              </p:cNvGrpSpPr>
              <p:nvPr/>
            </p:nvGrpSpPr>
            <p:grpSpPr bwMode="auto">
              <a:xfrm rot="10800000">
                <a:off x="2673" y="3770"/>
                <a:ext cx="56" cy="24"/>
                <a:chOff x="2257" y="2942"/>
                <a:chExt cx="160" cy="69"/>
              </a:xfrm>
            </p:grpSpPr>
            <p:sp>
              <p:nvSpPr>
                <p:cNvPr id="15173" name="Freeform 1861"/>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74" name="Line 1862"/>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75" name="Line 1863"/>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176" name="Group 1864"/>
              <p:cNvGrpSpPr>
                <a:grpSpLocks/>
              </p:cNvGrpSpPr>
              <p:nvPr/>
            </p:nvGrpSpPr>
            <p:grpSpPr bwMode="auto">
              <a:xfrm rot="10800000">
                <a:off x="2636" y="3769"/>
                <a:ext cx="56" cy="24"/>
                <a:chOff x="2257" y="2942"/>
                <a:chExt cx="160" cy="69"/>
              </a:xfrm>
            </p:grpSpPr>
            <p:sp>
              <p:nvSpPr>
                <p:cNvPr id="15177" name="Freeform 1865"/>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78" name="Line 1866"/>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79" name="Line 1867"/>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5180" name="Group 1868"/>
            <p:cNvGrpSpPr>
              <a:grpSpLocks/>
            </p:cNvGrpSpPr>
            <p:nvPr/>
          </p:nvGrpSpPr>
          <p:grpSpPr bwMode="auto">
            <a:xfrm rot="10800000">
              <a:off x="116" y="2114"/>
              <a:ext cx="728" cy="78"/>
              <a:chOff x="2132" y="3741"/>
              <a:chExt cx="728" cy="78"/>
            </a:xfrm>
          </p:grpSpPr>
          <p:sp>
            <p:nvSpPr>
              <p:cNvPr id="15181" name="Freeform 1869"/>
              <p:cNvSpPr>
                <a:spLocks/>
              </p:cNvSpPr>
              <p:nvPr/>
            </p:nvSpPr>
            <p:spPr bwMode="auto">
              <a:xfrm>
                <a:off x="2132" y="3741"/>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82" name="Freeform 1870"/>
              <p:cNvSpPr>
                <a:spLocks/>
              </p:cNvSpPr>
              <p:nvPr/>
            </p:nvSpPr>
            <p:spPr bwMode="auto">
              <a:xfrm>
                <a:off x="2355" y="3744"/>
                <a:ext cx="312" cy="68"/>
              </a:xfrm>
              <a:custGeom>
                <a:avLst/>
                <a:gdLst>
                  <a:gd name="T0" fmla="*/ 3 w 312"/>
                  <a:gd name="T1" fmla="*/ 45 h 68"/>
                  <a:gd name="T2" fmla="*/ 0 w 312"/>
                  <a:gd name="T3" fmla="*/ 26 h 68"/>
                  <a:gd name="T4" fmla="*/ 14 w 312"/>
                  <a:gd name="T5" fmla="*/ 2 h 68"/>
                  <a:gd name="T6" fmla="*/ 110 w 312"/>
                  <a:gd name="T7" fmla="*/ 0 h 68"/>
                  <a:gd name="T8" fmla="*/ 142 w 312"/>
                  <a:gd name="T9" fmla="*/ 0 h 68"/>
                  <a:gd name="T10" fmla="*/ 221 w 312"/>
                  <a:gd name="T11" fmla="*/ 2 h 68"/>
                  <a:gd name="T12" fmla="*/ 309 w 312"/>
                  <a:gd name="T13" fmla="*/ 9 h 68"/>
                  <a:gd name="T14" fmla="*/ 312 w 312"/>
                  <a:gd name="T15" fmla="*/ 63 h 68"/>
                  <a:gd name="T16" fmla="*/ 221 w 312"/>
                  <a:gd name="T17" fmla="*/ 68 h 68"/>
                  <a:gd name="T18" fmla="*/ 113 w 312"/>
                  <a:gd name="T19" fmla="*/ 68 h 68"/>
                  <a:gd name="T20" fmla="*/ 20 w 312"/>
                  <a:gd name="T21" fmla="*/ 65 h 68"/>
                  <a:gd name="T22" fmla="*/ 3 w 312"/>
                  <a:gd name="T23" fmla="*/ 45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12" h="68">
                    <a:moveTo>
                      <a:pt x="3" y="45"/>
                    </a:moveTo>
                    <a:lnTo>
                      <a:pt x="0" y="26"/>
                    </a:lnTo>
                    <a:lnTo>
                      <a:pt x="14" y="2"/>
                    </a:lnTo>
                    <a:lnTo>
                      <a:pt x="110" y="0"/>
                    </a:lnTo>
                    <a:lnTo>
                      <a:pt x="142" y="0"/>
                    </a:lnTo>
                    <a:lnTo>
                      <a:pt x="221" y="2"/>
                    </a:lnTo>
                    <a:lnTo>
                      <a:pt x="309" y="9"/>
                    </a:lnTo>
                    <a:lnTo>
                      <a:pt x="312" y="63"/>
                    </a:lnTo>
                    <a:lnTo>
                      <a:pt x="221" y="68"/>
                    </a:lnTo>
                    <a:lnTo>
                      <a:pt x="113" y="68"/>
                    </a:lnTo>
                    <a:lnTo>
                      <a:pt x="20" y="65"/>
                    </a:lnTo>
                    <a:lnTo>
                      <a:pt x="3" y="45"/>
                    </a:lnTo>
                    <a:close/>
                  </a:path>
                </a:pathLst>
              </a:custGeom>
              <a:solidFill>
                <a:srgbClr val="FF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83" name="Freeform 1871"/>
              <p:cNvSpPr>
                <a:spLocks/>
              </p:cNvSpPr>
              <p:nvPr/>
            </p:nvSpPr>
            <p:spPr bwMode="auto">
              <a:xfrm>
                <a:off x="2363" y="3751"/>
                <a:ext cx="101" cy="50"/>
              </a:xfrm>
              <a:custGeom>
                <a:avLst/>
                <a:gdLst>
                  <a:gd name="T0" fmla="*/ 0 w 101"/>
                  <a:gd name="T1" fmla="*/ 14 h 50"/>
                  <a:gd name="T2" fmla="*/ 27 w 101"/>
                  <a:gd name="T3" fmla="*/ 0 h 50"/>
                  <a:gd name="T4" fmla="*/ 42 w 101"/>
                  <a:gd name="T5" fmla="*/ 17 h 50"/>
                  <a:gd name="T6" fmla="*/ 101 w 101"/>
                  <a:gd name="T7" fmla="*/ 17 h 50"/>
                  <a:gd name="T8" fmla="*/ 101 w 101"/>
                  <a:gd name="T9" fmla="*/ 39 h 50"/>
                  <a:gd name="T10" fmla="*/ 44 w 101"/>
                  <a:gd name="T11" fmla="*/ 38 h 50"/>
                  <a:gd name="T12" fmla="*/ 28 w 101"/>
                  <a:gd name="T13" fmla="*/ 50 h 50"/>
                  <a:gd name="T14" fmla="*/ 0 w 101"/>
                  <a:gd name="T15" fmla="*/ 37 h 50"/>
                  <a:gd name="T16" fmla="*/ 0 w 101"/>
                  <a:gd name="T17" fmla="*/ 14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50">
                    <a:moveTo>
                      <a:pt x="0" y="14"/>
                    </a:moveTo>
                    <a:lnTo>
                      <a:pt x="27" y="0"/>
                    </a:lnTo>
                    <a:lnTo>
                      <a:pt x="42" y="17"/>
                    </a:lnTo>
                    <a:lnTo>
                      <a:pt x="101" y="17"/>
                    </a:lnTo>
                    <a:lnTo>
                      <a:pt x="101" y="39"/>
                    </a:lnTo>
                    <a:lnTo>
                      <a:pt x="44" y="38"/>
                    </a:lnTo>
                    <a:lnTo>
                      <a:pt x="28" y="50"/>
                    </a:lnTo>
                    <a:lnTo>
                      <a:pt x="0" y="37"/>
                    </a:lnTo>
                    <a:lnTo>
                      <a:pt x="0" y="14"/>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84" name="Oval 1872"/>
              <p:cNvSpPr>
                <a:spLocks noChangeArrowheads="1"/>
              </p:cNvSpPr>
              <p:nvPr/>
            </p:nvSpPr>
            <p:spPr bwMode="auto">
              <a:xfrm>
                <a:off x="2503" y="3766"/>
                <a:ext cx="19"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185" name="Oval 1873"/>
              <p:cNvSpPr>
                <a:spLocks noChangeArrowheads="1"/>
              </p:cNvSpPr>
              <p:nvPr/>
            </p:nvSpPr>
            <p:spPr bwMode="auto">
              <a:xfrm>
                <a:off x="2441" y="3768"/>
                <a:ext cx="20"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5186" name="Group 1874"/>
              <p:cNvGrpSpPr>
                <a:grpSpLocks/>
              </p:cNvGrpSpPr>
              <p:nvPr/>
            </p:nvGrpSpPr>
            <p:grpSpPr bwMode="auto">
              <a:xfrm>
                <a:off x="2222" y="3765"/>
                <a:ext cx="56" cy="24"/>
                <a:chOff x="2257" y="2942"/>
                <a:chExt cx="160" cy="69"/>
              </a:xfrm>
            </p:grpSpPr>
            <p:sp>
              <p:nvSpPr>
                <p:cNvPr id="15187" name="Freeform 1875"/>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88" name="Line 1876"/>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89" name="Line 1877"/>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190" name="Group 1878"/>
              <p:cNvGrpSpPr>
                <a:grpSpLocks/>
              </p:cNvGrpSpPr>
              <p:nvPr/>
            </p:nvGrpSpPr>
            <p:grpSpPr bwMode="auto">
              <a:xfrm rot="10800000">
                <a:off x="2299" y="3767"/>
                <a:ext cx="56" cy="24"/>
                <a:chOff x="2257" y="2942"/>
                <a:chExt cx="160" cy="69"/>
              </a:xfrm>
            </p:grpSpPr>
            <p:sp>
              <p:nvSpPr>
                <p:cNvPr id="15191" name="Freeform 1879"/>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92" name="Line 1880"/>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93" name="Line 1881"/>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194" name="Group 1882"/>
              <p:cNvGrpSpPr>
                <a:grpSpLocks/>
              </p:cNvGrpSpPr>
              <p:nvPr/>
            </p:nvGrpSpPr>
            <p:grpSpPr bwMode="auto">
              <a:xfrm>
                <a:off x="2253" y="3766"/>
                <a:ext cx="55" cy="24"/>
                <a:chOff x="2257" y="2942"/>
                <a:chExt cx="160" cy="69"/>
              </a:xfrm>
            </p:grpSpPr>
            <p:sp>
              <p:nvSpPr>
                <p:cNvPr id="15195" name="Freeform 1883"/>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96" name="Line 1884"/>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97" name="Line 1885"/>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198" name="Group 1886"/>
              <p:cNvGrpSpPr>
                <a:grpSpLocks/>
              </p:cNvGrpSpPr>
              <p:nvPr/>
            </p:nvGrpSpPr>
            <p:grpSpPr bwMode="auto">
              <a:xfrm rot="10800000">
                <a:off x="2673" y="3770"/>
                <a:ext cx="56" cy="24"/>
                <a:chOff x="2257" y="2942"/>
                <a:chExt cx="160" cy="69"/>
              </a:xfrm>
            </p:grpSpPr>
            <p:sp>
              <p:nvSpPr>
                <p:cNvPr id="15199" name="Freeform 1887"/>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00" name="Line 1888"/>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01" name="Line 1889"/>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202" name="Group 1890"/>
              <p:cNvGrpSpPr>
                <a:grpSpLocks/>
              </p:cNvGrpSpPr>
              <p:nvPr/>
            </p:nvGrpSpPr>
            <p:grpSpPr bwMode="auto">
              <a:xfrm rot="10800000">
                <a:off x="2636" y="3769"/>
                <a:ext cx="56" cy="24"/>
                <a:chOff x="2257" y="2942"/>
                <a:chExt cx="160" cy="69"/>
              </a:xfrm>
            </p:grpSpPr>
            <p:sp>
              <p:nvSpPr>
                <p:cNvPr id="15203" name="Freeform 1891"/>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04" name="Line 1892"/>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05" name="Line 1893"/>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5206" name="Group 1894"/>
            <p:cNvGrpSpPr>
              <a:grpSpLocks/>
            </p:cNvGrpSpPr>
            <p:nvPr/>
          </p:nvGrpSpPr>
          <p:grpSpPr bwMode="auto">
            <a:xfrm rot="10800000">
              <a:off x="116" y="2223"/>
              <a:ext cx="728" cy="78"/>
              <a:chOff x="2132" y="3741"/>
              <a:chExt cx="728" cy="78"/>
            </a:xfrm>
          </p:grpSpPr>
          <p:sp>
            <p:nvSpPr>
              <p:cNvPr id="15207" name="Freeform 1895"/>
              <p:cNvSpPr>
                <a:spLocks/>
              </p:cNvSpPr>
              <p:nvPr/>
            </p:nvSpPr>
            <p:spPr bwMode="auto">
              <a:xfrm>
                <a:off x="2132" y="3741"/>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08" name="Freeform 1896"/>
              <p:cNvSpPr>
                <a:spLocks/>
              </p:cNvSpPr>
              <p:nvPr/>
            </p:nvSpPr>
            <p:spPr bwMode="auto">
              <a:xfrm>
                <a:off x="2355" y="3744"/>
                <a:ext cx="312" cy="68"/>
              </a:xfrm>
              <a:custGeom>
                <a:avLst/>
                <a:gdLst>
                  <a:gd name="T0" fmla="*/ 3 w 312"/>
                  <a:gd name="T1" fmla="*/ 45 h 68"/>
                  <a:gd name="T2" fmla="*/ 0 w 312"/>
                  <a:gd name="T3" fmla="*/ 26 h 68"/>
                  <a:gd name="T4" fmla="*/ 14 w 312"/>
                  <a:gd name="T5" fmla="*/ 2 h 68"/>
                  <a:gd name="T6" fmla="*/ 110 w 312"/>
                  <a:gd name="T7" fmla="*/ 0 h 68"/>
                  <a:gd name="T8" fmla="*/ 142 w 312"/>
                  <a:gd name="T9" fmla="*/ 0 h 68"/>
                  <a:gd name="T10" fmla="*/ 221 w 312"/>
                  <a:gd name="T11" fmla="*/ 2 h 68"/>
                  <a:gd name="T12" fmla="*/ 309 w 312"/>
                  <a:gd name="T13" fmla="*/ 9 h 68"/>
                  <a:gd name="T14" fmla="*/ 312 w 312"/>
                  <a:gd name="T15" fmla="*/ 63 h 68"/>
                  <a:gd name="T16" fmla="*/ 221 w 312"/>
                  <a:gd name="T17" fmla="*/ 68 h 68"/>
                  <a:gd name="T18" fmla="*/ 113 w 312"/>
                  <a:gd name="T19" fmla="*/ 68 h 68"/>
                  <a:gd name="T20" fmla="*/ 20 w 312"/>
                  <a:gd name="T21" fmla="*/ 65 h 68"/>
                  <a:gd name="T22" fmla="*/ 3 w 312"/>
                  <a:gd name="T23" fmla="*/ 45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12" h="68">
                    <a:moveTo>
                      <a:pt x="3" y="45"/>
                    </a:moveTo>
                    <a:lnTo>
                      <a:pt x="0" y="26"/>
                    </a:lnTo>
                    <a:lnTo>
                      <a:pt x="14" y="2"/>
                    </a:lnTo>
                    <a:lnTo>
                      <a:pt x="110" y="0"/>
                    </a:lnTo>
                    <a:lnTo>
                      <a:pt x="142" y="0"/>
                    </a:lnTo>
                    <a:lnTo>
                      <a:pt x="221" y="2"/>
                    </a:lnTo>
                    <a:lnTo>
                      <a:pt x="309" y="9"/>
                    </a:lnTo>
                    <a:lnTo>
                      <a:pt x="312" y="63"/>
                    </a:lnTo>
                    <a:lnTo>
                      <a:pt x="221" y="68"/>
                    </a:lnTo>
                    <a:lnTo>
                      <a:pt x="113" y="68"/>
                    </a:lnTo>
                    <a:lnTo>
                      <a:pt x="20" y="65"/>
                    </a:lnTo>
                    <a:lnTo>
                      <a:pt x="3" y="45"/>
                    </a:lnTo>
                    <a:close/>
                  </a:path>
                </a:pathLst>
              </a:custGeom>
              <a:solidFill>
                <a:srgbClr val="FF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09" name="Freeform 1897"/>
              <p:cNvSpPr>
                <a:spLocks/>
              </p:cNvSpPr>
              <p:nvPr/>
            </p:nvSpPr>
            <p:spPr bwMode="auto">
              <a:xfrm>
                <a:off x="2363" y="3751"/>
                <a:ext cx="101" cy="50"/>
              </a:xfrm>
              <a:custGeom>
                <a:avLst/>
                <a:gdLst>
                  <a:gd name="T0" fmla="*/ 0 w 101"/>
                  <a:gd name="T1" fmla="*/ 14 h 50"/>
                  <a:gd name="T2" fmla="*/ 27 w 101"/>
                  <a:gd name="T3" fmla="*/ 0 h 50"/>
                  <a:gd name="T4" fmla="*/ 42 w 101"/>
                  <a:gd name="T5" fmla="*/ 17 h 50"/>
                  <a:gd name="T6" fmla="*/ 101 w 101"/>
                  <a:gd name="T7" fmla="*/ 17 h 50"/>
                  <a:gd name="T8" fmla="*/ 101 w 101"/>
                  <a:gd name="T9" fmla="*/ 39 h 50"/>
                  <a:gd name="T10" fmla="*/ 44 w 101"/>
                  <a:gd name="T11" fmla="*/ 38 h 50"/>
                  <a:gd name="T12" fmla="*/ 28 w 101"/>
                  <a:gd name="T13" fmla="*/ 50 h 50"/>
                  <a:gd name="T14" fmla="*/ 0 w 101"/>
                  <a:gd name="T15" fmla="*/ 37 h 50"/>
                  <a:gd name="T16" fmla="*/ 0 w 101"/>
                  <a:gd name="T17" fmla="*/ 14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50">
                    <a:moveTo>
                      <a:pt x="0" y="14"/>
                    </a:moveTo>
                    <a:lnTo>
                      <a:pt x="27" y="0"/>
                    </a:lnTo>
                    <a:lnTo>
                      <a:pt x="42" y="17"/>
                    </a:lnTo>
                    <a:lnTo>
                      <a:pt x="101" y="17"/>
                    </a:lnTo>
                    <a:lnTo>
                      <a:pt x="101" y="39"/>
                    </a:lnTo>
                    <a:lnTo>
                      <a:pt x="44" y="38"/>
                    </a:lnTo>
                    <a:lnTo>
                      <a:pt x="28" y="50"/>
                    </a:lnTo>
                    <a:lnTo>
                      <a:pt x="0" y="37"/>
                    </a:lnTo>
                    <a:lnTo>
                      <a:pt x="0" y="14"/>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10" name="Oval 1898"/>
              <p:cNvSpPr>
                <a:spLocks noChangeArrowheads="1"/>
              </p:cNvSpPr>
              <p:nvPr/>
            </p:nvSpPr>
            <p:spPr bwMode="auto">
              <a:xfrm>
                <a:off x="2503" y="3766"/>
                <a:ext cx="19"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211" name="Oval 1899"/>
              <p:cNvSpPr>
                <a:spLocks noChangeArrowheads="1"/>
              </p:cNvSpPr>
              <p:nvPr/>
            </p:nvSpPr>
            <p:spPr bwMode="auto">
              <a:xfrm>
                <a:off x="2441" y="3768"/>
                <a:ext cx="20"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5212" name="Group 1900"/>
              <p:cNvGrpSpPr>
                <a:grpSpLocks/>
              </p:cNvGrpSpPr>
              <p:nvPr/>
            </p:nvGrpSpPr>
            <p:grpSpPr bwMode="auto">
              <a:xfrm>
                <a:off x="2222" y="3765"/>
                <a:ext cx="56" cy="24"/>
                <a:chOff x="2257" y="2942"/>
                <a:chExt cx="160" cy="69"/>
              </a:xfrm>
            </p:grpSpPr>
            <p:sp>
              <p:nvSpPr>
                <p:cNvPr id="15213" name="Freeform 1901"/>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14" name="Line 1902"/>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15" name="Line 1903"/>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216" name="Group 1904"/>
              <p:cNvGrpSpPr>
                <a:grpSpLocks/>
              </p:cNvGrpSpPr>
              <p:nvPr/>
            </p:nvGrpSpPr>
            <p:grpSpPr bwMode="auto">
              <a:xfrm rot="10800000">
                <a:off x="2299" y="3767"/>
                <a:ext cx="56" cy="24"/>
                <a:chOff x="2257" y="2942"/>
                <a:chExt cx="160" cy="69"/>
              </a:xfrm>
            </p:grpSpPr>
            <p:sp>
              <p:nvSpPr>
                <p:cNvPr id="15217" name="Freeform 1905"/>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18" name="Line 1906"/>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19" name="Line 1907"/>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220" name="Group 1908"/>
              <p:cNvGrpSpPr>
                <a:grpSpLocks/>
              </p:cNvGrpSpPr>
              <p:nvPr/>
            </p:nvGrpSpPr>
            <p:grpSpPr bwMode="auto">
              <a:xfrm>
                <a:off x="2253" y="3766"/>
                <a:ext cx="55" cy="24"/>
                <a:chOff x="2257" y="2942"/>
                <a:chExt cx="160" cy="69"/>
              </a:xfrm>
            </p:grpSpPr>
            <p:sp>
              <p:nvSpPr>
                <p:cNvPr id="15221" name="Freeform 1909"/>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22" name="Line 1910"/>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23" name="Line 1911"/>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224" name="Group 1912"/>
              <p:cNvGrpSpPr>
                <a:grpSpLocks/>
              </p:cNvGrpSpPr>
              <p:nvPr/>
            </p:nvGrpSpPr>
            <p:grpSpPr bwMode="auto">
              <a:xfrm rot="10800000">
                <a:off x="2673" y="3770"/>
                <a:ext cx="56" cy="24"/>
                <a:chOff x="2257" y="2942"/>
                <a:chExt cx="160" cy="69"/>
              </a:xfrm>
            </p:grpSpPr>
            <p:sp>
              <p:nvSpPr>
                <p:cNvPr id="15225" name="Freeform 1913"/>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26" name="Line 1914"/>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27" name="Line 1915"/>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228" name="Group 1916"/>
              <p:cNvGrpSpPr>
                <a:grpSpLocks/>
              </p:cNvGrpSpPr>
              <p:nvPr/>
            </p:nvGrpSpPr>
            <p:grpSpPr bwMode="auto">
              <a:xfrm rot="10800000">
                <a:off x="2636" y="3769"/>
                <a:ext cx="56" cy="24"/>
                <a:chOff x="2257" y="2942"/>
                <a:chExt cx="160" cy="69"/>
              </a:xfrm>
            </p:grpSpPr>
            <p:sp>
              <p:nvSpPr>
                <p:cNvPr id="15229" name="Freeform 1917"/>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30" name="Line 1918"/>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31" name="Line 1919"/>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5232" name="Group 1920"/>
            <p:cNvGrpSpPr>
              <a:grpSpLocks/>
            </p:cNvGrpSpPr>
            <p:nvPr/>
          </p:nvGrpSpPr>
          <p:grpSpPr bwMode="auto">
            <a:xfrm rot="10800000">
              <a:off x="116" y="2333"/>
              <a:ext cx="728" cy="78"/>
              <a:chOff x="2132" y="3741"/>
              <a:chExt cx="728" cy="78"/>
            </a:xfrm>
          </p:grpSpPr>
          <p:sp>
            <p:nvSpPr>
              <p:cNvPr id="15233" name="Freeform 1921"/>
              <p:cNvSpPr>
                <a:spLocks/>
              </p:cNvSpPr>
              <p:nvPr/>
            </p:nvSpPr>
            <p:spPr bwMode="auto">
              <a:xfrm>
                <a:off x="2132" y="3741"/>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34" name="Freeform 1922"/>
              <p:cNvSpPr>
                <a:spLocks/>
              </p:cNvSpPr>
              <p:nvPr/>
            </p:nvSpPr>
            <p:spPr bwMode="auto">
              <a:xfrm>
                <a:off x="2355" y="3744"/>
                <a:ext cx="312" cy="68"/>
              </a:xfrm>
              <a:custGeom>
                <a:avLst/>
                <a:gdLst>
                  <a:gd name="T0" fmla="*/ 3 w 312"/>
                  <a:gd name="T1" fmla="*/ 45 h 68"/>
                  <a:gd name="T2" fmla="*/ 0 w 312"/>
                  <a:gd name="T3" fmla="*/ 26 h 68"/>
                  <a:gd name="T4" fmla="*/ 14 w 312"/>
                  <a:gd name="T5" fmla="*/ 2 h 68"/>
                  <a:gd name="T6" fmla="*/ 110 w 312"/>
                  <a:gd name="T7" fmla="*/ 0 h 68"/>
                  <a:gd name="T8" fmla="*/ 142 w 312"/>
                  <a:gd name="T9" fmla="*/ 0 h 68"/>
                  <a:gd name="T10" fmla="*/ 221 w 312"/>
                  <a:gd name="T11" fmla="*/ 2 h 68"/>
                  <a:gd name="T12" fmla="*/ 309 w 312"/>
                  <a:gd name="T13" fmla="*/ 9 h 68"/>
                  <a:gd name="T14" fmla="*/ 312 w 312"/>
                  <a:gd name="T15" fmla="*/ 63 h 68"/>
                  <a:gd name="T16" fmla="*/ 221 w 312"/>
                  <a:gd name="T17" fmla="*/ 68 h 68"/>
                  <a:gd name="T18" fmla="*/ 113 w 312"/>
                  <a:gd name="T19" fmla="*/ 68 h 68"/>
                  <a:gd name="T20" fmla="*/ 20 w 312"/>
                  <a:gd name="T21" fmla="*/ 65 h 68"/>
                  <a:gd name="T22" fmla="*/ 3 w 312"/>
                  <a:gd name="T23" fmla="*/ 45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12" h="68">
                    <a:moveTo>
                      <a:pt x="3" y="45"/>
                    </a:moveTo>
                    <a:lnTo>
                      <a:pt x="0" y="26"/>
                    </a:lnTo>
                    <a:lnTo>
                      <a:pt x="14" y="2"/>
                    </a:lnTo>
                    <a:lnTo>
                      <a:pt x="110" y="0"/>
                    </a:lnTo>
                    <a:lnTo>
                      <a:pt x="142" y="0"/>
                    </a:lnTo>
                    <a:lnTo>
                      <a:pt x="221" y="2"/>
                    </a:lnTo>
                    <a:lnTo>
                      <a:pt x="309" y="9"/>
                    </a:lnTo>
                    <a:lnTo>
                      <a:pt x="312" y="63"/>
                    </a:lnTo>
                    <a:lnTo>
                      <a:pt x="221" y="68"/>
                    </a:lnTo>
                    <a:lnTo>
                      <a:pt x="113" y="68"/>
                    </a:lnTo>
                    <a:lnTo>
                      <a:pt x="20" y="65"/>
                    </a:lnTo>
                    <a:lnTo>
                      <a:pt x="3" y="45"/>
                    </a:lnTo>
                    <a:close/>
                  </a:path>
                </a:pathLst>
              </a:custGeom>
              <a:solidFill>
                <a:srgbClr val="FF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35" name="Freeform 1923"/>
              <p:cNvSpPr>
                <a:spLocks/>
              </p:cNvSpPr>
              <p:nvPr/>
            </p:nvSpPr>
            <p:spPr bwMode="auto">
              <a:xfrm>
                <a:off x="2363" y="3751"/>
                <a:ext cx="101" cy="50"/>
              </a:xfrm>
              <a:custGeom>
                <a:avLst/>
                <a:gdLst>
                  <a:gd name="T0" fmla="*/ 0 w 101"/>
                  <a:gd name="T1" fmla="*/ 14 h 50"/>
                  <a:gd name="T2" fmla="*/ 27 w 101"/>
                  <a:gd name="T3" fmla="*/ 0 h 50"/>
                  <a:gd name="T4" fmla="*/ 42 w 101"/>
                  <a:gd name="T5" fmla="*/ 17 h 50"/>
                  <a:gd name="T6" fmla="*/ 101 w 101"/>
                  <a:gd name="T7" fmla="*/ 17 h 50"/>
                  <a:gd name="T8" fmla="*/ 101 w 101"/>
                  <a:gd name="T9" fmla="*/ 39 h 50"/>
                  <a:gd name="T10" fmla="*/ 44 w 101"/>
                  <a:gd name="T11" fmla="*/ 38 h 50"/>
                  <a:gd name="T12" fmla="*/ 28 w 101"/>
                  <a:gd name="T13" fmla="*/ 50 h 50"/>
                  <a:gd name="T14" fmla="*/ 0 w 101"/>
                  <a:gd name="T15" fmla="*/ 37 h 50"/>
                  <a:gd name="T16" fmla="*/ 0 w 101"/>
                  <a:gd name="T17" fmla="*/ 14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50">
                    <a:moveTo>
                      <a:pt x="0" y="14"/>
                    </a:moveTo>
                    <a:lnTo>
                      <a:pt x="27" y="0"/>
                    </a:lnTo>
                    <a:lnTo>
                      <a:pt x="42" y="17"/>
                    </a:lnTo>
                    <a:lnTo>
                      <a:pt x="101" y="17"/>
                    </a:lnTo>
                    <a:lnTo>
                      <a:pt x="101" y="39"/>
                    </a:lnTo>
                    <a:lnTo>
                      <a:pt x="44" y="38"/>
                    </a:lnTo>
                    <a:lnTo>
                      <a:pt x="28" y="50"/>
                    </a:lnTo>
                    <a:lnTo>
                      <a:pt x="0" y="37"/>
                    </a:lnTo>
                    <a:lnTo>
                      <a:pt x="0" y="14"/>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36" name="Oval 1924"/>
              <p:cNvSpPr>
                <a:spLocks noChangeArrowheads="1"/>
              </p:cNvSpPr>
              <p:nvPr/>
            </p:nvSpPr>
            <p:spPr bwMode="auto">
              <a:xfrm>
                <a:off x="2503" y="3766"/>
                <a:ext cx="19"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237" name="Oval 1925"/>
              <p:cNvSpPr>
                <a:spLocks noChangeArrowheads="1"/>
              </p:cNvSpPr>
              <p:nvPr/>
            </p:nvSpPr>
            <p:spPr bwMode="auto">
              <a:xfrm>
                <a:off x="2441" y="3768"/>
                <a:ext cx="20"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5238" name="Group 1926"/>
              <p:cNvGrpSpPr>
                <a:grpSpLocks/>
              </p:cNvGrpSpPr>
              <p:nvPr/>
            </p:nvGrpSpPr>
            <p:grpSpPr bwMode="auto">
              <a:xfrm>
                <a:off x="2222" y="3765"/>
                <a:ext cx="56" cy="24"/>
                <a:chOff x="2257" y="2942"/>
                <a:chExt cx="160" cy="69"/>
              </a:xfrm>
            </p:grpSpPr>
            <p:sp>
              <p:nvSpPr>
                <p:cNvPr id="15239" name="Freeform 1927"/>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40" name="Line 1928"/>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41" name="Line 1929"/>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242" name="Group 1930"/>
              <p:cNvGrpSpPr>
                <a:grpSpLocks/>
              </p:cNvGrpSpPr>
              <p:nvPr/>
            </p:nvGrpSpPr>
            <p:grpSpPr bwMode="auto">
              <a:xfrm rot="10800000">
                <a:off x="2299" y="3767"/>
                <a:ext cx="56" cy="24"/>
                <a:chOff x="2257" y="2942"/>
                <a:chExt cx="160" cy="69"/>
              </a:xfrm>
            </p:grpSpPr>
            <p:sp>
              <p:nvSpPr>
                <p:cNvPr id="15243" name="Freeform 1931"/>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44" name="Line 1932"/>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45" name="Line 1933"/>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246" name="Group 1934"/>
              <p:cNvGrpSpPr>
                <a:grpSpLocks/>
              </p:cNvGrpSpPr>
              <p:nvPr/>
            </p:nvGrpSpPr>
            <p:grpSpPr bwMode="auto">
              <a:xfrm>
                <a:off x="2253" y="3766"/>
                <a:ext cx="55" cy="24"/>
                <a:chOff x="2257" y="2942"/>
                <a:chExt cx="160" cy="69"/>
              </a:xfrm>
            </p:grpSpPr>
            <p:sp>
              <p:nvSpPr>
                <p:cNvPr id="15247" name="Freeform 1935"/>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48" name="Line 1936"/>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49" name="Line 1937"/>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250" name="Group 1938"/>
              <p:cNvGrpSpPr>
                <a:grpSpLocks/>
              </p:cNvGrpSpPr>
              <p:nvPr/>
            </p:nvGrpSpPr>
            <p:grpSpPr bwMode="auto">
              <a:xfrm rot="10800000">
                <a:off x="2673" y="3770"/>
                <a:ext cx="56" cy="24"/>
                <a:chOff x="2257" y="2942"/>
                <a:chExt cx="160" cy="69"/>
              </a:xfrm>
            </p:grpSpPr>
            <p:sp>
              <p:nvSpPr>
                <p:cNvPr id="15251" name="Freeform 1939"/>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52" name="Line 1940"/>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53" name="Line 1941"/>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254" name="Group 1942"/>
              <p:cNvGrpSpPr>
                <a:grpSpLocks/>
              </p:cNvGrpSpPr>
              <p:nvPr/>
            </p:nvGrpSpPr>
            <p:grpSpPr bwMode="auto">
              <a:xfrm rot="10800000">
                <a:off x="2636" y="3769"/>
                <a:ext cx="56" cy="24"/>
                <a:chOff x="2257" y="2942"/>
                <a:chExt cx="160" cy="69"/>
              </a:xfrm>
            </p:grpSpPr>
            <p:sp>
              <p:nvSpPr>
                <p:cNvPr id="15255" name="Freeform 1943"/>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56" name="Line 1944"/>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57" name="Line 1945"/>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5258" name="Text Box 1946"/>
            <p:cNvSpPr txBox="1">
              <a:spLocks noChangeArrowheads="1"/>
            </p:cNvSpPr>
            <p:nvPr/>
          </p:nvSpPr>
          <p:spPr bwMode="auto">
            <a:xfrm>
              <a:off x="57" y="0"/>
              <a:ext cx="122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000" b="1" u="sng">
                  <a:solidFill>
                    <a:srgbClr val="CC0000"/>
                  </a:solidFill>
                </a:rPr>
                <a:t>Center Force</a:t>
              </a:r>
            </a:p>
            <a:p>
              <a:pPr algn="ctr"/>
              <a:r>
                <a:rPr lang="en-US" altLang="en-US" sz="1000" b="1">
                  <a:solidFill>
                    <a:srgbClr val="CC0000"/>
                  </a:solidFill>
                </a:rPr>
                <a:t>First Striking Force (Force A)</a:t>
              </a:r>
            </a:p>
          </p:txBody>
        </p:sp>
      </p:grpSp>
      <p:grpSp>
        <p:nvGrpSpPr>
          <p:cNvPr id="15259" name="Group 1947"/>
          <p:cNvGrpSpPr>
            <a:grpSpLocks/>
          </p:cNvGrpSpPr>
          <p:nvPr/>
        </p:nvGrpSpPr>
        <p:grpSpPr bwMode="auto">
          <a:xfrm>
            <a:off x="3063875" y="5664200"/>
            <a:ext cx="1936750" cy="1193800"/>
            <a:chOff x="1930" y="3568"/>
            <a:chExt cx="1220" cy="752"/>
          </a:xfrm>
        </p:grpSpPr>
        <p:sp>
          <p:nvSpPr>
            <p:cNvPr id="15260" name="Rectangle 1948"/>
            <p:cNvSpPr>
              <a:spLocks noChangeArrowheads="1"/>
            </p:cNvSpPr>
            <p:nvPr/>
          </p:nvSpPr>
          <p:spPr bwMode="auto">
            <a:xfrm>
              <a:off x="1934" y="3582"/>
              <a:ext cx="1194" cy="738"/>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15261" name="Group 1949"/>
            <p:cNvGrpSpPr>
              <a:grpSpLocks/>
            </p:cNvGrpSpPr>
            <p:nvPr/>
          </p:nvGrpSpPr>
          <p:grpSpPr bwMode="auto">
            <a:xfrm rot="10800000">
              <a:off x="2125" y="3802"/>
              <a:ext cx="794" cy="138"/>
              <a:chOff x="2070" y="3056"/>
              <a:chExt cx="794" cy="138"/>
            </a:xfrm>
          </p:grpSpPr>
          <p:sp>
            <p:nvSpPr>
              <p:cNvPr id="15262" name="Freeform 1950"/>
              <p:cNvSpPr>
                <a:spLocks/>
              </p:cNvSpPr>
              <p:nvPr/>
            </p:nvSpPr>
            <p:spPr bwMode="auto">
              <a:xfrm>
                <a:off x="2070" y="3073"/>
                <a:ext cx="794" cy="102"/>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63" name="Freeform 1951"/>
              <p:cNvSpPr>
                <a:spLocks/>
              </p:cNvSpPr>
              <p:nvPr/>
            </p:nvSpPr>
            <p:spPr bwMode="auto">
              <a:xfrm>
                <a:off x="2110" y="3076"/>
                <a:ext cx="536" cy="97"/>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5264" name="Group 1952"/>
              <p:cNvGrpSpPr>
                <a:grpSpLocks/>
              </p:cNvGrpSpPr>
              <p:nvPr/>
            </p:nvGrpSpPr>
            <p:grpSpPr bwMode="auto">
              <a:xfrm>
                <a:off x="2539" y="3104"/>
                <a:ext cx="82" cy="40"/>
                <a:chOff x="2898" y="2893"/>
                <a:chExt cx="236" cy="117"/>
              </a:xfrm>
            </p:grpSpPr>
            <p:sp>
              <p:nvSpPr>
                <p:cNvPr id="15265" name="Freeform 1953"/>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66" name="Line 1954"/>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67" name="Line 1955"/>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268" name="Group 1956"/>
              <p:cNvGrpSpPr>
                <a:grpSpLocks/>
              </p:cNvGrpSpPr>
              <p:nvPr/>
            </p:nvGrpSpPr>
            <p:grpSpPr bwMode="auto">
              <a:xfrm>
                <a:off x="2671" y="3106"/>
                <a:ext cx="82" cy="40"/>
                <a:chOff x="2898" y="2893"/>
                <a:chExt cx="236" cy="117"/>
              </a:xfrm>
            </p:grpSpPr>
            <p:sp>
              <p:nvSpPr>
                <p:cNvPr id="15269" name="Freeform 1957"/>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70" name="Line 1958"/>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71" name="Line 1959"/>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272" name="Group 1960"/>
              <p:cNvGrpSpPr>
                <a:grpSpLocks/>
              </p:cNvGrpSpPr>
              <p:nvPr/>
            </p:nvGrpSpPr>
            <p:grpSpPr bwMode="auto">
              <a:xfrm rot="10800000">
                <a:off x="2180" y="3109"/>
                <a:ext cx="81" cy="41"/>
                <a:chOff x="2898" y="2893"/>
                <a:chExt cx="236" cy="117"/>
              </a:xfrm>
            </p:grpSpPr>
            <p:sp>
              <p:nvSpPr>
                <p:cNvPr id="15273" name="Freeform 1961"/>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74" name="Line 1962"/>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75" name="Line 1963"/>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276" name="Freeform 1964"/>
              <p:cNvSpPr>
                <a:spLocks/>
              </p:cNvSpPr>
              <p:nvPr/>
            </p:nvSpPr>
            <p:spPr bwMode="auto">
              <a:xfrm>
                <a:off x="2290" y="3095"/>
                <a:ext cx="184" cy="59"/>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5277" name="Group 1965"/>
              <p:cNvGrpSpPr>
                <a:grpSpLocks/>
              </p:cNvGrpSpPr>
              <p:nvPr/>
            </p:nvGrpSpPr>
            <p:grpSpPr bwMode="auto">
              <a:xfrm rot="10800000">
                <a:off x="2232" y="3108"/>
                <a:ext cx="81" cy="40"/>
                <a:chOff x="2898" y="2893"/>
                <a:chExt cx="236" cy="117"/>
              </a:xfrm>
            </p:grpSpPr>
            <p:sp>
              <p:nvSpPr>
                <p:cNvPr id="15278" name="Freeform 1966"/>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79" name="Line 1967"/>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80" name="Line 1968"/>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281" name="Oval 1969"/>
              <p:cNvSpPr>
                <a:spLocks noChangeArrowheads="1"/>
              </p:cNvSpPr>
              <p:nvPr/>
            </p:nvSpPr>
            <p:spPr bwMode="auto">
              <a:xfrm>
                <a:off x="2486" y="3115"/>
                <a:ext cx="19" cy="19"/>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282" name="Oval 1970"/>
              <p:cNvSpPr>
                <a:spLocks noChangeArrowheads="1"/>
              </p:cNvSpPr>
              <p:nvPr/>
            </p:nvSpPr>
            <p:spPr bwMode="auto">
              <a:xfrm>
                <a:off x="2447" y="3116"/>
                <a:ext cx="20" cy="19"/>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283" name="Line 1971"/>
              <p:cNvSpPr>
                <a:spLocks noChangeShapeType="1"/>
              </p:cNvSpPr>
              <p:nvPr/>
            </p:nvSpPr>
            <p:spPr bwMode="auto">
              <a:xfrm>
                <a:off x="2352" y="3174"/>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84" name="Line 1972"/>
              <p:cNvSpPr>
                <a:spLocks noChangeShapeType="1"/>
              </p:cNvSpPr>
              <p:nvPr/>
            </p:nvSpPr>
            <p:spPr bwMode="auto">
              <a:xfrm>
                <a:off x="2399" y="3176"/>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85" name="Line 1973"/>
              <p:cNvSpPr>
                <a:spLocks noChangeShapeType="1"/>
              </p:cNvSpPr>
              <p:nvPr/>
            </p:nvSpPr>
            <p:spPr bwMode="auto">
              <a:xfrm>
                <a:off x="2437" y="3176"/>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86" name="Line 1974"/>
              <p:cNvSpPr>
                <a:spLocks noChangeShapeType="1"/>
              </p:cNvSpPr>
              <p:nvPr/>
            </p:nvSpPr>
            <p:spPr bwMode="auto">
              <a:xfrm>
                <a:off x="2472" y="3177"/>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87" name="Line 1975"/>
              <p:cNvSpPr>
                <a:spLocks noChangeShapeType="1"/>
              </p:cNvSpPr>
              <p:nvPr/>
            </p:nvSpPr>
            <p:spPr bwMode="auto">
              <a:xfrm>
                <a:off x="2470" y="3056"/>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88" name="Line 1976"/>
              <p:cNvSpPr>
                <a:spLocks noChangeShapeType="1"/>
              </p:cNvSpPr>
              <p:nvPr/>
            </p:nvSpPr>
            <p:spPr bwMode="auto">
              <a:xfrm>
                <a:off x="2352" y="3059"/>
                <a:ext cx="0"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89" name="Line 1977"/>
              <p:cNvSpPr>
                <a:spLocks noChangeShapeType="1"/>
              </p:cNvSpPr>
              <p:nvPr/>
            </p:nvSpPr>
            <p:spPr bwMode="auto">
              <a:xfrm>
                <a:off x="2401" y="3058"/>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90" name="Line 1978"/>
              <p:cNvSpPr>
                <a:spLocks noChangeShapeType="1"/>
              </p:cNvSpPr>
              <p:nvPr/>
            </p:nvSpPr>
            <p:spPr bwMode="auto">
              <a:xfrm>
                <a:off x="2440" y="3057"/>
                <a:ext cx="0"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91" name="Line 1979"/>
              <p:cNvSpPr>
                <a:spLocks noChangeShapeType="1"/>
              </p:cNvSpPr>
              <p:nvPr/>
            </p:nvSpPr>
            <p:spPr bwMode="auto">
              <a:xfrm flipH="1">
                <a:off x="2508" y="3079"/>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92" name="Line 1980"/>
              <p:cNvSpPr>
                <a:spLocks noChangeShapeType="1"/>
              </p:cNvSpPr>
              <p:nvPr/>
            </p:nvSpPr>
            <p:spPr bwMode="auto">
              <a:xfrm flipH="1">
                <a:off x="2557" y="3086"/>
                <a:ext cx="21"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93" name="Line 1981"/>
              <p:cNvSpPr>
                <a:spLocks noChangeShapeType="1"/>
              </p:cNvSpPr>
              <p:nvPr/>
            </p:nvSpPr>
            <p:spPr bwMode="auto">
              <a:xfrm flipH="1">
                <a:off x="2558" y="3163"/>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94" name="Line 1982"/>
              <p:cNvSpPr>
                <a:spLocks noChangeShapeType="1"/>
              </p:cNvSpPr>
              <p:nvPr/>
            </p:nvSpPr>
            <p:spPr bwMode="auto">
              <a:xfrm flipH="1">
                <a:off x="2510" y="3168"/>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95" name="Line 1983"/>
              <p:cNvSpPr>
                <a:spLocks noChangeShapeType="1"/>
              </p:cNvSpPr>
              <p:nvPr/>
            </p:nvSpPr>
            <p:spPr bwMode="auto">
              <a:xfrm flipH="1">
                <a:off x="2291" y="3086"/>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96" name="Line 1984"/>
              <p:cNvSpPr>
                <a:spLocks noChangeShapeType="1"/>
              </p:cNvSpPr>
              <p:nvPr/>
            </p:nvSpPr>
            <p:spPr bwMode="auto">
              <a:xfrm flipH="1">
                <a:off x="2239" y="3100"/>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97" name="Line 1985"/>
              <p:cNvSpPr>
                <a:spLocks noChangeShapeType="1"/>
              </p:cNvSpPr>
              <p:nvPr/>
            </p:nvSpPr>
            <p:spPr bwMode="auto">
              <a:xfrm flipH="1">
                <a:off x="2239" y="3159"/>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98" name="Line 1986"/>
              <p:cNvSpPr>
                <a:spLocks noChangeShapeType="1"/>
              </p:cNvSpPr>
              <p:nvPr/>
            </p:nvSpPr>
            <p:spPr bwMode="auto">
              <a:xfrm flipH="1" flipV="1">
                <a:off x="2286" y="3164"/>
                <a:ext cx="19" cy="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299" name="Group 1987"/>
            <p:cNvGrpSpPr>
              <a:grpSpLocks/>
            </p:cNvGrpSpPr>
            <p:nvPr/>
          </p:nvGrpSpPr>
          <p:grpSpPr bwMode="auto">
            <a:xfrm rot="10800000">
              <a:off x="2125" y="3994"/>
              <a:ext cx="794" cy="138"/>
              <a:chOff x="2070" y="3056"/>
              <a:chExt cx="794" cy="138"/>
            </a:xfrm>
          </p:grpSpPr>
          <p:sp>
            <p:nvSpPr>
              <p:cNvPr id="15300" name="Freeform 1988"/>
              <p:cNvSpPr>
                <a:spLocks/>
              </p:cNvSpPr>
              <p:nvPr/>
            </p:nvSpPr>
            <p:spPr bwMode="auto">
              <a:xfrm>
                <a:off x="2070" y="3073"/>
                <a:ext cx="794" cy="102"/>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01" name="Freeform 1989"/>
              <p:cNvSpPr>
                <a:spLocks/>
              </p:cNvSpPr>
              <p:nvPr/>
            </p:nvSpPr>
            <p:spPr bwMode="auto">
              <a:xfrm>
                <a:off x="2110" y="3076"/>
                <a:ext cx="536" cy="97"/>
              </a:xfrm>
              <a:custGeom>
                <a:avLst/>
                <a:gdLst>
                  <a:gd name="T0" fmla="*/ 66 w 1546"/>
                  <a:gd name="T1" fmla="*/ 98 h 278"/>
                  <a:gd name="T2" fmla="*/ 430 w 1546"/>
                  <a:gd name="T3" fmla="*/ 84 h 278"/>
                  <a:gd name="T4" fmla="*/ 448 w 1546"/>
                  <a:gd name="T5" fmla="*/ 50 h 278"/>
                  <a:gd name="T6" fmla="*/ 574 w 1546"/>
                  <a:gd name="T7" fmla="*/ 44 h 278"/>
                  <a:gd name="T8" fmla="*/ 606 w 1546"/>
                  <a:gd name="T9" fmla="*/ 16 h 278"/>
                  <a:gd name="T10" fmla="*/ 1142 w 1546"/>
                  <a:gd name="T11" fmla="*/ 0 h 278"/>
                  <a:gd name="T12" fmla="*/ 1152 w 1546"/>
                  <a:gd name="T13" fmla="*/ 24 h 278"/>
                  <a:gd name="T14" fmla="*/ 1288 w 1546"/>
                  <a:gd name="T15" fmla="*/ 24 h 278"/>
                  <a:gd name="T16" fmla="*/ 1296 w 1546"/>
                  <a:gd name="T17" fmla="*/ 44 h 278"/>
                  <a:gd name="T18" fmla="*/ 1436 w 1546"/>
                  <a:gd name="T19" fmla="*/ 44 h 278"/>
                  <a:gd name="T20" fmla="*/ 1546 w 1546"/>
                  <a:gd name="T21" fmla="*/ 106 h 278"/>
                  <a:gd name="T22" fmla="*/ 1540 w 1546"/>
                  <a:gd name="T23" fmla="*/ 178 h 278"/>
                  <a:gd name="T24" fmla="*/ 1438 w 1546"/>
                  <a:gd name="T25" fmla="*/ 230 h 278"/>
                  <a:gd name="T26" fmla="*/ 1292 w 1546"/>
                  <a:gd name="T27" fmla="*/ 234 h 278"/>
                  <a:gd name="T28" fmla="*/ 1284 w 1546"/>
                  <a:gd name="T29" fmla="*/ 258 h 278"/>
                  <a:gd name="T30" fmla="*/ 1158 w 1546"/>
                  <a:gd name="T31" fmla="*/ 256 h 278"/>
                  <a:gd name="T32" fmla="*/ 1158 w 1546"/>
                  <a:gd name="T33" fmla="*/ 270 h 278"/>
                  <a:gd name="T34" fmla="*/ 876 w 1546"/>
                  <a:gd name="T35" fmla="*/ 278 h 278"/>
                  <a:gd name="T36" fmla="*/ 566 w 1546"/>
                  <a:gd name="T37" fmla="*/ 262 h 278"/>
                  <a:gd name="T38" fmla="*/ 560 w 1546"/>
                  <a:gd name="T39" fmla="*/ 238 h 278"/>
                  <a:gd name="T40" fmla="*/ 426 w 1546"/>
                  <a:gd name="T41" fmla="*/ 238 h 278"/>
                  <a:gd name="T42" fmla="*/ 420 w 1546"/>
                  <a:gd name="T43" fmla="*/ 220 h 278"/>
                  <a:gd name="T44" fmla="*/ 124 w 1546"/>
                  <a:gd name="T45" fmla="*/ 224 h 278"/>
                  <a:gd name="T46" fmla="*/ 0 w 1546"/>
                  <a:gd name="T47" fmla="*/ 200 h 278"/>
                  <a:gd name="T48" fmla="*/ 2 w 1546"/>
                  <a:gd name="T49" fmla="*/ 112 h 278"/>
                  <a:gd name="T50" fmla="*/ 66 w 1546"/>
                  <a:gd name="T51"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46" h="278">
                    <a:moveTo>
                      <a:pt x="66" y="98"/>
                    </a:moveTo>
                    <a:lnTo>
                      <a:pt x="430" y="84"/>
                    </a:lnTo>
                    <a:lnTo>
                      <a:pt x="448" y="50"/>
                    </a:lnTo>
                    <a:lnTo>
                      <a:pt x="574" y="44"/>
                    </a:lnTo>
                    <a:lnTo>
                      <a:pt x="606" y="16"/>
                    </a:lnTo>
                    <a:lnTo>
                      <a:pt x="1142" y="0"/>
                    </a:lnTo>
                    <a:lnTo>
                      <a:pt x="1152" y="24"/>
                    </a:lnTo>
                    <a:lnTo>
                      <a:pt x="1288" y="24"/>
                    </a:lnTo>
                    <a:lnTo>
                      <a:pt x="1296" y="44"/>
                    </a:lnTo>
                    <a:lnTo>
                      <a:pt x="1436" y="44"/>
                    </a:lnTo>
                    <a:lnTo>
                      <a:pt x="1546" y="106"/>
                    </a:lnTo>
                    <a:lnTo>
                      <a:pt x="1540" y="178"/>
                    </a:lnTo>
                    <a:lnTo>
                      <a:pt x="1438" y="230"/>
                    </a:lnTo>
                    <a:lnTo>
                      <a:pt x="1292" y="234"/>
                    </a:lnTo>
                    <a:lnTo>
                      <a:pt x="1284" y="258"/>
                    </a:lnTo>
                    <a:lnTo>
                      <a:pt x="1158" y="256"/>
                    </a:lnTo>
                    <a:lnTo>
                      <a:pt x="1158" y="270"/>
                    </a:lnTo>
                    <a:lnTo>
                      <a:pt x="876" y="278"/>
                    </a:lnTo>
                    <a:lnTo>
                      <a:pt x="566" y="262"/>
                    </a:lnTo>
                    <a:lnTo>
                      <a:pt x="560" y="238"/>
                    </a:lnTo>
                    <a:lnTo>
                      <a:pt x="426" y="238"/>
                    </a:lnTo>
                    <a:lnTo>
                      <a:pt x="420" y="220"/>
                    </a:lnTo>
                    <a:lnTo>
                      <a:pt x="124" y="224"/>
                    </a:lnTo>
                    <a:lnTo>
                      <a:pt x="0" y="200"/>
                    </a:lnTo>
                    <a:lnTo>
                      <a:pt x="2" y="112"/>
                    </a:lnTo>
                    <a:lnTo>
                      <a:pt x="66" y="98"/>
                    </a:lnTo>
                    <a:close/>
                  </a:path>
                </a:pathLst>
              </a:custGeom>
              <a:solidFill>
                <a:srgbClr val="FF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5302" name="Group 1990"/>
              <p:cNvGrpSpPr>
                <a:grpSpLocks/>
              </p:cNvGrpSpPr>
              <p:nvPr/>
            </p:nvGrpSpPr>
            <p:grpSpPr bwMode="auto">
              <a:xfrm>
                <a:off x="2539" y="3104"/>
                <a:ext cx="82" cy="40"/>
                <a:chOff x="2898" y="2893"/>
                <a:chExt cx="236" cy="117"/>
              </a:xfrm>
            </p:grpSpPr>
            <p:sp>
              <p:nvSpPr>
                <p:cNvPr id="15303" name="Freeform 1991"/>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04" name="Line 1992"/>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05" name="Line 1993"/>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306" name="Group 1994"/>
              <p:cNvGrpSpPr>
                <a:grpSpLocks/>
              </p:cNvGrpSpPr>
              <p:nvPr/>
            </p:nvGrpSpPr>
            <p:grpSpPr bwMode="auto">
              <a:xfrm>
                <a:off x="2671" y="3106"/>
                <a:ext cx="82" cy="40"/>
                <a:chOff x="2898" y="2893"/>
                <a:chExt cx="236" cy="117"/>
              </a:xfrm>
            </p:grpSpPr>
            <p:sp>
              <p:nvSpPr>
                <p:cNvPr id="15307" name="Freeform 1995"/>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08" name="Line 1996"/>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09" name="Line 1997"/>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310" name="Group 1998"/>
              <p:cNvGrpSpPr>
                <a:grpSpLocks/>
              </p:cNvGrpSpPr>
              <p:nvPr/>
            </p:nvGrpSpPr>
            <p:grpSpPr bwMode="auto">
              <a:xfrm rot="10800000">
                <a:off x="2180" y="3109"/>
                <a:ext cx="81" cy="41"/>
                <a:chOff x="2898" y="2893"/>
                <a:chExt cx="236" cy="117"/>
              </a:xfrm>
            </p:grpSpPr>
            <p:sp>
              <p:nvSpPr>
                <p:cNvPr id="15311" name="Freeform 1999"/>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12" name="Line 2000"/>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13" name="Line 2001"/>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314" name="Freeform 2002"/>
              <p:cNvSpPr>
                <a:spLocks/>
              </p:cNvSpPr>
              <p:nvPr/>
            </p:nvSpPr>
            <p:spPr bwMode="auto">
              <a:xfrm>
                <a:off x="2290" y="3095"/>
                <a:ext cx="184" cy="59"/>
              </a:xfrm>
              <a:custGeom>
                <a:avLst/>
                <a:gdLst>
                  <a:gd name="T0" fmla="*/ 4 w 532"/>
                  <a:gd name="T1" fmla="*/ 30 h 172"/>
                  <a:gd name="T2" fmla="*/ 126 w 532"/>
                  <a:gd name="T3" fmla="*/ 4 h 172"/>
                  <a:gd name="T4" fmla="*/ 188 w 532"/>
                  <a:gd name="T5" fmla="*/ 0 h 172"/>
                  <a:gd name="T6" fmla="*/ 190 w 532"/>
                  <a:gd name="T7" fmla="*/ 44 h 172"/>
                  <a:gd name="T8" fmla="*/ 294 w 532"/>
                  <a:gd name="T9" fmla="*/ 44 h 172"/>
                  <a:gd name="T10" fmla="*/ 294 w 532"/>
                  <a:gd name="T11" fmla="*/ 16 h 172"/>
                  <a:gd name="T12" fmla="*/ 436 w 532"/>
                  <a:gd name="T13" fmla="*/ 16 h 172"/>
                  <a:gd name="T14" fmla="*/ 440 w 532"/>
                  <a:gd name="T15" fmla="*/ 64 h 172"/>
                  <a:gd name="T16" fmla="*/ 532 w 532"/>
                  <a:gd name="T17" fmla="*/ 66 h 172"/>
                  <a:gd name="T18" fmla="*/ 530 w 532"/>
                  <a:gd name="T19" fmla="*/ 114 h 172"/>
                  <a:gd name="T20" fmla="*/ 448 w 532"/>
                  <a:gd name="T21" fmla="*/ 112 h 172"/>
                  <a:gd name="T22" fmla="*/ 446 w 532"/>
                  <a:gd name="T23" fmla="*/ 166 h 172"/>
                  <a:gd name="T24" fmla="*/ 288 w 532"/>
                  <a:gd name="T25" fmla="*/ 158 h 172"/>
                  <a:gd name="T26" fmla="*/ 288 w 532"/>
                  <a:gd name="T27" fmla="*/ 130 h 172"/>
                  <a:gd name="T28" fmla="*/ 194 w 532"/>
                  <a:gd name="T29" fmla="*/ 130 h 172"/>
                  <a:gd name="T30" fmla="*/ 188 w 532"/>
                  <a:gd name="T31" fmla="*/ 170 h 172"/>
                  <a:gd name="T32" fmla="*/ 90 w 532"/>
                  <a:gd name="T33" fmla="*/ 172 h 172"/>
                  <a:gd name="T34" fmla="*/ 0 w 532"/>
                  <a:gd name="T35" fmla="*/ 150 h 172"/>
                  <a:gd name="T36" fmla="*/ 4 w 532"/>
                  <a:gd name="T37" fmla="*/ 3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2" h="172">
                    <a:moveTo>
                      <a:pt x="4" y="30"/>
                    </a:moveTo>
                    <a:lnTo>
                      <a:pt x="126" y="4"/>
                    </a:lnTo>
                    <a:lnTo>
                      <a:pt x="188" y="0"/>
                    </a:lnTo>
                    <a:lnTo>
                      <a:pt x="190" y="44"/>
                    </a:lnTo>
                    <a:lnTo>
                      <a:pt x="294" y="44"/>
                    </a:lnTo>
                    <a:lnTo>
                      <a:pt x="294" y="16"/>
                    </a:lnTo>
                    <a:lnTo>
                      <a:pt x="436" y="16"/>
                    </a:lnTo>
                    <a:lnTo>
                      <a:pt x="440" y="64"/>
                    </a:lnTo>
                    <a:lnTo>
                      <a:pt x="532" y="66"/>
                    </a:lnTo>
                    <a:lnTo>
                      <a:pt x="530" y="114"/>
                    </a:lnTo>
                    <a:lnTo>
                      <a:pt x="448" y="112"/>
                    </a:lnTo>
                    <a:lnTo>
                      <a:pt x="446" y="166"/>
                    </a:lnTo>
                    <a:lnTo>
                      <a:pt x="288" y="158"/>
                    </a:lnTo>
                    <a:lnTo>
                      <a:pt x="288" y="130"/>
                    </a:lnTo>
                    <a:lnTo>
                      <a:pt x="194" y="130"/>
                    </a:lnTo>
                    <a:lnTo>
                      <a:pt x="188" y="170"/>
                    </a:lnTo>
                    <a:lnTo>
                      <a:pt x="90" y="172"/>
                    </a:lnTo>
                    <a:lnTo>
                      <a:pt x="0" y="150"/>
                    </a:lnTo>
                    <a:lnTo>
                      <a:pt x="4" y="3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5315" name="Group 2003"/>
              <p:cNvGrpSpPr>
                <a:grpSpLocks/>
              </p:cNvGrpSpPr>
              <p:nvPr/>
            </p:nvGrpSpPr>
            <p:grpSpPr bwMode="auto">
              <a:xfrm rot="10800000">
                <a:off x="2232" y="3108"/>
                <a:ext cx="81" cy="40"/>
                <a:chOff x="2898" y="2893"/>
                <a:chExt cx="236" cy="117"/>
              </a:xfrm>
            </p:grpSpPr>
            <p:sp>
              <p:nvSpPr>
                <p:cNvPr id="15316" name="Freeform 2004"/>
                <p:cNvSpPr>
                  <a:spLocks/>
                </p:cNvSpPr>
                <p:nvPr/>
              </p:nvSpPr>
              <p:spPr bwMode="auto">
                <a:xfrm>
                  <a:off x="2898" y="2893"/>
                  <a:ext cx="146" cy="117"/>
                </a:xfrm>
                <a:custGeom>
                  <a:avLst/>
                  <a:gdLst>
                    <a:gd name="T0" fmla="*/ 0 w 146"/>
                    <a:gd name="T1" fmla="*/ 20 h 117"/>
                    <a:gd name="T2" fmla="*/ 0 w 146"/>
                    <a:gd name="T3" fmla="*/ 98 h 117"/>
                    <a:gd name="T4" fmla="*/ 40 w 146"/>
                    <a:gd name="T5" fmla="*/ 101 h 117"/>
                    <a:gd name="T6" fmla="*/ 76 w 146"/>
                    <a:gd name="T7" fmla="*/ 117 h 117"/>
                    <a:gd name="T8" fmla="*/ 116 w 146"/>
                    <a:gd name="T9" fmla="*/ 113 h 117"/>
                    <a:gd name="T10" fmla="*/ 142 w 146"/>
                    <a:gd name="T11" fmla="*/ 77 h 117"/>
                    <a:gd name="T12" fmla="*/ 140 w 146"/>
                    <a:gd name="T13" fmla="*/ 35 h 117"/>
                    <a:gd name="T14" fmla="*/ 120 w 146"/>
                    <a:gd name="T15" fmla="*/ 7 h 117"/>
                    <a:gd name="T16" fmla="*/ 76 w 146"/>
                    <a:gd name="T17" fmla="*/ 1 h 117"/>
                    <a:gd name="T18" fmla="*/ 39 w 146"/>
                    <a:gd name="T19" fmla="*/ 14 h 117"/>
                    <a:gd name="T20" fmla="*/ 0 w 146"/>
                    <a:gd name="T21" fmla="*/ 2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17">
                      <a:moveTo>
                        <a:pt x="0" y="20"/>
                      </a:moveTo>
                      <a:lnTo>
                        <a:pt x="0" y="98"/>
                      </a:lnTo>
                      <a:lnTo>
                        <a:pt x="40" y="101"/>
                      </a:lnTo>
                      <a:lnTo>
                        <a:pt x="76" y="117"/>
                      </a:lnTo>
                      <a:lnTo>
                        <a:pt x="116" y="113"/>
                      </a:lnTo>
                      <a:cubicBezTo>
                        <a:pt x="127" y="106"/>
                        <a:pt x="138" y="90"/>
                        <a:pt x="142" y="77"/>
                      </a:cubicBezTo>
                      <a:cubicBezTo>
                        <a:pt x="146" y="64"/>
                        <a:pt x="144" y="47"/>
                        <a:pt x="140" y="35"/>
                      </a:cubicBezTo>
                      <a:cubicBezTo>
                        <a:pt x="136" y="23"/>
                        <a:pt x="131" y="13"/>
                        <a:pt x="120" y="7"/>
                      </a:cubicBezTo>
                      <a:cubicBezTo>
                        <a:pt x="109" y="1"/>
                        <a:pt x="89" y="0"/>
                        <a:pt x="76" y="1"/>
                      </a:cubicBezTo>
                      <a:cubicBezTo>
                        <a:pt x="63" y="2"/>
                        <a:pt x="52" y="11"/>
                        <a:pt x="39" y="14"/>
                      </a:cubicBezTo>
                      <a:lnTo>
                        <a:pt x="0" y="20"/>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17" name="Line 2005"/>
                <p:cNvSpPr>
                  <a:spLocks noChangeShapeType="1"/>
                </p:cNvSpPr>
                <p:nvPr/>
              </p:nvSpPr>
              <p:spPr bwMode="auto">
                <a:xfrm>
                  <a:off x="3042" y="2928"/>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18" name="Line 2006"/>
                <p:cNvSpPr>
                  <a:spLocks noChangeShapeType="1"/>
                </p:cNvSpPr>
                <p:nvPr/>
              </p:nvSpPr>
              <p:spPr bwMode="auto">
                <a:xfrm>
                  <a:off x="3044" y="2972"/>
                  <a:ext cx="9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319" name="Oval 2007"/>
              <p:cNvSpPr>
                <a:spLocks noChangeArrowheads="1"/>
              </p:cNvSpPr>
              <p:nvPr/>
            </p:nvSpPr>
            <p:spPr bwMode="auto">
              <a:xfrm>
                <a:off x="2486" y="3115"/>
                <a:ext cx="19" cy="19"/>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20" name="Oval 2008"/>
              <p:cNvSpPr>
                <a:spLocks noChangeArrowheads="1"/>
              </p:cNvSpPr>
              <p:nvPr/>
            </p:nvSpPr>
            <p:spPr bwMode="auto">
              <a:xfrm>
                <a:off x="2447" y="3116"/>
                <a:ext cx="20" cy="19"/>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21" name="Line 2009"/>
              <p:cNvSpPr>
                <a:spLocks noChangeShapeType="1"/>
              </p:cNvSpPr>
              <p:nvPr/>
            </p:nvSpPr>
            <p:spPr bwMode="auto">
              <a:xfrm>
                <a:off x="2352" y="3174"/>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22" name="Line 2010"/>
              <p:cNvSpPr>
                <a:spLocks noChangeShapeType="1"/>
              </p:cNvSpPr>
              <p:nvPr/>
            </p:nvSpPr>
            <p:spPr bwMode="auto">
              <a:xfrm>
                <a:off x="2399" y="3176"/>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23" name="Line 2011"/>
              <p:cNvSpPr>
                <a:spLocks noChangeShapeType="1"/>
              </p:cNvSpPr>
              <p:nvPr/>
            </p:nvSpPr>
            <p:spPr bwMode="auto">
              <a:xfrm>
                <a:off x="2437" y="3176"/>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24" name="Line 2012"/>
              <p:cNvSpPr>
                <a:spLocks noChangeShapeType="1"/>
              </p:cNvSpPr>
              <p:nvPr/>
            </p:nvSpPr>
            <p:spPr bwMode="auto">
              <a:xfrm>
                <a:off x="2472" y="3177"/>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25" name="Line 2013"/>
              <p:cNvSpPr>
                <a:spLocks noChangeShapeType="1"/>
              </p:cNvSpPr>
              <p:nvPr/>
            </p:nvSpPr>
            <p:spPr bwMode="auto">
              <a:xfrm>
                <a:off x="2470" y="3056"/>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26" name="Line 2014"/>
              <p:cNvSpPr>
                <a:spLocks noChangeShapeType="1"/>
              </p:cNvSpPr>
              <p:nvPr/>
            </p:nvSpPr>
            <p:spPr bwMode="auto">
              <a:xfrm>
                <a:off x="2352" y="3059"/>
                <a:ext cx="0"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27" name="Line 2015"/>
              <p:cNvSpPr>
                <a:spLocks noChangeShapeType="1"/>
              </p:cNvSpPr>
              <p:nvPr/>
            </p:nvSpPr>
            <p:spPr bwMode="auto">
              <a:xfrm>
                <a:off x="2401" y="3058"/>
                <a:ext cx="0" cy="17"/>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28" name="Line 2016"/>
              <p:cNvSpPr>
                <a:spLocks noChangeShapeType="1"/>
              </p:cNvSpPr>
              <p:nvPr/>
            </p:nvSpPr>
            <p:spPr bwMode="auto">
              <a:xfrm>
                <a:off x="2440" y="3057"/>
                <a:ext cx="0" cy="18"/>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29" name="Line 2017"/>
              <p:cNvSpPr>
                <a:spLocks noChangeShapeType="1"/>
              </p:cNvSpPr>
              <p:nvPr/>
            </p:nvSpPr>
            <p:spPr bwMode="auto">
              <a:xfrm flipH="1">
                <a:off x="2508" y="3079"/>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30" name="Line 2018"/>
              <p:cNvSpPr>
                <a:spLocks noChangeShapeType="1"/>
              </p:cNvSpPr>
              <p:nvPr/>
            </p:nvSpPr>
            <p:spPr bwMode="auto">
              <a:xfrm flipH="1">
                <a:off x="2557" y="3086"/>
                <a:ext cx="21"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31" name="Line 2019"/>
              <p:cNvSpPr>
                <a:spLocks noChangeShapeType="1"/>
              </p:cNvSpPr>
              <p:nvPr/>
            </p:nvSpPr>
            <p:spPr bwMode="auto">
              <a:xfrm flipH="1">
                <a:off x="2558" y="3163"/>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32" name="Line 2020"/>
              <p:cNvSpPr>
                <a:spLocks noChangeShapeType="1"/>
              </p:cNvSpPr>
              <p:nvPr/>
            </p:nvSpPr>
            <p:spPr bwMode="auto">
              <a:xfrm flipH="1">
                <a:off x="2510" y="3168"/>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33" name="Line 2021"/>
              <p:cNvSpPr>
                <a:spLocks noChangeShapeType="1"/>
              </p:cNvSpPr>
              <p:nvPr/>
            </p:nvSpPr>
            <p:spPr bwMode="auto">
              <a:xfrm flipH="1">
                <a:off x="2291" y="3086"/>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34" name="Line 2022"/>
              <p:cNvSpPr>
                <a:spLocks noChangeShapeType="1"/>
              </p:cNvSpPr>
              <p:nvPr/>
            </p:nvSpPr>
            <p:spPr bwMode="auto">
              <a:xfrm flipH="1">
                <a:off x="2239" y="3100"/>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35" name="Line 2023"/>
              <p:cNvSpPr>
                <a:spLocks noChangeShapeType="1"/>
              </p:cNvSpPr>
              <p:nvPr/>
            </p:nvSpPr>
            <p:spPr bwMode="auto">
              <a:xfrm flipH="1">
                <a:off x="2239" y="3159"/>
                <a:ext cx="2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36" name="Line 2024"/>
              <p:cNvSpPr>
                <a:spLocks noChangeShapeType="1"/>
              </p:cNvSpPr>
              <p:nvPr/>
            </p:nvSpPr>
            <p:spPr bwMode="auto">
              <a:xfrm flipH="1" flipV="1">
                <a:off x="2286" y="3164"/>
                <a:ext cx="19" cy="1"/>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337" name="Group 2025"/>
            <p:cNvGrpSpPr>
              <a:grpSpLocks/>
            </p:cNvGrpSpPr>
            <p:nvPr/>
          </p:nvGrpSpPr>
          <p:grpSpPr bwMode="auto">
            <a:xfrm rot="10800000">
              <a:off x="2125" y="4187"/>
              <a:ext cx="728" cy="78"/>
              <a:chOff x="2132" y="3741"/>
              <a:chExt cx="728" cy="78"/>
            </a:xfrm>
          </p:grpSpPr>
          <p:sp>
            <p:nvSpPr>
              <p:cNvPr id="15338" name="Freeform 2026"/>
              <p:cNvSpPr>
                <a:spLocks/>
              </p:cNvSpPr>
              <p:nvPr/>
            </p:nvSpPr>
            <p:spPr bwMode="auto">
              <a:xfrm>
                <a:off x="2132" y="3741"/>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39" name="Freeform 2027"/>
              <p:cNvSpPr>
                <a:spLocks/>
              </p:cNvSpPr>
              <p:nvPr/>
            </p:nvSpPr>
            <p:spPr bwMode="auto">
              <a:xfrm>
                <a:off x="2355" y="3744"/>
                <a:ext cx="312" cy="68"/>
              </a:xfrm>
              <a:custGeom>
                <a:avLst/>
                <a:gdLst>
                  <a:gd name="T0" fmla="*/ 3 w 312"/>
                  <a:gd name="T1" fmla="*/ 45 h 68"/>
                  <a:gd name="T2" fmla="*/ 0 w 312"/>
                  <a:gd name="T3" fmla="*/ 26 h 68"/>
                  <a:gd name="T4" fmla="*/ 14 w 312"/>
                  <a:gd name="T5" fmla="*/ 2 h 68"/>
                  <a:gd name="T6" fmla="*/ 110 w 312"/>
                  <a:gd name="T7" fmla="*/ 0 h 68"/>
                  <a:gd name="T8" fmla="*/ 142 w 312"/>
                  <a:gd name="T9" fmla="*/ 0 h 68"/>
                  <a:gd name="T10" fmla="*/ 221 w 312"/>
                  <a:gd name="T11" fmla="*/ 2 h 68"/>
                  <a:gd name="T12" fmla="*/ 309 w 312"/>
                  <a:gd name="T13" fmla="*/ 9 h 68"/>
                  <a:gd name="T14" fmla="*/ 312 w 312"/>
                  <a:gd name="T15" fmla="*/ 63 h 68"/>
                  <a:gd name="T16" fmla="*/ 221 w 312"/>
                  <a:gd name="T17" fmla="*/ 68 h 68"/>
                  <a:gd name="T18" fmla="*/ 113 w 312"/>
                  <a:gd name="T19" fmla="*/ 68 h 68"/>
                  <a:gd name="T20" fmla="*/ 20 w 312"/>
                  <a:gd name="T21" fmla="*/ 65 h 68"/>
                  <a:gd name="T22" fmla="*/ 3 w 312"/>
                  <a:gd name="T23" fmla="*/ 45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12" h="68">
                    <a:moveTo>
                      <a:pt x="3" y="45"/>
                    </a:moveTo>
                    <a:lnTo>
                      <a:pt x="0" y="26"/>
                    </a:lnTo>
                    <a:lnTo>
                      <a:pt x="14" y="2"/>
                    </a:lnTo>
                    <a:lnTo>
                      <a:pt x="110" y="0"/>
                    </a:lnTo>
                    <a:lnTo>
                      <a:pt x="142" y="0"/>
                    </a:lnTo>
                    <a:lnTo>
                      <a:pt x="221" y="2"/>
                    </a:lnTo>
                    <a:lnTo>
                      <a:pt x="309" y="9"/>
                    </a:lnTo>
                    <a:lnTo>
                      <a:pt x="312" y="63"/>
                    </a:lnTo>
                    <a:lnTo>
                      <a:pt x="221" y="68"/>
                    </a:lnTo>
                    <a:lnTo>
                      <a:pt x="113" y="68"/>
                    </a:lnTo>
                    <a:lnTo>
                      <a:pt x="20" y="65"/>
                    </a:lnTo>
                    <a:lnTo>
                      <a:pt x="3" y="45"/>
                    </a:lnTo>
                    <a:close/>
                  </a:path>
                </a:pathLst>
              </a:custGeom>
              <a:solidFill>
                <a:srgbClr val="FF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40" name="Freeform 2028"/>
              <p:cNvSpPr>
                <a:spLocks/>
              </p:cNvSpPr>
              <p:nvPr/>
            </p:nvSpPr>
            <p:spPr bwMode="auto">
              <a:xfrm>
                <a:off x="2363" y="3751"/>
                <a:ext cx="101" cy="50"/>
              </a:xfrm>
              <a:custGeom>
                <a:avLst/>
                <a:gdLst>
                  <a:gd name="T0" fmla="*/ 0 w 101"/>
                  <a:gd name="T1" fmla="*/ 14 h 50"/>
                  <a:gd name="T2" fmla="*/ 27 w 101"/>
                  <a:gd name="T3" fmla="*/ 0 h 50"/>
                  <a:gd name="T4" fmla="*/ 42 w 101"/>
                  <a:gd name="T5" fmla="*/ 17 h 50"/>
                  <a:gd name="T6" fmla="*/ 101 w 101"/>
                  <a:gd name="T7" fmla="*/ 17 h 50"/>
                  <a:gd name="T8" fmla="*/ 101 w 101"/>
                  <a:gd name="T9" fmla="*/ 39 h 50"/>
                  <a:gd name="T10" fmla="*/ 44 w 101"/>
                  <a:gd name="T11" fmla="*/ 38 h 50"/>
                  <a:gd name="T12" fmla="*/ 28 w 101"/>
                  <a:gd name="T13" fmla="*/ 50 h 50"/>
                  <a:gd name="T14" fmla="*/ 0 w 101"/>
                  <a:gd name="T15" fmla="*/ 37 h 50"/>
                  <a:gd name="T16" fmla="*/ 0 w 101"/>
                  <a:gd name="T17" fmla="*/ 14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50">
                    <a:moveTo>
                      <a:pt x="0" y="14"/>
                    </a:moveTo>
                    <a:lnTo>
                      <a:pt x="27" y="0"/>
                    </a:lnTo>
                    <a:lnTo>
                      <a:pt x="42" y="17"/>
                    </a:lnTo>
                    <a:lnTo>
                      <a:pt x="101" y="17"/>
                    </a:lnTo>
                    <a:lnTo>
                      <a:pt x="101" y="39"/>
                    </a:lnTo>
                    <a:lnTo>
                      <a:pt x="44" y="38"/>
                    </a:lnTo>
                    <a:lnTo>
                      <a:pt x="28" y="50"/>
                    </a:lnTo>
                    <a:lnTo>
                      <a:pt x="0" y="37"/>
                    </a:lnTo>
                    <a:lnTo>
                      <a:pt x="0" y="14"/>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41" name="Oval 2029"/>
              <p:cNvSpPr>
                <a:spLocks noChangeArrowheads="1"/>
              </p:cNvSpPr>
              <p:nvPr/>
            </p:nvSpPr>
            <p:spPr bwMode="auto">
              <a:xfrm>
                <a:off x="2503" y="3766"/>
                <a:ext cx="19"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42" name="Oval 2030"/>
              <p:cNvSpPr>
                <a:spLocks noChangeArrowheads="1"/>
              </p:cNvSpPr>
              <p:nvPr/>
            </p:nvSpPr>
            <p:spPr bwMode="auto">
              <a:xfrm>
                <a:off x="2441" y="3768"/>
                <a:ext cx="20"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5343" name="Group 2031"/>
              <p:cNvGrpSpPr>
                <a:grpSpLocks/>
              </p:cNvGrpSpPr>
              <p:nvPr/>
            </p:nvGrpSpPr>
            <p:grpSpPr bwMode="auto">
              <a:xfrm>
                <a:off x="2222" y="3765"/>
                <a:ext cx="56" cy="24"/>
                <a:chOff x="2257" y="2942"/>
                <a:chExt cx="160" cy="69"/>
              </a:xfrm>
            </p:grpSpPr>
            <p:sp>
              <p:nvSpPr>
                <p:cNvPr id="15344" name="Freeform 2032"/>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45" name="Line 2033"/>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46" name="Line 2034"/>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347" name="Group 2035"/>
              <p:cNvGrpSpPr>
                <a:grpSpLocks/>
              </p:cNvGrpSpPr>
              <p:nvPr/>
            </p:nvGrpSpPr>
            <p:grpSpPr bwMode="auto">
              <a:xfrm rot="10800000">
                <a:off x="2299" y="3767"/>
                <a:ext cx="56" cy="24"/>
                <a:chOff x="2257" y="2942"/>
                <a:chExt cx="160" cy="69"/>
              </a:xfrm>
            </p:grpSpPr>
            <p:sp>
              <p:nvSpPr>
                <p:cNvPr id="15348" name="Freeform 2036"/>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49" name="Line 2037"/>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50" name="Line 2038"/>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351" name="Group 2039"/>
              <p:cNvGrpSpPr>
                <a:grpSpLocks/>
              </p:cNvGrpSpPr>
              <p:nvPr/>
            </p:nvGrpSpPr>
            <p:grpSpPr bwMode="auto">
              <a:xfrm>
                <a:off x="2253" y="3766"/>
                <a:ext cx="55" cy="24"/>
                <a:chOff x="2257" y="2942"/>
                <a:chExt cx="160" cy="69"/>
              </a:xfrm>
            </p:grpSpPr>
            <p:sp>
              <p:nvSpPr>
                <p:cNvPr id="15352" name="Freeform 2040"/>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53" name="Line 2041"/>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54" name="Line 2042"/>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355" name="Group 2043"/>
              <p:cNvGrpSpPr>
                <a:grpSpLocks/>
              </p:cNvGrpSpPr>
              <p:nvPr/>
            </p:nvGrpSpPr>
            <p:grpSpPr bwMode="auto">
              <a:xfrm rot="10800000">
                <a:off x="2673" y="3770"/>
                <a:ext cx="56" cy="24"/>
                <a:chOff x="2257" y="2942"/>
                <a:chExt cx="160" cy="69"/>
              </a:xfrm>
            </p:grpSpPr>
            <p:sp>
              <p:nvSpPr>
                <p:cNvPr id="15356" name="Freeform 2044"/>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57" name="Line 2045"/>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58" name="Line 2046"/>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359" name="Group 2047"/>
              <p:cNvGrpSpPr>
                <a:grpSpLocks/>
              </p:cNvGrpSpPr>
              <p:nvPr/>
            </p:nvGrpSpPr>
            <p:grpSpPr bwMode="auto">
              <a:xfrm rot="10800000">
                <a:off x="2636" y="3769"/>
                <a:ext cx="56" cy="24"/>
                <a:chOff x="2257" y="2942"/>
                <a:chExt cx="160" cy="69"/>
              </a:xfrm>
            </p:grpSpPr>
            <p:sp>
              <p:nvSpPr>
                <p:cNvPr id="15360" name="Freeform 2048"/>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1" name="Line 2049"/>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2" name="Line 2050"/>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5363" name="Text Box 2051"/>
            <p:cNvSpPr txBox="1">
              <a:spLocks noChangeArrowheads="1"/>
            </p:cNvSpPr>
            <p:nvPr/>
          </p:nvSpPr>
          <p:spPr bwMode="auto">
            <a:xfrm>
              <a:off x="1930" y="3568"/>
              <a:ext cx="122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000" b="1" u="sng">
                  <a:solidFill>
                    <a:srgbClr val="CC0000"/>
                  </a:solidFill>
                </a:rPr>
                <a:t>Southern Force (Van)</a:t>
              </a:r>
            </a:p>
            <a:p>
              <a:pPr algn="ctr"/>
              <a:r>
                <a:rPr lang="en-US" altLang="en-US" sz="1000" b="1">
                  <a:solidFill>
                    <a:srgbClr val="CC0000"/>
                  </a:solidFill>
                </a:rPr>
                <a:t>First Striking Force (Force C)</a:t>
              </a:r>
            </a:p>
          </p:txBody>
        </p:sp>
      </p:grpSp>
      <p:grpSp>
        <p:nvGrpSpPr>
          <p:cNvPr id="15364" name="Group 2052"/>
          <p:cNvGrpSpPr>
            <a:grpSpLocks/>
          </p:cNvGrpSpPr>
          <p:nvPr/>
        </p:nvGrpSpPr>
        <p:grpSpPr bwMode="auto">
          <a:xfrm>
            <a:off x="1363663" y="5842000"/>
            <a:ext cx="1628775" cy="806450"/>
            <a:chOff x="859" y="3680"/>
            <a:chExt cx="1026" cy="508"/>
          </a:xfrm>
        </p:grpSpPr>
        <p:sp>
          <p:nvSpPr>
            <p:cNvPr id="15365" name="Rectangle 2053"/>
            <p:cNvSpPr>
              <a:spLocks noChangeArrowheads="1"/>
            </p:cNvSpPr>
            <p:nvPr/>
          </p:nvSpPr>
          <p:spPr bwMode="auto">
            <a:xfrm>
              <a:off x="859" y="3691"/>
              <a:ext cx="1026" cy="497"/>
            </a:xfrm>
            <a:prstGeom prst="rect">
              <a:avLst/>
            </a:prstGeom>
            <a:solidFill>
              <a:schemeClr val="bg1"/>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15366" name="Group 2054"/>
            <p:cNvGrpSpPr>
              <a:grpSpLocks/>
            </p:cNvGrpSpPr>
            <p:nvPr/>
          </p:nvGrpSpPr>
          <p:grpSpPr bwMode="auto">
            <a:xfrm rot="10800000">
              <a:off x="966" y="3955"/>
              <a:ext cx="728" cy="78"/>
              <a:chOff x="2132" y="3741"/>
              <a:chExt cx="728" cy="78"/>
            </a:xfrm>
          </p:grpSpPr>
          <p:sp>
            <p:nvSpPr>
              <p:cNvPr id="15367" name="Freeform 2055"/>
              <p:cNvSpPr>
                <a:spLocks/>
              </p:cNvSpPr>
              <p:nvPr/>
            </p:nvSpPr>
            <p:spPr bwMode="auto">
              <a:xfrm>
                <a:off x="2132" y="3741"/>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8" name="Freeform 2056"/>
              <p:cNvSpPr>
                <a:spLocks/>
              </p:cNvSpPr>
              <p:nvPr/>
            </p:nvSpPr>
            <p:spPr bwMode="auto">
              <a:xfrm>
                <a:off x="2355" y="3744"/>
                <a:ext cx="312" cy="68"/>
              </a:xfrm>
              <a:custGeom>
                <a:avLst/>
                <a:gdLst>
                  <a:gd name="T0" fmla="*/ 3 w 312"/>
                  <a:gd name="T1" fmla="*/ 45 h 68"/>
                  <a:gd name="T2" fmla="*/ 0 w 312"/>
                  <a:gd name="T3" fmla="*/ 26 h 68"/>
                  <a:gd name="T4" fmla="*/ 14 w 312"/>
                  <a:gd name="T5" fmla="*/ 2 h 68"/>
                  <a:gd name="T6" fmla="*/ 110 w 312"/>
                  <a:gd name="T7" fmla="*/ 0 h 68"/>
                  <a:gd name="T8" fmla="*/ 142 w 312"/>
                  <a:gd name="T9" fmla="*/ 0 h 68"/>
                  <a:gd name="T10" fmla="*/ 221 w 312"/>
                  <a:gd name="T11" fmla="*/ 2 h 68"/>
                  <a:gd name="T12" fmla="*/ 309 w 312"/>
                  <a:gd name="T13" fmla="*/ 9 h 68"/>
                  <a:gd name="T14" fmla="*/ 312 w 312"/>
                  <a:gd name="T15" fmla="*/ 63 h 68"/>
                  <a:gd name="T16" fmla="*/ 221 w 312"/>
                  <a:gd name="T17" fmla="*/ 68 h 68"/>
                  <a:gd name="T18" fmla="*/ 113 w 312"/>
                  <a:gd name="T19" fmla="*/ 68 h 68"/>
                  <a:gd name="T20" fmla="*/ 20 w 312"/>
                  <a:gd name="T21" fmla="*/ 65 h 68"/>
                  <a:gd name="T22" fmla="*/ 3 w 312"/>
                  <a:gd name="T23" fmla="*/ 45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12" h="68">
                    <a:moveTo>
                      <a:pt x="3" y="45"/>
                    </a:moveTo>
                    <a:lnTo>
                      <a:pt x="0" y="26"/>
                    </a:lnTo>
                    <a:lnTo>
                      <a:pt x="14" y="2"/>
                    </a:lnTo>
                    <a:lnTo>
                      <a:pt x="110" y="0"/>
                    </a:lnTo>
                    <a:lnTo>
                      <a:pt x="142" y="0"/>
                    </a:lnTo>
                    <a:lnTo>
                      <a:pt x="221" y="2"/>
                    </a:lnTo>
                    <a:lnTo>
                      <a:pt x="309" y="9"/>
                    </a:lnTo>
                    <a:lnTo>
                      <a:pt x="312" y="63"/>
                    </a:lnTo>
                    <a:lnTo>
                      <a:pt x="221" y="68"/>
                    </a:lnTo>
                    <a:lnTo>
                      <a:pt x="113" y="68"/>
                    </a:lnTo>
                    <a:lnTo>
                      <a:pt x="20" y="65"/>
                    </a:lnTo>
                    <a:lnTo>
                      <a:pt x="3" y="45"/>
                    </a:lnTo>
                    <a:close/>
                  </a:path>
                </a:pathLst>
              </a:custGeom>
              <a:solidFill>
                <a:srgbClr val="FF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9" name="Freeform 2057"/>
              <p:cNvSpPr>
                <a:spLocks/>
              </p:cNvSpPr>
              <p:nvPr/>
            </p:nvSpPr>
            <p:spPr bwMode="auto">
              <a:xfrm>
                <a:off x="2363" y="3751"/>
                <a:ext cx="101" cy="50"/>
              </a:xfrm>
              <a:custGeom>
                <a:avLst/>
                <a:gdLst>
                  <a:gd name="T0" fmla="*/ 0 w 101"/>
                  <a:gd name="T1" fmla="*/ 14 h 50"/>
                  <a:gd name="T2" fmla="*/ 27 w 101"/>
                  <a:gd name="T3" fmla="*/ 0 h 50"/>
                  <a:gd name="T4" fmla="*/ 42 w 101"/>
                  <a:gd name="T5" fmla="*/ 17 h 50"/>
                  <a:gd name="T6" fmla="*/ 101 w 101"/>
                  <a:gd name="T7" fmla="*/ 17 h 50"/>
                  <a:gd name="T8" fmla="*/ 101 w 101"/>
                  <a:gd name="T9" fmla="*/ 39 h 50"/>
                  <a:gd name="T10" fmla="*/ 44 w 101"/>
                  <a:gd name="T11" fmla="*/ 38 h 50"/>
                  <a:gd name="T12" fmla="*/ 28 w 101"/>
                  <a:gd name="T13" fmla="*/ 50 h 50"/>
                  <a:gd name="T14" fmla="*/ 0 w 101"/>
                  <a:gd name="T15" fmla="*/ 37 h 50"/>
                  <a:gd name="T16" fmla="*/ 0 w 101"/>
                  <a:gd name="T17" fmla="*/ 14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50">
                    <a:moveTo>
                      <a:pt x="0" y="14"/>
                    </a:moveTo>
                    <a:lnTo>
                      <a:pt x="27" y="0"/>
                    </a:lnTo>
                    <a:lnTo>
                      <a:pt x="42" y="17"/>
                    </a:lnTo>
                    <a:lnTo>
                      <a:pt x="101" y="17"/>
                    </a:lnTo>
                    <a:lnTo>
                      <a:pt x="101" y="39"/>
                    </a:lnTo>
                    <a:lnTo>
                      <a:pt x="44" y="38"/>
                    </a:lnTo>
                    <a:lnTo>
                      <a:pt x="28" y="50"/>
                    </a:lnTo>
                    <a:lnTo>
                      <a:pt x="0" y="37"/>
                    </a:lnTo>
                    <a:lnTo>
                      <a:pt x="0" y="14"/>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0" name="Oval 2058"/>
              <p:cNvSpPr>
                <a:spLocks noChangeArrowheads="1"/>
              </p:cNvSpPr>
              <p:nvPr/>
            </p:nvSpPr>
            <p:spPr bwMode="auto">
              <a:xfrm>
                <a:off x="2503" y="3766"/>
                <a:ext cx="19"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1" name="Oval 2059"/>
              <p:cNvSpPr>
                <a:spLocks noChangeArrowheads="1"/>
              </p:cNvSpPr>
              <p:nvPr/>
            </p:nvSpPr>
            <p:spPr bwMode="auto">
              <a:xfrm>
                <a:off x="2441" y="3768"/>
                <a:ext cx="20"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5372" name="Group 2060"/>
              <p:cNvGrpSpPr>
                <a:grpSpLocks/>
              </p:cNvGrpSpPr>
              <p:nvPr/>
            </p:nvGrpSpPr>
            <p:grpSpPr bwMode="auto">
              <a:xfrm>
                <a:off x="2222" y="3765"/>
                <a:ext cx="56" cy="24"/>
                <a:chOff x="2257" y="2942"/>
                <a:chExt cx="160" cy="69"/>
              </a:xfrm>
            </p:grpSpPr>
            <p:sp>
              <p:nvSpPr>
                <p:cNvPr id="15373" name="Freeform 2061"/>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4" name="Line 2062"/>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5" name="Line 2063"/>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376" name="Group 2064"/>
              <p:cNvGrpSpPr>
                <a:grpSpLocks/>
              </p:cNvGrpSpPr>
              <p:nvPr/>
            </p:nvGrpSpPr>
            <p:grpSpPr bwMode="auto">
              <a:xfrm rot="10800000">
                <a:off x="2299" y="3767"/>
                <a:ext cx="56" cy="24"/>
                <a:chOff x="2257" y="2942"/>
                <a:chExt cx="160" cy="69"/>
              </a:xfrm>
            </p:grpSpPr>
            <p:sp>
              <p:nvSpPr>
                <p:cNvPr id="15377" name="Freeform 2065"/>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8" name="Line 2066"/>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79" name="Line 2067"/>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380" name="Group 2068"/>
              <p:cNvGrpSpPr>
                <a:grpSpLocks/>
              </p:cNvGrpSpPr>
              <p:nvPr/>
            </p:nvGrpSpPr>
            <p:grpSpPr bwMode="auto">
              <a:xfrm>
                <a:off x="2253" y="3766"/>
                <a:ext cx="55" cy="24"/>
                <a:chOff x="2257" y="2942"/>
                <a:chExt cx="160" cy="69"/>
              </a:xfrm>
            </p:grpSpPr>
            <p:sp>
              <p:nvSpPr>
                <p:cNvPr id="15381" name="Freeform 2069"/>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2" name="Line 2070"/>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3" name="Line 2071"/>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384" name="Group 2072"/>
              <p:cNvGrpSpPr>
                <a:grpSpLocks/>
              </p:cNvGrpSpPr>
              <p:nvPr/>
            </p:nvGrpSpPr>
            <p:grpSpPr bwMode="auto">
              <a:xfrm rot="10800000">
                <a:off x="2673" y="3770"/>
                <a:ext cx="56" cy="24"/>
                <a:chOff x="2257" y="2942"/>
                <a:chExt cx="160" cy="69"/>
              </a:xfrm>
            </p:grpSpPr>
            <p:sp>
              <p:nvSpPr>
                <p:cNvPr id="15385" name="Freeform 2073"/>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6" name="Line 2074"/>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87" name="Line 2075"/>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388" name="Group 2076"/>
              <p:cNvGrpSpPr>
                <a:grpSpLocks/>
              </p:cNvGrpSpPr>
              <p:nvPr/>
            </p:nvGrpSpPr>
            <p:grpSpPr bwMode="auto">
              <a:xfrm rot="10800000">
                <a:off x="2636" y="3769"/>
                <a:ext cx="56" cy="24"/>
                <a:chOff x="2257" y="2942"/>
                <a:chExt cx="160" cy="69"/>
              </a:xfrm>
            </p:grpSpPr>
            <p:sp>
              <p:nvSpPr>
                <p:cNvPr id="15389" name="Freeform 2077"/>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0" name="Line 2078"/>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1" name="Line 2079"/>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15392" name="Group 2080"/>
            <p:cNvGrpSpPr>
              <a:grpSpLocks/>
            </p:cNvGrpSpPr>
            <p:nvPr/>
          </p:nvGrpSpPr>
          <p:grpSpPr bwMode="auto">
            <a:xfrm rot="10800000">
              <a:off x="966" y="4079"/>
              <a:ext cx="728" cy="78"/>
              <a:chOff x="2132" y="3741"/>
              <a:chExt cx="728" cy="78"/>
            </a:xfrm>
          </p:grpSpPr>
          <p:sp>
            <p:nvSpPr>
              <p:cNvPr id="15393" name="Freeform 2081"/>
              <p:cNvSpPr>
                <a:spLocks/>
              </p:cNvSpPr>
              <p:nvPr/>
            </p:nvSpPr>
            <p:spPr bwMode="auto">
              <a:xfrm>
                <a:off x="2132" y="3741"/>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4" name="Freeform 2082"/>
              <p:cNvSpPr>
                <a:spLocks/>
              </p:cNvSpPr>
              <p:nvPr/>
            </p:nvSpPr>
            <p:spPr bwMode="auto">
              <a:xfrm>
                <a:off x="2355" y="3744"/>
                <a:ext cx="312" cy="68"/>
              </a:xfrm>
              <a:custGeom>
                <a:avLst/>
                <a:gdLst>
                  <a:gd name="T0" fmla="*/ 3 w 312"/>
                  <a:gd name="T1" fmla="*/ 45 h 68"/>
                  <a:gd name="T2" fmla="*/ 0 w 312"/>
                  <a:gd name="T3" fmla="*/ 26 h 68"/>
                  <a:gd name="T4" fmla="*/ 14 w 312"/>
                  <a:gd name="T5" fmla="*/ 2 h 68"/>
                  <a:gd name="T6" fmla="*/ 110 w 312"/>
                  <a:gd name="T7" fmla="*/ 0 h 68"/>
                  <a:gd name="T8" fmla="*/ 142 w 312"/>
                  <a:gd name="T9" fmla="*/ 0 h 68"/>
                  <a:gd name="T10" fmla="*/ 221 w 312"/>
                  <a:gd name="T11" fmla="*/ 2 h 68"/>
                  <a:gd name="T12" fmla="*/ 309 w 312"/>
                  <a:gd name="T13" fmla="*/ 9 h 68"/>
                  <a:gd name="T14" fmla="*/ 312 w 312"/>
                  <a:gd name="T15" fmla="*/ 63 h 68"/>
                  <a:gd name="T16" fmla="*/ 221 w 312"/>
                  <a:gd name="T17" fmla="*/ 68 h 68"/>
                  <a:gd name="T18" fmla="*/ 113 w 312"/>
                  <a:gd name="T19" fmla="*/ 68 h 68"/>
                  <a:gd name="T20" fmla="*/ 20 w 312"/>
                  <a:gd name="T21" fmla="*/ 65 h 68"/>
                  <a:gd name="T22" fmla="*/ 3 w 312"/>
                  <a:gd name="T23" fmla="*/ 45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12" h="68">
                    <a:moveTo>
                      <a:pt x="3" y="45"/>
                    </a:moveTo>
                    <a:lnTo>
                      <a:pt x="0" y="26"/>
                    </a:lnTo>
                    <a:lnTo>
                      <a:pt x="14" y="2"/>
                    </a:lnTo>
                    <a:lnTo>
                      <a:pt x="110" y="0"/>
                    </a:lnTo>
                    <a:lnTo>
                      <a:pt x="142" y="0"/>
                    </a:lnTo>
                    <a:lnTo>
                      <a:pt x="221" y="2"/>
                    </a:lnTo>
                    <a:lnTo>
                      <a:pt x="309" y="9"/>
                    </a:lnTo>
                    <a:lnTo>
                      <a:pt x="312" y="63"/>
                    </a:lnTo>
                    <a:lnTo>
                      <a:pt x="221" y="68"/>
                    </a:lnTo>
                    <a:lnTo>
                      <a:pt x="113" y="68"/>
                    </a:lnTo>
                    <a:lnTo>
                      <a:pt x="20" y="65"/>
                    </a:lnTo>
                    <a:lnTo>
                      <a:pt x="3" y="45"/>
                    </a:lnTo>
                    <a:close/>
                  </a:path>
                </a:pathLst>
              </a:custGeom>
              <a:solidFill>
                <a:srgbClr val="FF00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5" name="Freeform 2083"/>
              <p:cNvSpPr>
                <a:spLocks/>
              </p:cNvSpPr>
              <p:nvPr/>
            </p:nvSpPr>
            <p:spPr bwMode="auto">
              <a:xfrm>
                <a:off x="2363" y="3751"/>
                <a:ext cx="101" cy="50"/>
              </a:xfrm>
              <a:custGeom>
                <a:avLst/>
                <a:gdLst>
                  <a:gd name="T0" fmla="*/ 0 w 101"/>
                  <a:gd name="T1" fmla="*/ 14 h 50"/>
                  <a:gd name="T2" fmla="*/ 27 w 101"/>
                  <a:gd name="T3" fmla="*/ 0 h 50"/>
                  <a:gd name="T4" fmla="*/ 42 w 101"/>
                  <a:gd name="T5" fmla="*/ 17 h 50"/>
                  <a:gd name="T6" fmla="*/ 101 w 101"/>
                  <a:gd name="T7" fmla="*/ 17 h 50"/>
                  <a:gd name="T8" fmla="*/ 101 w 101"/>
                  <a:gd name="T9" fmla="*/ 39 h 50"/>
                  <a:gd name="T10" fmla="*/ 44 w 101"/>
                  <a:gd name="T11" fmla="*/ 38 h 50"/>
                  <a:gd name="T12" fmla="*/ 28 w 101"/>
                  <a:gd name="T13" fmla="*/ 50 h 50"/>
                  <a:gd name="T14" fmla="*/ 0 w 101"/>
                  <a:gd name="T15" fmla="*/ 37 h 50"/>
                  <a:gd name="T16" fmla="*/ 0 w 101"/>
                  <a:gd name="T17" fmla="*/ 14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50">
                    <a:moveTo>
                      <a:pt x="0" y="14"/>
                    </a:moveTo>
                    <a:lnTo>
                      <a:pt x="27" y="0"/>
                    </a:lnTo>
                    <a:lnTo>
                      <a:pt x="42" y="17"/>
                    </a:lnTo>
                    <a:lnTo>
                      <a:pt x="101" y="17"/>
                    </a:lnTo>
                    <a:lnTo>
                      <a:pt x="101" y="39"/>
                    </a:lnTo>
                    <a:lnTo>
                      <a:pt x="44" y="38"/>
                    </a:lnTo>
                    <a:lnTo>
                      <a:pt x="28" y="50"/>
                    </a:lnTo>
                    <a:lnTo>
                      <a:pt x="0" y="37"/>
                    </a:lnTo>
                    <a:lnTo>
                      <a:pt x="0" y="14"/>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96" name="Oval 2084"/>
              <p:cNvSpPr>
                <a:spLocks noChangeArrowheads="1"/>
              </p:cNvSpPr>
              <p:nvPr/>
            </p:nvSpPr>
            <p:spPr bwMode="auto">
              <a:xfrm>
                <a:off x="2503" y="3766"/>
                <a:ext cx="19"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97" name="Oval 2085"/>
              <p:cNvSpPr>
                <a:spLocks noChangeArrowheads="1"/>
              </p:cNvSpPr>
              <p:nvPr/>
            </p:nvSpPr>
            <p:spPr bwMode="auto">
              <a:xfrm>
                <a:off x="2441" y="3768"/>
                <a:ext cx="20" cy="20"/>
              </a:xfrm>
              <a:prstGeom prst="ellipse">
                <a:avLst/>
              </a:prstGeom>
              <a:solidFill>
                <a:srgbClr val="FF99CC"/>
              </a:solidFill>
              <a:ln w="158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5398" name="Group 2086"/>
              <p:cNvGrpSpPr>
                <a:grpSpLocks/>
              </p:cNvGrpSpPr>
              <p:nvPr/>
            </p:nvGrpSpPr>
            <p:grpSpPr bwMode="auto">
              <a:xfrm>
                <a:off x="2222" y="3765"/>
                <a:ext cx="56" cy="24"/>
                <a:chOff x="2257" y="2942"/>
                <a:chExt cx="160" cy="69"/>
              </a:xfrm>
            </p:grpSpPr>
            <p:sp>
              <p:nvSpPr>
                <p:cNvPr id="15399" name="Freeform 2087"/>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00" name="Line 2088"/>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01" name="Line 2089"/>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402" name="Group 2090"/>
              <p:cNvGrpSpPr>
                <a:grpSpLocks/>
              </p:cNvGrpSpPr>
              <p:nvPr/>
            </p:nvGrpSpPr>
            <p:grpSpPr bwMode="auto">
              <a:xfrm rot="10800000">
                <a:off x="2299" y="3767"/>
                <a:ext cx="56" cy="24"/>
                <a:chOff x="2257" y="2942"/>
                <a:chExt cx="160" cy="69"/>
              </a:xfrm>
            </p:grpSpPr>
            <p:sp>
              <p:nvSpPr>
                <p:cNvPr id="15403" name="Freeform 2091"/>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04" name="Line 2092"/>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05" name="Line 2093"/>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406" name="Group 2094"/>
              <p:cNvGrpSpPr>
                <a:grpSpLocks/>
              </p:cNvGrpSpPr>
              <p:nvPr/>
            </p:nvGrpSpPr>
            <p:grpSpPr bwMode="auto">
              <a:xfrm>
                <a:off x="2253" y="3766"/>
                <a:ext cx="55" cy="24"/>
                <a:chOff x="2257" y="2942"/>
                <a:chExt cx="160" cy="69"/>
              </a:xfrm>
            </p:grpSpPr>
            <p:sp>
              <p:nvSpPr>
                <p:cNvPr id="15407" name="Freeform 2095"/>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08" name="Line 2096"/>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09" name="Line 2097"/>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410" name="Group 2098"/>
              <p:cNvGrpSpPr>
                <a:grpSpLocks/>
              </p:cNvGrpSpPr>
              <p:nvPr/>
            </p:nvGrpSpPr>
            <p:grpSpPr bwMode="auto">
              <a:xfrm rot="10800000">
                <a:off x="2673" y="3770"/>
                <a:ext cx="56" cy="24"/>
                <a:chOff x="2257" y="2942"/>
                <a:chExt cx="160" cy="69"/>
              </a:xfrm>
            </p:grpSpPr>
            <p:sp>
              <p:nvSpPr>
                <p:cNvPr id="15411" name="Freeform 2099"/>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12" name="Line 2100"/>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13" name="Line 2101"/>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5414" name="Group 2102"/>
              <p:cNvGrpSpPr>
                <a:grpSpLocks/>
              </p:cNvGrpSpPr>
              <p:nvPr/>
            </p:nvGrpSpPr>
            <p:grpSpPr bwMode="auto">
              <a:xfrm rot="10800000">
                <a:off x="2636" y="3769"/>
                <a:ext cx="56" cy="24"/>
                <a:chOff x="2257" y="2942"/>
                <a:chExt cx="160" cy="69"/>
              </a:xfrm>
            </p:grpSpPr>
            <p:sp>
              <p:nvSpPr>
                <p:cNvPr id="15415" name="Freeform 2103"/>
                <p:cNvSpPr>
                  <a:spLocks/>
                </p:cNvSpPr>
                <p:nvPr/>
              </p:nvSpPr>
              <p:spPr bwMode="auto">
                <a:xfrm>
                  <a:off x="2325" y="2942"/>
                  <a:ext cx="92" cy="69"/>
                </a:xfrm>
                <a:custGeom>
                  <a:avLst/>
                  <a:gdLst>
                    <a:gd name="T0" fmla="*/ 0 w 92"/>
                    <a:gd name="T1" fmla="*/ 16 h 69"/>
                    <a:gd name="T2" fmla="*/ 0 w 92"/>
                    <a:gd name="T3" fmla="*/ 52 h 69"/>
                    <a:gd name="T4" fmla="*/ 32 w 92"/>
                    <a:gd name="T5" fmla="*/ 69 h 69"/>
                    <a:gd name="T6" fmla="*/ 92 w 92"/>
                    <a:gd name="T7" fmla="*/ 60 h 69"/>
                    <a:gd name="T8" fmla="*/ 92 w 92"/>
                    <a:gd name="T9" fmla="*/ 12 h 69"/>
                    <a:gd name="T10" fmla="*/ 33 w 92"/>
                    <a:gd name="T11" fmla="*/ 0 h 69"/>
                    <a:gd name="T12" fmla="*/ 0 w 92"/>
                    <a:gd name="T13" fmla="*/ 16 h 69"/>
                  </a:gdLst>
                  <a:ahLst/>
                  <a:cxnLst>
                    <a:cxn ang="0">
                      <a:pos x="T0" y="T1"/>
                    </a:cxn>
                    <a:cxn ang="0">
                      <a:pos x="T2" y="T3"/>
                    </a:cxn>
                    <a:cxn ang="0">
                      <a:pos x="T4" y="T5"/>
                    </a:cxn>
                    <a:cxn ang="0">
                      <a:pos x="T6" y="T7"/>
                    </a:cxn>
                    <a:cxn ang="0">
                      <a:pos x="T8" y="T9"/>
                    </a:cxn>
                    <a:cxn ang="0">
                      <a:pos x="T10" y="T11"/>
                    </a:cxn>
                    <a:cxn ang="0">
                      <a:pos x="T12" y="T13"/>
                    </a:cxn>
                  </a:cxnLst>
                  <a:rect l="0" t="0" r="r" b="b"/>
                  <a:pathLst>
                    <a:path w="92" h="69">
                      <a:moveTo>
                        <a:pt x="0" y="16"/>
                      </a:moveTo>
                      <a:lnTo>
                        <a:pt x="0" y="52"/>
                      </a:lnTo>
                      <a:lnTo>
                        <a:pt x="32" y="69"/>
                      </a:lnTo>
                      <a:lnTo>
                        <a:pt x="92" y="60"/>
                      </a:lnTo>
                      <a:lnTo>
                        <a:pt x="92" y="12"/>
                      </a:lnTo>
                      <a:lnTo>
                        <a:pt x="33" y="0"/>
                      </a:lnTo>
                      <a:lnTo>
                        <a:pt x="0" y="16"/>
                      </a:lnTo>
                      <a:close/>
                    </a:path>
                  </a:pathLst>
                </a:custGeom>
                <a:solidFill>
                  <a:srgbClr val="800000"/>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16" name="Line 2104"/>
                <p:cNvSpPr>
                  <a:spLocks noChangeShapeType="1"/>
                </p:cNvSpPr>
                <p:nvPr/>
              </p:nvSpPr>
              <p:spPr bwMode="auto">
                <a:xfrm flipH="1">
                  <a:off x="2257" y="2966"/>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17" name="Line 2105"/>
                <p:cNvSpPr>
                  <a:spLocks noChangeShapeType="1"/>
                </p:cNvSpPr>
                <p:nvPr/>
              </p:nvSpPr>
              <p:spPr bwMode="auto">
                <a:xfrm flipH="1">
                  <a:off x="2257" y="2984"/>
                  <a:ext cx="63"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5418" name="Text Box 2106"/>
            <p:cNvSpPr txBox="1">
              <a:spLocks noChangeArrowheads="1"/>
            </p:cNvSpPr>
            <p:nvPr/>
          </p:nvSpPr>
          <p:spPr bwMode="auto">
            <a:xfrm>
              <a:off x="892" y="3680"/>
              <a:ext cx="96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000" b="1" u="sng">
                  <a:solidFill>
                    <a:srgbClr val="CC0000"/>
                  </a:solidFill>
                </a:rPr>
                <a:t>Southern Force (Rear)</a:t>
              </a:r>
            </a:p>
            <a:p>
              <a:pPr algn="ctr"/>
              <a:r>
                <a:rPr lang="en-US" altLang="en-US" sz="1000" b="1">
                  <a:solidFill>
                    <a:srgbClr val="CC0000"/>
                  </a:solidFill>
                </a:rPr>
                <a:t>Second Striking Force</a:t>
              </a:r>
            </a:p>
          </p:txBody>
        </p:sp>
      </p:grpSp>
      <p:sp>
        <p:nvSpPr>
          <p:cNvPr id="15419" name="AutoShape 2107"/>
          <p:cNvSpPr>
            <a:spLocks noChangeArrowheads="1"/>
          </p:cNvSpPr>
          <p:nvPr/>
        </p:nvSpPr>
        <p:spPr bwMode="auto">
          <a:xfrm>
            <a:off x="4711700" y="3924300"/>
            <a:ext cx="406400" cy="219075"/>
          </a:xfrm>
          <a:prstGeom prst="roundRect">
            <a:avLst>
              <a:gd name="adj" fmla="val 16667"/>
            </a:avLst>
          </a:pr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b="1"/>
              <a:t>77.3</a:t>
            </a:r>
          </a:p>
        </p:txBody>
      </p:sp>
      <p:sp>
        <p:nvSpPr>
          <p:cNvPr id="15420" name="AutoShape 2108"/>
          <p:cNvSpPr>
            <a:spLocks noChangeArrowheads="1"/>
          </p:cNvSpPr>
          <p:nvPr/>
        </p:nvSpPr>
        <p:spPr bwMode="auto">
          <a:xfrm>
            <a:off x="5775325" y="2578100"/>
            <a:ext cx="473075" cy="219075"/>
          </a:xfrm>
          <a:prstGeom prst="roundRect">
            <a:avLst>
              <a:gd name="adj" fmla="val 16667"/>
            </a:avLst>
          </a:pr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b="1"/>
              <a:t>TF 38</a:t>
            </a:r>
          </a:p>
        </p:txBody>
      </p:sp>
      <p:sp>
        <p:nvSpPr>
          <p:cNvPr id="15426" name="AutoShape 2114"/>
          <p:cNvSpPr>
            <a:spLocks noChangeArrowheads="1"/>
          </p:cNvSpPr>
          <p:nvPr/>
        </p:nvSpPr>
        <p:spPr bwMode="auto">
          <a:xfrm>
            <a:off x="38100" y="6337300"/>
            <a:ext cx="1447800" cy="244475"/>
          </a:xfrm>
          <a:prstGeom prst="roundRect">
            <a:avLst>
              <a:gd name="adj" fmla="val 16667"/>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b="1"/>
              <a:t>First Striking Force</a:t>
            </a:r>
          </a:p>
        </p:txBody>
      </p:sp>
      <p:grpSp>
        <p:nvGrpSpPr>
          <p:cNvPr id="15483" name="Group 2171"/>
          <p:cNvGrpSpPr>
            <a:grpSpLocks/>
          </p:cNvGrpSpPr>
          <p:nvPr/>
        </p:nvGrpSpPr>
        <p:grpSpPr bwMode="auto">
          <a:xfrm>
            <a:off x="7613650" y="277813"/>
            <a:ext cx="1454150" cy="244475"/>
            <a:chOff x="2800" y="959"/>
            <a:chExt cx="916" cy="154"/>
          </a:xfrm>
        </p:grpSpPr>
        <p:grpSp>
          <p:nvGrpSpPr>
            <p:cNvPr id="15428" name="Group 2116"/>
            <p:cNvGrpSpPr>
              <a:grpSpLocks/>
            </p:cNvGrpSpPr>
            <p:nvPr/>
          </p:nvGrpSpPr>
          <p:grpSpPr bwMode="auto">
            <a:xfrm rot="-132102">
              <a:off x="2800" y="963"/>
              <a:ext cx="916" cy="137"/>
              <a:chOff x="1208" y="2784"/>
              <a:chExt cx="3126" cy="468"/>
            </a:xfrm>
          </p:grpSpPr>
          <p:grpSp>
            <p:nvGrpSpPr>
              <p:cNvPr id="15429" name="Group 2117"/>
              <p:cNvGrpSpPr>
                <a:grpSpLocks/>
              </p:cNvGrpSpPr>
              <p:nvPr/>
            </p:nvGrpSpPr>
            <p:grpSpPr bwMode="auto">
              <a:xfrm>
                <a:off x="1208" y="2784"/>
                <a:ext cx="3126" cy="448"/>
                <a:chOff x="1208" y="2784"/>
                <a:chExt cx="3126" cy="448"/>
              </a:xfrm>
            </p:grpSpPr>
            <p:sp>
              <p:nvSpPr>
                <p:cNvPr id="15430" name="Freeform 2118"/>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31" name="Freeform 2119"/>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32" name="Freeform 2120"/>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33" name="Freeform 2121"/>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434" name="Oval 2122"/>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35" name="Freeform 2123"/>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36" name="Freeform 2124"/>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37" name="Freeform 2125"/>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38" name="Freeform 2126"/>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439" name="Text Box 2127"/>
            <p:cNvSpPr txBox="1">
              <a:spLocks noChangeArrowheads="1"/>
            </p:cNvSpPr>
            <p:nvPr/>
          </p:nvSpPr>
          <p:spPr bwMode="auto">
            <a:xfrm>
              <a:off x="2899" y="959"/>
              <a:ext cx="70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t>Resupply-Ulithi</a:t>
              </a:r>
            </a:p>
          </p:txBody>
        </p:sp>
        <p:sp>
          <p:nvSpPr>
            <p:cNvPr id="15440" name="Text Box 2128"/>
            <p:cNvSpPr txBox="1">
              <a:spLocks noChangeArrowheads="1"/>
            </p:cNvSpPr>
            <p:nvPr/>
          </p:nvSpPr>
          <p:spPr bwMode="auto">
            <a:xfrm>
              <a:off x="3507" y="967"/>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18</a:t>
              </a:r>
            </a:p>
          </p:txBody>
        </p:sp>
      </p:grpSp>
      <p:grpSp>
        <p:nvGrpSpPr>
          <p:cNvPr id="15485" name="Group 2173"/>
          <p:cNvGrpSpPr>
            <a:grpSpLocks/>
          </p:cNvGrpSpPr>
          <p:nvPr/>
        </p:nvGrpSpPr>
        <p:grpSpPr bwMode="auto">
          <a:xfrm>
            <a:off x="8166100" y="725488"/>
            <a:ext cx="955675" cy="244475"/>
            <a:chOff x="3153" y="1099"/>
            <a:chExt cx="602" cy="154"/>
          </a:xfrm>
        </p:grpSpPr>
        <p:grpSp>
          <p:nvGrpSpPr>
            <p:cNvPr id="15441" name="Group 2129"/>
            <p:cNvGrpSpPr>
              <a:grpSpLocks/>
            </p:cNvGrpSpPr>
            <p:nvPr/>
          </p:nvGrpSpPr>
          <p:grpSpPr bwMode="auto">
            <a:xfrm>
              <a:off x="3153" y="1122"/>
              <a:ext cx="594" cy="93"/>
              <a:chOff x="2305" y="2145"/>
              <a:chExt cx="594" cy="93"/>
            </a:xfrm>
          </p:grpSpPr>
          <p:sp>
            <p:nvSpPr>
              <p:cNvPr id="15442" name="Rectangle 2130"/>
              <p:cNvSpPr>
                <a:spLocks noChangeArrowheads="1"/>
              </p:cNvSpPr>
              <p:nvPr/>
            </p:nvSpPr>
            <p:spPr bwMode="auto">
              <a:xfrm>
                <a:off x="2349" y="2160"/>
                <a:ext cx="529" cy="78"/>
              </a:xfrm>
              <a:prstGeom prst="rect">
                <a:avLst/>
              </a:prstGeom>
              <a:solidFill>
                <a:srgbClr val="C0C0C0"/>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43" name="Freeform 2131"/>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44" name="Freeform 2132"/>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45" name="Freeform 2133"/>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446" name="Text Box 2134"/>
            <p:cNvSpPr txBox="1">
              <a:spLocks noChangeArrowheads="1"/>
            </p:cNvSpPr>
            <p:nvPr/>
          </p:nvSpPr>
          <p:spPr bwMode="auto">
            <a:xfrm>
              <a:off x="3179" y="1099"/>
              <a:ext cx="47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t>Resupply</a:t>
              </a:r>
            </a:p>
          </p:txBody>
        </p:sp>
        <p:sp>
          <p:nvSpPr>
            <p:cNvPr id="15447" name="Text Box 2135"/>
            <p:cNvSpPr txBox="1">
              <a:spLocks noChangeArrowheads="1"/>
            </p:cNvSpPr>
            <p:nvPr/>
          </p:nvSpPr>
          <p:spPr bwMode="auto">
            <a:xfrm>
              <a:off x="3567" y="1115"/>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25</a:t>
              </a:r>
            </a:p>
          </p:txBody>
        </p:sp>
      </p:grpSp>
      <p:grpSp>
        <p:nvGrpSpPr>
          <p:cNvPr id="15484" name="Group 2172"/>
          <p:cNvGrpSpPr>
            <a:grpSpLocks/>
          </p:cNvGrpSpPr>
          <p:nvPr/>
        </p:nvGrpSpPr>
        <p:grpSpPr bwMode="auto">
          <a:xfrm>
            <a:off x="7183438" y="715963"/>
            <a:ext cx="955675" cy="244475"/>
            <a:chOff x="3249" y="1227"/>
            <a:chExt cx="602" cy="154"/>
          </a:xfrm>
        </p:grpSpPr>
        <p:grpSp>
          <p:nvGrpSpPr>
            <p:cNvPr id="15448" name="Group 2136"/>
            <p:cNvGrpSpPr>
              <a:grpSpLocks/>
            </p:cNvGrpSpPr>
            <p:nvPr/>
          </p:nvGrpSpPr>
          <p:grpSpPr bwMode="auto">
            <a:xfrm>
              <a:off x="3249" y="1250"/>
              <a:ext cx="594" cy="93"/>
              <a:chOff x="2305" y="2145"/>
              <a:chExt cx="594" cy="93"/>
            </a:xfrm>
          </p:grpSpPr>
          <p:sp>
            <p:nvSpPr>
              <p:cNvPr id="15449" name="Rectangle 2137"/>
              <p:cNvSpPr>
                <a:spLocks noChangeArrowheads="1"/>
              </p:cNvSpPr>
              <p:nvPr/>
            </p:nvSpPr>
            <p:spPr bwMode="auto">
              <a:xfrm>
                <a:off x="2349" y="2160"/>
                <a:ext cx="529" cy="78"/>
              </a:xfrm>
              <a:prstGeom prst="rect">
                <a:avLst/>
              </a:prstGeom>
              <a:solidFill>
                <a:srgbClr val="C0C0C0"/>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50" name="Freeform 2138"/>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51" name="Freeform 2139"/>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52" name="Freeform 2140"/>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453" name="Text Box 2141"/>
            <p:cNvSpPr txBox="1">
              <a:spLocks noChangeArrowheads="1"/>
            </p:cNvSpPr>
            <p:nvPr/>
          </p:nvSpPr>
          <p:spPr bwMode="auto">
            <a:xfrm>
              <a:off x="3275" y="1227"/>
              <a:ext cx="47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t>Resupply</a:t>
              </a:r>
            </a:p>
          </p:txBody>
        </p:sp>
        <p:sp>
          <p:nvSpPr>
            <p:cNvPr id="15454" name="Text Box 2142"/>
            <p:cNvSpPr txBox="1">
              <a:spLocks noChangeArrowheads="1"/>
            </p:cNvSpPr>
            <p:nvPr/>
          </p:nvSpPr>
          <p:spPr bwMode="auto">
            <a:xfrm>
              <a:off x="3663" y="1243"/>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26</a:t>
              </a:r>
            </a:p>
          </p:txBody>
        </p:sp>
      </p:grpSp>
      <p:grpSp>
        <p:nvGrpSpPr>
          <p:cNvPr id="15482" name="Group 2170"/>
          <p:cNvGrpSpPr>
            <a:grpSpLocks/>
          </p:cNvGrpSpPr>
          <p:nvPr/>
        </p:nvGrpSpPr>
        <p:grpSpPr bwMode="auto">
          <a:xfrm>
            <a:off x="7613650" y="506413"/>
            <a:ext cx="1454150" cy="244475"/>
            <a:chOff x="2392" y="599"/>
            <a:chExt cx="916" cy="154"/>
          </a:xfrm>
        </p:grpSpPr>
        <p:grpSp>
          <p:nvGrpSpPr>
            <p:cNvPr id="15455" name="Group 2143"/>
            <p:cNvGrpSpPr>
              <a:grpSpLocks/>
            </p:cNvGrpSpPr>
            <p:nvPr/>
          </p:nvGrpSpPr>
          <p:grpSpPr bwMode="auto">
            <a:xfrm rot="-132102">
              <a:off x="2392" y="603"/>
              <a:ext cx="916" cy="137"/>
              <a:chOff x="1208" y="2784"/>
              <a:chExt cx="3126" cy="468"/>
            </a:xfrm>
          </p:grpSpPr>
          <p:grpSp>
            <p:nvGrpSpPr>
              <p:cNvPr id="15456" name="Group 2144"/>
              <p:cNvGrpSpPr>
                <a:grpSpLocks/>
              </p:cNvGrpSpPr>
              <p:nvPr/>
            </p:nvGrpSpPr>
            <p:grpSpPr bwMode="auto">
              <a:xfrm>
                <a:off x="1208" y="2784"/>
                <a:ext cx="3126" cy="448"/>
                <a:chOff x="1208" y="2784"/>
                <a:chExt cx="3126" cy="448"/>
              </a:xfrm>
            </p:grpSpPr>
            <p:sp>
              <p:nvSpPr>
                <p:cNvPr id="15457" name="Freeform 2145"/>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58" name="Freeform 2146"/>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59" name="Freeform 2147"/>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60" name="Freeform 2148"/>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461" name="Oval 2149"/>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62" name="Freeform 2150"/>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63" name="Freeform 2151"/>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64" name="Freeform 2152"/>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65" name="Freeform 2153"/>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466" name="Text Box 2154"/>
            <p:cNvSpPr txBox="1">
              <a:spLocks noChangeArrowheads="1"/>
            </p:cNvSpPr>
            <p:nvPr/>
          </p:nvSpPr>
          <p:spPr bwMode="auto">
            <a:xfrm>
              <a:off x="2491" y="599"/>
              <a:ext cx="70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t>Resupply-Ulithi</a:t>
              </a:r>
            </a:p>
          </p:txBody>
        </p:sp>
        <p:sp>
          <p:nvSpPr>
            <p:cNvPr id="15467" name="Text Box 2155"/>
            <p:cNvSpPr txBox="1">
              <a:spLocks noChangeArrowheads="1"/>
            </p:cNvSpPr>
            <p:nvPr/>
          </p:nvSpPr>
          <p:spPr bwMode="auto">
            <a:xfrm>
              <a:off x="3099" y="607"/>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12</a:t>
              </a:r>
            </a:p>
          </p:txBody>
        </p:sp>
      </p:grpSp>
      <p:grpSp>
        <p:nvGrpSpPr>
          <p:cNvPr id="15481" name="Group 2169"/>
          <p:cNvGrpSpPr>
            <a:grpSpLocks/>
          </p:cNvGrpSpPr>
          <p:nvPr/>
        </p:nvGrpSpPr>
        <p:grpSpPr bwMode="auto">
          <a:xfrm>
            <a:off x="7623175" y="1344613"/>
            <a:ext cx="1454150" cy="244475"/>
            <a:chOff x="2296" y="359"/>
            <a:chExt cx="916" cy="154"/>
          </a:xfrm>
        </p:grpSpPr>
        <p:grpSp>
          <p:nvGrpSpPr>
            <p:cNvPr id="15468" name="Group 2156"/>
            <p:cNvGrpSpPr>
              <a:grpSpLocks/>
            </p:cNvGrpSpPr>
            <p:nvPr/>
          </p:nvGrpSpPr>
          <p:grpSpPr bwMode="auto">
            <a:xfrm rot="-132102">
              <a:off x="2296" y="363"/>
              <a:ext cx="916" cy="137"/>
              <a:chOff x="1208" y="2784"/>
              <a:chExt cx="3126" cy="468"/>
            </a:xfrm>
          </p:grpSpPr>
          <p:grpSp>
            <p:nvGrpSpPr>
              <p:cNvPr id="15469" name="Group 2157"/>
              <p:cNvGrpSpPr>
                <a:grpSpLocks/>
              </p:cNvGrpSpPr>
              <p:nvPr/>
            </p:nvGrpSpPr>
            <p:grpSpPr bwMode="auto">
              <a:xfrm>
                <a:off x="1208" y="2784"/>
                <a:ext cx="3126" cy="448"/>
                <a:chOff x="1208" y="2784"/>
                <a:chExt cx="3126" cy="448"/>
              </a:xfrm>
            </p:grpSpPr>
            <p:sp>
              <p:nvSpPr>
                <p:cNvPr id="15470" name="Freeform 2158"/>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71" name="Freeform 2159"/>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72" name="Freeform 2160"/>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73" name="Freeform 2161"/>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474" name="Oval 2162"/>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75" name="Freeform 2163"/>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76" name="Freeform 2164"/>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77" name="Freeform 2165"/>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78" name="Freeform 2166"/>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479" name="Text Box 2167"/>
            <p:cNvSpPr txBox="1">
              <a:spLocks noChangeArrowheads="1"/>
            </p:cNvSpPr>
            <p:nvPr/>
          </p:nvSpPr>
          <p:spPr bwMode="auto">
            <a:xfrm>
              <a:off x="2395" y="359"/>
              <a:ext cx="70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t>Resupply-Ulithi</a:t>
              </a:r>
            </a:p>
          </p:txBody>
        </p:sp>
        <p:sp>
          <p:nvSpPr>
            <p:cNvPr id="15480" name="Text Box 2168"/>
            <p:cNvSpPr txBox="1">
              <a:spLocks noChangeArrowheads="1"/>
            </p:cNvSpPr>
            <p:nvPr/>
          </p:nvSpPr>
          <p:spPr bwMode="auto">
            <a:xfrm>
              <a:off x="3003" y="367"/>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19</a:t>
              </a:r>
            </a:p>
          </p:txBody>
        </p:sp>
      </p:grpSp>
      <p:grpSp>
        <p:nvGrpSpPr>
          <p:cNvPr id="15494" name="Group 2182"/>
          <p:cNvGrpSpPr>
            <a:grpSpLocks/>
          </p:cNvGrpSpPr>
          <p:nvPr/>
        </p:nvGrpSpPr>
        <p:grpSpPr bwMode="auto">
          <a:xfrm>
            <a:off x="7178675" y="2332038"/>
            <a:ext cx="955675" cy="244475"/>
            <a:chOff x="2425" y="627"/>
            <a:chExt cx="602" cy="154"/>
          </a:xfrm>
        </p:grpSpPr>
        <p:grpSp>
          <p:nvGrpSpPr>
            <p:cNvPr id="15487" name="Group 2175"/>
            <p:cNvGrpSpPr>
              <a:grpSpLocks/>
            </p:cNvGrpSpPr>
            <p:nvPr/>
          </p:nvGrpSpPr>
          <p:grpSpPr bwMode="auto">
            <a:xfrm>
              <a:off x="2425" y="650"/>
              <a:ext cx="594" cy="93"/>
              <a:chOff x="2305" y="2145"/>
              <a:chExt cx="594" cy="93"/>
            </a:xfrm>
          </p:grpSpPr>
          <p:sp>
            <p:nvSpPr>
              <p:cNvPr id="15488" name="Rectangle 2176"/>
              <p:cNvSpPr>
                <a:spLocks noChangeArrowheads="1"/>
              </p:cNvSpPr>
              <p:nvPr/>
            </p:nvSpPr>
            <p:spPr bwMode="auto">
              <a:xfrm>
                <a:off x="2349" y="2160"/>
                <a:ext cx="529" cy="78"/>
              </a:xfrm>
              <a:prstGeom prst="rect">
                <a:avLst/>
              </a:prstGeom>
              <a:solidFill>
                <a:srgbClr val="C0C0C0"/>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89" name="Freeform 2177"/>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90" name="Freeform 2178"/>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491" name="Freeform 2179"/>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492" name="Text Box 2180"/>
            <p:cNvSpPr txBox="1">
              <a:spLocks noChangeArrowheads="1"/>
            </p:cNvSpPr>
            <p:nvPr/>
          </p:nvSpPr>
          <p:spPr bwMode="auto">
            <a:xfrm>
              <a:off x="2571" y="627"/>
              <a:ext cx="34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rgbClr val="FF0000"/>
                  </a:solidFill>
                </a:rPr>
                <a:t>SUNK</a:t>
              </a:r>
            </a:p>
          </p:txBody>
        </p:sp>
        <p:sp>
          <p:nvSpPr>
            <p:cNvPr id="15493" name="Text Box 2181"/>
            <p:cNvSpPr txBox="1">
              <a:spLocks noChangeArrowheads="1"/>
            </p:cNvSpPr>
            <p:nvPr/>
          </p:nvSpPr>
          <p:spPr bwMode="auto">
            <a:xfrm>
              <a:off x="2839" y="643"/>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23</a:t>
              </a:r>
            </a:p>
          </p:txBody>
        </p:sp>
      </p:grpSp>
      <p:sp>
        <p:nvSpPr>
          <p:cNvPr id="15495" name="Oval 2183"/>
          <p:cNvSpPr>
            <a:spLocks noChangeArrowheads="1"/>
          </p:cNvSpPr>
          <p:nvPr/>
        </p:nvSpPr>
        <p:spPr bwMode="auto">
          <a:xfrm>
            <a:off x="2889250" y="2228850"/>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96" name="Oval 2184"/>
          <p:cNvSpPr>
            <a:spLocks noChangeArrowheads="1"/>
          </p:cNvSpPr>
          <p:nvPr/>
        </p:nvSpPr>
        <p:spPr bwMode="auto">
          <a:xfrm>
            <a:off x="2800350" y="1679575"/>
            <a:ext cx="165100" cy="168275"/>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97" name="Oval 2185"/>
          <p:cNvSpPr>
            <a:spLocks noChangeArrowheads="1"/>
          </p:cNvSpPr>
          <p:nvPr/>
        </p:nvSpPr>
        <p:spPr bwMode="auto">
          <a:xfrm>
            <a:off x="2949575" y="3057525"/>
            <a:ext cx="165100" cy="168275"/>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98" name="Oval 2186"/>
          <p:cNvSpPr>
            <a:spLocks noChangeArrowheads="1"/>
          </p:cNvSpPr>
          <p:nvPr/>
        </p:nvSpPr>
        <p:spPr bwMode="auto">
          <a:xfrm>
            <a:off x="4006850" y="2819400"/>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99" name="Oval 2187"/>
          <p:cNvSpPr>
            <a:spLocks noChangeArrowheads="1"/>
          </p:cNvSpPr>
          <p:nvPr/>
        </p:nvSpPr>
        <p:spPr bwMode="auto">
          <a:xfrm>
            <a:off x="3565525" y="3857625"/>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500" name="Oval 2188"/>
          <p:cNvSpPr>
            <a:spLocks noChangeArrowheads="1"/>
          </p:cNvSpPr>
          <p:nvPr/>
        </p:nvSpPr>
        <p:spPr bwMode="auto">
          <a:xfrm>
            <a:off x="3813175" y="4283075"/>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501" name="Oval 2189"/>
          <p:cNvSpPr>
            <a:spLocks noChangeArrowheads="1"/>
          </p:cNvSpPr>
          <p:nvPr/>
        </p:nvSpPr>
        <p:spPr bwMode="auto">
          <a:xfrm>
            <a:off x="4073525" y="4244975"/>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502" name="Oval 2190"/>
          <p:cNvSpPr>
            <a:spLocks noChangeArrowheads="1"/>
          </p:cNvSpPr>
          <p:nvPr/>
        </p:nvSpPr>
        <p:spPr bwMode="auto">
          <a:xfrm>
            <a:off x="4375150" y="4302125"/>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503" name="Oval 2191"/>
          <p:cNvSpPr>
            <a:spLocks noChangeArrowheads="1"/>
          </p:cNvSpPr>
          <p:nvPr/>
        </p:nvSpPr>
        <p:spPr bwMode="auto">
          <a:xfrm>
            <a:off x="4987925" y="5076825"/>
            <a:ext cx="165100" cy="168275"/>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504" name="Oval 2192"/>
          <p:cNvSpPr>
            <a:spLocks noChangeArrowheads="1"/>
          </p:cNvSpPr>
          <p:nvPr/>
        </p:nvSpPr>
        <p:spPr bwMode="auto">
          <a:xfrm>
            <a:off x="4629150" y="3806825"/>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505" name="Oval 2193"/>
          <p:cNvSpPr>
            <a:spLocks noChangeArrowheads="1"/>
          </p:cNvSpPr>
          <p:nvPr/>
        </p:nvSpPr>
        <p:spPr bwMode="auto">
          <a:xfrm>
            <a:off x="4832350" y="3616325"/>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6049" name="Group 2737"/>
          <p:cNvGrpSpPr>
            <a:grpSpLocks/>
          </p:cNvGrpSpPr>
          <p:nvPr/>
        </p:nvGrpSpPr>
        <p:grpSpPr bwMode="auto">
          <a:xfrm>
            <a:off x="184150" y="760413"/>
            <a:ext cx="1703388" cy="366712"/>
            <a:chOff x="-952" y="1193"/>
            <a:chExt cx="1073" cy="231"/>
          </a:xfrm>
        </p:grpSpPr>
        <p:sp>
          <p:nvSpPr>
            <p:cNvPr id="15573" name="Freeform 2261"/>
            <p:cNvSpPr>
              <a:spLocks/>
            </p:cNvSpPr>
            <p:nvPr/>
          </p:nvSpPr>
          <p:spPr bwMode="auto">
            <a:xfrm rot="21600000">
              <a:off x="-952" y="1227"/>
              <a:ext cx="1073" cy="162"/>
            </a:xfrm>
            <a:custGeom>
              <a:avLst/>
              <a:gdLst>
                <a:gd name="T0" fmla="*/ 16 w 4189"/>
                <a:gd name="T1" fmla="*/ 267 h 633"/>
                <a:gd name="T2" fmla="*/ 85 w 4189"/>
                <a:gd name="T3" fmla="*/ 219 h 633"/>
                <a:gd name="T4" fmla="*/ 421 w 4189"/>
                <a:gd name="T5" fmla="*/ 93 h 633"/>
                <a:gd name="T6" fmla="*/ 514 w 4189"/>
                <a:gd name="T7" fmla="*/ 33 h 633"/>
                <a:gd name="T8" fmla="*/ 574 w 4189"/>
                <a:gd name="T9" fmla="*/ 6 h 633"/>
                <a:gd name="T10" fmla="*/ 841 w 4189"/>
                <a:gd name="T11" fmla="*/ 21 h 633"/>
                <a:gd name="T12" fmla="*/ 880 w 4189"/>
                <a:gd name="T13" fmla="*/ 0 h 633"/>
                <a:gd name="T14" fmla="*/ 2299 w 4189"/>
                <a:gd name="T15" fmla="*/ 6 h 633"/>
                <a:gd name="T16" fmla="*/ 2845 w 4189"/>
                <a:gd name="T17" fmla="*/ 42 h 633"/>
                <a:gd name="T18" fmla="*/ 3337 w 4189"/>
                <a:gd name="T19" fmla="*/ 117 h 633"/>
                <a:gd name="T20" fmla="*/ 3862 w 4189"/>
                <a:gd name="T21" fmla="*/ 207 h 633"/>
                <a:gd name="T22" fmla="*/ 4066 w 4189"/>
                <a:gd name="T23" fmla="*/ 219 h 633"/>
                <a:gd name="T24" fmla="*/ 4147 w 4189"/>
                <a:gd name="T25" fmla="*/ 231 h 633"/>
                <a:gd name="T26" fmla="*/ 4186 w 4189"/>
                <a:gd name="T27" fmla="*/ 297 h 633"/>
                <a:gd name="T28" fmla="*/ 4168 w 4189"/>
                <a:gd name="T29" fmla="*/ 363 h 633"/>
                <a:gd name="T30" fmla="*/ 4126 w 4189"/>
                <a:gd name="T31" fmla="*/ 390 h 633"/>
                <a:gd name="T32" fmla="*/ 4060 w 4189"/>
                <a:gd name="T33" fmla="*/ 396 h 633"/>
                <a:gd name="T34" fmla="*/ 3811 w 4189"/>
                <a:gd name="T35" fmla="*/ 417 h 633"/>
                <a:gd name="T36" fmla="*/ 3520 w 4189"/>
                <a:gd name="T37" fmla="*/ 471 h 633"/>
                <a:gd name="T38" fmla="*/ 3034 w 4189"/>
                <a:gd name="T39" fmla="*/ 555 h 633"/>
                <a:gd name="T40" fmla="*/ 2593 w 4189"/>
                <a:gd name="T41" fmla="*/ 603 h 633"/>
                <a:gd name="T42" fmla="*/ 2152 w 4189"/>
                <a:gd name="T43" fmla="*/ 624 h 633"/>
                <a:gd name="T44" fmla="*/ 1933 w 4189"/>
                <a:gd name="T45" fmla="*/ 633 h 633"/>
                <a:gd name="T46" fmla="*/ 877 w 4189"/>
                <a:gd name="T47" fmla="*/ 624 h 633"/>
                <a:gd name="T48" fmla="*/ 826 w 4189"/>
                <a:gd name="T49" fmla="*/ 597 h 633"/>
                <a:gd name="T50" fmla="*/ 505 w 4189"/>
                <a:gd name="T51" fmla="*/ 591 h 633"/>
                <a:gd name="T52" fmla="*/ 445 w 4189"/>
                <a:gd name="T53" fmla="*/ 564 h 633"/>
                <a:gd name="T54" fmla="*/ 424 w 4189"/>
                <a:gd name="T55" fmla="*/ 522 h 633"/>
                <a:gd name="T56" fmla="*/ 67 w 4189"/>
                <a:gd name="T57" fmla="*/ 402 h 633"/>
                <a:gd name="T58" fmla="*/ 19 w 4189"/>
                <a:gd name="T59" fmla="*/ 351 h 633"/>
                <a:gd name="T60" fmla="*/ 16 w 4189"/>
                <a:gd name="T61" fmla="*/ 267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189" h="633">
                  <a:moveTo>
                    <a:pt x="16" y="267"/>
                  </a:moveTo>
                  <a:cubicBezTo>
                    <a:pt x="27" y="245"/>
                    <a:pt x="17" y="248"/>
                    <a:pt x="85" y="219"/>
                  </a:cubicBezTo>
                  <a:lnTo>
                    <a:pt x="421" y="93"/>
                  </a:lnTo>
                  <a:lnTo>
                    <a:pt x="514" y="33"/>
                  </a:lnTo>
                  <a:cubicBezTo>
                    <a:pt x="539" y="19"/>
                    <a:pt x="520" y="8"/>
                    <a:pt x="574" y="6"/>
                  </a:cubicBezTo>
                  <a:cubicBezTo>
                    <a:pt x="628" y="4"/>
                    <a:pt x="790" y="22"/>
                    <a:pt x="841" y="21"/>
                  </a:cubicBezTo>
                  <a:lnTo>
                    <a:pt x="880" y="0"/>
                  </a:lnTo>
                  <a:lnTo>
                    <a:pt x="2299" y="6"/>
                  </a:lnTo>
                  <a:cubicBezTo>
                    <a:pt x="2626" y="13"/>
                    <a:pt x="2672" y="24"/>
                    <a:pt x="2845" y="42"/>
                  </a:cubicBezTo>
                  <a:cubicBezTo>
                    <a:pt x="3018" y="60"/>
                    <a:pt x="3168" y="90"/>
                    <a:pt x="3337" y="117"/>
                  </a:cubicBezTo>
                  <a:lnTo>
                    <a:pt x="3862" y="207"/>
                  </a:lnTo>
                  <a:lnTo>
                    <a:pt x="4066" y="219"/>
                  </a:lnTo>
                  <a:cubicBezTo>
                    <a:pt x="4113" y="223"/>
                    <a:pt x="4127" y="218"/>
                    <a:pt x="4147" y="231"/>
                  </a:cubicBezTo>
                  <a:cubicBezTo>
                    <a:pt x="4167" y="244"/>
                    <a:pt x="4183" y="275"/>
                    <a:pt x="4186" y="297"/>
                  </a:cubicBezTo>
                  <a:cubicBezTo>
                    <a:pt x="4189" y="319"/>
                    <a:pt x="4178" y="348"/>
                    <a:pt x="4168" y="363"/>
                  </a:cubicBezTo>
                  <a:cubicBezTo>
                    <a:pt x="4158" y="378"/>
                    <a:pt x="4144" y="385"/>
                    <a:pt x="4126" y="390"/>
                  </a:cubicBezTo>
                  <a:cubicBezTo>
                    <a:pt x="4108" y="395"/>
                    <a:pt x="4112" y="392"/>
                    <a:pt x="4060" y="396"/>
                  </a:cubicBezTo>
                  <a:lnTo>
                    <a:pt x="3811" y="417"/>
                  </a:lnTo>
                  <a:lnTo>
                    <a:pt x="3520" y="471"/>
                  </a:lnTo>
                  <a:cubicBezTo>
                    <a:pt x="3391" y="494"/>
                    <a:pt x="3188" y="533"/>
                    <a:pt x="3034" y="555"/>
                  </a:cubicBezTo>
                  <a:cubicBezTo>
                    <a:pt x="2880" y="577"/>
                    <a:pt x="2740" y="592"/>
                    <a:pt x="2593" y="603"/>
                  </a:cubicBezTo>
                  <a:cubicBezTo>
                    <a:pt x="2446" y="614"/>
                    <a:pt x="2262" y="619"/>
                    <a:pt x="2152" y="624"/>
                  </a:cubicBezTo>
                  <a:lnTo>
                    <a:pt x="1933" y="633"/>
                  </a:lnTo>
                  <a:lnTo>
                    <a:pt x="877" y="624"/>
                  </a:lnTo>
                  <a:lnTo>
                    <a:pt x="826" y="597"/>
                  </a:lnTo>
                  <a:lnTo>
                    <a:pt x="505" y="591"/>
                  </a:lnTo>
                  <a:cubicBezTo>
                    <a:pt x="442" y="586"/>
                    <a:pt x="459" y="576"/>
                    <a:pt x="445" y="564"/>
                  </a:cubicBezTo>
                  <a:lnTo>
                    <a:pt x="424" y="522"/>
                  </a:lnTo>
                  <a:lnTo>
                    <a:pt x="67" y="402"/>
                  </a:lnTo>
                  <a:cubicBezTo>
                    <a:pt x="0" y="374"/>
                    <a:pt x="27" y="373"/>
                    <a:pt x="19" y="351"/>
                  </a:cubicBezTo>
                  <a:lnTo>
                    <a:pt x="16" y="267"/>
                  </a:lnTo>
                  <a:close/>
                </a:path>
              </a:pathLst>
            </a:custGeom>
            <a:solidFill>
              <a:srgbClr val="C0C0C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39" name="Text Box 2727"/>
            <p:cNvSpPr txBox="1">
              <a:spLocks noChangeArrowheads="1"/>
            </p:cNvSpPr>
            <p:nvPr/>
          </p:nvSpPr>
          <p:spPr bwMode="auto">
            <a:xfrm>
              <a:off x="-772" y="1193"/>
              <a:ext cx="5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solidFill>
                    <a:srgbClr val="FF0000"/>
                  </a:solidFill>
                </a:rPr>
                <a:t>SUNK</a:t>
              </a:r>
            </a:p>
          </p:txBody>
        </p:sp>
      </p:grpSp>
      <p:grpSp>
        <p:nvGrpSpPr>
          <p:cNvPr id="16048" name="Group 2736"/>
          <p:cNvGrpSpPr>
            <a:grpSpLocks/>
          </p:cNvGrpSpPr>
          <p:nvPr/>
        </p:nvGrpSpPr>
        <p:grpSpPr bwMode="auto">
          <a:xfrm>
            <a:off x="3371850" y="6313488"/>
            <a:ext cx="1260475" cy="274637"/>
            <a:chOff x="-940" y="1467"/>
            <a:chExt cx="794" cy="173"/>
          </a:xfrm>
        </p:grpSpPr>
        <p:sp>
          <p:nvSpPr>
            <p:cNvPr id="16042" name="Freeform 2730"/>
            <p:cNvSpPr>
              <a:spLocks/>
            </p:cNvSpPr>
            <p:nvPr/>
          </p:nvSpPr>
          <p:spPr bwMode="auto">
            <a:xfrm rot="10800000">
              <a:off x="-940" y="1502"/>
              <a:ext cx="794" cy="102"/>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C0C0C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40" name="Text Box 2728"/>
            <p:cNvSpPr txBox="1">
              <a:spLocks noChangeArrowheads="1"/>
            </p:cNvSpPr>
            <p:nvPr/>
          </p:nvSpPr>
          <p:spPr bwMode="auto">
            <a:xfrm>
              <a:off x="-734" y="1467"/>
              <a:ext cx="387"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rgbClr val="FF0000"/>
                  </a:solidFill>
                </a:rPr>
                <a:t>SUNK</a:t>
              </a:r>
            </a:p>
          </p:txBody>
        </p:sp>
      </p:grpSp>
      <p:grpSp>
        <p:nvGrpSpPr>
          <p:cNvPr id="16047" name="Group 2735"/>
          <p:cNvGrpSpPr>
            <a:grpSpLocks/>
          </p:cNvGrpSpPr>
          <p:nvPr/>
        </p:nvGrpSpPr>
        <p:grpSpPr bwMode="auto">
          <a:xfrm>
            <a:off x="180975" y="3636963"/>
            <a:ext cx="1155700" cy="244475"/>
            <a:chOff x="-906" y="1841"/>
            <a:chExt cx="728" cy="154"/>
          </a:xfrm>
        </p:grpSpPr>
        <p:sp>
          <p:nvSpPr>
            <p:cNvPr id="15547" name="Freeform 2235"/>
            <p:cNvSpPr>
              <a:spLocks/>
            </p:cNvSpPr>
            <p:nvPr/>
          </p:nvSpPr>
          <p:spPr bwMode="auto">
            <a:xfrm rot="10800000">
              <a:off x="-906" y="1882"/>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C0C0C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44" name="Text Box 2732"/>
            <p:cNvSpPr txBox="1">
              <a:spLocks noChangeArrowheads="1"/>
            </p:cNvSpPr>
            <p:nvPr/>
          </p:nvSpPr>
          <p:spPr bwMode="auto">
            <a:xfrm>
              <a:off x="-712" y="1841"/>
              <a:ext cx="34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rgbClr val="FF0000"/>
                  </a:solidFill>
                </a:rPr>
                <a:t>SUNK</a:t>
              </a:r>
            </a:p>
          </p:txBody>
        </p:sp>
      </p:grpSp>
      <p:grpSp>
        <p:nvGrpSpPr>
          <p:cNvPr id="16046" name="Group 2734"/>
          <p:cNvGrpSpPr>
            <a:grpSpLocks/>
          </p:cNvGrpSpPr>
          <p:nvPr/>
        </p:nvGrpSpPr>
        <p:grpSpPr bwMode="auto">
          <a:xfrm>
            <a:off x="193675" y="3465513"/>
            <a:ext cx="1155700" cy="244475"/>
            <a:chOff x="-870" y="2237"/>
            <a:chExt cx="728" cy="154"/>
          </a:xfrm>
        </p:grpSpPr>
        <p:sp>
          <p:nvSpPr>
            <p:cNvPr id="16045" name="Freeform 2733"/>
            <p:cNvSpPr>
              <a:spLocks/>
            </p:cNvSpPr>
            <p:nvPr/>
          </p:nvSpPr>
          <p:spPr bwMode="auto">
            <a:xfrm rot="10800000">
              <a:off x="-870" y="2276"/>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C0C0C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43" name="Text Box 2731"/>
            <p:cNvSpPr txBox="1">
              <a:spLocks noChangeArrowheads="1"/>
            </p:cNvSpPr>
            <p:nvPr/>
          </p:nvSpPr>
          <p:spPr bwMode="auto">
            <a:xfrm>
              <a:off x="-754" y="2237"/>
              <a:ext cx="53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t>DAMAGED</a:t>
              </a:r>
            </a:p>
          </p:txBody>
        </p:sp>
      </p:grpSp>
      <p:sp>
        <p:nvSpPr>
          <p:cNvPr id="16051" name="AutoShape 2739"/>
          <p:cNvSpPr>
            <a:spLocks noChangeArrowheads="1"/>
          </p:cNvSpPr>
          <p:nvPr/>
        </p:nvSpPr>
        <p:spPr bwMode="auto">
          <a:xfrm>
            <a:off x="1651000" y="2549525"/>
            <a:ext cx="520700" cy="219075"/>
          </a:xfrm>
          <a:prstGeom prst="roundRect">
            <a:avLst>
              <a:gd name="adj" fmla="val 16667"/>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b="1"/>
              <a:t>SF (R)</a:t>
            </a:r>
          </a:p>
        </p:txBody>
      </p:sp>
      <p:pic>
        <p:nvPicPr>
          <p:cNvPr id="16052" name="Picture 2740" descr="The Civil War 35 Star Fla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94225" y="3857625"/>
            <a:ext cx="180975" cy="111125"/>
          </a:xfrm>
          <a:prstGeom prst="rect">
            <a:avLst/>
          </a:prstGeom>
          <a:noFill/>
          <a:extLst>
            <a:ext uri="{909E8E84-426E-40DD-AFC4-6F175D3DCCD1}">
              <a14:hiddenFill xmlns:a14="http://schemas.microsoft.com/office/drawing/2010/main">
                <a:solidFill>
                  <a:srgbClr val="FFFFFF"/>
                </a:solidFill>
              </a14:hiddenFill>
            </a:ext>
          </a:extLst>
        </p:spPr>
      </p:pic>
      <p:sp>
        <p:nvSpPr>
          <p:cNvPr id="16055" name="Line 2743"/>
          <p:cNvSpPr>
            <a:spLocks noChangeShapeType="1"/>
          </p:cNvSpPr>
          <p:nvPr/>
        </p:nvSpPr>
        <p:spPr bwMode="auto">
          <a:xfrm>
            <a:off x="944563" y="4537075"/>
            <a:ext cx="192087" cy="1588"/>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56" name="Oval 2744"/>
          <p:cNvSpPr>
            <a:spLocks noChangeArrowheads="1"/>
          </p:cNvSpPr>
          <p:nvPr/>
        </p:nvSpPr>
        <p:spPr bwMode="auto">
          <a:xfrm rot="10800000">
            <a:off x="808038" y="4514850"/>
            <a:ext cx="171450" cy="42863"/>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057" name="Line 2745"/>
          <p:cNvSpPr>
            <a:spLocks noChangeShapeType="1"/>
          </p:cNvSpPr>
          <p:nvPr/>
        </p:nvSpPr>
        <p:spPr bwMode="auto">
          <a:xfrm flipV="1">
            <a:off x="1284288" y="4338638"/>
            <a:ext cx="11112" cy="147637"/>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58" name="Oval 2746"/>
          <p:cNvSpPr>
            <a:spLocks noChangeArrowheads="1"/>
          </p:cNvSpPr>
          <p:nvPr/>
        </p:nvSpPr>
        <p:spPr bwMode="auto">
          <a:xfrm rot="5685818">
            <a:off x="1212057" y="4266406"/>
            <a:ext cx="171450" cy="42863"/>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4239" name="Group 927"/>
          <p:cNvGrpSpPr>
            <a:grpSpLocks/>
          </p:cNvGrpSpPr>
          <p:nvPr/>
        </p:nvGrpSpPr>
        <p:grpSpPr bwMode="auto">
          <a:xfrm>
            <a:off x="5291138" y="4527550"/>
            <a:ext cx="914400" cy="214313"/>
            <a:chOff x="2063" y="1231"/>
            <a:chExt cx="576" cy="135"/>
          </a:xfrm>
        </p:grpSpPr>
        <p:grpSp>
          <p:nvGrpSpPr>
            <p:cNvPr id="14240" name="Group 928"/>
            <p:cNvGrpSpPr>
              <a:grpSpLocks/>
            </p:cNvGrpSpPr>
            <p:nvPr/>
          </p:nvGrpSpPr>
          <p:grpSpPr bwMode="auto">
            <a:xfrm rot="-132102">
              <a:off x="2063" y="1257"/>
              <a:ext cx="576" cy="86"/>
              <a:chOff x="1208" y="2784"/>
              <a:chExt cx="3126" cy="468"/>
            </a:xfrm>
          </p:grpSpPr>
          <p:grpSp>
            <p:nvGrpSpPr>
              <p:cNvPr id="14241" name="Group 929"/>
              <p:cNvGrpSpPr>
                <a:grpSpLocks/>
              </p:cNvGrpSpPr>
              <p:nvPr/>
            </p:nvGrpSpPr>
            <p:grpSpPr bwMode="auto">
              <a:xfrm>
                <a:off x="1208" y="2784"/>
                <a:ext cx="3126" cy="448"/>
                <a:chOff x="1208" y="2784"/>
                <a:chExt cx="3126" cy="448"/>
              </a:xfrm>
            </p:grpSpPr>
            <p:sp>
              <p:nvSpPr>
                <p:cNvPr id="14242" name="Freeform 930"/>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43" name="Freeform 931"/>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44" name="Freeform 932"/>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45" name="Freeform 933"/>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246" name="Oval 934"/>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247" name="Freeform 935"/>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48" name="Freeform 936"/>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49" name="Freeform 937"/>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50" name="Freeform 938"/>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251" name="Text Box 939"/>
            <p:cNvSpPr txBox="1">
              <a:spLocks noChangeArrowheads="1"/>
            </p:cNvSpPr>
            <p:nvPr/>
          </p:nvSpPr>
          <p:spPr bwMode="auto">
            <a:xfrm>
              <a:off x="2173" y="1231"/>
              <a:ext cx="349"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TG 38.1</a:t>
              </a:r>
            </a:p>
          </p:txBody>
        </p:sp>
      </p:grpSp>
      <p:sp>
        <p:nvSpPr>
          <p:cNvPr id="15421" name="AutoShape 2109"/>
          <p:cNvSpPr>
            <a:spLocks noChangeArrowheads="1"/>
          </p:cNvSpPr>
          <p:nvPr/>
        </p:nvSpPr>
        <p:spPr bwMode="auto">
          <a:xfrm>
            <a:off x="0" y="6019800"/>
            <a:ext cx="393700" cy="219075"/>
          </a:xfrm>
          <a:prstGeom prst="roundRect">
            <a:avLst>
              <a:gd name="adj" fmla="val 16667"/>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b="1"/>
              <a:t>CF</a:t>
            </a:r>
          </a:p>
        </p:txBody>
      </p:sp>
      <p:sp>
        <p:nvSpPr>
          <p:cNvPr id="15423" name="AutoShape 2111"/>
          <p:cNvSpPr>
            <a:spLocks noChangeArrowheads="1"/>
          </p:cNvSpPr>
          <p:nvPr/>
        </p:nvSpPr>
        <p:spPr bwMode="auto">
          <a:xfrm>
            <a:off x="419100" y="6022975"/>
            <a:ext cx="520700" cy="219075"/>
          </a:xfrm>
          <a:prstGeom prst="roundRect">
            <a:avLst>
              <a:gd name="adj" fmla="val 16667"/>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b="1"/>
              <a:t>SF (V)</a:t>
            </a:r>
          </a:p>
        </p:txBody>
      </p:sp>
      <p:sp>
        <p:nvSpPr>
          <p:cNvPr id="16059" name="AutoShape 2747"/>
          <p:cNvSpPr>
            <a:spLocks noChangeArrowheads="1"/>
          </p:cNvSpPr>
          <p:nvPr/>
        </p:nvSpPr>
        <p:spPr bwMode="auto">
          <a:xfrm>
            <a:off x="1128713" y="442277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16060" name="AutoShape 2748"/>
          <p:cNvSpPr>
            <a:spLocks noChangeArrowheads="1"/>
          </p:cNvSpPr>
          <p:nvPr/>
        </p:nvSpPr>
        <p:spPr bwMode="auto">
          <a:xfrm>
            <a:off x="1147763" y="442277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16061" name="Group 2749"/>
          <p:cNvGrpSpPr>
            <a:grpSpLocks/>
          </p:cNvGrpSpPr>
          <p:nvPr/>
        </p:nvGrpSpPr>
        <p:grpSpPr bwMode="auto">
          <a:xfrm>
            <a:off x="190500" y="3294063"/>
            <a:ext cx="1155700" cy="244475"/>
            <a:chOff x="-906" y="1841"/>
            <a:chExt cx="728" cy="154"/>
          </a:xfrm>
        </p:grpSpPr>
        <p:sp>
          <p:nvSpPr>
            <p:cNvPr id="16062" name="Freeform 2750"/>
            <p:cNvSpPr>
              <a:spLocks/>
            </p:cNvSpPr>
            <p:nvPr/>
          </p:nvSpPr>
          <p:spPr bwMode="auto">
            <a:xfrm rot="10800000">
              <a:off x="-906" y="1882"/>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C0C0C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63" name="Text Box 2751"/>
            <p:cNvSpPr txBox="1">
              <a:spLocks noChangeArrowheads="1"/>
            </p:cNvSpPr>
            <p:nvPr/>
          </p:nvSpPr>
          <p:spPr bwMode="auto">
            <a:xfrm>
              <a:off x="-712" y="1841"/>
              <a:ext cx="34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rgbClr val="FF0000"/>
                  </a:solidFill>
                </a:rPr>
                <a:t>SUNK</a:t>
              </a:r>
            </a:p>
          </p:txBody>
        </p:sp>
      </p:grpSp>
      <p:sp>
        <p:nvSpPr>
          <p:cNvPr id="16064" name="AutoShape 2752"/>
          <p:cNvSpPr>
            <a:spLocks noChangeArrowheads="1"/>
          </p:cNvSpPr>
          <p:nvPr/>
        </p:nvSpPr>
        <p:spPr bwMode="auto">
          <a:xfrm>
            <a:off x="4943475" y="161925"/>
            <a:ext cx="1689100" cy="244475"/>
          </a:xfrm>
          <a:prstGeom prst="roundRect">
            <a:avLst>
              <a:gd name="adj" fmla="val 16667"/>
            </a:avLst>
          </a:pr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b="1"/>
              <a:t>Carrier (Decoy) Force</a:t>
            </a:r>
          </a:p>
        </p:txBody>
      </p:sp>
      <p:sp>
        <p:nvSpPr>
          <p:cNvPr id="16068" name="AutoShape 2756"/>
          <p:cNvSpPr>
            <a:spLocks noChangeArrowheads="1"/>
          </p:cNvSpPr>
          <p:nvPr/>
        </p:nvSpPr>
        <p:spPr bwMode="auto">
          <a:xfrm>
            <a:off x="3471863" y="290830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16069" name="AutoShape 2757"/>
          <p:cNvSpPr>
            <a:spLocks noChangeArrowheads="1"/>
          </p:cNvSpPr>
          <p:nvPr/>
        </p:nvSpPr>
        <p:spPr bwMode="auto">
          <a:xfrm>
            <a:off x="3471863" y="288925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16070" name="AutoShape 2758"/>
          <p:cNvSpPr>
            <a:spLocks noChangeArrowheads="1"/>
          </p:cNvSpPr>
          <p:nvPr/>
        </p:nvSpPr>
        <p:spPr bwMode="auto">
          <a:xfrm>
            <a:off x="3481388" y="289877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16071" name="Group 2759"/>
          <p:cNvGrpSpPr>
            <a:grpSpLocks/>
          </p:cNvGrpSpPr>
          <p:nvPr/>
        </p:nvGrpSpPr>
        <p:grpSpPr bwMode="auto">
          <a:xfrm>
            <a:off x="179388" y="3122613"/>
            <a:ext cx="1155700" cy="244475"/>
            <a:chOff x="-870" y="2237"/>
            <a:chExt cx="728" cy="154"/>
          </a:xfrm>
        </p:grpSpPr>
        <p:sp>
          <p:nvSpPr>
            <p:cNvPr id="16072" name="Freeform 2760"/>
            <p:cNvSpPr>
              <a:spLocks/>
            </p:cNvSpPr>
            <p:nvPr/>
          </p:nvSpPr>
          <p:spPr bwMode="auto">
            <a:xfrm rot="10800000">
              <a:off x="-870" y="2276"/>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C0C0C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73" name="Text Box 2761"/>
            <p:cNvSpPr txBox="1">
              <a:spLocks noChangeArrowheads="1"/>
            </p:cNvSpPr>
            <p:nvPr/>
          </p:nvSpPr>
          <p:spPr bwMode="auto">
            <a:xfrm>
              <a:off x="-754" y="2237"/>
              <a:ext cx="53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t>DAMAGED</a:t>
              </a:r>
            </a:p>
          </p:txBody>
        </p:sp>
      </p:grpSp>
      <p:sp>
        <p:nvSpPr>
          <p:cNvPr id="16065" name="Freeform 2753"/>
          <p:cNvSpPr>
            <a:spLocks/>
          </p:cNvSpPr>
          <p:nvPr/>
        </p:nvSpPr>
        <p:spPr bwMode="auto">
          <a:xfrm rot="14337271">
            <a:off x="4301331" y="2116932"/>
            <a:ext cx="536575" cy="379412"/>
          </a:xfrm>
          <a:custGeom>
            <a:avLst/>
            <a:gdLst>
              <a:gd name="T0" fmla="*/ 435 w 966"/>
              <a:gd name="T1" fmla="*/ 23 h 682"/>
              <a:gd name="T2" fmla="*/ 452 w 966"/>
              <a:gd name="T3" fmla="*/ 0 h 682"/>
              <a:gd name="T4" fmla="*/ 502 w 966"/>
              <a:gd name="T5" fmla="*/ 1 h 682"/>
              <a:gd name="T6" fmla="*/ 526 w 966"/>
              <a:gd name="T7" fmla="*/ 24 h 682"/>
              <a:gd name="T8" fmla="*/ 530 w 966"/>
              <a:gd name="T9" fmla="*/ 134 h 682"/>
              <a:gd name="T10" fmla="*/ 610 w 966"/>
              <a:gd name="T11" fmla="*/ 136 h 682"/>
              <a:gd name="T12" fmla="*/ 966 w 966"/>
              <a:gd name="T13" fmla="*/ 184 h 682"/>
              <a:gd name="T14" fmla="*/ 966 w 966"/>
              <a:gd name="T15" fmla="*/ 256 h 682"/>
              <a:gd name="T16" fmla="*/ 900 w 966"/>
              <a:gd name="T17" fmla="*/ 284 h 682"/>
              <a:gd name="T18" fmla="*/ 598 w 966"/>
              <a:gd name="T19" fmla="*/ 352 h 682"/>
              <a:gd name="T20" fmla="*/ 530 w 966"/>
              <a:gd name="T21" fmla="*/ 352 h 682"/>
              <a:gd name="T22" fmla="*/ 512 w 966"/>
              <a:gd name="T23" fmla="*/ 560 h 682"/>
              <a:gd name="T24" fmla="*/ 648 w 966"/>
              <a:gd name="T25" fmla="*/ 578 h 682"/>
              <a:gd name="T26" fmla="*/ 670 w 966"/>
              <a:gd name="T27" fmla="*/ 611 h 682"/>
              <a:gd name="T28" fmla="*/ 639 w 966"/>
              <a:gd name="T29" fmla="*/ 664 h 682"/>
              <a:gd name="T30" fmla="*/ 524 w 966"/>
              <a:gd name="T31" fmla="*/ 682 h 682"/>
              <a:gd name="T32" fmla="*/ 481 w 966"/>
              <a:gd name="T33" fmla="*/ 623 h 682"/>
              <a:gd name="T34" fmla="*/ 436 w 966"/>
              <a:gd name="T35" fmla="*/ 680 h 682"/>
              <a:gd name="T36" fmla="*/ 332 w 966"/>
              <a:gd name="T37" fmla="*/ 668 h 682"/>
              <a:gd name="T38" fmla="*/ 302 w 966"/>
              <a:gd name="T39" fmla="*/ 644 h 682"/>
              <a:gd name="T40" fmla="*/ 306 w 966"/>
              <a:gd name="T41" fmla="*/ 584 h 682"/>
              <a:gd name="T42" fmla="*/ 456 w 966"/>
              <a:gd name="T43" fmla="*/ 560 h 682"/>
              <a:gd name="T44" fmla="*/ 445 w 966"/>
              <a:gd name="T45" fmla="*/ 488 h 682"/>
              <a:gd name="T46" fmla="*/ 432 w 966"/>
              <a:gd name="T47" fmla="*/ 352 h 682"/>
              <a:gd name="T48" fmla="*/ 364 w 966"/>
              <a:gd name="T49" fmla="*/ 350 h 682"/>
              <a:gd name="T50" fmla="*/ 88 w 966"/>
              <a:gd name="T51" fmla="*/ 292 h 682"/>
              <a:gd name="T52" fmla="*/ 0 w 966"/>
              <a:gd name="T53" fmla="*/ 264 h 682"/>
              <a:gd name="T54" fmla="*/ 0 w 966"/>
              <a:gd name="T55" fmla="*/ 192 h 682"/>
              <a:gd name="T56" fmla="*/ 344 w 966"/>
              <a:gd name="T57" fmla="*/ 136 h 682"/>
              <a:gd name="T58" fmla="*/ 434 w 966"/>
              <a:gd name="T59" fmla="*/ 130 h 682"/>
              <a:gd name="T60" fmla="*/ 435 w 966"/>
              <a:gd name="T61" fmla="*/ 23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66" h="682">
                <a:moveTo>
                  <a:pt x="435" y="23"/>
                </a:moveTo>
                <a:cubicBezTo>
                  <a:pt x="438" y="1"/>
                  <a:pt x="441" y="4"/>
                  <a:pt x="452" y="0"/>
                </a:cubicBezTo>
                <a:lnTo>
                  <a:pt x="502" y="1"/>
                </a:lnTo>
                <a:cubicBezTo>
                  <a:pt x="514" y="5"/>
                  <a:pt x="521" y="2"/>
                  <a:pt x="526" y="24"/>
                </a:cubicBezTo>
                <a:lnTo>
                  <a:pt x="530" y="134"/>
                </a:lnTo>
                <a:lnTo>
                  <a:pt x="610" y="136"/>
                </a:lnTo>
                <a:lnTo>
                  <a:pt x="966" y="184"/>
                </a:lnTo>
                <a:lnTo>
                  <a:pt x="966" y="256"/>
                </a:lnTo>
                <a:cubicBezTo>
                  <a:pt x="955" y="273"/>
                  <a:pt x="961" y="268"/>
                  <a:pt x="900" y="284"/>
                </a:cubicBezTo>
                <a:lnTo>
                  <a:pt x="598" y="352"/>
                </a:lnTo>
                <a:lnTo>
                  <a:pt x="530" y="352"/>
                </a:lnTo>
                <a:lnTo>
                  <a:pt x="512" y="560"/>
                </a:lnTo>
                <a:lnTo>
                  <a:pt x="648" y="578"/>
                </a:lnTo>
                <a:cubicBezTo>
                  <a:pt x="674" y="587"/>
                  <a:pt x="672" y="597"/>
                  <a:pt x="670" y="611"/>
                </a:cubicBezTo>
                <a:cubicBezTo>
                  <a:pt x="668" y="625"/>
                  <a:pt x="663" y="652"/>
                  <a:pt x="639" y="664"/>
                </a:cubicBezTo>
                <a:lnTo>
                  <a:pt x="524" y="682"/>
                </a:lnTo>
                <a:lnTo>
                  <a:pt x="481" y="623"/>
                </a:lnTo>
                <a:lnTo>
                  <a:pt x="436" y="680"/>
                </a:lnTo>
                <a:lnTo>
                  <a:pt x="332" y="668"/>
                </a:lnTo>
                <a:cubicBezTo>
                  <a:pt x="310" y="662"/>
                  <a:pt x="306" y="658"/>
                  <a:pt x="302" y="644"/>
                </a:cubicBezTo>
                <a:cubicBezTo>
                  <a:pt x="298" y="630"/>
                  <a:pt x="280" y="598"/>
                  <a:pt x="306" y="584"/>
                </a:cubicBezTo>
                <a:lnTo>
                  <a:pt x="456" y="560"/>
                </a:lnTo>
                <a:lnTo>
                  <a:pt x="445" y="488"/>
                </a:lnTo>
                <a:lnTo>
                  <a:pt x="432" y="352"/>
                </a:lnTo>
                <a:lnTo>
                  <a:pt x="364" y="350"/>
                </a:lnTo>
                <a:lnTo>
                  <a:pt x="88" y="292"/>
                </a:lnTo>
                <a:cubicBezTo>
                  <a:pt x="27" y="278"/>
                  <a:pt x="15" y="281"/>
                  <a:pt x="0" y="264"/>
                </a:cubicBezTo>
                <a:lnTo>
                  <a:pt x="0" y="192"/>
                </a:lnTo>
                <a:lnTo>
                  <a:pt x="344" y="136"/>
                </a:lnTo>
                <a:lnTo>
                  <a:pt x="434" y="130"/>
                </a:lnTo>
                <a:lnTo>
                  <a:pt x="435" y="23"/>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66" name="Freeform 2754"/>
          <p:cNvSpPr>
            <a:spLocks/>
          </p:cNvSpPr>
          <p:nvPr/>
        </p:nvSpPr>
        <p:spPr bwMode="auto">
          <a:xfrm rot="16200000">
            <a:off x="4634706" y="2717007"/>
            <a:ext cx="536575" cy="379412"/>
          </a:xfrm>
          <a:custGeom>
            <a:avLst/>
            <a:gdLst>
              <a:gd name="T0" fmla="*/ 435 w 966"/>
              <a:gd name="T1" fmla="*/ 23 h 682"/>
              <a:gd name="T2" fmla="*/ 452 w 966"/>
              <a:gd name="T3" fmla="*/ 0 h 682"/>
              <a:gd name="T4" fmla="*/ 502 w 966"/>
              <a:gd name="T5" fmla="*/ 1 h 682"/>
              <a:gd name="T6" fmla="*/ 526 w 966"/>
              <a:gd name="T7" fmla="*/ 24 h 682"/>
              <a:gd name="T8" fmla="*/ 530 w 966"/>
              <a:gd name="T9" fmla="*/ 134 h 682"/>
              <a:gd name="T10" fmla="*/ 610 w 966"/>
              <a:gd name="T11" fmla="*/ 136 h 682"/>
              <a:gd name="T12" fmla="*/ 966 w 966"/>
              <a:gd name="T13" fmla="*/ 184 h 682"/>
              <a:gd name="T14" fmla="*/ 966 w 966"/>
              <a:gd name="T15" fmla="*/ 256 h 682"/>
              <a:gd name="T16" fmla="*/ 900 w 966"/>
              <a:gd name="T17" fmla="*/ 284 h 682"/>
              <a:gd name="T18" fmla="*/ 598 w 966"/>
              <a:gd name="T19" fmla="*/ 352 h 682"/>
              <a:gd name="T20" fmla="*/ 530 w 966"/>
              <a:gd name="T21" fmla="*/ 352 h 682"/>
              <a:gd name="T22" fmla="*/ 512 w 966"/>
              <a:gd name="T23" fmla="*/ 560 h 682"/>
              <a:gd name="T24" fmla="*/ 648 w 966"/>
              <a:gd name="T25" fmla="*/ 578 h 682"/>
              <a:gd name="T26" fmla="*/ 670 w 966"/>
              <a:gd name="T27" fmla="*/ 611 h 682"/>
              <a:gd name="T28" fmla="*/ 639 w 966"/>
              <a:gd name="T29" fmla="*/ 664 h 682"/>
              <a:gd name="T30" fmla="*/ 524 w 966"/>
              <a:gd name="T31" fmla="*/ 682 h 682"/>
              <a:gd name="T32" fmla="*/ 481 w 966"/>
              <a:gd name="T33" fmla="*/ 623 h 682"/>
              <a:gd name="T34" fmla="*/ 436 w 966"/>
              <a:gd name="T35" fmla="*/ 680 h 682"/>
              <a:gd name="T36" fmla="*/ 332 w 966"/>
              <a:gd name="T37" fmla="*/ 668 h 682"/>
              <a:gd name="T38" fmla="*/ 302 w 966"/>
              <a:gd name="T39" fmla="*/ 644 h 682"/>
              <a:gd name="T40" fmla="*/ 306 w 966"/>
              <a:gd name="T41" fmla="*/ 584 h 682"/>
              <a:gd name="T42" fmla="*/ 456 w 966"/>
              <a:gd name="T43" fmla="*/ 560 h 682"/>
              <a:gd name="T44" fmla="*/ 445 w 966"/>
              <a:gd name="T45" fmla="*/ 488 h 682"/>
              <a:gd name="T46" fmla="*/ 432 w 966"/>
              <a:gd name="T47" fmla="*/ 352 h 682"/>
              <a:gd name="T48" fmla="*/ 364 w 966"/>
              <a:gd name="T49" fmla="*/ 350 h 682"/>
              <a:gd name="T50" fmla="*/ 88 w 966"/>
              <a:gd name="T51" fmla="*/ 292 h 682"/>
              <a:gd name="T52" fmla="*/ 0 w 966"/>
              <a:gd name="T53" fmla="*/ 264 h 682"/>
              <a:gd name="T54" fmla="*/ 0 w 966"/>
              <a:gd name="T55" fmla="*/ 192 h 682"/>
              <a:gd name="T56" fmla="*/ 344 w 966"/>
              <a:gd name="T57" fmla="*/ 136 h 682"/>
              <a:gd name="T58" fmla="*/ 434 w 966"/>
              <a:gd name="T59" fmla="*/ 130 h 682"/>
              <a:gd name="T60" fmla="*/ 435 w 966"/>
              <a:gd name="T61" fmla="*/ 23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66" h="682">
                <a:moveTo>
                  <a:pt x="435" y="23"/>
                </a:moveTo>
                <a:cubicBezTo>
                  <a:pt x="438" y="1"/>
                  <a:pt x="441" y="4"/>
                  <a:pt x="452" y="0"/>
                </a:cubicBezTo>
                <a:lnTo>
                  <a:pt x="502" y="1"/>
                </a:lnTo>
                <a:cubicBezTo>
                  <a:pt x="514" y="5"/>
                  <a:pt x="521" y="2"/>
                  <a:pt x="526" y="24"/>
                </a:cubicBezTo>
                <a:lnTo>
                  <a:pt x="530" y="134"/>
                </a:lnTo>
                <a:lnTo>
                  <a:pt x="610" y="136"/>
                </a:lnTo>
                <a:lnTo>
                  <a:pt x="966" y="184"/>
                </a:lnTo>
                <a:lnTo>
                  <a:pt x="966" y="256"/>
                </a:lnTo>
                <a:cubicBezTo>
                  <a:pt x="955" y="273"/>
                  <a:pt x="961" y="268"/>
                  <a:pt x="900" y="284"/>
                </a:cubicBezTo>
                <a:lnTo>
                  <a:pt x="598" y="352"/>
                </a:lnTo>
                <a:lnTo>
                  <a:pt x="530" y="352"/>
                </a:lnTo>
                <a:lnTo>
                  <a:pt x="512" y="560"/>
                </a:lnTo>
                <a:lnTo>
                  <a:pt x="648" y="578"/>
                </a:lnTo>
                <a:cubicBezTo>
                  <a:pt x="674" y="587"/>
                  <a:pt x="672" y="597"/>
                  <a:pt x="670" y="611"/>
                </a:cubicBezTo>
                <a:cubicBezTo>
                  <a:pt x="668" y="625"/>
                  <a:pt x="663" y="652"/>
                  <a:pt x="639" y="664"/>
                </a:cubicBezTo>
                <a:lnTo>
                  <a:pt x="524" y="682"/>
                </a:lnTo>
                <a:lnTo>
                  <a:pt x="481" y="623"/>
                </a:lnTo>
                <a:lnTo>
                  <a:pt x="436" y="680"/>
                </a:lnTo>
                <a:lnTo>
                  <a:pt x="332" y="668"/>
                </a:lnTo>
                <a:cubicBezTo>
                  <a:pt x="310" y="662"/>
                  <a:pt x="306" y="658"/>
                  <a:pt x="302" y="644"/>
                </a:cubicBezTo>
                <a:cubicBezTo>
                  <a:pt x="298" y="630"/>
                  <a:pt x="280" y="598"/>
                  <a:pt x="306" y="584"/>
                </a:cubicBezTo>
                <a:lnTo>
                  <a:pt x="456" y="560"/>
                </a:lnTo>
                <a:lnTo>
                  <a:pt x="445" y="488"/>
                </a:lnTo>
                <a:lnTo>
                  <a:pt x="432" y="352"/>
                </a:lnTo>
                <a:lnTo>
                  <a:pt x="364" y="350"/>
                </a:lnTo>
                <a:lnTo>
                  <a:pt x="88" y="292"/>
                </a:lnTo>
                <a:cubicBezTo>
                  <a:pt x="27" y="278"/>
                  <a:pt x="15" y="281"/>
                  <a:pt x="0" y="264"/>
                </a:cubicBezTo>
                <a:lnTo>
                  <a:pt x="0" y="192"/>
                </a:lnTo>
                <a:lnTo>
                  <a:pt x="344" y="136"/>
                </a:lnTo>
                <a:lnTo>
                  <a:pt x="434" y="130"/>
                </a:lnTo>
                <a:lnTo>
                  <a:pt x="435" y="23"/>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67" name="Freeform 2755"/>
          <p:cNvSpPr>
            <a:spLocks/>
          </p:cNvSpPr>
          <p:nvPr/>
        </p:nvSpPr>
        <p:spPr bwMode="auto">
          <a:xfrm rot="-4467973">
            <a:off x="5225256" y="3374232"/>
            <a:ext cx="536575" cy="379412"/>
          </a:xfrm>
          <a:custGeom>
            <a:avLst/>
            <a:gdLst>
              <a:gd name="T0" fmla="*/ 435 w 966"/>
              <a:gd name="T1" fmla="*/ 23 h 682"/>
              <a:gd name="T2" fmla="*/ 452 w 966"/>
              <a:gd name="T3" fmla="*/ 0 h 682"/>
              <a:gd name="T4" fmla="*/ 502 w 966"/>
              <a:gd name="T5" fmla="*/ 1 h 682"/>
              <a:gd name="T6" fmla="*/ 526 w 966"/>
              <a:gd name="T7" fmla="*/ 24 h 682"/>
              <a:gd name="T8" fmla="*/ 530 w 966"/>
              <a:gd name="T9" fmla="*/ 134 h 682"/>
              <a:gd name="T10" fmla="*/ 610 w 966"/>
              <a:gd name="T11" fmla="*/ 136 h 682"/>
              <a:gd name="T12" fmla="*/ 966 w 966"/>
              <a:gd name="T13" fmla="*/ 184 h 682"/>
              <a:gd name="T14" fmla="*/ 966 w 966"/>
              <a:gd name="T15" fmla="*/ 256 h 682"/>
              <a:gd name="T16" fmla="*/ 900 w 966"/>
              <a:gd name="T17" fmla="*/ 284 h 682"/>
              <a:gd name="T18" fmla="*/ 598 w 966"/>
              <a:gd name="T19" fmla="*/ 352 h 682"/>
              <a:gd name="T20" fmla="*/ 530 w 966"/>
              <a:gd name="T21" fmla="*/ 352 h 682"/>
              <a:gd name="T22" fmla="*/ 512 w 966"/>
              <a:gd name="T23" fmla="*/ 560 h 682"/>
              <a:gd name="T24" fmla="*/ 648 w 966"/>
              <a:gd name="T25" fmla="*/ 578 h 682"/>
              <a:gd name="T26" fmla="*/ 670 w 966"/>
              <a:gd name="T27" fmla="*/ 611 h 682"/>
              <a:gd name="T28" fmla="*/ 639 w 966"/>
              <a:gd name="T29" fmla="*/ 664 h 682"/>
              <a:gd name="T30" fmla="*/ 524 w 966"/>
              <a:gd name="T31" fmla="*/ 682 h 682"/>
              <a:gd name="T32" fmla="*/ 481 w 966"/>
              <a:gd name="T33" fmla="*/ 623 h 682"/>
              <a:gd name="T34" fmla="*/ 436 w 966"/>
              <a:gd name="T35" fmla="*/ 680 h 682"/>
              <a:gd name="T36" fmla="*/ 332 w 966"/>
              <a:gd name="T37" fmla="*/ 668 h 682"/>
              <a:gd name="T38" fmla="*/ 302 w 966"/>
              <a:gd name="T39" fmla="*/ 644 h 682"/>
              <a:gd name="T40" fmla="*/ 306 w 966"/>
              <a:gd name="T41" fmla="*/ 584 h 682"/>
              <a:gd name="T42" fmla="*/ 456 w 966"/>
              <a:gd name="T43" fmla="*/ 560 h 682"/>
              <a:gd name="T44" fmla="*/ 445 w 966"/>
              <a:gd name="T45" fmla="*/ 488 h 682"/>
              <a:gd name="T46" fmla="*/ 432 w 966"/>
              <a:gd name="T47" fmla="*/ 352 h 682"/>
              <a:gd name="T48" fmla="*/ 364 w 966"/>
              <a:gd name="T49" fmla="*/ 350 h 682"/>
              <a:gd name="T50" fmla="*/ 88 w 966"/>
              <a:gd name="T51" fmla="*/ 292 h 682"/>
              <a:gd name="T52" fmla="*/ 0 w 966"/>
              <a:gd name="T53" fmla="*/ 264 h 682"/>
              <a:gd name="T54" fmla="*/ 0 w 966"/>
              <a:gd name="T55" fmla="*/ 192 h 682"/>
              <a:gd name="T56" fmla="*/ 344 w 966"/>
              <a:gd name="T57" fmla="*/ 136 h 682"/>
              <a:gd name="T58" fmla="*/ 434 w 966"/>
              <a:gd name="T59" fmla="*/ 130 h 682"/>
              <a:gd name="T60" fmla="*/ 435 w 966"/>
              <a:gd name="T61" fmla="*/ 23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66" h="682">
                <a:moveTo>
                  <a:pt x="435" y="23"/>
                </a:moveTo>
                <a:cubicBezTo>
                  <a:pt x="438" y="1"/>
                  <a:pt x="441" y="4"/>
                  <a:pt x="452" y="0"/>
                </a:cubicBezTo>
                <a:lnTo>
                  <a:pt x="502" y="1"/>
                </a:lnTo>
                <a:cubicBezTo>
                  <a:pt x="514" y="5"/>
                  <a:pt x="521" y="2"/>
                  <a:pt x="526" y="24"/>
                </a:cubicBezTo>
                <a:lnTo>
                  <a:pt x="530" y="134"/>
                </a:lnTo>
                <a:lnTo>
                  <a:pt x="610" y="136"/>
                </a:lnTo>
                <a:lnTo>
                  <a:pt x="966" y="184"/>
                </a:lnTo>
                <a:lnTo>
                  <a:pt x="966" y="256"/>
                </a:lnTo>
                <a:cubicBezTo>
                  <a:pt x="955" y="273"/>
                  <a:pt x="961" y="268"/>
                  <a:pt x="900" y="284"/>
                </a:cubicBezTo>
                <a:lnTo>
                  <a:pt x="598" y="352"/>
                </a:lnTo>
                <a:lnTo>
                  <a:pt x="530" y="352"/>
                </a:lnTo>
                <a:lnTo>
                  <a:pt x="512" y="560"/>
                </a:lnTo>
                <a:lnTo>
                  <a:pt x="648" y="578"/>
                </a:lnTo>
                <a:cubicBezTo>
                  <a:pt x="674" y="587"/>
                  <a:pt x="672" y="597"/>
                  <a:pt x="670" y="611"/>
                </a:cubicBezTo>
                <a:cubicBezTo>
                  <a:pt x="668" y="625"/>
                  <a:pt x="663" y="652"/>
                  <a:pt x="639" y="664"/>
                </a:cubicBezTo>
                <a:lnTo>
                  <a:pt x="524" y="682"/>
                </a:lnTo>
                <a:lnTo>
                  <a:pt x="481" y="623"/>
                </a:lnTo>
                <a:lnTo>
                  <a:pt x="436" y="680"/>
                </a:lnTo>
                <a:lnTo>
                  <a:pt x="332" y="668"/>
                </a:lnTo>
                <a:cubicBezTo>
                  <a:pt x="310" y="662"/>
                  <a:pt x="306" y="658"/>
                  <a:pt x="302" y="644"/>
                </a:cubicBezTo>
                <a:cubicBezTo>
                  <a:pt x="298" y="630"/>
                  <a:pt x="280" y="598"/>
                  <a:pt x="306" y="584"/>
                </a:cubicBezTo>
                <a:lnTo>
                  <a:pt x="456" y="560"/>
                </a:lnTo>
                <a:lnTo>
                  <a:pt x="445" y="488"/>
                </a:lnTo>
                <a:lnTo>
                  <a:pt x="432" y="352"/>
                </a:lnTo>
                <a:lnTo>
                  <a:pt x="364" y="350"/>
                </a:lnTo>
                <a:lnTo>
                  <a:pt x="88" y="292"/>
                </a:lnTo>
                <a:cubicBezTo>
                  <a:pt x="27" y="278"/>
                  <a:pt x="15" y="281"/>
                  <a:pt x="0" y="264"/>
                </a:cubicBezTo>
                <a:lnTo>
                  <a:pt x="0" y="192"/>
                </a:lnTo>
                <a:lnTo>
                  <a:pt x="344" y="136"/>
                </a:lnTo>
                <a:lnTo>
                  <a:pt x="434" y="130"/>
                </a:lnTo>
                <a:lnTo>
                  <a:pt x="435" y="23"/>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76" name="AutoShape 2764"/>
          <p:cNvSpPr>
            <a:spLocks noChangeArrowheads="1"/>
          </p:cNvSpPr>
          <p:nvPr/>
        </p:nvSpPr>
        <p:spPr bwMode="auto">
          <a:xfrm>
            <a:off x="4557713" y="212725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16077" name="AutoShape 2765"/>
          <p:cNvSpPr>
            <a:spLocks noChangeArrowheads="1"/>
          </p:cNvSpPr>
          <p:nvPr/>
        </p:nvSpPr>
        <p:spPr bwMode="auto">
          <a:xfrm>
            <a:off x="4138613" y="2151063"/>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16078" name="Oval 2766"/>
          <p:cNvSpPr>
            <a:spLocks noChangeArrowheads="1"/>
          </p:cNvSpPr>
          <p:nvPr/>
        </p:nvSpPr>
        <p:spPr bwMode="auto">
          <a:xfrm>
            <a:off x="3419475" y="4691063"/>
            <a:ext cx="581025" cy="519112"/>
          </a:xfrm>
          <a:prstGeom prst="ellipse">
            <a:avLst/>
          </a:prstGeom>
          <a:noFill/>
          <a:ln w="38100">
            <a:solidFill>
              <a:srgbClr val="000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079" name="Oval 2767"/>
          <p:cNvSpPr>
            <a:spLocks noChangeArrowheads="1"/>
          </p:cNvSpPr>
          <p:nvPr/>
        </p:nvSpPr>
        <p:spPr bwMode="auto">
          <a:xfrm>
            <a:off x="4481513" y="642938"/>
            <a:ext cx="2081212" cy="519112"/>
          </a:xfrm>
          <a:prstGeom prst="ellipse">
            <a:avLst/>
          </a:prstGeom>
          <a:noFill/>
          <a:ln w="38100">
            <a:solidFill>
              <a:srgbClr val="000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074" name="Freeform 2762"/>
          <p:cNvSpPr>
            <a:spLocks/>
          </p:cNvSpPr>
          <p:nvPr/>
        </p:nvSpPr>
        <p:spPr bwMode="auto">
          <a:xfrm rot="10800000">
            <a:off x="2700338" y="1731963"/>
            <a:ext cx="276225" cy="430212"/>
          </a:xfrm>
          <a:custGeom>
            <a:avLst/>
            <a:gdLst>
              <a:gd name="T0" fmla="*/ 0 w 502"/>
              <a:gd name="T1" fmla="*/ 366 h 783"/>
              <a:gd name="T2" fmla="*/ 0 w 502"/>
              <a:gd name="T3" fmla="*/ 418 h 783"/>
              <a:gd name="T4" fmla="*/ 20 w 502"/>
              <a:gd name="T5" fmla="*/ 434 h 783"/>
              <a:gd name="T6" fmla="*/ 84 w 502"/>
              <a:gd name="T7" fmla="*/ 434 h 783"/>
              <a:gd name="T8" fmla="*/ 100 w 502"/>
              <a:gd name="T9" fmla="*/ 722 h 783"/>
              <a:gd name="T10" fmla="*/ 142 w 502"/>
              <a:gd name="T11" fmla="*/ 782 h 783"/>
              <a:gd name="T12" fmla="*/ 196 w 502"/>
              <a:gd name="T13" fmla="*/ 714 h 783"/>
              <a:gd name="T14" fmla="*/ 244 w 502"/>
              <a:gd name="T15" fmla="*/ 426 h 783"/>
              <a:gd name="T16" fmla="*/ 398 w 502"/>
              <a:gd name="T17" fmla="*/ 416 h 783"/>
              <a:gd name="T18" fmla="*/ 430 w 502"/>
              <a:gd name="T19" fmla="*/ 520 h 783"/>
              <a:gd name="T20" fmla="*/ 458 w 502"/>
              <a:gd name="T21" fmla="*/ 542 h 783"/>
              <a:gd name="T22" fmla="*/ 486 w 502"/>
              <a:gd name="T23" fmla="*/ 512 h 783"/>
              <a:gd name="T24" fmla="*/ 502 w 502"/>
              <a:gd name="T25" fmla="*/ 398 h 783"/>
              <a:gd name="T26" fmla="*/ 482 w 502"/>
              <a:gd name="T27" fmla="*/ 272 h 783"/>
              <a:gd name="T28" fmla="*/ 456 w 502"/>
              <a:gd name="T29" fmla="*/ 246 h 783"/>
              <a:gd name="T30" fmla="*/ 436 w 502"/>
              <a:gd name="T31" fmla="*/ 272 h 783"/>
              <a:gd name="T32" fmla="*/ 400 w 502"/>
              <a:gd name="T33" fmla="*/ 374 h 783"/>
              <a:gd name="T34" fmla="*/ 244 w 502"/>
              <a:gd name="T35" fmla="*/ 360 h 783"/>
              <a:gd name="T36" fmla="*/ 192 w 502"/>
              <a:gd name="T37" fmla="*/ 60 h 783"/>
              <a:gd name="T38" fmla="*/ 142 w 502"/>
              <a:gd name="T39" fmla="*/ 2 h 783"/>
              <a:gd name="T40" fmla="*/ 98 w 502"/>
              <a:gd name="T41" fmla="*/ 62 h 783"/>
              <a:gd name="T42" fmla="*/ 80 w 502"/>
              <a:gd name="T43" fmla="*/ 350 h 783"/>
              <a:gd name="T44" fmla="*/ 16 w 502"/>
              <a:gd name="T45" fmla="*/ 352 h 783"/>
              <a:gd name="T46" fmla="*/ 0 w 502"/>
              <a:gd name="T47" fmla="*/ 366 h 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02" h="783">
                <a:moveTo>
                  <a:pt x="0" y="366"/>
                </a:moveTo>
                <a:lnTo>
                  <a:pt x="0" y="418"/>
                </a:lnTo>
                <a:cubicBezTo>
                  <a:pt x="3" y="429"/>
                  <a:pt x="6" y="431"/>
                  <a:pt x="20" y="434"/>
                </a:cubicBezTo>
                <a:lnTo>
                  <a:pt x="84" y="434"/>
                </a:lnTo>
                <a:lnTo>
                  <a:pt x="100" y="722"/>
                </a:lnTo>
                <a:cubicBezTo>
                  <a:pt x="110" y="780"/>
                  <a:pt x="126" y="783"/>
                  <a:pt x="142" y="782"/>
                </a:cubicBezTo>
                <a:cubicBezTo>
                  <a:pt x="158" y="781"/>
                  <a:pt x="179" y="773"/>
                  <a:pt x="196" y="714"/>
                </a:cubicBezTo>
                <a:lnTo>
                  <a:pt x="244" y="426"/>
                </a:lnTo>
                <a:lnTo>
                  <a:pt x="398" y="416"/>
                </a:lnTo>
                <a:lnTo>
                  <a:pt x="430" y="520"/>
                </a:lnTo>
                <a:cubicBezTo>
                  <a:pt x="440" y="541"/>
                  <a:pt x="449" y="543"/>
                  <a:pt x="458" y="542"/>
                </a:cubicBezTo>
                <a:cubicBezTo>
                  <a:pt x="467" y="541"/>
                  <a:pt x="479" y="536"/>
                  <a:pt x="486" y="512"/>
                </a:cubicBezTo>
                <a:lnTo>
                  <a:pt x="502" y="398"/>
                </a:lnTo>
                <a:lnTo>
                  <a:pt x="482" y="272"/>
                </a:lnTo>
                <a:cubicBezTo>
                  <a:pt x="474" y="247"/>
                  <a:pt x="464" y="246"/>
                  <a:pt x="456" y="246"/>
                </a:cubicBezTo>
                <a:cubicBezTo>
                  <a:pt x="448" y="246"/>
                  <a:pt x="445" y="251"/>
                  <a:pt x="436" y="272"/>
                </a:cubicBezTo>
                <a:lnTo>
                  <a:pt x="400" y="374"/>
                </a:lnTo>
                <a:lnTo>
                  <a:pt x="244" y="360"/>
                </a:lnTo>
                <a:lnTo>
                  <a:pt x="192" y="60"/>
                </a:lnTo>
                <a:cubicBezTo>
                  <a:pt x="175" y="0"/>
                  <a:pt x="158" y="2"/>
                  <a:pt x="142" y="2"/>
                </a:cubicBezTo>
                <a:cubicBezTo>
                  <a:pt x="126" y="2"/>
                  <a:pt x="108" y="4"/>
                  <a:pt x="98" y="62"/>
                </a:cubicBezTo>
                <a:lnTo>
                  <a:pt x="80" y="350"/>
                </a:lnTo>
                <a:lnTo>
                  <a:pt x="16" y="352"/>
                </a:lnTo>
                <a:cubicBezTo>
                  <a:pt x="3" y="355"/>
                  <a:pt x="3" y="363"/>
                  <a:pt x="0" y="366"/>
                </a:cubicBezTo>
                <a:close/>
              </a:path>
            </a:pathLst>
          </a:cu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75" name="Freeform 2763"/>
          <p:cNvSpPr>
            <a:spLocks/>
          </p:cNvSpPr>
          <p:nvPr/>
        </p:nvSpPr>
        <p:spPr bwMode="auto">
          <a:xfrm rot="10800000">
            <a:off x="2762250" y="2036763"/>
            <a:ext cx="276225" cy="430212"/>
          </a:xfrm>
          <a:custGeom>
            <a:avLst/>
            <a:gdLst>
              <a:gd name="T0" fmla="*/ 0 w 502"/>
              <a:gd name="T1" fmla="*/ 366 h 783"/>
              <a:gd name="T2" fmla="*/ 0 w 502"/>
              <a:gd name="T3" fmla="*/ 418 h 783"/>
              <a:gd name="T4" fmla="*/ 20 w 502"/>
              <a:gd name="T5" fmla="*/ 434 h 783"/>
              <a:gd name="T6" fmla="*/ 84 w 502"/>
              <a:gd name="T7" fmla="*/ 434 h 783"/>
              <a:gd name="T8" fmla="*/ 100 w 502"/>
              <a:gd name="T9" fmla="*/ 722 h 783"/>
              <a:gd name="T10" fmla="*/ 142 w 502"/>
              <a:gd name="T11" fmla="*/ 782 h 783"/>
              <a:gd name="T12" fmla="*/ 196 w 502"/>
              <a:gd name="T13" fmla="*/ 714 h 783"/>
              <a:gd name="T14" fmla="*/ 244 w 502"/>
              <a:gd name="T15" fmla="*/ 426 h 783"/>
              <a:gd name="T16" fmla="*/ 398 w 502"/>
              <a:gd name="T17" fmla="*/ 416 h 783"/>
              <a:gd name="T18" fmla="*/ 430 w 502"/>
              <a:gd name="T19" fmla="*/ 520 h 783"/>
              <a:gd name="T20" fmla="*/ 458 w 502"/>
              <a:gd name="T21" fmla="*/ 542 h 783"/>
              <a:gd name="T22" fmla="*/ 486 w 502"/>
              <a:gd name="T23" fmla="*/ 512 h 783"/>
              <a:gd name="T24" fmla="*/ 502 w 502"/>
              <a:gd name="T25" fmla="*/ 398 h 783"/>
              <a:gd name="T26" fmla="*/ 482 w 502"/>
              <a:gd name="T27" fmla="*/ 272 h 783"/>
              <a:gd name="T28" fmla="*/ 456 w 502"/>
              <a:gd name="T29" fmla="*/ 246 h 783"/>
              <a:gd name="T30" fmla="*/ 436 w 502"/>
              <a:gd name="T31" fmla="*/ 272 h 783"/>
              <a:gd name="T32" fmla="*/ 400 w 502"/>
              <a:gd name="T33" fmla="*/ 374 h 783"/>
              <a:gd name="T34" fmla="*/ 244 w 502"/>
              <a:gd name="T35" fmla="*/ 360 h 783"/>
              <a:gd name="T36" fmla="*/ 192 w 502"/>
              <a:gd name="T37" fmla="*/ 60 h 783"/>
              <a:gd name="T38" fmla="*/ 142 w 502"/>
              <a:gd name="T39" fmla="*/ 2 h 783"/>
              <a:gd name="T40" fmla="*/ 98 w 502"/>
              <a:gd name="T41" fmla="*/ 62 h 783"/>
              <a:gd name="T42" fmla="*/ 80 w 502"/>
              <a:gd name="T43" fmla="*/ 350 h 783"/>
              <a:gd name="T44" fmla="*/ 16 w 502"/>
              <a:gd name="T45" fmla="*/ 352 h 783"/>
              <a:gd name="T46" fmla="*/ 0 w 502"/>
              <a:gd name="T47" fmla="*/ 366 h 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02" h="783">
                <a:moveTo>
                  <a:pt x="0" y="366"/>
                </a:moveTo>
                <a:lnTo>
                  <a:pt x="0" y="418"/>
                </a:lnTo>
                <a:cubicBezTo>
                  <a:pt x="3" y="429"/>
                  <a:pt x="6" y="431"/>
                  <a:pt x="20" y="434"/>
                </a:cubicBezTo>
                <a:lnTo>
                  <a:pt x="84" y="434"/>
                </a:lnTo>
                <a:lnTo>
                  <a:pt x="100" y="722"/>
                </a:lnTo>
                <a:cubicBezTo>
                  <a:pt x="110" y="780"/>
                  <a:pt x="126" y="783"/>
                  <a:pt x="142" y="782"/>
                </a:cubicBezTo>
                <a:cubicBezTo>
                  <a:pt x="158" y="781"/>
                  <a:pt x="179" y="773"/>
                  <a:pt x="196" y="714"/>
                </a:cubicBezTo>
                <a:lnTo>
                  <a:pt x="244" y="426"/>
                </a:lnTo>
                <a:lnTo>
                  <a:pt x="398" y="416"/>
                </a:lnTo>
                <a:lnTo>
                  <a:pt x="430" y="520"/>
                </a:lnTo>
                <a:cubicBezTo>
                  <a:pt x="440" y="541"/>
                  <a:pt x="449" y="543"/>
                  <a:pt x="458" y="542"/>
                </a:cubicBezTo>
                <a:cubicBezTo>
                  <a:pt x="467" y="541"/>
                  <a:pt x="479" y="536"/>
                  <a:pt x="486" y="512"/>
                </a:cubicBezTo>
                <a:lnTo>
                  <a:pt x="502" y="398"/>
                </a:lnTo>
                <a:lnTo>
                  <a:pt x="482" y="272"/>
                </a:lnTo>
                <a:cubicBezTo>
                  <a:pt x="474" y="247"/>
                  <a:pt x="464" y="246"/>
                  <a:pt x="456" y="246"/>
                </a:cubicBezTo>
                <a:cubicBezTo>
                  <a:pt x="448" y="246"/>
                  <a:pt x="445" y="251"/>
                  <a:pt x="436" y="272"/>
                </a:cubicBezTo>
                <a:lnTo>
                  <a:pt x="400" y="374"/>
                </a:lnTo>
                <a:lnTo>
                  <a:pt x="244" y="360"/>
                </a:lnTo>
                <a:lnTo>
                  <a:pt x="192" y="60"/>
                </a:lnTo>
                <a:cubicBezTo>
                  <a:pt x="175" y="0"/>
                  <a:pt x="158" y="2"/>
                  <a:pt x="142" y="2"/>
                </a:cubicBezTo>
                <a:cubicBezTo>
                  <a:pt x="126" y="2"/>
                  <a:pt x="108" y="4"/>
                  <a:pt x="98" y="62"/>
                </a:cubicBezTo>
                <a:lnTo>
                  <a:pt x="80" y="350"/>
                </a:lnTo>
                <a:lnTo>
                  <a:pt x="16" y="352"/>
                </a:lnTo>
                <a:cubicBezTo>
                  <a:pt x="3" y="355"/>
                  <a:pt x="3" y="363"/>
                  <a:pt x="0" y="366"/>
                </a:cubicBezTo>
                <a:close/>
              </a:path>
            </a:pathLst>
          </a:cu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80" name="AutoShape 2768"/>
          <p:cNvSpPr>
            <a:spLocks noChangeArrowheads="1"/>
          </p:cNvSpPr>
          <p:nvPr/>
        </p:nvSpPr>
        <p:spPr bwMode="auto">
          <a:xfrm>
            <a:off x="5154613" y="3667125"/>
            <a:ext cx="458787" cy="152400"/>
          </a:xfrm>
          <a:prstGeom prst="roundRect">
            <a:avLst>
              <a:gd name="adj" fmla="val 16667"/>
            </a:avLst>
          </a:pr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b="1"/>
              <a:t>Taffy 3</a:t>
            </a:r>
          </a:p>
        </p:txBody>
      </p:sp>
      <p:sp>
        <p:nvSpPr>
          <p:cNvPr id="16081" name="AutoShape 2769"/>
          <p:cNvSpPr>
            <a:spLocks noChangeArrowheads="1"/>
          </p:cNvSpPr>
          <p:nvPr/>
        </p:nvSpPr>
        <p:spPr bwMode="auto">
          <a:xfrm>
            <a:off x="5192713" y="3852863"/>
            <a:ext cx="458787" cy="152400"/>
          </a:xfrm>
          <a:prstGeom prst="roundRect">
            <a:avLst>
              <a:gd name="adj" fmla="val 16667"/>
            </a:avLst>
          </a:pr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b="1"/>
              <a:t>Taffy 2</a:t>
            </a:r>
          </a:p>
        </p:txBody>
      </p:sp>
      <p:sp>
        <p:nvSpPr>
          <p:cNvPr id="16082" name="AutoShape 2770"/>
          <p:cNvSpPr>
            <a:spLocks noChangeArrowheads="1"/>
          </p:cNvSpPr>
          <p:nvPr/>
        </p:nvSpPr>
        <p:spPr bwMode="auto">
          <a:xfrm>
            <a:off x="5164138" y="4043363"/>
            <a:ext cx="458787" cy="152400"/>
          </a:xfrm>
          <a:prstGeom prst="roundRect">
            <a:avLst>
              <a:gd name="adj" fmla="val 16667"/>
            </a:avLst>
          </a:pr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b="1"/>
              <a:t>Taffy 1</a:t>
            </a:r>
          </a:p>
        </p:txBody>
      </p:sp>
      <p:grpSp>
        <p:nvGrpSpPr>
          <p:cNvPr id="16194" name="Group 2882"/>
          <p:cNvGrpSpPr>
            <a:grpSpLocks/>
          </p:cNvGrpSpPr>
          <p:nvPr/>
        </p:nvGrpSpPr>
        <p:grpSpPr bwMode="auto">
          <a:xfrm>
            <a:off x="5405438" y="2813050"/>
            <a:ext cx="1084262" cy="131763"/>
            <a:chOff x="1804" y="642"/>
            <a:chExt cx="1121" cy="138"/>
          </a:xfrm>
        </p:grpSpPr>
        <p:sp>
          <p:nvSpPr>
            <p:cNvPr id="16195" name="Freeform 2883"/>
            <p:cNvSpPr>
              <a:spLocks/>
            </p:cNvSpPr>
            <p:nvPr/>
          </p:nvSpPr>
          <p:spPr bwMode="auto">
            <a:xfrm rot="10800000">
              <a:off x="1804" y="642"/>
              <a:ext cx="1121" cy="138"/>
            </a:xfrm>
            <a:custGeom>
              <a:avLst/>
              <a:gdLst>
                <a:gd name="T0" fmla="*/ 31 w 3966"/>
                <a:gd name="T1" fmla="*/ 180 h 489"/>
                <a:gd name="T2" fmla="*/ 121 w 3966"/>
                <a:gd name="T3" fmla="*/ 129 h 489"/>
                <a:gd name="T4" fmla="*/ 514 w 3966"/>
                <a:gd name="T5" fmla="*/ 30 h 489"/>
                <a:gd name="T6" fmla="*/ 991 w 3966"/>
                <a:gd name="T7" fmla="*/ 6 h 489"/>
                <a:gd name="T8" fmla="*/ 2059 w 3966"/>
                <a:gd name="T9" fmla="*/ 0 h 489"/>
                <a:gd name="T10" fmla="*/ 2830 w 3966"/>
                <a:gd name="T11" fmla="*/ 60 h 489"/>
                <a:gd name="T12" fmla="*/ 3451 w 3966"/>
                <a:gd name="T13" fmla="*/ 156 h 489"/>
                <a:gd name="T14" fmla="*/ 3832 w 3966"/>
                <a:gd name="T15" fmla="*/ 189 h 489"/>
                <a:gd name="T16" fmla="*/ 3943 w 3966"/>
                <a:gd name="T17" fmla="*/ 198 h 489"/>
                <a:gd name="T18" fmla="*/ 3964 w 3966"/>
                <a:gd name="T19" fmla="*/ 243 h 489"/>
                <a:gd name="T20" fmla="*/ 3931 w 3966"/>
                <a:gd name="T21" fmla="*/ 285 h 489"/>
                <a:gd name="T22" fmla="*/ 3829 w 3966"/>
                <a:gd name="T23" fmla="*/ 291 h 489"/>
                <a:gd name="T24" fmla="*/ 3451 w 3966"/>
                <a:gd name="T25" fmla="*/ 321 h 489"/>
                <a:gd name="T26" fmla="*/ 2959 w 3966"/>
                <a:gd name="T27" fmla="*/ 402 h 489"/>
                <a:gd name="T28" fmla="*/ 2068 w 3966"/>
                <a:gd name="T29" fmla="*/ 489 h 489"/>
                <a:gd name="T30" fmla="*/ 1000 w 3966"/>
                <a:gd name="T31" fmla="*/ 486 h 489"/>
                <a:gd name="T32" fmla="*/ 523 w 3966"/>
                <a:gd name="T33" fmla="*/ 456 h 489"/>
                <a:gd name="T34" fmla="*/ 115 w 3966"/>
                <a:gd name="T35" fmla="*/ 348 h 489"/>
                <a:gd name="T36" fmla="*/ 55 w 3966"/>
                <a:gd name="T37" fmla="*/ 312 h 489"/>
                <a:gd name="T38" fmla="*/ 4 w 3966"/>
                <a:gd name="T39" fmla="*/ 237 h 489"/>
                <a:gd name="T40" fmla="*/ 31 w 3966"/>
                <a:gd name="T41" fmla="*/ 180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66" h="489">
                  <a:moveTo>
                    <a:pt x="31" y="180"/>
                  </a:moveTo>
                  <a:lnTo>
                    <a:pt x="121" y="129"/>
                  </a:lnTo>
                  <a:lnTo>
                    <a:pt x="514" y="30"/>
                  </a:lnTo>
                  <a:cubicBezTo>
                    <a:pt x="659" y="10"/>
                    <a:pt x="734" y="11"/>
                    <a:pt x="991" y="6"/>
                  </a:cubicBezTo>
                  <a:lnTo>
                    <a:pt x="2059" y="0"/>
                  </a:lnTo>
                  <a:cubicBezTo>
                    <a:pt x="2365" y="9"/>
                    <a:pt x="2598" y="34"/>
                    <a:pt x="2830" y="60"/>
                  </a:cubicBezTo>
                  <a:cubicBezTo>
                    <a:pt x="3062" y="86"/>
                    <a:pt x="3284" y="134"/>
                    <a:pt x="3451" y="156"/>
                  </a:cubicBezTo>
                  <a:lnTo>
                    <a:pt x="3832" y="189"/>
                  </a:lnTo>
                  <a:cubicBezTo>
                    <a:pt x="3914" y="196"/>
                    <a:pt x="3921" y="189"/>
                    <a:pt x="3943" y="198"/>
                  </a:cubicBezTo>
                  <a:cubicBezTo>
                    <a:pt x="3965" y="207"/>
                    <a:pt x="3966" y="228"/>
                    <a:pt x="3964" y="243"/>
                  </a:cubicBezTo>
                  <a:cubicBezTo>
                    <a:pt x="3962" y="258"/>
                    <a:pt x="3953" y="277"/>
                    <a:pt x="3931" y="285"/>
                  </a:cubicBezTo>
                  <a:cubicBezTo>
                    <a:pt x="3909" y="293"/>
                    <a:pt x="3909" y="285"/>
                    <a:pt x="3829" y="291"/>
                  </a:cubicBezTo>
                  <a:lnTo>
                    <a:pt x="3451" y="321"/>
                  </a:lnTo>
                  <a:lnTo>
                    <a:pt x="2959" y="402"/>
                  </a:lnTo>
                  <a:cubicBezTo>
                    <a:pt x="2729" y="430"/>
                    <a:pt x="2395" y="475"/>
                    <a:pt x="2068" y="489"/>
                  </a:cubicBezTo>
                  <a:lnTo>
                    <a:pt x="1000" y="486"/>
                  </a:lnTo>
                  <a:cubicBezTo>
                    <a:pt x="743" y="481"/>
                    <a:pt x="670" y="479"/>
                    <a:pt x="523" y="456"/>
                  </a:cubicBezTo>
                  <a:lnTo>
                    <a:pt x="115" y="348"/>
                  </a:lnTo>
                  <a:lnTo>
                    <a:pt x="55" y="312"/>
                  </a:lnTo>
                  <a:cubicBezTo>
                    <a:pt x="37" y="294"/>
                    <a:pt x="8" y="259"/>
                    <a:pt x="4" y="237"/>
                  </a:cubicBezTo>
                  <a:cubicBezTo>
                    <a:pt x="0" y="215"/>
                    <a:pt x="25" y="192"/>
                    <a:pt x="31" y="180"/>
                  </a:cubicBezTo>
                  <a:close/>
                </a:path>
              </a:pathLst>
            </a:cu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96" name="Freeform 2884"/>
            <p:cNvSpPr>
              <a:spLocks/>
            </p:cNvSpPr>
            <p:nvPr/>
          </p:nvSpPr>
          <p:spPr bwMode="auto">
            <a:xfrm rot="10800000">
              <a:off x="2254" y="656"/>
              <a:ext cx="346" cy="112"/>
            </a:xfrm>
            <a:custGeom>
              <a:avLst/>
              <a:gdLst>
                <a:gd name="T0" fmla="*/ 6 w 1224"/>
                <a:gd name="T1" fmla="*/ 192 h 398"/>
                <a:gd name="T2" fmla="*/ 280 w 1224"/>
                <a:gd name="T3" fmla="*/ 28 h 398"/>
                <a:gd name="T4" fmla="*/ 540 w 1224"/>
                <a:gd name="T5" fmla="*/ 0 h 398"/>
                <a:gd name="T6" fmla="*/ 748 w 1224"/>
                <a:gd name="T7" fmla="*/ 0 h 398"/>
                <a:gd name="T8" fmla="*/ 780 w 1224"/>
                <a:gd name="T9" fmla="*/ 28 h 398"/>
                <a:gd name="T10" fmla="*/ 966 w 1224"/>
                <a:gd name="T11" fmla="*/ 36 h 398"/>
                <a:gd name="T12" fmla="*/ 1224 w 1224"/>
                <a:gd name="T13" fmla="*/ 170 h 398"/>
                <a:gd name="T14" fmla="*/ 1222 w 1224"/>
                <a:gd name="T15" fmla="*/ 238 h 398"/>
                <a:gd name="T16" fmla="*/ 964 w 1224"/>
                <a:gd name="T17" fmla="*/ 376 h 398"/>
                <a:gd name="T18" fmla="*/ 790 w 1224"/>
                <a:gd name="T19" fmla="*/ 378 h 398"/>
                <a:gd name="T20" fmla="*/ 752 w 1224"/>
                <a:gd name="T21" fmla="*/ 398 h 398"/>
                <a:gd name="T22" fmla="*/ 520 w 1224"/>
                <a:gd name="T23" fmla="*/ 394 h 398"/>
                <a:gd name="T24" fmla="*/ 254 w 1224"/>
                <a:gd name="T25" fmla="*/ 372 h 398"/>
                <a:gd name="T26" fmla="*/ 0 w 1224"/>
                <a:gd name="T27" fmla="*/ 204 h 398"/>
                <a:gd name="T28" fmla="*/ 6 w 1224"/>
                <a:gd name="T29" fmla="*/ 192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24" h="398">
                  <a:moveTo>
                    <a:pt x="6" y="192"/>
                  </a:moveTo>
                  <a:lnTo>
                    <a:pt x="280" y="28"/>
                  </a:lnTo>
                  <a:lnTo>
                    <a:pt x="540" y="0"/>
                  </a:lnTo>
                  <a:lnTo>
                    <a:pt x="748" y="0"/>
                  </a:lnTo>
                  <a:lnTo>
                    <a:pt x="780" y="28"/>
                  </a:lnTo>
                  <a:lnTo>
                    <a:pt x="966" y="36"/>
                  </a:lnTo>
                  <a:lnTo>
                    <a:pt x="1224" y="170"/>
                  </a:lnTo>
                  <a:lnTo>
                    <a:pt x="1222" y="238"/>
                  </a:lnTo>
                  <a:lnTo>
                    <a:pt x="964" y="376"/>
                  </a:lnTo>
                  <a:lnTo>
                    <a:pt x="790" y="378"/>
                  </a:lnTo>
                  <a:lnTo>
                    <a:pt x="752" y="398"/>
                  </a:lnTo>
                  <a:lnTo>
                    <a:pt x="520" y="394"/>
                  </a:lnTo>
                  <a:lnTo>
                    <a:pt x="254" y="372"/>
                  </a:lnTo>
                  <a:lnTo>
                    <a:pt x="0" y="204"/>
                  </a:lnTo>
                  <a:lnTo>
                    <a:pt x="6" y="192"/>
                  </a:lnTo>
                  <a:close/>
                </a:path>
              </a:pathLst>
            </a:custGeom>
            <a:solidFill>
              <a:srgbClr val="33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97" name="Freeform 2885"/>
            <p:cNvSpPr>
              <a:spLocks/>
            </p:cNvSpPr>
            <p:nvPr/>
          </p:nvSpPr>
          <p:spPr bwMode="auto">
            <a:xfrm rot="10800000">
              <a:off x="2255" y="665"/>
              <a:ext cx="103" cy="89"/>
            </a:xfrm>
            <a:custGeom>
              <a:avLst/>
              <a:gdLst>
                <a:gd name="T0" fmla="*/ 322 w 363"/>
                <a:gd name="T1" fmla="*/ 200 h 314"/>
                <a:gd name="T2" fmla="*/ 328 w 363"/>
                <a:gd name="T3" fmla="*/ 112 h 314"/>
                <a:gd name="T4" fmla="*/ 124 w 363"/>
                <a:gd name="T5" fmla="*/ 30 h 314"/>
                <a:gd name="T6" fmla="*/ 78 w 363"/>
                <a:gd name="T7" fmla="*/ 0 h 314"/>
                <a:gd name="T8" fmla="*/ 34 w 363"/>
                <a:gd name="T9" fmla="*/ 0 h 314"/>
                <a:gd name="T10" fmla="*/ 0 w 363"/>
                <a:gd name="T11" fmla="*/ 42 h 314"/>
                <a:gd name="T12" fmla="*/ 0 w 363"/>
                <a:gd name="T13" fmla="*/ 272 h 314"/>
                <a:gd name="T14" fmla="*/ 44 w 363"/>
                <a:gd name="T15" fmla="*/ 314 h 314"/>
                <a:gd name="T16" fmla="*/ 84 w 363"/>
                <a:gd name="T17" fmla="*/ 312 h 314"/>
                <a:gd name="T18" fmla="*/ 322 w 363"/>
                <a:gd name="T19" fmla="*/ 20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3" h="314">
                  <a:moveTo>
                    <a:pt x="322" y="200"/>
                  </a:moveTo>
                  <a:cubicBezTo>
                    <a:pt x="363" y="167"/>
                    <a:pt x="361" y="140"/>
                    <a:pt x="328" y="112"/>
                  </a:cubicBezTo>
                  <a:lnTo>
                    <a:pt x="124" y="30"/>
                  </a:lnTo>
                  <a:lnTo>
                    <a:pt x="78" y="0"/>
                  </a:lnTo>
                  <a:lnTo>
                    <a:pt x="34" y="0"/>
                  </a:lnTo>
                  <a:lnTo>
                    <a:pt x="0" y="42"/>
                  </a:lnTo>
                  <a:lnTo>
                    <a:pt x="0" y="272"/>
                  </a:lnTo>
                  <a:lnTo>
                    <a:pt x="44" y="314"/>
                  </a:lnTo>
                  <a:lnTo>
                    <a:pt x="84" y="312"/>
                  </a:lnTo>
                  <a:lnTo>
                    <a:pt x="322" y="200"/>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6198" name="Group 2886"/>
            <p:cNvGrpSpPr>
              <a:grpSpLocks/>
            </p:cNvGrpSpPr>
            <p:nvPr/>
          </p:nvGrpSpPr>
          <p:grpSpPr bwMode="auto">
            <a:xfrm rot="10800000">
              <a:off x="2349" y="648"/>
              <a:ext cx="29" cy="20"/>
              <a:chOff x="2671" y="2680"/>
              <a:chExt cx="103" cy="71"/>
            </a:xfrm>
          </p:grpSpPr>
          <p:sp>
            <p:nvSpPr>
              <p:cNvPr id="16199" name="Freeform 2887"/>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00" name="Line 2888"/>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01" name="Line 2889"/>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6202" name="Group 2890"/>
            <p:cNvGrpSpPr>
              <a:grpSpLocks/>
            </p:cNvGrpSpPr>
            <p:nvPr/>
          </p:nvGrpSpPr>
          <p:grpSpPr bwMode="auto">
            <a:xfrm rot="10800000">
              <a:off x="2311" y="664"/>
              <a:ext cx="29" cy="20"/>
              <a:chOff x="2671" y="2680"/>
              <a:chExt cx="103" cy="71"/>
            </a:xfrm>
          </p:grpSpPr>
          <p:sp>
            <p:nvSpPr>
              <p:cNvPr id="16203" name="Freeform 2891"/>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04" name="Line 2892"/>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05" name="Line 2893"/>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6206" name="Group 2894"/>
            <p:cNvGrpSpPr>
              <a:grpSpLocks/>
            </p:cNvGrpSpPr>
            <p:nvPr/>
          </p:nvGrpSpPr>
          <p:grpSpPr bwMode="auto">
            <a:xfrm rot="10800000">
              <a:off x="2311" y="736"/>
              <a:ext cx="29" cy="20"/>
              <a:chOff x="2671" y="2680"/>
              <a:chExt cx="103" cy="71"/>
            </a:xfrm>
          </p:grpSpPr>
          <p:sp>
            <p:nvSpPr>
              <p:cNvPr id="16207" name="Freeform 2895"/>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08" name="Line 2896"/>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09" name="Line 2897"/>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6210" name="Group 2898"/>
            <p:cNvGrpSpPr>
              <a:grpSpLocks/>
            </p:cNvGrpSpPr>
            <p:nvPr/>
          </p:nvGrpSpPr>
          <p:grpSpPr bwMode="auto">
            <a:xfrm rot="10800000">
              <a:off x="2351" y="753"/>
              <a:ext cx="29" cy="20"/>
              <a:chOff x="2671" y="2680"/>
              <a:chExt cx="103" cy="71"/>
            </a:xfrm>
          </p:grpSpPr>
          <p:sp>
            <p:nvSpPr>
              <p:cNvPr id="16211" name="Freeform 2899"/>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12" name="Line 2900"/>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13" name="Line 2901"/>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6214" name="Group 2902"/>
            <p:cNvGrpSpPr>
              <a:grpSpLocks/>
            </p:cNvGrpSpPr>
            <p:nvPr/>
          </p:nvGrpSpPr>
          <p:grpSpPr bwMode="auto">
            <a:xfrm rot="10800000">
              <a:off x="2386" y="740"/>
              <a:ext cx="29" cy="20"/>
              <a:chOff x="2671" y="2680"/>
              <a:chExt cx="103" cy="71"/>
            </a:xfrm>
          </p:grpSpPr>
          <p:sp>
            <p:nvSpPr>
              <p:cNvPr id="16215" name="Freeform 2903"/>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16" name="Line 2904"/>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17" name="Line 2905"/>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6218" name="Group 2906"/>
            <p:cNvGrpSpPr>
              <a:grpSpLocks/>
            </p:cNvGrpSpPr>
            <p:nvPr/>
          </p:nvGrpSpPr>
          <p:grpSpPr bwMode="auto">
            <a:xfrm rot="10800000">
              <a:off x="2386" y="662"/>
              <a:ext cx="29" cy="20"/>
              <a:chOff x="2671" y="2680"/>
              <a:chExt cx="103" cy="71"/>
            </a:xfrm>
          </p:grpSpPr>
          <p:sp>
            <p:nvSpPr>
              <p:cNvPr id="16219" name="Freeform 2907"/>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20" name="Line 2908"/>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21" name="Line 2909"/>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6222" name="Group 2910"/>
            <p:cNvGrpSpPr>
              <a:grpSpLocks/>
            </p:cNvGrpSpPr>
            <p:nvPr/>
          </p:nvGrpSpPr>
          <p:grpSpPr bwMode="auto">
            <a:xfrm rot="21600000">
              <a:off x="2461" y="648"/>
              <a:ext cx="29" cy="20"/>
              <a:chOff x="2671" y="2680"/>
              <a:chExt cx="103" cy="71"/>
            </a:xfrm>
          </p:grpSpPr>
          <p:sp>
            <p:nvSpPr>
              <p:cNvPr id="16223" name="Freeform 2911"/>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24" name="Line 2912"/>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25" name="Line 2913"/>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6226" name="Group 2914"/>
            <p:cNvGrpSpPr>
              <a:grpSpLocks/>
            </p:cNvGrpSpPr>
            <p:nvPr/>
          </p:nvGrpSpPr>
          <p:grpSpPr bwMode="auto">
            <a:xfrm rot="21600000">
              <a:off x="2458" y="756"/>
              <a:ext cx="29" cy="20"/>
              <a:chOff x="2671" y="2680"/>
              <a:chExt cx="103" cy="71"/>
            </a:xfrm>
          </p:grpSpPr>
          <p:sp>
            <p:nvSpPr>
              <p:cNvPr id="16227" name="Freeform 2915"/>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28" name="Line 2916"/>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29" name="Line 2917"/>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6230" name="Group 2918"/>
            <p:cNvGrpSpPr>
              <a:grpSpLocks/>
            </p:cNvGrpSpPr>
            <p:nvPr/>
          </p:nvGrpSpPr>
          <p:grpSpPr bwMode="auto">
            <a:xfrm rot="21600000">
              <a:off x="2499" y="740"/>
              <a:ext cx="29" cy="20"/>
              <a:chOff x="2671" y="2680"/>
              <a:chExt cx="103" cy="71"/>
            </a:xfrm>
          </p:grpSpPr>
          <p:sp>
            <p:nvSpPr>
              <p:cNvPr id="16231" name="Freeform 2919"/>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32" name="Line 2920"/>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33" name="Line 2921"/>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6234" name="Group 2922"/>
            <p:cNvGrpSpPr>
              <a:grpSpLocks/>
            </p:cNvGrpSpPr>
            <p:nvPr/>
          </p:nvGrpSpPr>
          <p:grpSpPr bwMode="auto">
            <a:xfrm rot="21600000">
              <a:off x="2498" y="664"/>
              <a:ext cx="29" cy="20"/>
              <a:chOff x="2671" y="2680"/>
              <a:chExt cx="103" cy="71"/>
            </a:xfrm>
          </p:grpSpPr>
          <p:sp>
            <p:nvSpPr>
              <p:cNvPr id="16235" name="Freeform 2923"/>
              <p:cNvSpPr>
                <a:spLocks/>
              </p:cNvSpPr>
              <p:nvPr/>
            </p:nvSpPr>
            <p:spPr bwMode="auto">
              <a:xfrm>
                <a:off x="2671" y="2680"/>
                <a:ext cx="67" cy="71"/>
              </a:xfrm>
              <a:custGeom>
                <a:avLst/>
                <a:gdLst>
                  <a:gd name="T0" fmla="*/ 67 w 67"/>
                  <a:gd name="T1" fmla="*/ 11 h 71"/>
                  <a:gd name="T2" fmla="*/ 67 w 67"/>
                  <a:gd name="T3" fmla="*/ 58 h 71"/>
                  <a:gd name="T4" fmla="*/ 55 w 67"/>
                  <a:gd name="T5" fmla="*/ 67 h 71"/>
                  <a:gd name="T6" fmla="*/ 8 w 67"/>
                  <a:gd name="T7" fmla="*/ 62 h 71"/>
                  <a:gd name="T8" fmla="*/ 8 w 67"/>
                  <a:gd name="T9" fmla="*/ 10 h 71"/>
                  <a:gd name="T10" fmla="*/ 52 w 67"/>
                  <a:gd name="T11" fmla="*/ 2 h 71"/>
                  <a:gd name="T12" fmla="*/ 67 w 67"/>
                  <a:gd name="T13" fmla="*/ 11 h 71"/>
                </a:gdLst>
                <a:ahLst/>
                <a:cxnLst>
                  <a:cxn ang="0">
                    <a:pos x="T0" y="T1"/>
                  </a:cxn>
                  <a:cxn ang="0">
                    <a:pos x="T2" y="T3"/>
                  </a:cxn>
                  <a:cxn ang="0">
                    <a:pos x="T4" y="T5"/>
                  </a:cxn>
                  <a:cxn ang="0">
                    <a:pos x="T6" y="T7"/>
                  </a:cxn>
                  <a:cxn ang="0">
                    <a:pos x="T8" y="T9"/>
                  </a:cxn>
                  <a:cxn ang="0">
                    <a:pos x="T10" y="T11"/>
                  </a:cxn>
                  <a:cxn ang="0">
                    <a:pos x="T12" y="T13"/>
                  </a:cxn>
                </a:cxnLst>
                <a:rect l="0" t="0" r="r" b="b"/>
                <a:pathLst>
                  <a:path w="67" h="71">
                    <a:moveTo>
                      <a:pt x="67" y="11"/>
                    </a:moveTo>
                    <a:lnTo>
                      <a:pt x="67" y="58"/>
                    </a:lnTo>
                    <a:lnTo>
                      <a:pt x="55" y="67"/>
                    </a:lnTo>
                    <a:cubicBezTo>
                      <a:pt x="45" y="68"/>
                      <a:pt x="16" y="71"/>
                      <a:pt x="8" y="62"/>
                    </a:cubicBezTo>
                    <a:cubicBezTo>
                      <a:pt x="0" y="53"/>
                      <a:pt x="1" y="20"/>
                      <a:pt x="8" y="10"/>
                    </a:cubicBezTo>
                    <a:cubicBezTo>
                      <a:pt x="15" y="0"/>
                      <a:pt x="42" y="2"/>
                      <a:pt x="52" y="2"/>
                    </a:cubicBezTo>
                    <a:lnTo>
                      <a:pt x="67" y="11"/>
                    </a:lnTo>
                    <a:close/>
                  </a:path>
                </a:pathLst>
              </a:custGeom>
              <a:solidFill>
                <a:srgbClr val="0000FF"/>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36" name="Line 2924"/>
              <p:cNvSpPr>
                <a:spLocks noChangeShapeType="1"/>
              </p:cNvSpPr>
              <p:nvPr/>
            </p:nvSpPr>
            <p:spPr bwMode="auto">
              <a:xfrm>
                <a:off x="2717" y="2702"/>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37" name="Line 2925"/>
              <p:cNvSpPr>
                <a:spLocks noChangeShapeType="1"/>
              </p:cNvSpPr>
              <p:nvPr/>
            </p:nvSpPr>
            <p:spPr bwMode="auto">
              <a:xfrm>
                <a:off x="2717" y="2729"/>
                <a:ext cx="57"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6238" name="Group 2926"/>
            <p:cNvGrpSpPr>
              <a:grpSpLocks/>
            </p:cNvGrpSpPr>
            <p:nvPr/>
          </p:nvGrpSpPr>
          <p:grpSpPr bwMode="auto">
            <a:xfrm>
              <a:off x="2045" y="685"/>
              <a:ext cx="112" cy="51"/>
              <a:chOff x="2045" y="685"/>
              <a:chExt cx="112" cy="51"/>
            </a:xfrm>
          </p:grpSpPr>
          <p:sp>
            <p:nvSpPr>
              <p:cNvPr id="16239" name="Freeform 2927"/>
              <p:cNvSpPr>
                <a:spLocks/>
              </p:cNvSpPr>
              <p:nvPr/>
            </p:nvSpPr>
            <p:spPr bwMode="auto">
              <a:xfrm rot="10800000">
                <a:off x="2091" y="685"/>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40" name="Line 2928"/>
              <p:cNvSpPr>
                <a:spLocks noChangeShapeType="1"/>
              </p:cNvSpPr>
              <p:nvPr/>
            </p:nvSpPr>
            <p:spPr bwMode="auto">
              <a:xfrm rot="10800000">
                <a:off x="2045" y="72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41" name="Line 2929"/>
              <p:cNvSpPr>
                <a:spLocks noChangeShapeType="1"/>
              </p:cNvSpPr>
              <p:nvPr/>
            </p:nvSpPr>
            <p:spPr bwMode="auto">
              <a:xfrm rot="10800000">
                <a:off x="2045" y="71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42" name="Line 2930"/>
              <p:cNvSpPr>
                <a:spLocks noChangeShapeType="1"/>
              </p:cNvSpPr>
              <p:nvPr/>
            </p:nvSpPr>
            <p:spPr bwMode="auto">
              <a:xfrm rot="10800000">
                <a:off x="2045" y="702"/>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6243" name="Group 2931"/>
            <p:cNvGrpSpPr>
              <a:grpSpLocks/>
            </p:cNvGrpSpPr>
            <p:nvPr/>
          </p:nvGrpSpPr>
          <p:grpSpPr bwMode="auto">
            <a:xfrm>
              <a:off x="2139" y="686"/>
              <a:ext cx="112" cy="51"/>
              <a:chOff x="2139" y="686"/>
              <a:chExt cx="112" cy="51"/>
            </a:xfrm>
          </p:grpSpPr>
          <p:sp>
            <p:nvSpPr>
              <p:cNvPr id="16244" name="Freeform 2932"/>
              <p:cNvSpPr>
                <a:spLocks/>
              </p:cNvSpPr>
              <p:nvPr/>
            </p:nvSpPr>
            <p:spPr bwMode="auto">
              <a:xfrm rot="10800000">
                <a:off x="2185" y="686"/>
                <a:ext cx="66" cy="51"/>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45" name="Line 2933"/>
              <p:cNvSpPr>
                <a:spLocks noChangeShapeType="1"/>
              </p:cNvSpPr>
              <p:nvPr/>
            </p:nvSpPr>
            <p:spPr bwMode="auto">
              <a:xfrm rot="10800000">
                <a:off x="2139" y="724"/>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46" name="Line 2934"/>
              <p:cNvSpPr>
                <a:spLocks noChangeShapeType="1"/>
              </p:cNvSpPr>
              <p:nvPr/>
            </p:nvSpPr>
            <p:spPr bwMode="auto">
              <a:xfrm rot="10800000">
                <a:off x="2139" y="71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47" name="Line 2935"/>
              <p:cNvSpPr>
                <a:spLocks noChangeShapeType="1"/>
              </p:cNvSpPr>
              <p:nvPr/>
            </p:nvSpPr>
            <p:spPr bwMode="auto">
              <a:xfrm rot="10800000">
                <a:off x="2139" y="703"/>
                <a:ext cx="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6248" name="Group 2936"/>
            <p:cNvGrpSpPr>
              <a:grpSpLocks/>
            </p:cNvGrpSpPr>
            <p:nvPr/>
          </p:nvGrpSpPr>
          <p:grpSpPr bwMode="auto">
            <a:xfrm>
              <a:off x="2599" y="685"/>
              <a:ext cx="113" cy="52"/>
              <a:chOff x="2599" y="685"/>
              <a:chExt cx="113" cy="52"/>
            </a:xfrm>
          </p:grpSpPr>
          <p:sp>
            <p:nvSpPr>
              <p:cNvPr id="16249" name="Freeform 2937"/>
              <p:cNvSpPr>
                <a:spLocks/>
              </p:cNvSpPr>
              <p:nvPr/>
            </p:nvSpPr>
            <p:spPr bwMode="auto">
              <a:xfrm rot="21600000">
                <a:off x="2599" y="685"/>
                <a:ext cx="66" cy="52"/>
              </a:xfrm>
              <a:custGeom>
                <a:avLst/>
                <a:gdLst>
                  <a:gd name="T0" fmla="*/ 26 w 233"/>
                  <a:gd name="T1" fmla="*/ 27 h 183"/>
                  <a:gd name="T2" fmla="*/ 20 w 233"/>
                  <a:gd name="T3" fmla="*/ 147 h 183"/>
                  <a:gd name="T4" fmla="*/ 149 w 233"/>
                  <a:gd name="T5" fmla="*/ 183 h 183"/>
                  <a:gd name="T6" fmla="*/ 233 w 233"/>
                  <a:gd name="T7" fmla="*/ 135 h 183"/>
                  <a:gd name="T8" fmla="*/ 233 w 233"/>
                  <a:gd name="T9" fmla="*/ 45 h 183"/>
                  <a:gd name="T10" fmla="*/ 152 w 233"/>
                  <a:gd name="T11" fmla="*/ 0 h 183"/>
                  <a:gd name="T12" fmla="*/ 26 w 233"/>
                  <a:gd name="T13" fmla="*/ 27 h 183"/>
                </a:gdLst>
                <a:ahLst/>
                <a:cxnLst>
                  <a:cxn ang="0">
                    <a:pos x="T0" y="T1"/>
                  </a:cxn>
                  <a:cxn ang="0">
                    <a:pos x="T2" y="T3"/>
                  </a:cxn>
                  <a:cxn ang="0">
                    <a:pos x="T4" y="T5"/>
                  </a:cxn>
                  <a:cxn ang="0">
                    <a:pos x="T6" y="T7"/>
                  </a:cxn>
                  <a:cxn ang="0">
                    <a:pos x="T8" y="T9"/>
                  </a:cxn>
                  <a:cxn ang="0">
                    <a:pos x="T10" y="T11"/>
                  </a:cxn>
                  <a:cxn ang="0">
                    <a:pos x="T12" y="T13"/>
                  </a:cxn>
                </a:cxnLst>
                <a:rect l="0" t="0" r="r" b="b"/>
                <a:pathLst>
                  <a:path w="233" h="183">
                    <a:moveTo>
                      <a:pt x="26" y="27"/>
                    </a:moveTo>
                    <a:cubicBezTo>
                      <a:pt x="1" y="51"/>
                      <a:pt x="0" y="121"/>
                      <a:pt x="20" y="147"/>
                    </a:cubicBezTo>
                    <a:lnTo>
                      <a:pt x="149" y="183"/>
                    </a:lnTo>
                    <a:cubicBezTo>
                      <a:pt x="184" y="181"/>
                      <a:pt x="219" y="158"/>
                      <a:pt x="233" y="135"/>
                    </a:cubicBezTo>
                    <a:lnTo>
                      <a:pt x="233" y="45"/>
                    </a:lnTo>
                    <a:cubicBezTo>
                      <a:pt x="220" y="22"/>
                      <a:pt x="186" y="3"/>
                      <a:pt x="152" y="0"/>
                    </a:cubicBezTo>
                    <a:lnTo>
                      <a:pt x="26" y="27"/>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50" name="Line 2938"/>
              <p:cNvSpPr>
                <a:spLocks noChangeShapeType="1"/>
              </p:cNvSpPr>
              <p:nvPr/>
            </p:nvSpPr>
            <p:spPr bwMode="auto">
              <a:xfrm rot="21600000">
                <a:off x="2659" y="699"/>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51" name="Line 2939"/>
              <p:cNvSpPr>
                <a:spLocks noChangeShapeType="1"/>
              </p:cNvSpPr>
              <p:nvPr/>
            </p:nvSpPr>
            <p:spPr bwMode="auto">
              <a:xfrm rot="21600000">
                <a:off x="2659" y="710"/>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52" name="Line 2940"/>
              <p:cNvSpPr>
                <a:spLocks noChangeShapeType="1"/>
              </p:cNvSpPr>
              <p:nvPr/>
            </p:nvSpPr>
            <p:spPr bwMode="auto">
              <a:xfrm rot="21600000">
                <a:off x="2659" y="721"/>
                <a:ext cx="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253" name="Oval 2941"/>
            <p:cNvSpPr>
              <a:spLocks noChangeArrowheads="1"/>
            </p:cNvSpPr>
            <p:nvPr/>
          </p:nvSpPr>
          <p:spPr bwMode="auto">
            <a:xfrm rot="10800000">
              <a:off x="2477" y="704"/>
              <a:ext cx="28"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254" name="Oval 2942"/>
            <p:cNvSpPr>
              <a:spLocks noChangeArrowheads="1"/>
            </p:cNvSpPr>
            <p:nvPr/>
          </p:nvSpPr>
          <p:spPr bwMode="auto">
            <a:xfrm rot="10800000">
              <a:off x="2370" y="704"/>
              <a:ext cx="27" cy="16"/>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7713" name="Line 3377"/>
          <p:cNvSpPr>
            <a:spLocks noChangeShapeType="1"/>
          </p:cNvSpPr>
          <p:nvPr/>
        </p:nvSpPr>
        <p:spPr bwMode="auto">
          <a:xfrm>
            <a:off x="4721225" y="4048125"/>
            <a:ext cx="168275" cy="225425"/>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4" name="Line 3378"/>
          <p:cNvSpPr>
            <a:spLocks noChangeShapeType="1"/>
          </p:cNvSpPr>
          <p:nvPr/>
        </p:nvSpPr>
        <p:spPr bwMode="auto">
          <a:xfrm>
            <a:off x="4819650" y="4035425"/>
            <a:ext cx="60325" cy="225425"/>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5" name="Line 3379"/>
          <p:cNvSpPr>
            <a:spLocks noChangeShapeType="1"/>
          </p:cNvSpPr>
          <p:nvPr/>
        </p:nvSpPr>
        <p:spPr bwMode="auto">
          <a:xfrm flipH="1">
            <a:off x="4883150" y="4048125"/>
            <a:ext cx="63500" cy="231775"/>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6" name="Line 3380"/>
          <p:cNvSpPr>
            <a:spLocks noChangeShapeType="1"/>
          </p:cNvSpPr>
          <p:nvPr/>
        </p:nvSpPr>
        <p:spPr bwMode="auto">
          <a:xfrm flipH="1">
            <a:off x="4889500" y="4070350"/>
            <a:ext cx="161925" cy="21590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17" name="AutoShape 3381"/>
          <p:cNvSpPr>
            <a:spLocks noChangeArrowheads="1"/>
          </p:cNvSpPr>
          <p:nvPr/>
        </p:nvSpPr>
        <p:spPr bwMode="auto">
          <a:xfrm>
            <a:off x="4745038" y="413702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17718" name="Group 3382"/>
          <p:cNvGrpSpPr>
            <a:grpSpLocks/>
          </p:cNvGrpSpPr>
          <p:nvPr/>
        </p:nvGrpSpPr>
        <p:grpSpPr bwMode="auto">
          <a:xfrm>
            <a:off x="3378200" y="6578600"/>
            <a:ext cx="1155700" cy="244475"/>
            <a:chOff x="-906" y="1841"/>
            <a:chExt cx="728" cy="154"/>
          </a:xfrm>
        </p:grpSpPr>
        <p:sp>
          <p:nvSpPr>
            <p:cNvPr id="17719" name="Freeform 3383"/>
            <p:cNvSpPr>
              <a:spLocks/>
            </p:cNvSpPr>
            <p:nvPr/>
          </p:nvSpPr>
          <p:spPr bwMode="auto">
            <a:xfrm rot="10800000">
              <a:off x="-906" y="1882"/>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C0C0C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20" name="Text Box 3384"/>
            <p:cNvSpPr txBox="1">
              <a:spLocks noChangeArrowheads="1"/>
            </p:cNvSpPr>
            <p:nvPr/>
          </p:nvSpPr>
          <p:spPr bwMode="auto">
            <a:xfrm>
              <a:off x="-712" y="1841"/>
              <a:ext cx="34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rgbClr val="FF0000"/>
                  </a:solidFill>
                </a:rPr>
                <a:t>SUNK</a:t>
              </a:r>
            </a:p>
          </p:txBody>
        </p:sp>
      </p:grpSp>
      <p:grpSp>
        <p:nvGrpSpPr>
          <p:cNvPr id="17721" name="Group 3385"/>
          <p:cNvGrpSpPr>
            <a:grpSpLocks/>
          </p:cNvGrpSpPr>
          <p:nvPr/>
        </p:nvGrpSpPr>
        <p:grpSpPr bwMode="auto">
          <a:xfrm>
            <a:off x="3371850" y="6011863"/>
            <a:ext cx="1260475" cy="274637"/>
            <a:chOff x="-940" y="1467"/>
            <a:chExt cx="794" cy="173"/>
          </a:xfrm>
        </p:grpSpPr>
        <p:sp>
          <p:nvSpPr>
            <p:cNvPr id="17722" name="Freeform 3386"/>
            <p:cNvSpPr>
              <a:spLocks/>
            </p:cNvSpPr>
            <p:nvPr/>
          </p:nvSpPr>
          <p:spPr bwMode="auto">
            <a:xfrm rot="10800000">
              <a:off x="-940" y="1502"/>
              <a:ext cx="794" cy="102"/>
            </a:xfrm>
            <a:custGeom>
              <a:avLst/>
              <a:gdLst>
                <a:gd name="T0" fmla="*/ 2290 w 2290"/>
                <a:gd name="T1" fmla="*/ 144 h 294"/>
                <a:gd name="T2" fmla="*/ 2185 w 2290"/>
                <a:gd name="T3" fmla="*/ 93 h 294"/>
                <a:gd name="T4" fmla="*/ 1969 w 2290"/>
                <a:gd name="T5" fmla="*/ 45 h 294"/>
                <a:gd name="T6" fmla="*/ 1378 w 2290"/>
                <a:gd name="T7" fmla="*/ 0 h 294"/>
                <a:gd name="T8" fmla="*/ 964 w 2290"/>
                <a:gd name="T9" fmla="*/ 6 h 294"/>
                <a:gd name="T10" fmla="*/ 598 w 2290"/>
                <a:gd name="T11" fmla="*/ 27 h 294"/>
                <a:gd name="T12" fmla="*/ 163 w 2290"/>
                <a:gd name="T13" fmla="*/ 105 h 294"/>
                <a:gd name="T14" fmla="*/ 1 w 2290"/>
                <a:gd name="T15" fmla="*/ 168 h 294"/>
                <a:gd name="T16" fmla="*/ 172 w 2290"/>
                <a:gd name="T17" fmla="*/ 231 h 294"/>
                <a:gd name="T18" fmla="*/ 604 w 2290"/>
                <a:gd name="T19" fmla="*/ 276 h 294"/>
                <a:gd name="T20" fmla="*/ 991 w 2290"/>
                <a:gd name="T21" fmla="*/ 294 h 294"/>
                <a:gd name="T22" fmla="*/ 1408 w 2290"/>
                <a:gd name="T23" fmla="*/ 285 h 294"/>
                <a:gd name="T24" fmla="*/ 1972 w 2290"/>
                <a:gd name="T25" fmla="*/ 243 h 294"/>
                <a:gd name="T26" fmla="*/ 2194 w 2290"/>
                <a:gd name="T27" fmla="*/ 198 h 294"/>
                <a:gd name="T28" fmla="*/ 2290 w 2290"/>
                <a:gd name="T29" fmla="*/ 14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90" h="294">
                  <a:moveTo>
                    <a:pt x="2290" y="144"/>
                  </a:moveTo>
                  <a:cubicBezTo>
                    <a:pt x="2289" y="127"/>
                    <a:pt x="2238" y="109"/>
                    <a:pt x="2185" y="93"/>
                  </a:cubicBezTo>
                  <a:cubicBezTo>
                    <a:pt x="2132" y="77"/>
                    <a:pt x="2103" y="60"/>
                    <a:pt x="1969" y="45"/>
                  </a:cubicBezTo>
                  <a:cubicBezTo>
                    <a:pt x="1835" y="30"/>
                    <a:pt x="1546" y="7"/>
                    <a:pt x="1378" y="0"/>
                  </a:cubicBezTo>
                  <a:lnTo>
                    <a:pt x="964" y="6"/>
                  </a:lnTo>
                  <a:lnTo>
                    <a:pt x="598" y="27"/>
                  </a:lnTo>
                  <a:cubicBezTo>
                    <a:pt x="465" y="43"/>
                    <a:pt x="262" y="82"/>
                    <a:pt x="163" y="105"/>
                  </a:cubicBezTo>
                  <a:cubicBezTo>
                    <a:pt x="64" y="128"/>
                    <a:pt x="0" y="147"/>
                    <a:pt x="1" y="168"/>
                  </a:cubicBezTo>
                  <a:cubicBezTo>
                    <a:pt x="2" y="189"/>
                    <a:pt x="72" y="213"/>
                    <a:pt x="172" y="231"/>
                  </a:cubicBezTo>
                  <a:cubicBezTo>
                    <a:pt x="272" y="249"/>
                    <a:pt x="468" y="266"/>
                    <a:pt x="604" y="276"/>
                  </a:cubicBezTo>
                  <a:lnTo>
                    <a:pt x="991" y="294"/>
                  </a:lnTo>
                  <a:lnTo>
                    <a:pt x="1408" y="285"/>
                  </a:lnTo>
                  <a:cubicBezTo>
                    <a:pt x="1571" y="277"/>
                    <a:pt x="1841" y="257"/>
                    <a:pt x="1972" y="243"/>
                  </a:cubicBezTo>
                  <a:cubicBezTo>
                    <a:pt x="2103" y="229"/>
                    <a:pt x="2141" y="214"/>
                    <a:pt x="2194" y="198"/>
                  </a:cubicBezTo>
                  <a:cubicBezTo>
                    <a:pt x="2247" y="182"/>
                    <a:pt x="2270" y="155"/>
                    <a:pt x="2290" y="144"/>
                  </a:cubicBezTo>
                  <a:close/>
                </a:path>
              </a:pathLst>
            </a:custGeom>
            <a:solidFill>
              <a:srgbClr val="C0C0C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23" name="Text Box 3387"/>
            <p:cNvSpPr txBox="1">
              <a:spLocks noChangeArrowheads="1"/>
            </p:cNvSpPr>
            <p:nvPr/>
          </p:nvSpPr>
          <p:spPr bwMode="auto">
            <a:xfrm>
              <a:off x="-734" y="1467"/>
              <a:ext cx="387"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solidFill>
                    <a:srgbClr val="FF0000"/>
                  </a:solidFill>
                </a:rPr>
                <a:t>SUNK</a:t>
              </a:r>
            </a:p>
          </p:txBody>
        </p:sp>
      </p:grpSp>
      <p:grpSp>
        <p:nvGrpSpPr>
          <p:cNvPr id="17724" name="Group 3388"/>
          <p:cNvGrpSpPr>
            <a:grpSpLocks/>
          </p:cNvGrpSpPr>
          <p:nvPr/>
        </p:nvGrpSpPr>
        <p:grpSpPr bwMode="auto">
          <a:xfrm>
            <a:off x="1533525" y="6415088"/>
            <a:ext cx="1155700" cy="244475"/>
            <a:chOff x="-870" y="2237"/>
            <a:chExt cx="728" cy="154"/>
          </a:xfrm>
        </p:grpSpPr>
        <p:sp>
          <p:nvSpPr>
            <p:cNvPr id="17725" name="Freeform 3389"/>
            <p:cNvSpPr>
              <a:spLocks/>
            </p:cNvSpPr>
            <p:nvPr/>
          </p:nvSpPr>
          <p:spPr bwMode="auto">
            <a:xfrm rot="10800000">
              <a:off x="-870" y="2276"/>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C0C0C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26" name="Text Box 3390"/>
            <p:cNvSpPr txBox="1">
              <a:spLocks noChangeArrowheads="1"/>
            </p:cNvSpPr>
            <p:nvPr/>
          </p:nvSpPr>
          <p:spPr bwMode="auto">
            <a:xfrm>
              <a:off x="-754" y="2237"/>
              <a:ext cx="53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t>DAMAGED</a:t>
              </a:r>
            </a:p>
          </p:txBody>
        </p:sp>
      </p:grpSp>
      <p:sp>
        <p:nvSpPr>
          <p:cNvPr id="17728" name="AutoShape 3392"/>
          <p:cNvSpPr>
            <a:spLocks noChangeArrowheads="1"/>
          </p:cNvSpPr>
          <p:nvPr/>
        </p:nvSpPr>
        <p:spPr bwMode="auto">
          <a:xfrm>
            <a:off x="5151438" y="318770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17729" name="Line 3393"/>
          <p:cNvSpPr>
            <a:spLocks noChangeShapeType="1"/>
          </p:cNvSpPr>
          <p:nvPr/>
        </p:nvSpPr>
        <p:spPr bwMode="auto">
          <a:xfrm>
            <a:off x="5321300" y="3302000"/>
            <a:ext cx="69850" cy="447675"/>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0" name="AutoShape 3394"/>
          <p:cNvSpPr>
            <a:spLocks noChangeArrowheads="1"/>
          </p:cNvSpPr>
          <p:nvPr/>
        </p:nvSpPr>
        <p:spPr bwMode="auto">
          <a:xfrm>
            <a:off x="5221288" y="359410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17731" name="Group 3395"/>
          <p:cNvGrpSpPr>
            <a:grpSpLocks/>
          </p:cNvGrpSpPr>
          <p:nvPr/>
        </p:nvGrpSpPr>
        <p:grpSpPr bwMode="auto">
          <a:xfrm>
            <a:off x="5768975" y="3602038"/>
            <a:ext cx="942975" cy="244475"/>
            <a:chOff x="2425" y="627"/>
            <a:chExt cx="594" cy="154"/>
          </a:xfrm>
        </p:grpSpPr>
        <p:grpSp>
          <p:nvGrpSpPr>
            <p:cNvPr id="17732" name="Group 3396"/>
            <p:cNvGrpSpPr>
              <a:grpSpLocks/>
            </p:cNvGrpSpPr>
            <p:nvPr/>
          </p:nvGrpSpPr>
          <p:grpSpPr bwMode="auto">
            <a:xfrm>
              <a:off x="2425" y="650"/>
              <a:ext cx="594" cy="93"/>
              <a:chOff x="2305" y="2145"/>
              <a:chExt cx="594" cy="93"/>
            </a:xfrm>
          </p:grpSpPr>
          <p:sp>
            <p:nvSpPr>
              <p:cNvPr id="17733" name="Rectangle 3397"/>
              <p:cNvSpPr>
                <a:spLocks noChangeArrowheads="1"/>
              </p:cNvSpPr>
              <p:nvPr/>
            </p:nvSpPr>
            <p:spPr bwMode="auto">
              <a:xfrm>
                <a:off x="2349" y="2160"/>
                <a:ext cx="529" cy="78"/>
              </a:xfrm>
              <a:prstGeom prst="rect">
                <a:avLst/>
              </a:prstGeom>
              <a:solidFill>
                <a:srgbClr val="C0C0C0"/>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734" name="Freeform 3398"/>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5" name="Freeform 3399"/>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36" name="Freeform 3400"/>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737" name="Text Box 3401"/>
            <p:cNvSpPr txBox="1">
              <a:spLocks noChangeArrowheads="1"/>
            </p:cNvSpPr>
            <p:nvPr/>
          </p:nvSpPr>
          <p:spPr bwMode="auto">
            <a:xfrm>
              <a:off x="2571" y="627"/>
              <a:ext cx="34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rgbClr val="FF0000"/>
                  </a:solidFill>
                </a:rPr>
                <a:t>SUNK</a:t>
              </a:r>
            </a:p>
          </p:txBody>
        </p:sp>
        <p:sp>
          <p:nvSpPr>
            <p:cNvPr id="17738" name="Text Box 3402"/>
            <p:cNvSpPr txBox="1">
              <a:spLocks noChangeArrowheads="1"/>
            </p:cNvSpPr>
            <p:nvPr/>
          </p:nvSpPr>
          <p:spPr bwMode="auto">
            <a:xfrm>
              <a:off x="2839" y="643"/>
              <a:ext cx="11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800" b="1"/>
            </a:p>
          </p:txBody>
        </p:sp>
      </p:grpSp>
      <p:grpSp>
        <p:nvGrpSpPr>
          <p:cNvPr id="17739" name="Group 3403"/>
          <p:cNvGrpSpPr>
            <a:grpSpLocks/>
          </p:cNvGrpSpPr>
          <p:nvPr/>
        </p:nvGrpSpPr>
        <p:grpSpPr bwMode="auto">
          <a:xfrm>
            <a:off x="184150" y="2944813"/>
            <a:ext cx="1155700" cy="244475"/>
            <a:chOff x="-906" y="1841"/>
            <a:chExt cx="728" cy="154"/>
          </a:xfrm>
        </p:grpSpPr>
        <p:sp>
          <p:nvSpPr>
            <p:cNvPr id="17740" name="Freeform 3404"/>
            <p:cNvSpPr>
              <a:spLocks/>
            </p:cNvSpPr>
            <p:nvPr/>
          </p:nvSpPr>
          <p:spPr bwMode="auto">
            <a:xfrm rot="10800000">
              <a:off x="-906" y="1882"/>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C0C0C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41" name="Text Box 3405"/>
            <p:cNvSpPr txBox="1">
              <a:spLocks noChangeArrowheads="1"/>
            </p:cNvSpPr>
            <p:nvPr/>
          </p:nvSpPr>
          <p:spPr bwMode="auto">
            <a:xfrm>
              <a:off x="-712" y="1841"/>
              <a:ext cx="34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rgbClr val="FF0000"/>
                  </a:solidFill>
                </a:rPr>
                <a:t>SUNK</a:t>
              </a:r>
            </a:p>
          </p:txBody>
        </p:sp>
      </p:grpSp>
      <p:grpSp>
        <p:nvGrpSpPr>
          <p:cNvPr id="17742" name="Group 3406"/>
          <p:cNvGrpSpPr>
            <a:grpSpLocks/>
          </p:cNvGrpSpPr>
          <p:nvPr/>
        </p:nvGrpSpPr>
        <p:grpSpPr bwMode="auto">
          <a:xfrm>
            <a:off x="184150" y="2601913"/>
            <a:ext cx="1155700" cy="244475"/>
            <a:chOff x="-906" y="1841"/>
            <a:chExt cx="728" cy="154"/>
          </a:xfrm>
        </p:grpSpPr>
        <p:sp>
          <p:nvSpPr>
            <p:cNvPr id="17743" name="Freeform 3407"/>
            <p:cNvSpPr>
              <a:spLocks/>
            </p:cNvSpPr>
            <p:nvPr/>
          </p:nvSpPr>
          <p:spPr bwMode="auto">
            <a:xfrm rot="10800000">
              <a:off x="-906" y="1882"/>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C0C0C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44" name="Text Box 3408"/>
            <p:cNvSpPr txBox="1">
              <a:spLocks noChangeArrowheads="1"/>
            </p:cNvSpPr>
            <p:nvPr/>
          </p:nvSpPr>
          <p:spPr bwMode="auto">
            <a:xfrm>
              <a:off x="-712" y="1841"/>
              <a:ext cx="34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rgbClr val="FF0000"/>
                  </a:solidFill>
                </a:rPr>
                <a:t>SUNK</a:t>
              </a:r>
            </a:p>
          </p:txBody>
        </p:sp>
      </p:grpSp>
      <p:grpSp>
        <p:nvGrpSpPr>
          <p:cNvPr id="17745" name="Group 3409"/>
          <p:cNvGrpSpPr>
            <a:grpSpLocks/>
          </p:cNvGrpSpPr>
          <p:nvPr/>
        </p:nvGrpSpPr>
        <p:grpSpPr bwMode="auto">
          <a:xfrm>
            <a:off x="171450" y="2770188"/>
            <a:ext cx="1155700" cy="244475"/>
            <a:chOff x="-906" y="1841"/>
            <a:chExt cx="728" cy="154"/>
          </a:xfrm>
        </p:grpSpPr>
        <p:sp>
          <p:nvSpPr>
            <p:cNvPr id="17746" name="Freeform 3410"/>
            <p:cNvSpPr>
              <a:spLocks/>
            </p:cNvSpPr>
            <p:nvPr/>
          </p:nvSpPr>
          <p:spPr bwMode="auto">
            <a:xfrm rot="10800000">
              <a:off x="-906" y="1882"/>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C0C0C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47" name="Text Box 3411"/>
            <p:cNvSpPr txBox="1">
              <a:spLocks noChangeArrowheads="1"/>
            </p:cNvSpPr>
            <p:nvPr/>
          </p:nvSpPr>
          <p:spPr bwMode="auto">
            <a:xfrm>
              <a:off x="-712" y="1841"/>
              <a:ext cx="34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rgbClr val="FF0000"/>
                  </a:solidFill>
                </a:rPr>
                <a:t>SUNK</a:t>
              </a:r>
            </a:p>
          </p:txBody>
        </p:sp>
      </p:grpSp>
      <p:grpSp>
        <p:nvGrpSpPr>
          <p:cNvPr id="17748" name="Group 3412"/>
          <p:cNvGrpSpPr>
            <a:grpSpLocks/>
          </p:cNvGrpSpPr>
          <p:nvPr/>
        </p:nvGrpSpPr>
        <p:grpSpPr bwMode="auto">
          <a:xfrm>
            <a:off x="173038" y="2430463"/>
            <a:ext cx="1155700" cy="244475"/>
            <a:chOff x="-870" y="2237"/>
            <a:chExt cx="728" cy="154"/>
          </a:xfrm>
        </p:grpSpPr>
        <p:sp>
          <p:nvSpPr>
            <p:cNvPr id="17749" name="Freeform 3413"/>
            <p:cNvSpPr>
              <a:spLocks/>
            </p:cNvSpPr>
            <p:nvPr/>
          </p:nvSpPr>
          <p:spPr bwMode="auto">
            <a:xfrm rot="10800000">
              <a:off x="-870" y="2276"/>
              <a:ext cx="728" cy="78"/>
            </a:xfrm>
            <a:custGeom>
              <a:avLst/>
              <a:gdLst>
                <a:gd name="T0" fmla="*/ 67 w 728"/>
                <a:gd name="T1" fmla="*/ 20 h 78"/>
                <a:gd name="T2" fmla="*/ 168 w 728"/>
                <a:gd name="T3" fmla="*/ 5 h 78"/>
                <a:gd name="T4" fmla="*/ 279 w 728"/>
                <a:gd name="T5" fmla="*/ 0 h 78"/>
                <a:gd name="T6" fmla="*/ 412 w 728"/>
                <a:gd name="T7" fmla="*/ 5 h 78"/>
                <a:gd name="T8" fmla="*/ 589 w 728"/>
                <a:gd name="T9" fmla="*/ 15 h 78"/>
                <a:gd name="T10" fmla="*/ 702 w 728"/>
                <a:gd name="T11" fmla="*/ 32 h 78"/>
                <a:gd name="T12" fmla="*/ 720 w 728"/>
                <a:gd name="T13" fmla="*/ 42 h 78"/>
                <a:gd name="T14" fmla="*/ 706 w 728"/>
                <a:gd name="T15" fmla="*/ 53 h 78"/>
                <a:gd name="T16" fmla="*/ 588 w 728"/>
                <a:gd name="T17" fmla="*/ 67 h 78"/>
                <a:gd name="T18" fmla="*/ 419 w 728"/>
                <a:gd name="T19" fmla="*/ 78 h 78"/>
                <a:gd name="T20" fmla="*/ 276 w 728"/>
                <a:gd name="T21" fmla="*/ 77 h 78"/>
                <a:gd name="T22" fmla="*/ 163 w 728"/>
                <a:gd name="T23" fmla="*/ 66 h 78"/>
                <a:gd name="T24" fmla="*/ 70 w 728"/>
                <a:gd name="T25" fmla="*/ 56 h 78"/>
                <a:gd name="T26" fmla="*/ 0 w 728"/>
                <a:gd name="T27" fmla="*/ 36 h 78"/>
                <a:gd name="T28" fmla="*/ 67 w 728"/>
                <a:gd name="T29" fmla="*/ 2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28" h="78">
                  <a:moveTo>
                    <a:pt x="67" y="20"/>
                  </a:moveTo>
                  <a:lnTo>
                    <a:pt x="168" y="5"/>
                  </a:lnTo>
                  <a:cubicBezTo>
                    <a:pt x="203" y="2"/>
                    <a:pt x="238" y="0"/>
                    <a:pt x="279" y="0"/>
                  </a:cubicBezTo>
                  <a:lnTo>
                    <a:pt x="412" y="5"/>
                  </a:lnTo>
                  <a:lnTo>
                    <a:pt x="589" y="15"/>
                  </a:lnTo>
                  <a:cubicBezTo>
                    <a:pt x="637" y="19"/>
                    <a:pt x="680" y="27"/>
                    <a:pt x="702" y="32"/>
                  </a:cubicBezTo>
                  <a:cubicBezTo>
                    <a:pt x="723" y="36"/>
                    <a:pt x="719" y="39"/>
                    <a:pt x="720" y="42"/>
                  </a:cubicBezTo>
                  <a:cubicBezTo>
                    <a:pt x="720" y="46"/>
                    <a:pt x="728" y="49"/>
                    <a:pt x="706" y="53"/>
                  </a:cubicBezTo>
                  <a:cubicBezTo>
                    <a:pt x="684" y="57"/>
                    <a:pt x="636" y="63"/>
                    <a:pt x="588" y="67"/>
                  </a:cubicBezTo>
                  <a:cubicBezTo>
                    <a:pt x="540" y="72"/>
                    <a:pt x="471" y="76"/>
                    <a:pt x="419" y="78"/>
                  </a:cubicBezTo>
                  <a:lnTo>
                    <a:pt x="276" y="77"/>
                  </a:lnTo>
                  <a:cubicBezTo>
                    <a:pt x="233" y="75"/>
                    <a:pt x="197" y="69"/>
                    <a:pt x="163" y="66"/>
                  </a:cubicBezTo>
                  <a:lnTo>
                    <a:pt x="70" y="56"/>
                  </a:lnTo>
                  <a:cubicBezTo>
                    <a:pt x="43" y="51"/>
                    <a:pt x="0" y="42"/>
                    <a:pt x="0" y="36"/>
                  </a:cubicBezTo>
                  <a:cubicBezTo>
                    <a:pt x="0" y="30"/>
                    <a:pt x="67" y="20"/>
                    <a:pt x="67" y="20"/>
                  </a:cubicBezTo>
                  <a:close/>
                </a:path>
              </a:pathLst>
            </a:custGeom>
            <a:solidFill>
              <a:srgbClr val="C0C0C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50" name="Text Box 3414"/>
            <p:cNvSpPr txBox="1">
              <a:spLocks noChangeArrowheads="1"/>
            </p:cNvSpPr>
            <p:nvPr/>
          </p:nvSpPr>
          <p:spPr bwMode="auto">
            <a:xfrm>
              <a:off x="-754" y="2237"/>
              <a:ext cx="53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t>DAMAGED</a:t>
              </a:r>
            </a:p>
          </p:txBody>
        </p:sp>
      </p:grpSp>
      <p:sp>
        <p:nvSpPr>
          <p:cNvPr id="17727" name="Freeform 3391"/>
          <p:cNvSpPr>
            <a:spLocks/>
          </p:cNvSpPr>
          <p:nvPr/>
        </p:nvSpPr>
        <p:spPr bwMode="auto">
          <a:xfrm>
            <a:off x="5146675" y="3595688"/>
            <a:ext cx="536575" cy="379412"/>
          </a:xfrm>
          <a:custGeom>
            <a:avLst/>
            <a:gdLst>
              <a:gd name="T0" fmla="*/ 435 w 966"/>
              <a:gd name="T1" fmla="*/ 23 h 682"/>
              <a:gd name="T2" fmla="*/ 452 w 966"/>
              <a:gd name="T3" fmla="*/ 0 h 682"/>
              <a:gd name="T4" fmla="*/ 502 w 966"/>
              <a:gd name="T5" fmla="*/ 1 h 682"/>
              <a:gd name="T6" fmla="*/ 526 w 966"/>
              <a:gd name="T7" fmla="*/ 24 h 682"/>
              <a:gd name="T8" fmla="*/ 530 w 966"/>
              <a:gd name="T9" fmla="*/ 134 h 682"/>
              <a:gd name="T10" fmla="*/ 610 w 966"/>
              <a:gd name="T11" fmla="*/ 136 h 682"/>
              <a:gd name="T12" fmla="*/ 966 w 966"/>
              <a:gd name="T13" fmla="*/ 184 h 682"/>
              <a:gd name="T14" fmla="*/ 966 w 966"/>
              <a:gd name="T15" fmla="*/ 256 h 682"/>
              <a:gd name="T16" fmla="*/ 900 w 966"/>
              <a:gd name="T17" fmla="*/ 284 h 682"/>
              <a:gd name="T18" fmla="*/ 598 w 966"/>
              <a:gd name="T19" fmla="*/ 352 h 682"/>
              <a:gd name="T20" fmla="*/ 530 w 966"/>
              <a:gd name="T21" fmla="*/ 352 h 682"/>
              <a:gd name="T22" fmla="*/ 512 w 966"/>
              <a:gd name="T23" fmla="*/ 560 h 682"/>
              <a:gd name="T24" fmla="*/ 648 w 966"/>
              <a:gd name="T25" fmla="*/ 578 h 682"/>
              <a:gd name="T26" fmla="*/ 670 w 966"/>
              <a:gd name="T27" fmla="*/ 611 h 682"/>
              <a:gd name="T28" fmla="*/ 639 w 966"/>
              <a:gd name="T29" fmla="*/ 664 h 682"/>
              <a:gd name="T30" fmla="*/ 524 w 966"/>
              <a:gd name="T31" fmla="*/ 682 h 682"/>
              <a:gd name="T32" fmla="*/ 481 w 966"/>
              <a:gd name="T33" fmla="*/ 623 h 682"/>
              <a:gd name="T34" fmla="*/ 436 w 966"/>
              <a:gd name="T35" fmla="*/ 680 h 682"/>
              <a:gd name="T36" fmla="*/ 332 w 966"/>
              <a:gd name="T37" fmla="*/ 668 h 682"/>
              <a:gd name="T38" fmla="*/ 302 w 966"/>
              <a:gd name="T39" fmla="*/ 644 h 682"/>
              <a:gd name="T40" fmla="*/ 306 w 966"/>
              <a:gd name="T41" fmla="*/ 584 h 682"/>
              <a:gd name="T42" fmla="*/ 456 w 966"/>
              <a:gd name="T43" fmla="*/ 560 h 682"/>
              <a:gd name="T44" fmla="*/ 445 w 966"/>
              <a:gd name="T45" fmla="*/ 488 h 682"/>
              <a:gd name="T46" fmla="*/ 432 w 966"/>
              <a:gd name="T47" fmla="*/ 352 h 682"/>
              <a:gd name="T48" fmla="*/ 364 w 966"/>
              <a:gd name="T49" fmla="*/ 350 h 682"/>
              <a:gd name="T50" fmla="*/ 88 w 966"/>
              <a:gd name="T51" fmla="*/ 292 h 682"/>
              <a:gd name="T52" fmla="*/ 0 w 966"/>
              <a:gd name="T53" fmla="*/ 264 h 682"/>
              <a:gd name="T54" fmla="*/ 0 w 966"/>
              <a:gd name="T55" fmla="*/ 192 h 682"/>
              <a:gd name="T56" fmla="*/ 344 w 966"/>
              <a:gd name="T57" fmla="*/ 136 h 682"/>
              <a:gd name="T58" fmla="*/ 434 w 966"/>
              <a:gd name="T59" fmla="*/ 130 h 682"/>
              <a:gd name="T60" fmla="*/ 435 w 966"/>
              <a:gd name="T61" fmla="*/ 23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66" h="682">
                <a:moveTo>
                  <a:pt x="435" y="23"/>
                </a:moveTo>
                <a:cubicBezTo>
                  <a:pt x="438" y="1"/>
                  <a:pt x="441" y="4"/>
                  <a:pt x="452" y="0"/>
                </a:cubicBezTo>
                <a:lnTo>
                  <a:pt x="502" y="1"/>
                </a:lnTo>
                <a:cubicBezTo>
                  <a:pt x="514" y="5"/>
                  <a:pt x="521" y="2"/>
                  <a:pt x="526" y="24"/>
                </a:cubicBezTo>
                <a:lnTo>
                  <a:pt x="530" y="134"/>
                </a:lnTo>
                <a:lnTo>
                  <a:pt x="610" y="136"/>
                </a:lnTo>
                <a:lnTo>
                  <a:pt x="966" y="184"/>
                </a:lnTo>
                <a:lnTo>
                  <a:pt x="966" y="256"/>
                </a:lnTo>
                <a:cubicBezTo>
                  <a:pt x="955" y="273"/>
                  <a:pt x="961" y="268"/>
                  <a:pt x="900" y="284"/>
                </a:cubicBezTo>
                <a:lnTo>
                  <a:pt x="598" y="352"/>
                </a:lnTo>
                <a:lnTo>
                  <a:pt x="530" y="352"/>
                </a:lnTo>
                <a:lnTo>
                  <a:pt x="512" y="560"/>
                </a:lnTo>
                <a:lnTo>
                  <a:pt x="648" y="578"/>
                </a:lnTo>
                <a:cubicBezTo>
                  <a:pt x="674" y="587"/>
                  <a:pt x="672" y="597"/>
                  <a:pt x="670" y="611"/>
                </a:cubicBezTo>
                <a:cubicBezTo>
                  <a:pt x="668" y="625"/>
                  <a:pt x="663" y="652"/>
                  <a:pt x="639" y="664"/>
                </a:cubicBezTo>
                <a:lnTo>
                  <a:pt x="524" y="682"/>
                </a:lnTo>
                <a:lnTo>
                  <a:pt x="481" y="623"/>
                </a:lnTo>
                <a:lnTo>
                  <a:pt x="436" y="680"/>
                </a:lnTo>
                <a:lnTo>
                  <a:pt x="332" y="668"/>
                </a:lnTo>
                <a:cubicBezTo>
                  <a:pt x="310" y="662"/>
                  <a:pt x="306" y="658"/>
                  <a:pt x="302" y="644"/>
                </a:cubicBezTo>
                <a:cubicBezTo>
                  <a:pt x="298" y="630"/>
                  <a:pt x="280" y="598"/>
                  <a:pt x="306" y="584"/>
                </a:cubicBezTo>
                <a:lnTo>
                  <a:pt x="456" y="560"/>
                </a:lnTo>
                <a:lnTo>
                  <a:pt x="445" y="488"/>
                </a:lnTo>
                <a:lnTo>
                  <a:pt x="432" y="352"/>
                </a:lnTo>
                <a:lnTo>
                  <a:pt x="364" y="350"/>
                </a:lnTo>
                <a:lnTo>
                  <a:pt x="88" y="292"/>
                </a:lnTo>
                <a:cubicBezTo>
                  <a:pt x="27" y="278"/>
                  <a:pt x="15" y="281"/>
                  <a:pt x="0" y="264"/>
                </a:cubicBezTo>
                <a:lnTo>
                  <a:pt x="0" y="192"/>
                </a:lnTo>
                <a:lnTo>
                  <a:pt x="344" y="136"/>
                </a:lnTo>
                <a:lnTo>
                  <a:pt x="434" y="130"/>
                </a:lnTo>
                <a:lnTo>
                  <a:pt x="435" y="23"/>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52" name="AutoShape 3416"/>
          <p:cNvSpPr>
            <a:spLocks noChangeArrowheads="1"/>
          </p:cNvSpPr>
          <p:nvPr/>
        </p:nvSpPr>
        <p:spPr bwMode="auto">
          <a:xfrm>
            <a:off x="5367338" y="74612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17751" name="Freeform 3415"/>
          <p:cNvSpPr>
            <a:spLocks/>
          </p:cNvSpPr>
          <p:nvPr/>
        </p:nvSpPr>
        <p:spPr bwMode="auto">
          <a:xfrm rot="-2587872">
            <a:off x="5883275" y="1274763"/>
            <a:ext cx="536575" cy="379412"/>
          </a:xfrm>
          <a:custGeom>
            <a:avLst/>
            <a:gdLst>
              <a:gd name="T0" fmla="*/ 435 w 966"/>
              <a:gd name="T1" fmla="*/ 23 h 682"/>
              <a:gd name="T2" fmla="*/ 452 w 966"/>
              <a:gd name="T3" fmla="*/ 0 h 682"/>
              <a:gd name="T4" fmla="*/ 502 w 966"/>
              <a:gd name="T5" fmla="*/ 1 h 682"/>
              <a:gd name="T6" fmla="*/ 526 w 966"/>
              <a:gd name="T7" fmla="*/ 24 h 682"/>
              <a:gd name="T8" fmla="*/ 530 w 966"/>
              <a:gd name="T9" fmla="*/ 134 h 682"/>
              <a:gd name="T10" fmla="*/ 610 w 966"/>
              <a:gd name="T11" fmla="*/ 136 h 682"/>
              <a:gd name="T12" fmla="*/ 966 w 966"/>
              <a:gd name="T13" fmla="*/ 184 h 682"/>
              <a:gd name="T14" fmla="*/ 966 w 966"/>
              <a:gd name="T15" fmla="*/ 256 h 682"/>
              <a:gd name="T16" fmla="*/ 900 w 966"/>
              <a:gd name="T17" fmla="*/ 284 h 682"/>
              <a:gd name="T18" fmla="*/ 598 w 966"/>
              <a:gd name="T19" fmla="*/ 352 h 682"/>
              <a:gd name="T20" fmla="*/ 530 w 966"/>
              <a:gd name="T21" fmla="*/ 352 h 682"/>
              <a:gd name="T22" fmla="*/ 512 w 966"/>
              <a:gd name="T23" fmla="*/ 560 h 682"/>
              <a:gd name="T24" fmla="*/ 648 w 966"/>
              <a:gd name="T25" fmla="*/ 578 h 682"/>
              <a:gd name="T26" fmla="*/ 670 w 966"/>
              <a:gd name="T27" fmla="*/ 611 h 682"/>
              <a:gd name="T28" fmla="*/ 639 w 966"/>
              <a:gd name="T29" fmla="*/ 664 h 682"/>
              <a:gd name="T30" fmla="*/ 524 w 966"/>
              <a:gd name="T31" fmla="*/ 682 h 682"/>
              <a:gd name="T32" fmla="*/ 481 w 966"/>
              <a:gd name="T33" fmla="*/ 623 h 682"/>
              <a:gd name="T34" fmla="*/ 436 w 966"/>
              <a:gd name="T35" fmla="*/ 680 h 682"/>
              <a:gd name="T36" fmla="*/ 332 w 966"/>
              <a:gd name="T37" fmla="*/ 668 h 682"/>
              <a:gd name="T38" fmla="*/ 302 w 966"/>
              <a:gd name="T39" fmla="*/ 644 h 682"/>
              <a:gd name="T40" fmla="*/ 306 w 966"/>
              <a:gd name="T41" fmla="*/ 584 h 682"/>
              <a:gd name="T42" fmla="*/ 456 w 966"/>
              <a:gd name="T43" fmla="*/ 560 h 682"/>
              <a:gd name="T44" fmla="*/ 445 w 966"/>
              <a:gd name="T45" fmla="*/ 488 h 682"/>
              <a:gd name="T46" fmla="*/ 432 w 966"/>
              <a:gd name="T47" fmla="*/ 352 h 682"/>
              <a:gd name="T48" fmla="*/ 364 w 966"/>
              <a:gd name="T49" fmla="*/ 350 h 682"/>
              <a:gd name="T50" fmla="*/ 88 w 966"/>
              <a:gd name="T51" fmla="*/ 292 h 682"/>
              <a:gd name="T52" fmla="*/ 0 w 966"/>
              <a:gd name="T53" fmla="*/ 264 h 682"/>
              <a:gd name="T54" fmla="*/ 0 w 966"/>
              <a:gd name="T55" fmla="*/ 192 h 682"/>
              <a:gd name="T56" fmla="*/ 344 w 966"/>
              <a:gd name="T57" fmla="*/ 136 h 682"/>
              <a:gd name="T58" fmla="*/ 434 w 966"/>
              <a:gd name="T59" fmla="*/ 130 h 682"/>
              <a:gd name="T60" fmla="*/ 435 w 966"/>
              <a:gd name="T61" fmla="*/ 23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66" h="682">
                <a:moveTo>
                  <a:pt x="435" y="23"/>
                </a:moveTo>
                <a:cubicBezTo>
                  <a:pt x="438" y="1"/>
                  <a:pt x="441" y="4"/>
                  <a:pt x="452" y="0"/>
                </a:cubicBezTo>
                <a:lnTo>
                  <a:pt x="502" y="1"/>
                </a:lnTo>
                <a:cubicBezTo>
                  <a:pt x="514" y="5"/>
                  <a:pt x="521" y="2"/>
                  <a:pt x="526" y="24"/>
                </a:cubicBezTo>
                <a:lnTo>
                  <a:pt x="530" y="134"/>
                </a:lnTo>
                <a:lnTo>
                  <a:pt x="610" y="136"/>
                </a:lnTo>
                <a:lnTo>
                  <a:pt x="966" y="184"/>
                </a:lnTo>
                <a:lnTo>
                  <a:pt x="966" y="256"/>
                </a:lnTo>
                <a:cubicBezTo>
                  <a:pt x="955" y="273"/>
                  <a:pt x="961" y="268"/>
                  <a:pt x="900" y="284"/>
                </a:cubicBezTo>
                <a:lnTo>
                  <a:pt x="598" y="352"/>
                </a:lnTo>
                <a:lnTo>
                  <a:pt x="530" y="352"/>
                </a:lnTo>
                <a:lnTo>
                  <a:pt x="512" y="560"/>
                </a:lnTo>
                <a:lnTo>
                  <a:pt x="648" y="578"/>
                </a:lnTo>
                <a:cubicBezTo>
                  <a:pt x="674" y="587"/>
                  <a:pt x="672" y="597"/>
                  <a:pt x="670" y="611"/>
                </a:cubicBezTo>
                <a:cubicBezTo>
                  <a:pt x="668" y="625"/>
                  <a:pt x="663" y="652"/>
                  <a:pt x="639" y="664"/>
                </a:cubicBezTo>
                <a:lnTo>
                  <a:pt x="524" y="682"/>
                </a:lnTo>
                <a:lnTo>
                  <a:pt x="481" y="623"/>
                </a:lnTo>
                <a:lnTo>
                  <a:pt x="436" y="680"/>
                </a:lnTo>
                <a:lnTo>
                  <a:pt x="332" y="668"/>
                </a:lnTo>
                <a:cubicBezTo>
                  <a:pt x="310" y="662"/>
                  <a:pt x="306" y="658"/>
                  <a:pt x="302" y="644"/>
                </a:cubicBezTo>
                <a:cubicBezTo>
                  <a:pt x="298" y="630"/>
                  <a:pt x="280" y="598"/>
                  <a:pt x="306" y="584"/>
                </a:cubicBezTo>
                <a:lnTo>
                  <a:pt x="456" y="560"/>
                </a:lnTo>
                <a:lnTo>
                  <a:pt x="445" y="488"/>
                </a:lnTo>
                <a:lnTo>
                  <a:pt x="432" y="352"/>
                </a:lnTo>
                <a:lnTo>
                  <a:pt x="364" y="350"/>
                </a:lnTo>
                <a:lnTo>
                  <a:pt x="88" y="292"/>
                </a:lnTo>
                <a:cubicBezTo>
                  <a:pt x="27" y="278"/>
                  <a:pt x="15" y="281"/>
                  <a:pt x="0" y="264"/>
                </a:cubicBezTo>
                <a:lnTo>
                  <a:pt x="0" y="192"/>
                </a:lnTo>
                <a:lnTo>
                  <a:pt x="344" y="136"/>
                </a:lnTo>
                <a:lnTo>
                  <a:pt x="434" y="130"/>
                </a:lnTo>
                <a:lnTo>
                  <a:pt x="435" y="23"/>
                </a:ln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7758" name="Group 3422"/>
          <p:cNvGrpSpPr>
            <a:grpSpLocks/>
          </p:cNvGrpSpPr>
          <p:nvPr/>
        </p:nvGrpSpPr>
        <p:grpSpPr bwMode="auto">
          <a:xfrm>
            <a:off x="2420938" y="685800"/>
            <a:ext cx="1379537" cy="304800"/>
            <a:chOff x="330" y="1891"/>
            <a:chExt cx="869" cy="192"/>
          </a:xfrm>
        </p:grpSpPr>
        <p:sp>
          <p:nvSpPr>
            <p:cNvPr id="17759" name="Freeform 3423"/>
            <p:cNvSpPr>
              <a:spLocks/>
            </p:cNvSpPr>
            <p:nvPr/>
          </p:nvSpPr>
          <p:spPr bwMode="auto">
            <a:xfrm rot="10800000">
              <a:off x="330" y="1929"/>
              <a:ext cx="869" cy="107"/>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C0C0C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60" name="Freeform 3424"/>
            <p:cNvSpPr>
              <a:spLocks/>
            </p:cNvSpPr>
            <p:nvPr/>
          </p:nvSpPr>
          <p:spPr bwMode="auto">
            <a:xfrm rot="10800000">
              <a:off x="330" y="1933"/>
              <a:ext cx="673" cy="104"/>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C0C0C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61" name="Text Box 3425"/>
            <p:cNvSpPr txBox="1">
              <a:spLocks noChangeArrowheads="1"/>
            </p:cNvSpPr>
            <p:nvPr/>
          </p:nvSpPr>
          <p:spPr bwMode="auto">
            <a:xfrm>
              <a:off x="458" y="1891"/>
              <a:ext cx="434" cy="192"/>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b="1">
                  <a:solidFill>
                    <a:srgbClr val="FF0000"/>
                  </a:solidFill>
                </a:rPr>
                <a:t>SUNK</a:t>
              </a:r>
            </a:p>
          </p:txBody>
        </p:sp>
      </p:grpSp>
      <p:grpSp>
        <p:nvGrpSpPr>
          <p:cNvPr id="17763" name="Group 3427"/>
          <p:cNvGrpSpPr>
            <a:grpSpLocks/>
          </p:cNvGrpSpPr>
          <p:nvPr/>
        </p:nvGrpSpPr>
        <p:grpSpPr bwMode="auto">
          <a:xfrm>
            <a:off x="2409825" y="935038"/>
            <a:ext cx="915988" cy="244475"/>
            <a:chOff x="2532" y="803"/>
            <a:chExt cx="577" cy="154"/>
          </a:xfrm>
        </p:grpSpPr>
        <p:grpSp>
          <p:nvGrpSpPr>
            <p:cNvPr id="17754" name="Group 3418"/>
            <p:cNvGrpSpPr>
              <a:grpSpLocks/>
            </p:cNvGrpSpPr>
            <p:nvPr/>
          </p:nvGrpSpPr>
          <p:grpSpPr bwMode="auto">
            <a:xfrm rot="10800000">
              <a:off x="2532" y="845"/>
              <a:ext cx="577" cy="71"/>
              <a:chOff x="1612" y="1972"/>
              <a:chExt cx="2460" cy="304"/>
            </a:xfrm>
          </p:grpSpPr>
          <p:sp>
            <p:nvSpPr>
              <p:cNvPr id="17755" name="Freeform 3419"/>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C0C0C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56" name="Freeform 3420"/>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C0C0C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762" name="Text Box 3426"/>
            <p:cNvSpPr txBox="1">
              <a:spLocks noChangeArrowheads="1"/>
            </p:cNvSpPr>
            <p:nvPr/>
          </p:nvSpPr>
          <p:spPr bwMode="auto">
            <a:xfrm>
              <a:off x="2580" y="803"/>
              <a:ext cx="34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rgbClr val="FF0000"/>
                  </a:solidFill>
                </a:rPr>
                <a:t>SUNK</a:t>
              </a:r>
            </a:p>
          </p:txBody>
        </p:sp>
      </p:grpSp>
      <p:grpSp>
        <p:nvGrpSpPr>
          <p:cNvPr id="17764" name="Group 3428"/>
          <p:cNvGrpSpPr>
            <a:grpSpLocks/>
          </p:cNvGrpSpPr>
          <p:nvPr/>
        </p:nvGrpSpPr>
        <p:grpSpPr bwMode="auto">
          <a:xfrm>
            <a:off x="2413000" y="1128713"/>
            <a:ext cx="915988" cy="244475"/>
            <a:chOff x="2532" y="803"/>
            <a:chExt cx="577" cy="154"/>
          </a:xfrm>
        </p:grpSpPr>
        <p:grpSp>
          <p:nvGrpSpPr>
            <p:cNvPr id="17765" name="Group 3429"/>
            <p:cNvGrpSpPr>
              <a:grpSpLocks/>
            </p:cNvGrpSpPr>
            <p:nvPr/>
          </p:nvGrpSpPr>
          <p:grpSpPr bwMode="auto">
            <a:xfrm rot="10800000">
              <a:off x="2532" y="845"/>
              <a:ext cx="577" cy="71"/>
              <a:chOff x="1612" y="1972"/>
              <a:chExt cx="2460" cy="304"/>
            </a:xfrm>
          </p:grpSpPr>
          <p:sp>
            <p:nvSpPr>
              <p:cNvPr id="17766" name="Freeform 3430"/>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C0C0C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67" name="Freeform 3431"/>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C0C0C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768" name="Text Box 3432"/>
            <p:cNvSpPr txBox="1">
              <a:spLocks noChangeArrowheads="1"/>
            </p:cNvSpPr>
            <p:nvPr/>
          </p:nvSpPr>
          <p:spPr bwMode="auto">
            <a:xfrm>
              <a:off x="2580" y="803"/>
              <a:ext cx="34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rgbClr val="FF0000"/>
                  </a:solidFill>
                </a:rPr>
                <a:t>SUNK</a:t>
              </a:r>
            </a:p>
          </p:txBody>
        </p:sp>
      </p:grpSp>
      <p:grpSp>
        <p:nvGrpSpPr>
          <p:cNvPr id="17769" name="Group 3433"/>
          <p:cNvGrpSpPr>
            <a:grpSpLocks/>
          </p:cNvGrpSpPr>
          <p:nvPr/>
        </p:nvGrpSpPr>
        <p:grpSpPr bwMode="auto">
          <a:xfrm>
            <a:off x="2416175" y="1325563"/>
            <a:ext cx="915988" cy="244475"/>
            <a:chOff x="2532" y="803"/>
            <a:chExt cx="577" cy="154"/>
          </a:xfrm>
        </p:grpSpPr>
        <p:grpSp>
          <p:nvGrpSpPr>
            <p:cNvPr id="17770" name="Group 3434"/>
            <p:cNvGrpSpPr>
              <a:grpSpLocks/>
            </p:cNvGrpSpPr>
            <p:nvPr/>
          </p:nvGrpSpPr>
          <p:grpSpPr bwMode="auto">
            <a:xfrm rot="10800000">
              <a:off x="2532" y="845"/>
              <a:ext cx="577" cy="71"/>
              <a:chOff x="1612" y="1972"/>
              <a:chExt cx="2460" cy="304"/>
            </a:xfrm>
          </p:grpSpPr>
          <p:sp>
            <p:nvSpPr>
              <p:cNvPr id="17771" name="Freeform 3435"/>
              <p:cNvSpPr>
                <a:spLocks/>
              </p:cNvSpPr>
              <p:nvPr/>
            </p:nvSpPr>
            <p:spPr bwMode="auto">
              <a:xfrm>
                <a:off x="1612" y="1972"/>
                <a:ext cx="2460" cy="304"/>
              </a:xfrm>
              <a:custGeom>
                <a:avLst/>
                <a:gdLst>
                  <a:gd name="T0" fmla="*/ 0 w 2460"/>
                  <a:gd name="T1" fmla="*/ 128 h 304"/>
                  <a:gd name="T2" fmla="*/ 0 w 2460"/>
                  <a:gd name="T3" fmla="*/ 172 h 304"/>
                  <a:gd name="T4" fmla="*/ 380 w 2460"/>
                  <a:gd name="T5" fmla="*/ 252 h 304"/>
                  <a:gd name="T6" fmla="*/ 724 w 2460"/>
                  <a:gd name="T7" fmla="*/ 288 h 304"/>
                  <a:gd name="T8" fmla="*/ 1396 w 2460"/>
                  <a:gd name="T9" fmla="*/ 292 h 304"/>
                  <a:gd name="T10" fmla="*/ 2068 w 2460"/>
                  <a:gd name="T11" fmla="*/ 304 h 304"/>
                  <a:gd name="T12" fmla="*/ 2256 w 2460"/>
                  <a:gd name="T13" fmla="*/ 284 h 304"/>
                  <a:gd name="T14" fmla="*/ 2460 w 2460"/>
                  <a:gd name="T15" fmla="*/ 236 h 304"/>
                  <a:gd name="T16" fmla="*/ 2452 w 2460"/>
                  <a:gd name="T17" fmla="*/ 64 h 304"/>
                  <a:gd name="T18" fmla="*/ 2244 w 2460"/>
                  <a:gd name="T19" fmla="*/ 16 h 304"/>
                  <a:gd name="T20" fmla="*/ 1988 w 2460"/>
                  <a:gd name="T21" fmla="*/ 0 h 304"/>
                  <a:gd name="T22" fmla="*/ 840 w 2460"/>
                  <a:gd name="T23" fmla="*/ 8 h 304"/>
                  <a:gd name="T24" fmla="*/ 532 w 2460"/>
                  <a:gd name="T25" fmla="*/ 20 h 304"/>
                  <a:gd name="T26" fmla="*/ 264 w 2460"/>
                  <a:gd name="T27" fmla="*/ 60 h 304"/>
                  <a:gd name="T28" fmla="*/ 0 w 2460"/>
                  <a:gd name="T29" fmla="*/ 128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60" h="304">
                    <a:moveTo>
                      <a:pt x="0" y="128"/>
                    </a:moveTo>
                    <a:lnTo>
                      <a:pt x="0" y="172"/>
                    </a:lnTo>
                    <a:lnTo>
                      <a:pt x="380" y="252"/>
                    </a:lnTo>
                    <a:lnTo>
                      <a:pt x="724" y="288"/>
                    </a:lnTo>
                    <a:lnTo>
                      <a:pt x="1396" y="292"/>
                    </a:lnTo>
                    <a:lnTo>
                      <a:pt x="2068" y="304"/>
                    </a:lnTo>
                    <a:lnTo>
                      <a:pt x="2256" y="284"/>
                    </a:lnTo>
                    <a:lnTo>
                      <a:pt x="2460" y="236"/>
                    </a:lnTo>
                    <a:lnTo>
                      <a:pt x="2452" y="64"/>
                    </a:lnTo>
                    <a:lnTo>
                      <a:pt x="2244" y="16"/>
                    </a:lnTo>
                    <a:lnTo>
                      <a:pt x="1988" y="0"/>
                    </a:lnTo>
                    <a:lnTo>
                      <a:pt x="840" y="8"/>
                    </a:lnTo>
                    <a:lnTo>
                      <a:pt x="532" y="20"/>
                    </a:lnTo>
                    <a:lnTo>
                      <a:pt x="264" y="60"/>
                    </a:lnTo>
                    <a:lnTo>
                      <a:pt x="0" y="128"/>
                    </a:lnTo>
                    <a:close/>
                  </a:path>
                </a:pathLst>
              </a:custGeom>
              <a:solidFill>
                <a:srgbClr val="C0C0C0"/>
              </a:solidFill>
              <a:ln w="1905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72" name="Freeform 3436"/>
              <p:cNvSpPr>
                <a:spLocks/>
              </p:cNvSpPr>
              <p:nvPr/>
            </p:nvSpPr>
            <p:spPr bwMode="auto">
              <a:xfrm>
                <a:off x="2168" y="1972"/>
                <a:ext cx="1904" cy="296"/>
              </a:xfrm>
              <a:custGeom>
                <a:avLst/>
                <a:gdLst>
                  <a:gd name="T0" fmla="*/ 0 w 1904"/>
                  <a:gd name="T1" fmla="*/ 64 h 296"/>
                  <a:gd name="T2" fmla="*/ 0 w 1904"/>
                  <a:gd name="T3" fmla="*/ 236 h 296"/>
                  <a:gd name="T4" fmla="*/ 296 w 1904"/>
                  <a:gd name="T5" fmla="*/ 284 h 296"/>
                  <a:gd name="T6" fmla="*/ 1500 w 1904"/>
                  <a:gd name="T7" fmla="*/ 296 h 296"/>
                  <a:gd name="T8" fmla="*/ 1716 w 1904"/>
                  <a:gd name="T9" fmla="*/ 276 h 296"/>
                  <a:gd name="T10" fmla="*/ 1904 w 1904"/>
                  <a:gd name="T11" fmla="*/ 236 h 296"/>
                  <a:gd name="T12" fmla="*/ 1888 w 1904"/>
                  <a:gd name="T13" fmla="*/ 64 h 296"/>
                  <a:gd name="T14" fmla="*/ 1676 w 1904"/>
                  <a:gd name="T15" fmla="*/ 20 h 296"/>
                  <a:gd name="T16" fmla="*/ 1428 w 1904"/>
                  <a:gd name="T17" fmla="*/ 0 h 296"/>
                  <a:gd name="T18" fmla="*/ 408 w 1904"/>
                  <a:gd name="T19" fmla="*/ 8 h 296"/>
                  <a:gd name="T20" fmla="*/ 192 w 1904"/>
                  <a:gd name="T21" fmla="*/ 32 h 296"/>
                  <a:gd name="T22" fmla="*/ 0 w 1904"/>
                  <a:gd name="T23" fmla="*/ 6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04" h="296">
                    <a:moveTo>
                      <a:pt x="0" y="64"/>
                    </a:moveTo>
                    <a:lnTo>
                      <a:pt x="0" y="236"/>
                    </a:lnTo>
                    <a:lnTo>
                      <a:pt x="296" y="284"/>
                    </a:lnTo>
                    <a:lnTo>
                      <a:pt x="1500" y="296"/>
                    </a:lnTo>
                    <a:lnTo>
                      <a:pt x="1716" y="276"/>
                    </a:lnTo>
                    <a:lnTo>
                      <a:pt x="1904" y="236"/>
                    </a:lnTo>
                    <a:lnTo>
                      <a:pt x="1888" y="64"/>
                    </a:lnTo>
                    <a:lnTo>
                      <a:pt x="1676" y="20"/>
                    </a:lnTo>
                    <a:lnTo>
                      <a:pt x="1428" y="0"/>
                    </a:lnTo>
                    <a:lnTo>
                      <a:pt x="408" y="8"/>
                    </a:lnTo>
                    <a:lnTo>
                      <a:pt x="192" y="32"/>
                    </a:lnTo>
                    <a:lnTo>
                      <a:pt x="0" y="64"/>
                    </a:lnTo>
                    <a:close/>
                  </a:path>
                </a:pathLst>
              </a:custGeom>
              <a:solidFill>
                <a:srgbClr val="C0C0C0"/>
              </a:solidFill>
              <a:ln w="158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773" name="Text Box 3437"/>
            <p:cNvSpPr txBox="1">
              <a:spLocks noChangeArrowheads="1"/>
            </p:cNvSpPr>
            <p:nvPr/>
          </p:nvSpPr>
          <p:spPr bwMode="auto">
            <a:xfrm>
              <a:off x="2580" y="803"/>
              <a:ext cx="34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rgbClr val="FF0000"/>
                  </a:solidFill>
                </a:rPr>
                <a:t>SUNK</a:t>
              </a:r>
            </a:p>
          </p:txBody>
        </p:sp>
      </p:grpSp>
      <p:sp>
        <p:nvSpPr>
          <p:cNvPr id="17774" name="Line 3438"/>
          <p:cNvSpPr>
            <a:spLocks noChangeShapeType="1"/>
          </p:cNvSpPr>
          <p:nvPr/>
        </p:nvSpPr>
        <p:spPr bwMode="auto">
          <a:xfrm>
            <a:off x="7896225" y="4181475"/>
            <a:ext cx="698500" cy="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7775" name="Group 3439"/>
          <p:cNvGrpSpPr>
            <a:grpSpLocks/>
          </p:cNvGrpSpPr>
          <p:nvPr/>
        </p:nvGrpSpPr>
        <p:grpSpPr bwMode="auto">
          <a:xfrm>
            <a:off x="5267325" y="3090863"/>
            <a:ext cx="1190625" cy="1387475"/>
            <a:chOff x="3502" y="1587"/>
            <a:chExt cx="750" cy="874"/>
          </a:xfrm>
        </p:grpSpPr>
        <p:sp>
          <p:nvSpPr>
            <p:cNvPr id="17776" name="Rectangle 3440"/>
            <p:cNvSpPr>
              <a:spLocks noChangeArrowheads="1"/>
            </p:cNvSpPr>
            <p:nvPr/>
          </p:nvSpPr>
          <p:spPr bwMode="auto">
            <a:xfrm>
              <a:off x="3502" y="1619"/>
              <a:ext cx="750" cy="842"/>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7777" name="Picture 3441" descr="1STCAV"/>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38" y="1952"/>
              <a:ext cx="131" cy="159"/>
            </a:xfrm>
            <a:prstGeom prst="rect">
              <a:avLst/>
            </a:prstGeom>
            <a:noFill/>
            <a:extLst>
              <a:ext uri="{909E8E84-426E-40DD-AFC4-6F175D3DCCD1}">
                <a14:hiddenFill xmlns:a14="http://schemas.microsoft.com/office/drawing/2010/main">
                  <a:solidFill>
                    <a:srgbClr val="FFFFFF"/>
                  </a:solidFill>
                </a14:hiddenFill>
              </a:ext>
            </a:extLst>
          </p:spPr>
        </p:pic>
        <p:pic>
          <p:nvPicPr>
            <p:cNvPr id="17778" name="Picture 3442"/>
            <p:cNvPicPr>
              <a:picLocks noChangeAspect="1" noChangeArrowheads="1"/>
            </p:cNvPicPr>
            <p:nvPr/>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64" y="1971"/>
              <a:ext cx="61" cy="122"/>
            </a:xfrm>
            <a:prstGeom prst="rect">
              <a:avLst/>
            </a:prstGeom>
            <a:noFill/>
            <a:extLst>
              <a:ext uri="{909E8E84-426E-40DD-AFC4-6F175D3DCCD1}">
                <a14:hiddenFill xmlns:a14="http://schemas.microsoft.com/office/drawing/2010/main">
                  <a:solidFill>
                    <a:srgbClr val="FFFFFF"/>
                  </a:solidFill>
                </a14:hiddenFill>
              </a:ext>
            </a:extLst>
          </p:spPr>
        </p:pic>
        <p:grpSp>
          <p:nvGrpSpPr>
            <p:cNvPr id="17779" name="Group 3443"/>
            <p:cNvGrpSpPr>
              <a:grpSpLocks/>
            </p:cNvGrpSpPr>
            <p:nvPr/>
          </p:nvGrpSpPr>
          <p:grpSpPr bwMode="auto">
            <a:xfrm>
              <a:off x="3623" y="2278"/>
              <a:ext cx="135" cy="143"/>
              <a:chOff x="3714" y="1854"/>
              <a:chExt cx="133" cy="132"/>
            </a:xfrm>
          </p:grpSpPr>
          <p:sp>
            <p:nvSpPr>
              <p:cNvPr id="17780" name="AutoShape 3444"/>
              <p:cNvSpPr>
                <a:spLocks noChangeAspect="1" noChangeArrowheads="1" noTextEdit="1"/>
              </p:cNvSpPr>
              <p:nvPr/>
            </p:nvSpPr>
            <p:spPr bwMode="auto">
              <a:xfrm>
                <a:off x="3714" y="1854"/>
                <a:ext cx="133"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7781" name="Freeform 3445"/>
              <p:cNvSpPr>
                <a:spLocks/>
              </p:cNvSpPr>
              <p:nvPr/>
            </p:nvSpPr>
            <p:spPr bwMode="auto">
              <a:xfrm>
                <a:off x="3725" y="1864"/>
                <a:ext cx="111" cy="112"/>
              </a:xfrm>
              <a:custGeom>
                <a:avLst/>
                <a:gdLst>
                  <a:gd name="T0" fmla="*/ 973 w 1945"/>
                  <a:gd name="T1" fmla="*/ 1945 h 1945"/>
                  <a:gd name="T2" fmla="*/ 1130 w 1945"/>
                  <a:gd name="T3" fmla="*/ 1932 h 1945"/>
                  <a:gd name="T4" fmla="*/ 1280 w 1945"/>
                  <a:gd name="T5" fmla="*/ 1896 h 1945"/>
                  <a:gd name="T6" fmla="*/ 1419 w 1945"/>
                  <a:gd name="T7" fmla="*/ 1836 h 1945"/>
                  <a:gd name="T8" fmla="*/ 1547 w 1945"/>
                  <a:gd name="T9" fmla="*/ 1758 h 1945"/>
                  <a:gd name="T10" fmla="*/ 1661 w 1945"/>
                  <a:gd name="T11" fmla="*/ 1661 h 1945"/>
                  <a:gd name="T12" fmla="*/ 1758 w 1945"/>
                  <a:gd name="T13" fmla="*/ 1547 h 1945"/>
                  <a:gd name="T14" fmla="*/ 1836 w 1945"/>
                  <a:gd name="T15" fmla="*/ 1419 h 1945"/>
                  <a:gd name="T16" fmla="*/ 1896 w 1945"/>
                  <a:gd name="T17" fmla="*/ 1280 h 1945"/>
                  <a:gd name="T18" fmla="*/ 1932 w 1945"/>
                  <a:gd name="T19" fmla="*/ 1130 h 1945"/>
                  <a:gd name="T20" fmla="*/ 1945 w 1945"/>
                  <a:gd name="T21" fmla="*/ 972 h 1945"/>
                  <a:gd name="T22" fmla="*/ 1945 w 1945"/>
                  <a:gd name="T23" fmla="*/ 972 h 1945"/>
                  <a:gd name="T24" fmla="*/ 1932 w 1945"/>
                  <a:gd name="T25" fmla="*/ 815 h 1945"/>
                  <a:gd name="T26" fmla="*/ 1896 w 1945"/>
                  <a:gd name="T27" fmla="*/ 665 h 1945"/>
                  <a:gd name="T28" fmla="*/ 1836 w 1945"/>
                  <a:gd name="T29" fmla="*/ 525 h 1945"/>
                  <a:gd name="T30" fmla="*/ 1758 w 1945"/>
                  <a:gd name="T31" fmla="*/ 398 h 1945"/>
                  <a:gd name="T32" fmla="*/ 1661 w 1945"/>
                  <a:gd name="T33" fmla="*/ 284 h 1945"/>
                  <a:gd name="T34" fmla="*/ 1547 w 1945"/>
                  <a:gd name="T35" fmla="*/ 187 h 1945"/>
                  <a:gd name="T36" fmla="*/ 1419 w 1945"/>
                  <a:gd name="T37" fmla="*/ 109 h 1945"/>
                  <a:gd name="T38" fmla="*/ 1280 w 1945"/>
                  <a:gd name="T39" fmla="*/ 49 h 1945"/>
                  <a:gd name="T40" fmla="*/ 1130 w 1945"/>
                  <a:gd name="T41" fmla="*/ 13 h 1945"/>
                  <a:gd name="T42" fmla="*/ 972 w 1945"/>
                  <a:gd name="T43" fmla="*/ 0 h 1945"/>
                  <a:gd name="T44" fmla="*/ 972 w 1945"/>
                  <a:gd name="T45" fmla="*/ 0 h 1945"/>
                  <a:gd name="T46" fmla="*/ 815 w 1945"/>
                  <a:gd name="T47" fmla="*/ 13 h 1945"/>
                  <a:gd name="T48" fmla="*/ 665 w 1945"/>
                  <a:gd name="T49" fmla="*/ 49 h 1945"/>
                  <a:gd name="T50" fmla="*/ 525 w 1945"/>
                  <a:gd name="T51" fmla="*/ 109 h 1945"/>
                  <a:gd name="T52" fmla="*/ 398 w 1945"/>
                  <a:gd name="T53" fmla="*/ 187 h 1945"/>
                  <a:gd name="T54" fmla="*/ 284 w 1945"/>
                  <a:gd name="T55" fmla="*/ 284 h 1945"/>
                  <a:gd name="T56" fmla="*/ 187 w 1945"/>
                  <a:gd name="T57" fmla="*/ 398 h 1945"/>
                  <a:gd name="T58" fmla="*/ 109 w 1945"/>
                  <a:gd name="T59" fmla="*/ 525 h 1945"/>
                  <a:gd name="T60" fmla="*/ 49 w 1945"/>
                  <a:gd name="T61" fmla="*/ 665 h 1945"/>
                  <a:gd name="T62" fmla="*/ 13 w 1945"/>
                  <a:gd name="T63" fmla="*/ 815 h 1945"/>
                  <a:gd name="T64" fmla="*/ 0 w 1945"/>
                  <a:gd name="T65" fmla="*/ 973 h 1945"/>
                  <a:gd name="T66" fmla="*/ 0 w 1945"/>
                  <a:gd name="T67" fmla="*/ 973 h 1945"/>
                  <a:gd name="T68" fmla="*/ 13 w 1945"/>
                  <a:gd name="T69" fmla="*/ 1130 h 1945"/>
                  <a:gd name="T70" fmla="*/ 49 w 1945"/>
                  <a:gd name="T71" fmla="*/ 1280 h 1945"/>
                  <a:gd name="T72" fmla="*/ 109 w 1945"/>
                  <a:gd name="T73" fmla="*/ 1419 h 1945"/>
                  <a:gd name="T74" fmla="*/ 187 w 1945"/>
                  <a:gd name="T75" fmla="*/ 1547 h 1945"/>
                  <a:gd name="T76" fmla="*/ 284 w 1945"/>
                  <a:gd name="T77" fmla="*/ 1661 h 1945"/>
                  <a:gd name="T78" fmla="*/ 398 w 1945"/>
                  <a:gd name="T79" fmla="*/ 1758 h 1945"/>
                  <a:gd name="T80" fmla="*/ 525 w 1945"/>
                  <a:gd name="T81" fmla="*/ 1836 h 1945"/>
                  <a:gd name="T82" fmla="*/ 665 w 1945"/>
                  <a:gd name="T83" fmla="*/ 1896 h 1945"/>
                  <a:gd name="T84" fmla="*/ 815 w 1945"/>
                  <a:gd name="T85" fmla="*/ 1932 h 1945"/>
                  <a:gd name="T86" fmla="*/ 973 w 1945"/>
                  <a:gd name="T87" fmla="*/ 1945 h 1945"/>
                  <a:gd name="T88" fmla="*/ 973 w 1945"/>
                  <a:gd name="T89" fmla="*/ 1945 h 1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45" h="1945">
                    <a:moveTo>
                      <a:pt x="973" y="1945"/>
                    </a:moveTo>
                    <a:lnTo>
                      <a:pt x="1130" y="1932"/>
                    </a:lnTo>
                    <a:lnTo>
                      <a:pt x="1280" y="1896"/>
                    </a:lnTo>
                    <a:lnTo>
                      <a:pt x="1419" y="1836"/>
                    </a:lnTo>
                    <a:lnTo>
                      <a:pt x="1547" y="1758"/>
                    </a:lnTo>
                    <a:lnTo>
                      <a:pt x="1661" y="1661"/>
                    </a:lnTo>
                    <a:lnTo>
                      <a:pt x="1758" y="1547"/>
                    </a:lnTo>
                    <a:lnTo>
                      <a:pt x="1836" y="1419"/>
                    </a:lnTo>
                    <a:lnTo>
                      <a:pt x="1896" y="1280"/>
                    </a:lnTo>
                    <a:lnTo>
                      <a:pt x="1932" y="1130"/>
                    </a:lnTo>
                    <a:lnTo>
                      <a:pt x="1945" y="972"/>
                    </a:lnTo>
                    <a:lnTo>
                      <a:pt x="1945" y="972"/>
                    </a:lnTo>
                    <a:lnTo>
                      <a:pt x="1932" y="815"/>
                    </a:lnTo>
                    <a:lnTo>
                      <a:pt x="1896" y="665"/>
                    </a:lnTo>
                    <a:lnTo>
                      <a:pt x="1836" y="525"/>
                    </a:lnTo>
                    <a:lnTo>
                      <a:pt x="1758" y="398"/>
                    </a:lnTo>
                    <a:lnTo>
                      <a:pt x="1661" y="284"/>
                    </a:lnTo>
                    <a:lnTo>
                      <a:pt x="1547" y="187"/>
                    </a:lnTo>
                    <a:lnTo>
                      <a:pt x="1419" y="109"/>
                    </a:lnTo>
                    <a:lnTo>
                      <a:pt x="1280" y="49"/>
                    </a:lnTo>
                    <a:lnTo>
                      <a:pt x="1130" y="13"/>
                    </a:lnTo>
                    <a:lnTo>
                      <a:pt x="972" y="0"/>
                    </a:lnTo>
                    <a:lnTo>
                      <a:pt x="972" y="0"/>
                    </a:lnTo>
                    <a:lnTo>
                      <a:pt x="815" y="13"/>
                    </a:lnTo>
                    <a:lnTo>
                      <a:pt x="665" y="49"/>
                    </a:lnTo>
                    <a:lnTo>
                      <a:pt x="525" y="109"/>
                    </a:lnTo>
                    <a:lnTo>
                      <a:pt x="398" y="187"/>
                    </a:lnTo>
                    <a:lnTo>
                      <a:pt x="284" y="284"/>
                    </a:lnTo>
                    <a:lnTo>
                      <a:pt x="187" y="398"/>
                    </a:lnTo>
                    <a:lnTo>
                      <a:pt x="109" y="525"/>
                    </a:lnTo>
                    <a:lnTo>
                      <a:pt x="49" y="665"/>
                    </a:lnTo>
                    <a:lnTo>
                      <a:pt x="13" y="815"/>
                    </a:lnTo>
                    <a:lnTo>
                      <a:pt x="0" y="973"/>
                    </a:lnTo>
                    <a:lnTo>
                      <a:pt x="0" y="973"/>
                    </a:lnTo>
                    <a:lnTo>
                      <a:pt x="13" y="1130"/>
                    </a:lnTo>
                    <a:lnTo>
                      <a:pt x="49" y="1280"/>
                    </a:lnTo>
                    <a:lnTo>
                      <a:pt x="109" y="1419"/>
                    </a:lnTo>
                    <a:lnTo>
                      <a:pt x="187" y="1547"/>
                    </a:lnTo>
                    <a:lnTo>
                      <a:pt x="284" y="1661"/>
                    </a:lnTo>
                    <a:lnTo>
                      <a:pt x="398" y="1758"/>
                    </a:lnTo>
                    <a:lnTo>
                      <a:pt x="525" y="1836"/>
                    </a:lnTo>
                    <a:lnTo>
                      <a:pt x="665" y="1896"/>
                    </a:lnTo>
                    <a:lnTo>
                      <a:pt x="815" y="1932"/>
                    </a:lnTo>
                    <a:lnTo>
                      <a:pt x="973" y="1945"/>
                    </a:lnTo>
                    <a:lnTo>
                      <a:pt x="973" y="1945"/>
                    </a:lnTo>
                    <a:close/>
                  </a:path>
                </a:pathLst>
              </a:custGeom>
              <a:solidFill>
                <a:srgbClr val="D800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2" name="Freeform 3446"/>
              <p:cNvSpPr>
                <a:spLocks/>
              </p:cNvSpPr>
              <p:nvPr/>
            </p:nvSpPr>
            <p:spPr bwMode="auto">
              <a:xfrm>
                <a:off x="3725" y="1864"/>
                <a:ext cx="111" cy="112"/>
              </a:xfrm>
              <a:custGeom>
                <a:avLst/>
                <a:gdLst>
                  <a:gd name="T0" fmla="*/ 973 w 1945"/>
                  <a:gd name="T1" fmla="*/ 1945 h 1945"/>
                  <a:gd name="T2" fmla="*/ 1130 w 1945"/>
                  <a:gd name="T3" fmla="*/ 1932 h 1945"/>
                  <a:gd name="T4" fmla="*/ 1280 w 1945"/>
                  <a:gd name="T5" fmla="*/ 1896 h 1945"/>
                  <a:gd name="T6" fmla="*/ 1419 w 1945"/>
                  <a:gd name="T7" fmla="*/ 1836 h 1945"/>
                  <a:gd name="T8" fmla="*/ 1547 w 1945"/>
                  <a:gd name="T9" fmla="*/ 1758 h 1945"/>
                  <a:gd name="T10" fmla="*/ 1661 w 1945"/>
                  <a:gd name="T11" fmla="*/ 1661 h 1945"/>
                  <a:gd name="T12" fmla="*/ 1758 w 1945"/>
                  <a:gd name="T13" fmla="*/ 1547 h 1945"/>
                  <a:gd name="T14" fmla="*/ 1836 w 1945"/>
                  <a:gd name="T15" fmla="*/ 1419 h 1945"/>
                  <a:gd name="T16" fmla="*/ 1896 w 1945"/>
                  <a:gd name="T17" fmla="*/ 1280 h 1945"/>
                  <a:gd name="T18" fmla="*/ 1932 w 1945"/>
                  <a:gd name="T19" fmla="*/ 1130 h 1945"/>
                  <a:gd name="T20" fmla="*/ 1945 w 1945"/>
                  <a:gd name="T21" fmla="*/ 972 h 1945"/>
                  <a:gd name="T22" fmla="*/ 1945 w 1945"/>
                  <a:gd name="T23" fmla="*/ 972 h 1945"/>
                  <a:gd name="T24" fmla="*/ 1932 w 1945"/>
                  <a:gd name="T25" fmla="*/ 815 h 1945"/>
                  <a:gd name="T26" fmla="*/ 1896 w 1945"/>
                  <a:gd name="T27" fmla="*/ 665 h 1945"/>
                  <a:gd name="T28" fmla="*/ 1836 w 1945"/>
                  <a:gd name="T29" fmla="*/ 525 h 1945"/>
                  <a:gd name="T30" fmla="*/ 1758 w 1945"/>
                  <a:gd name="T31" fmla="*/ 398 h 1945"/>
                  <a:gd name="T32" fmla="*/ 1661 w 1945"/>
                  <a:gd name="T33" fmla="*/ 284 h 1945"/>
                  <a:gd name="T34" fmla="*/ 1547 w 1945"/>
                  <a:gd name="T35" fmla="*/ 187 h 1945"/>
                  <a:gd name="T36" fmla="*/ 1419 w 1945"/>
                  <a:gd name="T37" fmla="*/ 109 h 1945"/>
                  <a:gd name="T38" fmla="*/ 1280 w 1945"/>
                  <a:gd name="T39" fmla="*/ 49 h 1945"/>
                  <a:gd name="T40" fmla="*/ 1130 w 1945"/>
                  <a:gd name="T41" fmla="*/ 13 h 1945"/>
                  <a:gd name="T42" fmla="*/ 972 w 1945"/>
                  <a:gd name="T43" fmla="*/ 0 h 1945"/>
                  <a:gd name="T44" fmla="*/ 972 w 1945"/>
                  <a:gd name="T45" fmla="*/ 0 h 1945"/>
                  <a:gd name="T46" fmla="*/ 815 w 1945"/>
                  <a:gd name="T47" fmla="*/ 13 h 1945"/>
                  <a:gd name="T48" fmla="*/ 665 w 1945"/>
                  <a:gd name="T49" fmla="*/ 49 h 1945"/>
                  <a:gd name="T50" fmla="*/ 525 w 1945"/>
                  <a:gd name="T51" fmla="*/ 109 h 1945"/>
                  <a:gd name="T52" fmla="*/ 398 w 1945"/>
                  <a:gd name="T53" fmla="*/ 187 h 1945"/>
                  <a:gd name="T54" fmla="*/ 284 w 1945"/>
                  <a:gd name="T55" fmla="*/ 284 h 1945"/>
                  <a:gd name="T56" fmla="*/ 187 w 1945"/>
                  <a:gd name="T57" fmla="*/ 398 h 1945"/>
                  <a:gd name="T58" fmla="*/ 109 w 1945"/>
                  <a:gd name="T59" fmla="*/ 525 h 1945"/>
                  <a:gd name="T60" fmla="*/ 49 w 1945"/>
                  <a:gd name="T61" fmla="*/ 665 h 1945"/>
                  <a:gd name="T62" fmla="*/ 13 w 1945"/>
                  <a:gd name="T63" fmla="*/ 815 h 1945"/>
                  <a:gd name="T64" fmla="*/ 0 w 1945"/>
                  <a:gd name="T65" fmla="*/ 973 h 1945"/>
                  <a:gd name="T66" fmla="*/ 0 w 1945"/>
                  <a:gd name="T67" fmla="*/ 973 h 1945"/>
                  <a:gd name="T68" fmla="*/ 13 w 1945"/>
                  <a:gd name="T69" fmla="*/ 1130 h 1945"/>
                  <a:gd name="T70" fmla="*/ 49 w 1945"/>
                  <a:gd name="T71" fmla="*/ 1280 h 1945"/>
                  <a:gd name="T72" fmla="*/ 109 w 1945"/>
                  <a:gd name="T73" fmla="*/ 1419 h 1945"/>
                  <a:gd name="T74" fmla="*/ 187 w 1945"/>
                  <a:gd name="T75" fmla="*/ 1547 h 1945"/>
                  <a:gd name="T76" fmla="*/ 284 w 1945"/>
                  <a:gd name="T77" fmla="*/ 1661 h 1945"/>
                  <a:gd name="T78" fmla="*/ 398 w 1945"/>
                  <a:gd name="T79" fmla="*/ 1758 h 1945"/>
                  <a:gd name="T80" fmla="*/ 525 w 1945"/>
                  <a:gd name="T81" fmla="*/ 1836 h 1945"/>
                  <a:gd name="T82" fmla="*/ 665 w 1945"/>
                  <a:gd name="T83" fmla="*/ 1896 h 1945"/>
                  <a:gd name="T84" fmla="*/ 815 w 1945"/>
                  <a:gd name="T85" fmla="*/ 1932 h 1945"/>
                  <a:gd name="T86" fmla="*/ 973 w 1945"/>
                  <a:gd name="T87" fmla="*/ 1945 h 1945"/>
                  <a:gd name="T88" fmla="*/ 973 w 1945"/>
                  <a:gd name="T89" fmla="*/ 1945 h 1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45" h="1945">
                    <a:moveTo>
                      <a:pt x="973" y="1945"/>
                    </a:moveTo>
                    <a:lnTo>
                      <a:pt x="1130" y="1932"/>
                    </a:lnTo>
                    <a:lnTo>
                      <a:pt x="1280" y="1896"/>
                    </a:lnTo>
                    <a:lnTo>
                      <a:pt x="1419" y="1836"/>
                    </a:lnTo>
                    <a:lnTo>
                      <a:pt x="1547" y="1758"/>
                    </a:lnTo>
                    <a:lnTo>
                      <a:pt x="1661" y="1661"/>
                    </a:lnTo>
                    <a:lnTo>
                      <a:pt x="1758" y="1547"/>
                    </a:lnTo>
                    <a:lnTo>
                      <a:pt x="1836" y="1419"/>
                    </a:lnTo>
                    <a:lnTo>
                      <a:pt x="1896" y="1280"/>
                    </a:lnTo>
                    <a:lnTo>
                      <a:pt x="1932" y="1130"/>
                    </a:lnTo>
                    <a:lnTo>
                      <a:pt x="1945" y="972"/>
                    </a:lnTo>
                    <a:lnTo>
                      <a:pt x="1945" y="972"/>
                    </a:lnTo>
                    <a:lnTo>
                      <a:pt x="1932" y="815"/>
                    </a:lnTo>
                    <a:lnTo>
                      <a:pt x="1896" y="665"/>
                    </a:lnTo>
                    <a:lnTo>
                      <a:pt x="1836" y="525"/>
                    </a:lnTo>
                    <a:lnTo>
                      <a:pt x="1758" y="398"/>
                    </a:lnTo>
                    <a:lnTo>
                      <a:pt x="1661" y="284"/>
                    </a:lnTo>
                    <a:lnTo>
                      <a:pt x="1547" y="187"/>
                    </a:lnTo>
                    <a:lnTo>
                      <a:pt x="1419" y="109"/>
                    </a:lnTo>
                    <a:lnTo>
                      <a:pt x="1280" y="49"/>
                    </a:lnTo>
                    <a:lnTo>
                      <a:pt x="1130" y="13"/>
                    </a:lnTo>
                    <a:lnTo>
                      <a:pt x="972" y="0"/>
                    </a:lnTo>
                    <a:lnTo>
                      <a:pt x="972" y="0"/>
                    </a:lnTo>
                    <a:lnTo>
                      <a:pt x="815" y="13"/>
                    </a:lnTo>
                    <a:lnTo>
                      <a:pt x="665" y="49"/>
                    </a:lnTo>
                    <a:lnTo>
                      <a:pt x="525" y="109"/>
                    </a:lnTo>
                    <a:lnTo>
                      <a:pt x="398" y="187"/>
                    </a:lnTo>
                    <a:lnTo>
                      <a:pt x="284" y="284"/>
                    </a:lnTo>
                    <a:lnTo>
                      <a:pt x="187" y="398"/>
                    </a:lnTo>
                    <a:lnTo>
                      <a:pt x="109" y="525"/>
                    </a:lnTo>
                    <a:lnTo>
                      <a:pt x="49" y="665"/>
                    </a:lnTo>
                    <a:lnTo>
                      <a:pt x="13" y="815"/>
                    </a:lnTo>
                    <a:lnTo>
                      <a:pt x="0" y="973"/>
                    </a:lnTo>
                    <a:lnTo>
                      <a:pt x="0" y="973"/>
                    </a:lnTo>
                    <a:lnTo>
                      <a:pt x="13" y="1130"/>
                    </a:lnTo>
                    <a:lnTo>
                      <a:pt x="49" y="1280"/>
                    </a:lnTo>
                    <a:lnTo>
                      <a:pt x="109" y="1419"/>
                    </a:lnTo>
                    <a:lnTo>
                      <a:pt x="187" y="1547"/>
                    </a:lnTo>
                    <a:lnTo>
                      <a:pt x="284" y="1661"/>
                    </a:lnTo>
                    <a:lnTo>
                      <a:pt x="398" y="1758"/>
                    </a:lnTo>
                    <a:lnTo>
                      <a:pt x="525" y="1836"/>
                    </a:lnTo>
                    <a:lnTo>
                      <a:pt x="665" y="1896"/>
                    </a:lnTo>
                    <a:lnTo>
                      <a:pt x="815" y="1932"/>
                    </a:lnTo>
                    <a:lnTo>
                      <a:pt x="973" y="1945"/>
                    </a:lnTo>
                    <a:lnTo>
                      <a:pt x="973" y="1945"/>
                    </a:lnTo>
                  </a:path>
                </a:pathLst>
              </a:custGeom>
              <a:noFill/>
              <a:ln w="12700">
                <a:solidFill>
                  <a:srgbClr val="004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783" name="Freeform 3447"/>
              <p:cNvSpPr>
                <a:spLocks/>
              </p:cNvSpPr>
              <p:nvPr/>
            </p:nvSpPr>
            <p:spPr bwMode="auto">
              <a:xfrm>
                <a:off x="3757" y="1876"/>
                <a:ext cx="47" cy="89"/>
              </a:xfrm>
              <a:custGeom>
                <a:avLst/>
                <a:gdLst>
                  <a:gd name="T0" fmla="*/ 0 w 822"/>
                  <a:gd name="T1" fmla="*/ 1557 h 1557"/>
                  <a:gd name="T2" fmla="*/ 822 w 822"/>
                  <a:gd name="T3" fmla="*/ 1557 h 1557"/>
                  <a:gd name="T4" fmla="*/ 0 w 822"/>
                  <a:gd name="T5" fmla="*/ 0 h 1557"/>
                  <a:gd name="T6" fmla="*/ 822 w 822"/>
                  <a:gd name="T7" fmla="*/ 0 h 1557"/>
                  <a:gd name="T8" fmla="*/ 0 w 822"/>
                  <a:gd name="T9" fmla="*/ 1557 h 1557"/>
                  <a:gd name="T10" fmla="*/ 0 w 822"/>
                  <a:gd name="T11" fmla="*/ 1557 h 1557"/>
                </a:gdLst>
                <a:ahLst/>
                <a:cxnLst>
                  <a:cxn ang="0">
                    <a:pos x="T0" y="T1"/>
                  </a:cxn>
                  <a:cxn ang="0">
                    <a:pos x="T2" y="T3"/>
                  </a:cxn>
                  <a:cxn ang="0">
                    <a:pos x="T4" y="T5"/>
                  </a:cxn>
                  <a:cxn ang="0">
                    <a:pos x="T6" y="T7"/>
                  </a:cxn>
                  <a:cxn ang="0">
                    <a:pos x="T8" y="T9"/>
                  </a:cxn>
                  <a:cxn ang="0">
                    <a:pos x="T10" y="T11"/>
                  </a:cxn>
                </a:cxnLst>
                <a:rect l="0" t="0" r="r" b="b"/>
                <a:pathLst>
                  <a:path w="822" h="1557">
                    <a:moveTo>
                      <a:pt x="0" y="1557"/>
                    </a:moveTo>
                    <a:lnTo>
                      <a:pt x="822" y="1557"/>
                    </a:lnTo>
                    <a:lnTo>
                      <a:pt x="0" y="0"/>
                    </a:lnTo>
                    <a:lnTo>
                      <a:pt x="822" y="0"/>
                    </a:lnTo>
                    <a:lnTo>
                      <a:pt x="0" y="1557"/>
                    </a:lnTo>
                    <a:lnTo>
                      <a:pt x="0" y="155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784" name="Group 3448"/>
            <p:cNvGrpSpPr>
              <a:grpSpLocks/>
            </p:cNvGrpSpPr>
            <p:nvPr/>
          </p:nvGrpSpPr>
          <p:grpSpPr bwMode="auto">
            <a:xfrm>
              <a:off x="3608" y="1967"/>
              <a:ext cx="144" cy="134"/>
              <a:chOff x="319" y="2966"/>
              <a:chExt cx="90" cy="84"/>
            </a:xfrm>
          </p:grpSpPr>
          <p:sp>
            <p:nvSpPr>
              <p:cNvPr id="17785" name="AutoShape 3449"/>
              <p:cNvSpPr>
                <a:spLocks noChangeAspect="1" noChangeArrowheads="1" noTextEdit="1"/>
              </p:cNvSpPr>
              <p:nvPr/>
            </p:nvSpPr>
            <p:spPr bwMode="auto">
              <a:xfrm>
                <a:off x="319" y="2966"/>
                <a:ext cx="90" cy="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7786" name="Freeform 3450"/>
              <p:cNvSpPr>
                <a:spLocks/>
              </p:cNvSpPr>
              <p:nvPr/>
            </p:nvSpPr>
            <p:spPr bwMode="auto">
              <a:xfrm>
                <a:off x="320" y="2966"/>
                <a:ext cx="88" cy="84"/>
              </a:xfrm>
              <a:custGeom>
                <a:avLst/>
                <a:gdLst>
                  <a:gd name="T0" fmla="*/ 394 w 787"/>
                  <a:gd name="T1" fmla="*/ 755 h 755"/>
                  <a:gd name="T2" fmla="*/ 457 w 787"/>
                  <a:gd name="T3" fmla="*/ 751 h 755"/>
                  <a:gd name="T4" fmla="*/ 518 w 787"/>
                  <a:gd name="T5" fmla="*/ 737 h 755"/>
                  <a:gd name="T6" fmla="*/ 574 w 787"/>
                  <a:gd name="T7" fmla="*/ 713 h 755"/>
                  <a:gd name="T8" fmla="*/ 626 w 787"/>
                  <a:gd name="T9" fmla="*/ 683 h 755"/>
                  <a:gd name="T10" fmla="*/ 672 w 787"/>
                  <a:gd name="T11" fmla="*/ 645 h 755"/>
                  <a:gd name="T12" fmla="*/ 711 w 787"/>
                  <a:gd name="T13" fmla="*/ 600 h 755"/>
                  <a:gd name="T14" fmla="*/ 743 w 787"/>
                  <a:gd name="T15" fmla="*/ 551 h 755"/>
                  <a:gd name="T16" fmla="*/ 768 w 787"/>
                  <a:gd name="T17" fmla="*/ 497 h 755"/>
                  <a:gd name="T18" fmla="*/ 782 w 787"/>
                  <a:gd name="T19" fmla="*/ 438 h 755"/>
                  <a:gd name="T20" fmla="*/ 787 w 787"/>
                  <a:gd name="T21" fmla="*/ 378 h 755"/>
                  <a:gd name="T22" fmla="*/ 787 w 787"/>
                  <a:gd name="T23" fmla="*/ 378 h 755"/>
                  <a:gd name="T24" fmla="*/ 782 w 787"/>
                  <a:gd name="T25" fmla="*/ 316 h 755"/>
                  <a:gd name="T26" fmla="*/ 768 w 787"/>
                  <a:gd name="T27" fmla="*/ 258 h 755"/>
                  <a:gd name="T28" fmla="*/ 743 w 787"/>
                  <a:gd name="T29" fmla="*/ 204 h 755"/>
                  <a:gd name="T30" fmla="*/ 711 w 787"/>
                  <a:gd name="T31" fmla="*/ 154 h 755"/>
                  <a:gd name="T32" fmla="*/ 672 w 787"/>
                  <a:gd name="T33" fmla="*/ 110 h 755"/>
                  <a:gd name="T34" fmla="*/ 626 w 787"/>
                  <a:gd name="T35" fmla="*/ 72 h 755"/>
                  <a:gd name="T36" fmla="*/ 574 w 787"/>
                  <a:gd name="T37" fmla="*/ 42 h 755"/>
                  <a:gd name="T38" fmla="*/ 518 w 787"/>
                  <a:gd name="T39" fmla="*/ 18 h 755"/>
                  <a:gd name="T40" fmla="*/ 457 w 787"/>
                  <a:gd name="T41" fmla="*/ 4 h 755"/>
                  <a:gd name="T42" fmla="*/ 394 w 787"/>
                  <a:gd name="T43" fmla="*/ 0 h 755"/>
                  <a:gd name="T44" fmla="*/ 394 w 787"/>
                  <a:gd name="T45" fmla="*/ 0 h 755"/>
                  <a:gd name="T46" fmla="*/ 330 w 787"/>
                  <a:gd name="T47" fmla="*/ 4 h 755"/>
                  <a:gd name="T48" fmla="*/ 269 w 787"/>
                  <a:gd name="T49" fmla="*/ 18 h 755"/>
                  <a:gd name="T50" fmla="*/ 213 w 787"/>
                  <a:gd name="T51" fmla="*/ 42 h 755"/>
                  <a:gd name="T52" fmla="*/ 161 w 787"/>
                  <a:gd name="T53" fmla="*/ 72 h 755"/>
                  <a:gd name="T54" fmla="*/ 115 w 787"/>
                  <a:gd name="T55" fmla="*/ 110 h 755"/>
                  <a:gd name="T56" fmla="*/ 76 w 787"/>
                  <a:gd name="T57" fmla="*/ 154 h 755"/>
                  <a:gd name="T58" fmla="*/ 44 w 787"/>
                  <a:gd name="T59" fmla="*/ 204 h 755"/>
                  <a:gd name="T60" fmla="*/ 19 w 787"/>
                  <a:gd name="T61" fmla="*/ 258 h 755"/>
                  <a:gd name="T62" fmla="*/ 5 w 787"/>
                  <a:gd name="T63" fmla="*/ 316 h 755"/>
                  <a:gd name="T64" fmla="*/ 0 w 787"/>
                  <a:gd name="T65" fmla="*/ 378 h 755"/>
                  <a:gd name="T66" fmla="*/ 0 w 787"/>
                  <a:gd name="T67" fmla="*/ 378 h 755"/>
                  <a:gd name="T68" fmla="*/ 5 w 787"/>
                  <a:gd name="T69" fmla="*/ 438 h 755"/>
                  <a:gd name="T70" fmla="*/ 19 w 787"/>
                  <a:gd name="T71" fmla="*/ 497 h 755"/>
                  <a:gd name="T72" fmla="*/ 44 w 787"/>
                  <a:gd name="T73" fmla="*/ 551 h 755"/>
                  <a:gd name="T74" fmla="*/ 76 w 787"/>
                  <a:gd name="T75" fmla="*/ 600 h 755"/>
                  <a:gd name="T76" fmla="*/ 115 w 787"/>
                  <a:gd name="T77" fmla="*/ 645 h 755"/>
                  <a:gd name="T78" fmla="*/ 161 w 787"/>
                  <a:gd name="T79" fmla="*/ 683 h 755"/>
                  <a:gd name="T80" fmla="*/ 213 w 787"/>
                  <a:gd name="T81" fmla="*/ 713 h 755"/>
                  <a:gd name="T82" fmla="*/ 269 w 787"/>
                  <a:gd name="T83" fmla="*/ 737 h 755"/>
                  <a:gd name="T84" fmla="*/ 330 w 787"/>
                  <a:gd name="T85" fmla="*/ 751 h 755"/>
                  <a:gd name="T86" fmla="*/ 394 w 787"/>
                  <a:gd name="T87" fmla="*/ 755 h 755"/>
                  <a:gd name="T88" fmla="*/ 394 w 787"/>
                  <a:gd name="T89" fmla="*/ 755 h 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87" h="755">
                    <a:moveTo>
                      <a:pt x="394" y="755"/>
                    </a:moveTo>
                    <a:lnTo>
                      <a:pt x="457" y="751"/>
                    </a:lnTo>
                    <a:lnTo>
                      <a:pt x="518" y="737"/>
                    </a:lnTo>
                    <a:lnTo>
                      <a:pt x="574" y="713"/>
                    </a:lnTo>
                    <a:lnTo>
                      <a:pt x="626" y="683"/>
                    </a:lnTo>
                    <a:lnTo>
                      <a:pt x="672" y="645"/>
                    </a:lnTo>
                    <a:lnTo>
                      <a:pt x="711" y="600"/>
                    </a:lnTo>
                    <a:lnTo>
                      <a:pt x="743" y="551"/>
                    </a:lnTo>
                    <a:lnTo>
                      <a:pt x="768" y="497"/>
                    </a:lnTo>
                    <a:lnTo>
                      <a:pt x="782" y="438"/>
                    </a:lnTo>
                    <a:lnTo>
                      <a:pt x="787" y="378"/>
                    </a:lnTo>
                    <a:lnTo>
                      <a:pt x="787" y="378"/>
                    </a:lnTo>
                    <a:lnTo>
                      <a:pt x="782" y="316"/>
                    </a:lnTo>
                    <a:lnTo>
                      <a:pt x="768" y="258"/>
                    </a:lnTo>
                    <a:lnTo>
                      <a:pt x="743" y="204"/>
                    </a:lnTo>
                    <a:lnTo>
                      <a:pt x="711" y="154"/>
                    </a:lnTo>
                    <a:lnTo>
                      <a:pt x="672" y="110"/>
                    </a:lnTo>
                    <a:lnTo>
                      <a:pt x="626" y="72"/>
                    </a:lnTo>
                    <a:lnTo>
                      <a:pt x="574" y="42"/>
                    </a:lnTo>
                    <a:lnTo>
                      <a:pt x="518" y="18"/>
                    </a:lnTo>
                    <a:lnTo>
                      <a:pt x="457" y="4"/>
                    </a:lnTo>
                    <a:lnTo>
                      <a:pt x="394" y="0"/>
                    </a:lnTo>
                    <a:lnTo>
                      <a:pt x="394" y="0"/>
                    </a:lnTo>
                    <a:lnTo>
                      <a:pt x="330" y="4"/>
                    </a:lnTo>
                    <a:lnTo>
                      <a:pt x="269" y="18"/>
                    </a:lnTo>
                    <a:lnTo>
                      <a:pt x="213" y="42"/>
                    </a:lnTo>
                    <a:lnTo>
                      <a:pt x="161" y="72"/>
                    </a:lnTo>
                    <a:lnTo>
                      <a:pt x="115" y="110"/>
                    </a:lnTo>
                    <a:lnTo>
                      <a:pt x="76" y="154"/>
                    </a:lnTo>
                    <a:lnTo>
                      <a:pt x="44" y="204"/>
                    </a:lnTo>
                    <a:lnTo>
                      <a:pt x="19" y="258"/>
                    </a:lnTo>
                    <a:lnTo>
                      <a:pt x="5" y="316"/>
                    </a:lnTo>
                    <a:lnTo>
                      <a:pt x="0" y="378"/>
                    </a:lnTo>
                    <a:lnTo>
                      <a:pt x="0" y="378"/>
                    </a:lnTo>
                    <a:lnTo>
                      <a:pt x="5" y="438"/>
                    </a:lnTo>
                    <a:lnTo>
                      <a:pt x="19" y="497"/>
                    </a:lnTo>
                    <a:lnTo>
                      <a:pt x="44" y="551"/>
                    </a:lnTo>
                    <a:lnTo>
                      <a:pt x="76" y="600"/>
                    </a:lnTo>
                    <a:lnTo>
                      <a:pt x="115" y="645"/>
                    </a:lnTo>
                    <a:lnTo>
                      <a:pt x="161" y="683"/>
                    </a:lnTo>
                    <a:lnTo>
                      <a:pt x="213" y="713"/>
                    </a:lnTo>
                    <a:lnTo>
                      <a:pt x="269" y="737"/>
                    </a:lnTo>
                    <a:lnTo>
                      <a:pt x="330" y="751"/>
                    </a:lnTo>
                    <a:lnTo>
                      <a:pt x="394" y="755"/>
                    </a:lnTo>
                    <a:lnTo>
                      <a:pt x="394" y="7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7" name="Freeform 3451"/>
              <p:cNvSpPr>
                <a:spLocks/>
              </p:cNvSpPr>
              <p:nvPr/>
            </p:nvSpPr>
            <p:spPr bwMode="auto">
              <a:xfrm>
                <a:off x="326" y="2971"/>
                <a:ext cx="77" cy="74"/>
              </a:xfrm>
              <a:custGeom>
                <a:avLst/>
                <a:gdLst>
                  <a:gd name="T0" fmla="*/ 347 w 695"/>
                  <a:gd name="T1" fmla="*/ 668 h 668"/>
                  <a:gd name="T2" fmla="*/ 404 w 695"/>
                  <a:gd name="T3" fmla="*/ 663 h 668"/>
                  <a:gd name="T4" fmla="*/ 458 w 695"/>
                  <a:gd name="T5" fmla="*/ 650 h 668"/>
                  <a:gd name="T6" fmla="*/ 507 w 695"/>
                  <a:gd name="T7" fmla="*/ 630 h 668"/>
                  <a:gd name="T8" fmla="*/ 552 w 695"/>
                  <a:gd name="T9" fmla="*/ 603 h 668"/>
                  <a:gd name="T10" fmla="*/ 593 w 695"/>
                  <a:gd name="T11" fmla="*/ 569 h 668"/>
                  <a:gd name="T12" fmla="*/ 628 w 695"/>
                  <a:gd name="T13" fmla="*/ 530 h 668"/>
                  <a:gd name="T14" fmla="*/ 656 w 695"/>
                  <a:gd name="T15" fmla="*/ 487 h 668"/>
                  <a:gd name="T16" fmla="*/ 677 w 695"/>
                  <a:gd name="T17" fmla="*/ 440 h 668"/>
                  <a:gd name="T18" fmla="*/ 691 w 695"/>
                  <a:gd name="T19" fmla="*/ 388 h 668"/>
                  <a:gd name="T20" fmla="*/ 695 w 695"/>
                  <a:gd name="T21" fmla="*/ 334 h 668"/>
                  <a:gd name="T22" fmla="*/ 695 w 695"/>
                  <a:gd name="T23" fmla="*/ 334 h 668"/>
                  <a:gd name="T24" fmla="*/ 691 w 695"/>
                  <a:gd name="T25" fmla="*/ 280 h 668"/>
                  <a:gd name="T26" fmla="*/ 677 w 695"/>
                  <a:gd name="T27" fmla="*/ 229 h 668"/>
                  <a:gd name="T28" fmla="*/ 656 w 695"/>
                  <a:gd name="T29" fmla="*/ 180 h 668"/>
                  <a:gd name="T30" fmla="*/ 628 w 695"/>
                  <a:gd name="T31" fmla="*/ 137 h 668"/>
                  <a:gd name="T32" fmla="*/ 593 w 695"/>
                  <a:gd name="T33" fmla="*/ 98 h 668"/>
                  <a:gd name="T34" fmla="*/ 552 w 695"/>
                  <a:gd name="T35" fmla="*/ 65 h 668"/>
                  <a:gd name="T36" fmla="*/ 507 w 695"/>
                  <a:gd name="T37" fmla="*/ 38 h 668"/>
                  <a:gd name="T38" fmla="*/ 458 w 695"/>
                  <a:gd name="T39" fmla="*/ 17 h 668"/>
                  <a:gd name="T40" fmla="*/ 404 w 695"/>
                  <a:gd name="T41" fmla="*/ 4 h 668"/>
                  <a:gd name="T42" fmla="*/ 347 w 695"/>
                  <a:gd name="T43" fmla="*/ 0 h 668"/>
                  <a:gd name="T44" fmla="*/ 347 w 695"/>
                  <a:gd name="T45" fmla="*/ 0 h 668"/>
                  <a:gd name="T46" fmla="*/ 291 w 695"/>
                  <a:gd name="T47" fmla="*/ 4 h 668"/>
                  <a:gd name="T48" fmla="*/ 238 w 695"/>
                  <a:gd name="T49" fmla="*/ 17 h 668"/>
                  <a:gd name="T50" fmla="*/ 188 w 695"/>
                  <a:gd name="T51" fmla="*/ 38 h 668"/>
                  <a:gd name="T52" fmla="*/ 143 w 695"/>
                  <a:gd name="T53" fmla="*/ 65 h 668"/>
                  <a:gd name="T54" fmla="*/ 102 w 695"/>
                  <a:gd name="T55" fmla="*/ 98 h 668"/>
                  <a:gd name="T56" fmla="*/ 67 w 695"/>
                  <a:gd name="T57" fmla="*/ 137 h 668"/>
                  <a:gd name="T58" fmla="*/ 39 w 695"/>
                  <a:gd name="T59" fmla="*/ 180 h 668"/>
                  <a:gd name="T60" fmla="*/ 18 w 695"/>
                  <a:gd name="T61" fmla="*/ 229 h 668"/>
                  <a:gd name="T62" fmla="*/ 4 w 695"/>
                  <a:gd name="T63" fmla="*/ 280 h 668"/>
                  <a:gd name="T64" fmla="*/ 0 w 695"/>
                  <a:gd name="T65" fmla="*/ 334 h 668"/>
                  <a:gd name="T66" fmla="*/ 0 w 695"/>
                  <a:gd name="T67" fmla="*/ 334 h 668"/>
                  <a:gd name="T68" fmla="*/ 4 w 695"/>
                  <a:gd name="T69" fmla="*/ 388 h 668"/>
                  <a:gd name="T70" fmla="*/ 18 w 695"/>
                  <a:gd name="T71" fmla="*/ 440 h 668"/>
                  <a:gd name="T72" fmla="*/ 39 w 695"/>
                  <a:gd name="T73" fmla="*/ 487 h 668"/>
                  <a:gd name="T74" fmla="*/ 67 w 695"/>
                  <a:gd name="T75" fmla="*/ 530 h 668"/>
                  <a:gd name="T76" fmla="*/ 102 w 695"/>
                  <a:gd name="T77" fmla="*/ 569 h 668"/>
                  <a:gd name="T78" fmla="*/ 143 w 695"/>
                  <a:gd name="T79" fmla="*/ 603 h 668"/>
                  <a:gd name="T80" fmla="*/ 188 w 695"/>
                  <a:gd name="T81" fmla="*/ 630 h 668"/>
                  <a:gd name="T82" fmla="*/ 238 w 695"/>
                  <a:gd name="T83" fmla="*/ 650 h 668"/>
                  <a:gd name="T84" fmla="*/ 291 w 695"/>
                  <a:gd name="T85" fmla="*/ 663 h 668"/>
                  <a:gd name="T86" fmla="*/ 347 w 695"/>
                  <a:gd name="T87" fmla="*/ 668 h 668"/>
                  <a:gd name="T88" fmla="*/ 347 w 695"/>
                  <a:gd name="T89" fmla="*/ 668 h 6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95" h="668">
                    <a:moveTo>
                      <a:pt x="347" y="668"/>
                    </a:moveTo>
                    <a:lnTo>
                      <a:pt x="404" y="663"/>
                    </a:lnTo>
                    <a:lnTo>
                      <a:pt x="458" y="650"/>
                    </a:lnTo>
                    <a:lnTo>
                      <a:pt x="507" y="630"/>
                    </a:lnTo>
                    <a:lnTo>
                      <a:pt x="552" y="603"/>
                    </a:lnTo>
                    <a:lnTo>
                      <a:pt x="593" y="569"/>
                    </a:lnTo>
                    <a:lnTo>
                      <a:pt x="628" y="530"/>
                    </a:lnTo>
                    <a:lnTo>
                      <a:pt x="656" y="487"/>
                    </a:lnTo>
                    <a:lnTo>
                      <a:pt x="677" y="440"/>
                    </a:lnTo>
                    <a:lnTo>
                      <a:pt x="691" y="388"/>
                    </a:lnTo>
                    <a:lnTo>
                      <a:pt x="695" y="334"/>
                    </a:lnTo>
                    <a:lnTo>
                      <a:pt x="695" y="334"/>
                    </a:lnTo>
                    <a:lnTo>
                      <a:pt x="691" y="280"/>
                    </a:lnTo>
                    <a:lnTo>
                      <a:pt x="677" y="229"/>
                    </a:lnTo>
                    <a:lnTo>
                      <a:pt x="656" y="180"/>
                    </a:lnTo>
                    <a:lnTo>
                      <a:pt x="628" y="137"/>
                    </a:lnTo>
                    <a:lnTo>
                      <a:pt x="593" y="98"/>
                    </a:lnTo>
                    <a:lnTo>
                      <a:pt x="552" y="65"/>
                    </a:lnTo>
                    <a:lnTo>
                      <a:pt x="507" y="38"/>
                    </a:lnTo>
                    <a:lnTo>
                      <a:pt x="458" y="17"/>
                    </a:lnTo>
                    <a:lnTo>
                      <a:pt x="404" y="4"/>
                    </a:lnTo>
                    <a:lnTo>
                      <a:pt x="347" y="0"/>
                    </a:lnTo>
                    <a:lnTo>
                      <a:pt x="347" y="0"/>
                    </a:lnTo>
                    <a:lnTo>
                      <a:pt x="291" y="4"/>
                    </a:lnTo>
                    <a:lnTo>
                      <a:pt x="238" y="17"/>
                    </a:lnTo>
                    <a:lnTo>
                      <a:pt x="188" y="38"/>
                    </a:lnTo>
                    <a:lnTo>
                      <a:pt x="143" y="65"/>
                    </a:lnTo>
                    <a:lnTo>
                      <a:pt x="102" y="98"/>
                    </a:lnTo>
                    <a:lnTo>
                      <a:pt x="67" y="137"/>
                    </a:lnTo>
                    <a:lnTo>
                      <a:pt x="39" y="180"/>
                    </a:lnTo>
                    <a:lnTo>
                      <a:pt x="18" y="229"/>
                    </a:lnTo>
                    <a:lnTo>
                      <a:pt x="4" y="280"/>
                    </a:lnTo>
                    <a:lnTo>
                      <a:pt x="0" y="334"/>
                    </a:lnTo>
                    <a:lnTo>
                      <a:pt x="0" y="334"/>
                    </a:lnTo>
                    <a:lnTo>
                      <a:pt x="4" y="388"/>
                    </a:lnTo>
                    <a:lnTo>
                      <a:pt x="18" y="440"/>
                    </a:lnTo>
                    <a:lnTo>
                      <a:pt x="39" y="487"/>
                    </a:lnTo>
                    <a:lnTo>
                      <a:pt x="67" y="530"/>
                    </a:lnTo>
                    <a:lnTo>
                      <a:pt x="102" y="569"/>
                    </a:lnTo>
                    <a:lnTo>
                      <a:pt x="143" y="603"/>
                    </a:lnTo>
                    <a:lnTo>
                      <a:pt x="188" y="630"/>
                    </a:lnTo>
                    <a:lnTo>
                      <a:pt x="238" y="650"/>
                    </a:lnTo>
                    <a:lnTo>
                      <a:pt x="291" y="663"/>
                    </a:lnTo>
                    <a:lnTo>
                      <a:pt x="347" y="668"/>
                    </a:lnTo>
                    <a:lnTo>
                      <a:pt x="347" y="668"/>
                    </a:lnTo>
                    <a:close/>
                  </a:path>
                </a:pathLst>
              </a:custGeom>
              <a:solidFill>
                <a:srgbClr val="CB59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8" name="Freeform 3452"/>
              <p:cNvSpPr>
                <a:spLocks/>
              </p:cNvSpPr>
              <p:nvPr/>
            </p:nvSpPr>
            <p:spPr bwMode="auto">
              <a:xfrm>
                <a:off x="340" y="2974"/>
                <a:ext cx="50" cy="68"/>
              </a:xfrm>
              <a:custGeom>
                <a:avLst/>
                <a:gdLst>
                  <a:gd name="T0" fmla="*/ 281 w 443"/>
                  <a:gd name="T1" fmla="*/ 117 h 611"/>
                  <a:gd name="T2" fmla="*/ 317 w 443"/>
                  <a:gd name="T3" fmla="*/ 93 h 611"/>
                  <a:gd name="T4" fmla="*/ 358 w 443"/>
                  <a:gd name="T5" fmla="*/ 81 h 611"/>
                  <a:gd name="T6" fmla="*/ 385 w 443"/>
                  <a:gd name="T7" fmla="*/ 84 h 611"/>
                  <a:gd name="T8" fmla="*/ 436 w 443"/>
                  <a:gd name="T9" fmla="*/ 122 h 611"/>
                  <a:gd name="T10" fmla="*/ 439 w 443"/>
                  <a:gd name="T11" fmla="*/ 161 h 611"/>
                  <a:gd name="T12" fmla="*/ 419 w 443"/>
                  <a:gd name="T13" fmla="*/ 209 h 611"/>
                  <a:gd name="T14" fmla="*/ 408 w 443"/>
                  <a:gd name="T15" fmla="*/ 239 h 611"/>
                  <a:gd name="T16" fmla="*/ 408 w 443"/>
                  <a:gd name="T17" fmla="*/ 265 h 611"/>
                  <a:gd name="T18" fmla="*/ 413 w 443"/>
                  <a:gd name="T19" fmla="*/ 291 h 611"/>
                  <a:gd name="T20" fmla="*/ 416 w 443"/>
                  <a:gd name="T21" fmla="*/ 319 h 611"/>
                  <a:gd name="T22" fmla="*/ 405 w 443"/>
                  <a:gd name="T23" fmla="*/ 346 h 611"/>
                  <a:gd name="T24" fmla="*/ 369 w 443"/>
                  <a:gd name="T25" fmla="*/ 395 h 611"/>
                  <a:gd name="T26" fmla="*/ 355 w 443"/>
                  <a:gd name="T27" fmla="*/ 426 h 611"/>
                  <a:gd name="T28" fmla="*/ 360 w 443"/>
                  <a:gd name="T29" fmla="*/ 473 h 611"/>
                  <a:gd name="T30" fmla="*/ 349 w 443"/>
                  <a:gd name="T31" fmla="*/ 496 h 611"/>
                  <a:gd name="T32" fmla="*/ 329 w 443"/>
                  <a:gd name="T33" fmla="*/ 519 h 611"/>
                  <a:gd name="T34" fmla="*/ 313 w 443"/>
                  <a:gd name="T35" fmla="*/ 527 h 611"/>
                  <a:gd name="T36" fmla="*/ 294 w 443"/>
                  <a:gd name="T37" fmla="*/ 527 h 611"/>
                  <a:gd name="T38" fmla="*/ 279 w 443"/>
                  <a:gd name="T39" fmla="*/ 541 h 611"/>
                  <a:gd name="T40" fmla="*/ 263 w 443"/>
                  <a:gd name="T41" fmla="*/ 575 h 611"/>
                  <a:gd name="T42" fmla="*/ 250 w 443"/>
                  <a:gd name="T43" fmla="*/ 588 h 611"/>
                  <a:gd name="T44" fmla="*/ 233 w 443"/>
                  <a:gd name="T45" fmla="*/ 602 h 611"/>
                  <a:gd name="T46" fmla="*/ 223 w 443"/>
                  <a:gd name="T47" fmla="*/ 607 h 611"/>
                  <a:gd name="T48" fmla="*/ 203 w 443"/>
                  <a:gd name="T49" fmla="*/ 610 h 611"/>
                  <a:gd name="T50" fmla="*/ 186 w 443"/>
                  <a:gd name="T51" fmla="*/ 603 h 611"/>
                  <a:gd name="T52" fmla="*/ 171 w 443"/>
                  <a:gd name="T53" fmla="*/ 573 h 611"/>
                  <a:gd name="T54" fmla="*/ 152 w 443"/>
                  <a:gd name="T55" fmla="*/ 556 h 611"/>
                  <a:gd name="T56" fmla="*/ 117 w 443"/>
                  <a:gd name="T57" fmla="*/ 530 h 611"/>
                  <a:gd name="T58" fmla="*/ 105 w 443"/>
                  <a:gd name="T59" fmla="*/ 505 h 611"/>
                  <a:gd name="T60" fmla="*/ 99 w 443"/>
                  <a:gd name="T61" fmla="*/ 456 h 611"/>
                  <a:gd name="T62" fmla="*/ 81 w 443"/>
                  <a:gd name="T63" fmla="*/ 428 h 611"/>
                  <a:gd name="T64" fmla="*/ 48 w 443"/>
                  <a:gd name="T65" fmla="*/ 399 h 611"/>
                  <a:gd name="T66" fmla="*/ 36 w 443"/>
                  <a:gd name="T67" fmla="*/ 378 h 611"/>
                  <a:gd name="T68" fmla="*/ 27 w 443"/>
                  <a:gd name="T69" fmla="*/ 354 h 611"/>
                  <a:gd name="T70" fmla="*/ 30 w 443"/>
                  <a:gd name="T71" fmla="*/ 334 h 611"/>
                  <a:gd name="T72" fmla="*/ 26 w 443"/>
                  <a:gd name="T73" fmla="*/ 292 h 611"/>
                  <a:gd name="T74" fmla="*/ 31 w 443"/>
                  <a:gd name="T75" fmla="*/ 271 h 611"/>
                  <a:gd name="T76" fmla="*/ 24 w 443"/>
                  <a:gd name="T77" fmla="*/ 253 h 611"/>
                  <a:gd name="T78" fmla="*/ 14 w 443"/>
                  <a:gd name="T79" fmla="*/ 232 h 611"/>
                  <a:gd name="T80" fmla="*/ 0 w 443"/>
                  <a:gd name="T81" fmla="*/ 199 h 611"/>
                  <a:gd name="T82" fmla="*/ 9 w 443"/>
                  <a:gd name="T83" fmla="*/ 173 h 611"/>
                  <a:gd name="T84" fmla="*/ 29 w 443"/>
                  <a:gd name="T85" fmla="*/ 142 h 611"/>
                  <a:gd name="T86" fmla="*/ 52 w 443"/>
                  <a:gd name="T87" fmla="*/ 115 h 611"/>
                  <a:gd name="T88" fmla="*/ 79 w 443"/>
                  <a:gd name="T89" fmla="*/ 82 h 611"/>
                  <a:gd name="T90" fmla="*/ 112 w 443"/>
                  <a:gd name="T91" fmla="*/ 67 h 611"/>
                  <a:gd name="T92" fmla="*/ 152 w 443"/>
                  <a:gd name="T93" fmla="*/ 79 h 611"/>
                  <a:gd name="T94" fmla="*/ 182 w 443"/>
                  <a:gd name="T95" fmla="*/ 106 h 611"/>
                  <a:gd name="T96" fmla="*/ 225 w 443"/>
                  <a:gd name="T97" fmla="*/ 134 h 611"/>
                  <a:gd name="T98" fmla="*/ 227 w 443"/>
                  <a:gd name="T99" fmla="*/ 95 h 611"/>
                  <a:gd name="T100" fmla="*/ 212 w 443"/>
                  <a:gd name="T101" fmla="*/ 47 h 611"/>
                  <a:gd name="T102" fmla="*/ 192 w 443"/>
                  <a:gd name="T103" fmla="*/ 15 h 611"/>
                  <a:gd name="T104" fmla="*/ 245 w 443"/>
                  <a:gd name="T105" fmla="*/ 0 h 611"/>
                  <a:gd name="T106" fmla="*/ 258 w 443"/>
                  <a:gd name="T107" fmla="*/ 36 h 611"/>
                  <a:gd name="T108" fmla="*/ 266 w 443"/>
                  <a:gd name="T109" fmla="*/ 90 h 611"/>
                  <a:gd name="T110" fmla="*/ 265 w 443"/>
                  <a:gd name="T111" fmla="*/ 129 h 611"/>
                  <a:gd name="T112" fmla="*/ 264 w 443"/>
                  <a:gd name="T113" fmla="*/ 137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3" h="611">
                    <a:moveTo>
                      <a:pt x="264" y="137"/>
                    </a:moveTo>
                    <a:lnTo>
                      <a:pt x="272" y="128"/>
                    </a:lnTo>
                    <a:lnTo>
                      <a:pt x="281" y="117"/>
                    </a:lnTo>
                    <a:lnTo>
                      <a:pt x="292" y="108"/>
                    </a:lnTo>
                    <a:lnTo>
                      <a:pt x="304" y="100"/>
                    </a:lnTo>
                    <a:lnTo>
                      <a:pt x="317" y="93"/>
                    </a:lnTo>
                    <a:lnTo>
                      <a:pt x="330" y="88"/>
                    </a:lnTo>
                    <a:lnTo>
                      <a:pt x="345" y="83"/>
                    </a:lnTo>
                    <a:lnTo>
                      <a:pt x="358" y="81"/>
                    </a:lnTo>
                    <a:lnTo>
                      <a:pt x="373" y="82"/>
                    </a:lnTo>
                    <a:lnTo>
                      <a:pt x="385" y="84"/>
                    </a:lnTo>
                    <a:lnTo>
                      <a:pt x="385" y="84"/>
                    </a:lnTo>
                    <a:lnTo>
                      <a:pt x="405" y="93"/>
                    </a:lnTo>
                    <a:lnTo>
                      <a:pt x="422" y="106"/>
                    </a:lnTo>
                    <a:lnTo>
                      <a:pt x="436" y="122"/>
                    </a:lnTo>
                    <a:lnTo>
                      <a:pt x="443" y="141"/>
                    </a:lnTo>
                    <a:lnTo>
                      <a:pt x="439" y="161"/>
                    </a:lnTo>
                    <a:lnTo>
                      <a:pt x="439" y="161"/>
                    </a:lnTo>
                    <a:lnTo>
                      <a:pt x="434" y="176"/>
                    </a:lnTo>
                    <a:lnTo>
                      <a:pt x="426" y="192"/>
                    </a:lnTo>
                    <a:lnTo>
                      <a:pt x="419" y="209"/>
                    </a:lnTo>
                    <a:lnTo>
                      <a:pt x="413" y="224"/>
                    </a:lnTo>
                    <a:lnTo>
                      <a:pt x="408" y="239"/>
                    </a:lnTo>
                    <a:lnTo>
                      <a:pt x="408" y="239"/>
                    </a:lnTo>
                    <a:lnTo>
                      <a:pt x="407" y="248"/>
                    </a:lnTo>
                    <a:lnTo>
                      <a:pt x="407" y="256"/>
                    </a:lnTo>
                    <a:lnTo>
                      <a:pt x="408" y="265"/>
                    </a:lnTo>
                    <a:lnTo>
                      <a:pt x="409" y="273"/>
                    </a:lnTo>
                    <a:lnTo>
                      <a:pt x="411" y="282"/>
                    </a:lnTo>
                    <a:lnTo>
                      <a:pt x="413" y="291"/>
                    </a:lnTo>
                    <a:lnTo>
                      <a:pt x="416" y="299"/>
                    </a:lnTo>
                    <a:lnTo>
                      <a:pt x="416" y="309"/>
                    </a:lnTo>
                    <a:lnTo>
                      <a:pt x="416" y="319"/>
                    </a:lnTo>
                    <a:lnTo>
                      <a:pt x="412" y="330"/>
                    </a:lnTo>
                    <a:lnTo>
                      <a:pt x="412" y="330"/>
                    </a:lnTo>
                    <a:lnTo>
                      <a:pt x="405" y="346"/>
                    </a:lnTo>
                    <a:lnTo>
                      <a:pt x="394" y="363"/>
                    </a:lnTo>
                    <a:lnTo>
                      <a:pt x="382" y="379"/>
                    </a:lnTo>
                    <a:lnTo>
                      <a:pt x="369" y="395"/>
                    </a:lnTo>
                    <a:lnTo>
                      <a:pt x="358" y="411"/>
                    </a:lnTo>
                    <a:lnTo>
                      <a:pt x="358" y="411"/>
                    </a:lnTo>
                    <a:lnTo>
                      <a:pt x="355" y="426"/>
                    </a:lnTo>
                    <a:lnTo>
                      <a:pt x="356" y="441"/>
                    </a:lnTo>
                    <a:lnTo>
                      <a:pt x="359" y="458"/>
                    </a:lnTo>
                    <a:lnTo>
                      <a:pt x="360" y="473"/>
                    </a:lnTo>
                    <a:lnTo>
                      <a:pt x="354" y="488"/>
                    </a:lnTo>
                    <a:lnTo>
                      <a:pt x="354" y="488"/>
                    </a:lnTo>
                    <a:lnTo>
                      <a:pt x="349" y="496"/>
                    </a:lnTo>
                    <a:lnTo>
                      <a:pt x="342" y="503"/>
                    </a:lnTo>
                    <a:lnTo>
                      <a:pt x="336" y="512"/>
                    </a:lnTo>
                    <a:lnTo>
                      <a:pt x="329" y="519"/>
                    </a:lnTo>
                    <a:lnTo>
                      <a:pt x="322" y="523"/>
                    </a:lnTo>
                    <a:lnTo>
                      <a:pt x="322" y="523"/>
                    </a:lnTo>
                    <a:lnTo>
                      <a:pt x="313" y="527"/>
                    </a:lnTo>
                    <a:lnTo>
                      <a:pt x="306" y="527"/>
                    </a:lnTo>
                    <a:lnTo>
                      <a:pt x="300" y="526"/>
                    </a:lnTo>
                    <a:lnTo>
                      <a:pt x="294" y="527"/>
                    </a:lnTo>
                    <a:lnTo>
                      <a:pt x="286" y="532"/>
                    </a:lnTo>
                    <a:lnTo>
                      <a:pt x="286" y="532"/>
                    </a:lnTo>
                    <a:lnTo>
                      <a:pt x="279" y="541"/>
                    </a:lnTo>
                    <a:lnTo>
                      <a:pt x="274" y="552"/>
                    </a:lnTo>
                    <a:lnTo>
                      <a:pt x="268" y="564"/>
                    </a:lnTo>
                    <a:lnTo>
                      <a:pt x="263" y="575"/>
                    </a:lnTo>
                    <a:lnTo>
                      <a:pt x="255" y="583"/>
                    </a:lnTo>
                    <a:lnTo>
                      <a:pt x="255" y="583"/>
                    </a:lnTo>
                    <a:lnTo>
                      <a:pt x="250" y="588"/>
                    </a:lnTo>
                    <a:lnTo>
                      <a:pt x="245" y="593"/>
                    </a:lnTo>
                    <a:lnTo>
                      <a:pt x="239" y="597"/>
                    </a:lnTo>
                    <a:lnTo>
                      <a:pt x="233" y="602"/>
                    </a:lnTo>
                    <a:lnTo>
                      <a:pt x="229" y="605"/>
                    </a:lnTo>
                    <a:lnTo>
                      <a:pt x="229" y="605"/>
                    </a:lnTo>
                    <a:lnTo>
                      <a:pt x="223" y="607"/>
                    </a:lnTo>
                    <a:lnTo>
                      <a:pt x="218" y="609"/>
                    </a:lnTo>
                    <a:lnTo>
                      <a:pt x="211" y="611"/>
                    </a:lnTo>
                    <a:lnTo>
                      <a:pt x="203" y="610"/>
                    </a:lnTo>
                    <a:lnTo>
                      <a:pt x="196" y="609"/>
                    </a:lnTo>
                    <a:lnTo>
                      <a:pt x="196" y="609"/>
                    </a:lnTo>
                    <a:lnTo>
                      <a:pt x="186" y="603"/>
                    </a:lnTo>
                    <a:lnTo>
                      <a:pt x="179" y="593"/>
                    </a:lnTo>
                    <a:lnTo>
                      <a:pt x="176" y="582"/>
                    </a:lnTo>
                    <a:lnTo>
                      <a:pt x="171" y="573"/>
                    </a:lnTo>
                    <a:lnTo>
                      <a:pt x="165" y="564"/>
                    </a:lnTo>
                    <a:lnTo>
                      <a:pt x="165" y="564"/>
                    </a:lnTo>
                    <a:lnTo>
                      <a:pt x="152" y="556"/>
                    </a:lnTo>
                    <a:lnTo>
                      <a:pt x="140" y="548"/>
                    </a:lnTo>
                    <a:lnTo>
                      <a:pt x="128" y="540"/>
                    </a:lnTo>
                    <a:lnTo>
                      <a:pt x="117" y="530"/>
                    </a:lnTo>
                    <a:lnTo>
                      <a:pt x="110" y="520"/>
                    </a:lnTo>
                    <a:lnTo>
                      <a:pt x="110" y="520"/>
                    </a:lnTo>
                    <a:lnTo>
                      <a:pt x="105" y="505"/>
                    </a:lnTo>
                    <a:lnTo>
                      <a:pt x="103" y="488"/>
                    </a:lnTo>
                    <a:lnTo>
                      <a:pt x="103" y="472"/>
                    </a:lnTo>
                    <a:lnTo>
                      <a:pt x="99" y="456"/>
                    </a:lnTo>
                    <a:lnTo>
                      <a:pt x="93" y="441"/>
                    </a:lnTo>
                    <a:lnTo>
                      <a:pt x="93" y="441"/>
                    </a:lnTo>
                    <a:lnTo>
                      <a:pt x="81" y="428"/>
                    </a:lnTo>
                    <a:lnTo>
                      <a:pt x="69" y="418"/>
                    </a:lnTo>
                    <a:lnTo>
                      <a:pt x="58" y="410"/>
                    </a:lnTo>
                    <a:lnTo>
                      <a:pt x="48" y="399"/>
                    </a:lnTo>
                    <a:lnTo>
                      <a:pt x="40" y="385"/>
                    </a:lnTo>
                    <a:lnTo>
                      <a:pt x="40" y="385"/>
                    </a:lnTo>
                    <a:lnTo>
                      <a:pt x="36" y="378"/>
                    </a:lnTo>
                    <a:lnTo>
                      <a:pt x="32" y="371"/>
                    </a:lnTo>
                    <a:lnTo>
                      <a:pt x="29" y="362"/>
                    </a:lnTo>
                    <a:lnTo>
                      <a:pt x="27" y="354"/>
                    </a:lnTo>
                    <a:lnTo>
                      <a:pt x="27" y="347"/>
                    </a:lnTo>
                    <a:lnTo>
                      <a:pt x="27" y="347"/>
                    </a:lnTo>
                    <a:lnTo>
                      <a:pt x="30" y="334"/>
                    </a:lnTo>
                    <a:lnTo>
                      <a:pt x="29" y="320"/>
                    </a:lnTo>
                    <a:lnTo>
                      <a:pt x="26" y="306"/>
                    </a:lnTo>
                    <a:lnTo>
                      <a:pt x="26" y="292"/>
                    </a:lnTo>
                    <a:lnTo>
                      <a:pt x="29" y="279"/>
                    </a:lnTo>
                    <a:lnTo>
                      <a:pt x="29" y="279"/>
                    </a:lnTo>
                    <a:lnTo>
                      <a:pt x="31" y="271"/>
                    </a:lnTo>
                    <a:lnTo>
                      <a:pt x="30" y="265"/>
                    </a:lnTo>
                    <a:lnTo>
                      <a:pt x="27" y="258"/>
                    </a:lnTo>
                    <a:lnTo>
                      <a:pt x="24" y="253"/>
                    </a:lnTo>
                    <a:lnTo>
                      <a:pt x="21" y="245"/>
                    </a:lnTo>
                    <a:lnTo>
                      <a:pt x="21" y="245"/>
                    </a:lnTo>
                    <a:lnTo>
                      <a:pt x="14" y="232"/>
                    </a:lnTo>
                    <a:lnTo>
                      <a:pt x="8" y="222"/>
                    </a:lnTo>
                    <a:lnTo>
                      <a:pt x="3" y="211"/>
                    </a:lnTo>
                    <a:lnTo>
                      <a:pt x="0" y="199"/>
                    </a:lnTo>
                    <a:lnTo>
                      <a:pt x="3" y="186"/>
                    </a:lnTo>
                    <a:lnTo>
                      <a:pt x="3" y="186"/>
                    </a:lnTo>
                    <a:lnTo>
                      <a:pt x="9" y="173"/>
                    </a:lnTo>
                    <a:lnTo>
                      <a:pt x="15" y="161"/>
                    </a:lnTo>
                    <a:lnTo>
                      <a:pt x="22" y="151"/>
                    </a:lnTo>
                    <a:lnTo>
                      <a:pt x="29" y="142"/>
                    </a:lnTo>
                    <a:lnTo>
                      <a:pt x="35" y="132"/>
                    </a:lnTo>
                    <a:lnTo>
                      <a:pt x="43" y="123"/>
                    </a:lnTo>
                    <a:lnTo>
                      <a:pt x="52" y="115"/>
                    </a:lnTo>
                    <a:lnTo>
                      <a:pt x="60" y="105"/>
                    </a:lnTo>
                    <a:lnTo>
                      <a:pt x="70" y="94"/>
                    </a:lnTo>
                    <a:lnTo>
                      <a:pt x="79" y="82"/>
                    </a:lnTo>
                    <a:lnTo>
                      <a:pt x="79" y="82"/>
                    </a:lnTo>
                    <a:lnTo>
                      <a:pt x="95" y="71"/>
                    </a:lnTo>
                    <a:lnTo>
                      <a:pt x="112" y="67"/>
                    </a:lnTo>
                    <a:lnTo>
                      <a:pt x="130" y="68"/>
                    </a:lnTo>
                    <a:lnTo>
                      <a:pt x="143" y="73"/>
                    </a:lnTo>
                    <a:lnTo>
                      <a:pt x="152" y="79"/>
                    </a:lnTo>
                    <a:lnTo>
                      <a:pt x="152" y="79"/>
                    </a:lnTo>
                    <a:lnTo>
                      <a:pt x="167" y="95"/>
                    </a:lnTo>
                    <a:lnTo>
                      <a:pt x="182" y="106"/>
                    </a:lnTo>
                    <a:lnTo>
                      <a:pt x="196" y="115"/>
                    </a:lnTo>
                    <a:lnTo>
                      <a:pt x="211" y="123"/>
                    </a:lnTo>
                    <a:lnTo>
                      <a:pt x="225" y="134"/>
                    </a:lnTo>
                    <a:lnTo>
                      <a:pt x="225" y="134"/>
                    </a:lnTo>
                    <a:lnTo>
                      <a:pt x="228" y="115"/>
                    </a:lnTo>
                    <a:lnTo>
                      <a:pt x="227" y="95"/>
                    </a:lnTo>
                    <a:lnTo>
                      <a:pt x="223" y="78"/>
                    </a:lnTo>
                    <a:lnTo>
                      <a:pt x="219" y="61"/>
                    </a:lnTo>
                    <a:lnTo>
                      <a:pt x="212" y="47"/>
                    </a:lnTo>
                    <a:lnTo>
                      <a:pt x="204" y="34"/>
                    </a:lnTo>
                    <a:lnTo>
                      <a:pt x="197" y="23"/>
                    </a:lnTo>
                    <a:lnTo>
                      <a:pt x="192" y="15"/>
                    </a:lnTo>
                    <a:lnTo>
                      <a:pt x="188" y="10"/>
                    </a:lnTo>
                    <a:lnTo>
                      <a:pt x="186" y="8"/>
                    </a:lnTo>
                    <a:lnTo>
                      <a:pt x="245" y="0"/>
                    </a:lnTo>
                    <a:lnTo>
                      <a:pt x="245" y="0"/>
                    </a:lnTo>
                    <a:lnTo>
                      <a:pt x="252" y="19"/>
                    </a:lnTo>
                    <a:lnTo>
                      <a:pt x="258" y="36"/>
                    </a:lnTo>
                    <a:lnTo>
                      <a:pt x="263" y="55"/>
                    </a:lnTo>
                    <a:lnTo>
                      <a:pt x="265" y="73"/>
                    </a:lnTo>
                    <a:lnTo>
                      <a:pt x="266" y="90"/>
                    </a:lnTo>
                    <a:lnTo>
                      <a:pt x="266" y="106"/>
                    </a:lnTo>
                    <a:lnTo>
                      <a:pt x="265" y="119"/>
                    </a:lnTo>
                    <a:lnTo>
                      <a:pt x="265" y="129"/>
                    </a:lnTo>
                    <a:lnTo>
                      <a:pt x="264" y="135"/>
                    </a:lnTo>
                    <a:lnTo>
                      <a:pt x="264" y="137"/>
                    </a:lnTo>
                    <a:lnTo>
                      <a:pt x="264" y="137"/>
                    </a:lnTo>
                    <a:close/>
                  </a:path>
                </a:pathLst>
              </a:custGeom>
              <a:solidFill>
                <a:srgbClr val="26F2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9" name="Freeform 3453"/>
              <p:cNvSpPr>
                <a:spLocks/>
              </p:cNvSpPr>
              <p:nvPr/>
            </p:nvSpPr>
            <p:spPr bwMode="auto">
              <a:xfrm>
                <a:off x="340" y="2974"/>
                <a:ext cx="50" cy="68"/>
              </a:xfrm>
              <a:custGeom>
                <a:avLst/>
                <a:gdLst>
                  <a:gd name="T0" fmla="*/ 281 w 443"/>
                  <a:gd name="T1" fmla="*/ 117 h 611"/>
                  <a:gd name="T2" fmla="*/ 317 w 443"/>
                  <a:gd name="T3" fmla="*/ 93 h 611"/>
                  <a:gd name="T4" fmla="*/ 358 w 443"/>
                  <a:gd name="T5" fmla="*/ 81 h 611"/>
                  <a:gd name="T6" fmla="*/ 385 w 443"/>
                  <a:gd name="T7" fmla="*/ 84 h 611"/>
                  <a:gd name="T8" fmla="*/ 436 w 443"/>
                  <a:gd name="T9" fmla="*/ 122 h 611"/>
                  <a:gd name="T10" fmla="*/ 439 w 443"/>
                  <a:gd name="T11" fmla="*/ 161 h 611"/>
                  <a:gd name="T12" fmla="*/ 419 w 443"/>
                  <a:gd name="T13" fmla="*/ 209 h 611"/>
                  <a:gd name="T14" fmla="*/ 408 w 443"/>
                  <a:gd name="T15" fmla="*/ 239 h 611"/>
                  <a:gd name="T16" fmla="*/ 408 w 443"/>
                  <a:gd name="T17" fmla="*/ 265 h 611"/>
                  <a:gd name="T18" fmla="*/ 413 w 443"/>
                  <a:gd name="T19" fmla="*/ 291 h 611"/>
                  <a:gd name="T20" fmla="*/ 416 w 443"/>
                  <a:gd name="T21" fmla="*/ 319 h 611"/>
                  <a:gd name="T22" fmla="*/ 405 w 443"/>
                  <a:gd name="T23" fmla="*/ 346 h 611"/>
                  <a:gd name="T24" fmla="*/ 369 w 443"/>
                  <a:gd name="T25" fmla="*/ 395 h 611"/>
                  <a:gd name="T26" fmla="*/ 355 w 443"/>
                  <a:gd name="T27" fmla="*/ 426 h 611"/>
                  <a:gd name="T28" fmla="*/ 360 w 443"/>
                  <a:gd name="T29" fmla="*/ 473 h 611"/>
                  <a:gd name="T30" fmla="*/ 349 w 443"/>
                  <a:gd name="T31" fmla="*/ 496 h 611"/>
                  <a:gd name="T32" fmla="*/ 329 w 443"/>
                  <a:gd name="T33" fmla="*/ 519 h 611"/>
                  <a:gd name="T34" fmla="*/ 313 w 443"/>
                  <a:gd name="T35" fmla="*/ 527 h 611"/>
                  <a:gd name="T36" fmla="*/ 294 w 443"/>
                  <a:gd name="T37" fmla="*/ 527 h 611"/>
                  <a:gd name="T38" fmla="*/ 279 w 443"/>
                  <a:gd name="T39" fmla="*/ 541 h 611"/>
                  <a:gd name="T40" fmla="*/ 263 w 443"/>
                  <a:gd name="T41" fmla="*/ 575 h 611"/>
                  <a:gd name="T42" fmla="*/ 250 w 443"/>
                  <a:gd name="T43" fmla="*/ 588 h 611"/>
                  <a:gd name="T44" fmla="*/ 233 w 443"/>
                  <a:gd name="T45" fmla="*/ 602 h 611"/>
                  <a:gd name="T46" fmla="*/ 223 w 443"/>
                  <a:gd name="T47" fmla="*/ 607 h 611"/>
                  <a:gd name="T48" fmla="*/ 203 w 443"/>
                  <a:gd name="T49" fmla="*/ 610 h 611"/>
                  <a:gd name="T50" fmla="*/ 186 w 443"/>
                  <a:gd name="T51" fmla="*/ 603 h 611"/>
                  <a:gd name="T52" fmla="*/ 171 w 443"/>
                  <a:gd name="T53" fmla="*/ 573 h 611"/>
                  <a:gd name="T54" fmla="*/ 152 w 443"/>
                  <a:gd name="T55" fmla="*/ 556 h 611"/>
                  <a:gd name="T56" fmla="*/ 117 w 443"/>
                  <a:gd name="T57" fmla="*/ 530 h 611"/>
                  <a:gd name="T58" fmla="*/ 105 w 443"/>
                  <a:gd name="T59" fmla="*/ 505 h 611"/>
                  <a:gd name="T60" fmla="*/ 99 w 443"/>
                  <a:gd name="T61" fmla="*/ 456 h 611"/>
                  <a:gd name="T62" fmla="*/ 81 w 443"/>
                  <a:gd name="T63" fmla="*/ 428 h 611"/>
                  <a:gd name="T64" fmla="*/ 48 w 443"/>
                  <a:gd name="T65" fmla="*/ 399 h 611"/>
                  <a:gd name="T66" fmla="*/ 36 w 443"/>
                  <a:gd name="T67" fmla="*/ 378 h 611"/>
                  <a:gd name="T68" fmla="*/ 27 w 443"/>
                  <a:gd name="T69" fmla="*/ 354 h 611"/>
                  <a:gd name="T70" fmla="*/ 30 w 443"/>
                  <a:gd name="T71" fmla="*/ 334 h 611"/>
                  <a:gd name="T72" fmla="*/ 26 w 443"/>
                  <a:gd name="T73" fmla="*/ 292 h 611"/>
                  <a:gd name="T74" fmla="*/ 31 w 443"/>
                  <a:gd name="T75" fmla="*/ 271 h 611"/>
                  <a:gd name="T76" fmla="*/ 24 w 443"/>
                  <a:gd name="T77" fmla="*/ 253 h 611"/>
                  <a:gd name="T78" fmla="*/ 14 w 443"/>
                  <a:gd name="T79" fmla="*/ 232 h 611"/>
                  <a:gd name="T80" fmla="*/ 0 w 443"/>
                  <a:gd name="T81" fmla="*/ 199 h 611"/>
                  <a:gd name="T82" fmla="*/ 9 w 443"/>
                  <a:gd name="T83" fmla="*/ 173 h 611"/>
                  <a:gd name="T84" fmla="*/ 29 w 443"/>
                  <a:gd name="T85" fmla="*/ 142 h 611"/>
                  <a:gd name="T86" fmla="*/ 52 w 443"/>
                  <a:gd name="T87" fmla="*/ 115 h 611"/>
                  <a:gd name="T88" fmla="*/ 79 w 443"/>
                  <a:gd name="T89" fmla="*/ 82 h 611"/>
                  <a:gd name="T90" fmla="*/ 112 w 443"/>
                  <a:gd name="T91" fmla="*/ 67 h 611"/>
                  <a:gd name="T92" fmla="*/ 152 w 443"/>
                  <a:gd name="T93" fmla="*/ 79 h 611"/>
                  <a:gd name="T94" fmla="*/ 182 w 443"/>
                  <a:gd name="T95" fmla="*/ 106 h 611"/>
                  <a:gd name="T96" fmla="*/ 225 w 443"/>
                  <a:gd name="T97" fmla="*/ 134 h 611"/>
                  <a:gd name="T98" fmla="*/ 227 w 443"/>
                  <a:gd name="T99" fmla="*/ 95 h 611"/>
                  <a:gd name="T100" fmla="*/ 212 w 443"/>
                  <a:gd name="T101" fmla="*/ 47 h 611"/>
                  <a:gd name="T102" fmla="*/ 192 w 443"/>
                  <a:gd name="T103" fmla="*/ 15 h 611"/>
                  <a:gd name="T104" fmla="*/ 245 w 443"/>
                  <a:gd name="T105" fmla="*/ 0 h 611"/>
                  <a:gd name="T106" fmla="*/ 258 w 443"/>
                  <a:gd name="T107" fmla="*/ 36 h 611"/>
                  <a:gd name="T108" fmla="*/ 266 w 443"/>
                  <a:gd name="T109" fmla="*/ 90 h 611"/>
                  <a:gd name="T110" fmla="*/ 265 w 443"/>
                  <a:gd name="T111" fmla="*/ 129 h 611"/>
                  <a:gd name="T112" fmla="*/ 264 w 443"/>
                  <a:gd name="T113" fmla="*/ 137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3" h="611">
                    <a:moveTo>
                      <a:pt x="264" y="137"/>
                    </a:moveTo>
                    <a:lnTo>
                      <a:pt x="272" y="128"/>
                    </a:lnTo>
                    <a:lnTo>
                      <a:pt x="281" y="117"/>
                    </a:lnTo>
                    <a:lnTo>
                      <a:pt x="292" y="108"/>
                    </a:lnTo>
                    <a:lnTo>
                      <a:pt x="304" y="100"/>
                    </a:lnTo>
                    <a:lnTo>
                      <a:pt x="317" y="93"/>
                    </a:lnTo>
                    <a:lnTo>
                      <a:pt x="330" y="88"/>
                    </a:lnTo>
                    <a:lnTo>
                      <a:pt x="345" y="83"/>
                    </a:lnTo>
                    <a:lnTo>
                      <a:pt x="358" y="81"/>
                    </a:lnTo>
                    <a:lnTo>
                      <a:pt x="373" y="82"/>
                    </a:lnTo>
                    <a:lnTo>
                      <a:pt x="385" y="84"/>
                    </a:lnTo>
                    <a:lnTo>
                      <a:pt x="385" y="84"/>
                    </a:lnTo>
                    <a:lnTo>
                      <a:pt x="405" y="93"/>
                    </a:lnTo>
                    <a:lnTo>
                      <a:pt x="422" y="106"/>
                    </a:lnTo>
                    <a:lnTo>
                      <a:pt x="436" y="122"/>
                    </a:lnTo>
                    <a:lnTo>
                      <a:pt x="443" y="141"/>
                    </a:lnTo>
                    <a:lnTo>
                      <a:pt x="439" y="161"/>
                    </a:lnTo>
                    <a:lnTo>
                      <a:pt x="439" y="161"/>
                    </a:lnTo>
                    <a:lnTo>
                      <a:pt x="434" y="176"/>
                    </a:lnTo>
                    <a:lnTo>
                      <a:pt x="426" y="192"/>
                    </a:lnTo>
                    <a:lnTo>
                      <a:pt x="419" y="209"/>
                    </a:lnTo>
                    <a:lnTo>
                      <a:pt x="413" y="224"/>
                    </a:lnTo>
                    <a:lnTo>
                      <a:pt x="408" y="239"/>
                    </a:lnTo>
                    <a:lnTo>
                      <a:pt x="408" y="239"/>
                    </a:lnTo>
                    <a:lnTo>
                      <a:pt x="407" y="248"/>
                    </a:lnTo>
                    <a:lnTo>
                      <a:pt x="407" y="256"/>
                    </a:lnTo>
                    <a:lnTo>
                      <a:pt x="408" y="265"/>
                    </a:lnTo>
                    <a:lnTo>
                      <a:pt x="409" y="273"/>
                    </a:lnTo>
                    <a:lnTo>
                      <a:pt x="411" y="282"/>
                    </a:lnTo>
                    <a:lnTo>
                      <a:pt x="413" y="291"/>
                    </a:lnTo>
                    <a:lnTo>
                      <a:pt x="416" y="299"/>
                    </a:lnTo>
                    <a:lnTo>
                      <a:pt x="416" y="309"/>
                    </a:lnTo>
                    <a:lnTo>
                      <a:pt x="416" y="319"/>
                    </a:lnTo>
                    <a:lnTo>
                      <a:pt x="412" y="330"/>
                    </a:lnTo>
                    <a:lnTo>
                      <a:pt x="412" y="330"/>
                    </a:lnTo>
                    <a:lnTo>
                      <a:pt x="405" y="346"/>
                    </a:lnTo>
                    <a:lnTo>
                      <a:pt x="394" y="363"/>
                    </a:lnTo>
                    <a:lnTo>
                      <a:pt x="382" y="379"/>
                    </a:lnTo>
                    <a:lnTo>
                      <a:pt x="369" y="395"/>
                    </a:lnTo>
                    <a:lnTo>
                      <a:pt x="358" y="411"/>
                    </a:lnTo>
                    <a:lnTo>
                      <a:pt x="358" y="411"/>
                    </a:lnTo>
                    <a:lnTo>
                      <a:pt x="355" y="426"/>
                    </a:lnTo>
                    <a:lnTo>
                      <a:pt x="356" y="441"/>
                    </a:lnTo>
                    <a:lnTo>
                      <a:pt x="359" y="458"/>
                    </a:lnTo>
                    <a:lnTo>
                      <a:pt x="360" y="473"/>
                    </a:lnTo>
                    <a:lnTo>
                      <a:pt x="354" y="488"/>
                    </a:lnTo>
                    <a:lnTo>
                      <a:pt x="354" y="488"/>
                    </a:lnTo>
                    <a:lnTo>
                      <a:pt x="349" y="496"/>
                    </a:lnTo>
                    <a:lnTo>
                      <a:pt x="342" y="503"/>
                    </a:lnTo>
                    <a:lnTo>
                      <a:pt x="336" y="512"/>
                    </a:lnTo>
                    <a:lnTo>
                      <a:pt x="329" y="519"/>
                    </a:lnTo>
                    <a:lnTo>
                      <a:pt x="322" y="523"/>
                    </a:lnTo>
                    <a:lnTo>
                      <a:pt x="322" y="523"/>
                    </a:lnTo>
                    <a:lnTo>
                      <a:pt x="313" y="527"/>
                    </a:lnTo>
                    <a:lnTo>
                      <a:pt x="306" y="527"/>
                    </a:lnTo>
                    <a:lnTo>
                      <a:pt x="300" y="526"/>
                    </a:lnTo>
                    <a:lnTo>
                      <a:pt x="294" y="527"/>
                    </a:lnTo>
                    <a:lnTo>
                      <a:pt x="286" y="532"/>
                    </a:lnTo>
                    <a:lnTo>
                      <a:pt x="286" y="532"/>
                    </a:lnTo>
                    <a:lnTo>
                      <a:pt x="279" y="541"/>
                    </a:lnTo>
                    <a:lnTo>
                      <a:pt x="274" y="552"/>
                    </a:lnTo>
                    <a:lnTo>
                      <a:pt x="268" y="564"/>
                    </a:lnTo>
                    <a:lnTo>
                      <a:pt x="263" y="575"/>
                    </a:lnTo>
                    <a:lnTo>
                      <a:pt x="255" y="583"/>
                    </a:lnTo>
                    <a:lnTo>
                      <a:pt x="255" y="583"/>
                    </a:lnTo>
                    <a:lnTo>
                      <a:pt x="250" y="588"/>
                    </a:lnTo>
                    <a:lnTo>
                      <a:pt x="245" y="593"/>
                    </a:lnTo>
                    <a:lnTo>
                      <a:pt x="239" y="597"/>
                    </a:lnTo>
                    <a:lnTo>
                      <a:pt x="233" y="602"/>
                    </a:lnTo>
                    <a:lnTo>
                      <a:pt x="229" y="605"/>
                    </a:lnTo>
                    <a:lnTo>
                      <a:pt x="229" y="605"/>
                    </a:lnTo>
                    <a:lnTo>
                      <a:pt x="223" y="607"/>
                    </a:lnTo>
                    <a:lnTo>
                      <a:pt x="218" y="609"/>
                    </a:lnTo>
                    <a:lnTo>
                      <a:pt x="211" y="611"/>
                    </a:lnTo>
                    <a:lnTo>
                      <a:pt x="203" y="610"/>
                    </a:lnTo>
                    <a:lnTo>
                      <a:pt x="196" y="609"/>
                    </a:lnTo>
                    <a:lnTo>
                      <a:pt x="196" y="609"/>
                    </a:lnTo>
                    <a:lnTo>
                      <a:pt x="186" y="603"/>
                    </a:lnTo>
                    <a:lnTo>
                      <a:pt x="179" y="593"/>
                    </a:lnTo>
                    <a:lnTo>
                      <a:pt x="176" y="582"/>
                    </a:lnTo>
                    <a:lnTo>
                      <a:pt x="171" y="573"/>
                    </a:lnTo>
                    <a:lnTo>
                      <a:pt x="165" y="564"/>
                    </a:lnTo>
                    <a:lnTo>
                      <a:pt x="165" y="564"/>
                    </a:lnTo>
                    <a:lnTo>
                      <a:pt x="152" y="556"/>
                    </a:lnTo>
                    <a:lnTo>
                      <a:pt x="140" y="548"/>
                    </a:lnTo>
                    <a:lnTo>
                      <a:pt x="128" y="540"/>
                    </a:lnTo>
                    <a:lnTo>
                      <a:pt x="117" y="530"/>
                    </a:lnTo>
                    <a:lnTo>
                      <a:pt x="110" y="520"/>
                    </a:lnTo>
                    <a:lnTo>
                      <a:pt x="110" y="520"/>
                    </a:lnTo>
                    <a:lnTo>
                      <a:pt x="105" y="505"/>
                    </a:lnTo>
                    <a:lnTo>
                      <a:pt x="103" y="488"/>
                    </a:lnTo>
                    <a:lnTo>
                      <a:pt x="103" y="472"/>
                    </a:lnTo>
                    <a:lnTo>
                      <a:pt x="99" y="456"/>
                    </a:lnTo>
                    <a:lnTo>
                      <a:pt x="93" y="441"/>
                    </a:lnTo>
                    <a:lnTo>
                      <a:pt x="93" y="441"/>
                    </a:lnTo>
                    <a:lnTo>
                      <a:pt x="81" y="428"/>
                    </a:lnTo>
                    <a:lnTo>
                      <a:pt x="69" y="418"/>
                    </a:lnTo>
                    <a:lnTo>
                      <a:pt x="58" y="410"/>
                    </a:lnTo>
                    <a:lnTo>
                      <a:pt x="48" y="399"/>
                    </a:lnTo>
                    <a:lnTo>
                      <a:pt x="40" y="385"/>
                    </a:lnTo>
                    <a:lnTo>
                      <a:pt x="40" y="385"/>
                    </a:lnTo>
                    <a:lnTo>
                      <a:pt x="36" y="378"/>
                    </a:lnTo>
                    <a:lnTo>
                      <a:pt x="32" y="371"/>
                    </a:lnTo>
                    <a:lnTo>
                      <a:pt x="29" y="362"/>
                    </a:lnTo>
                    <a:lnTo>
                      <a:pt x="27" y="354"/>
                    </a:lnTo>
                    <a:lnTo>
                      <a:pt x="27" y="347"/>
                    </a:lnTo>
                    <a:lnTo>
                      <a:pt x="27" y="347"/>
                    </a:lnTo>
                    <a:lnTo>
                      <a:pt x="30" y="334"/>
                    </a:lnTo>
                    <a:lnTo>
                      <a:pt x="29" y="320"/>
                    </a:lnTo>
                    <a:lnTo>
                      <a:pt x="26" y="306"/>
                    </a:lnTo>
                    <a:lnTo>
                      <a:pt x="26" y="292"/>
                    </a:lnTo>
                    <a:lnTo>
                      <a:pt x="29" y="279"/>
                    </a:lnTo>
                    <a:lnTo>
                      <a:pt x="29" y="279"/>
                    </a:lnTo>
                    <a:lnTo>
                      <a:pt x="31" y="271"/>
                    </a:lnTo>
                    <a:lnTo>
                      <a:pt x="30" y="265"/>
                    </a:lnTo>
                    <a:lnTo>
                      <a:pt x="27" y="258"/>
                    </a:lnTo>
                    <a:lnTo>
                      <a:pt x="24" y="253"/>
                    </a:lnTo>
                    <a:lnTo>
                      <a:pt x="21" y="245"/>
                    </a:lnTo>
                    <a:lnTo>
                      <a:pt x="21" y="245"/>
                    </a:lnTo>
                    <a:lnTo>
                      <a:pt x="14" y="232"/>
                    </a:lnTo>
                    <a:lnTo>
                      <a:pt x="8" y="222"/>
                    </a:lnTo>
                    <a:lnTo>
                      <a:pt x="3" y="211"/>
                    </a:lnTo>
                    <a:lnTo>
                      <a:pt x="0" y="199"/>
                    </a:lnTo>
                    <a:lnTo>
                      <a:pt x="3" y="186"/>
                    </a:lnTo>
                    <a:lnTo>
                      <a:pt x="3" y="186"/>
                    </a:lnTo>
                    <a:lnTo>
                      <a:pt x="9" y="173"/>
                    </a:lnTo>
                    <a:lnTo>
                      <a:pt x="15" y="161"/>
                    </a:lnTo>
                    <a:lnTo>
                      <a:pt x="22" y="151"/>
                    </a:lnTo>
                    <a:lnTo>
                      <a:pt x="29" y="142"/>
                    </a:lnTo>
                    <a:lnTo>
                      <a:pt x="35" y="132"/>
                    </a:lnTo>
                    <a:lnTo>
                      <a:pt x="43" y="123"/>
                    </a:lnTo>
                    <a:lnTo>
                      <a:pt x="52" y="115"/>
                    </a:lnTo>
                    <a:lnTo>
                      <a:pt x="60" y="105"/>
                    </a:lnTo>
                    <a:lnTo>
                      <a:pt x="70" y="94"/>
                    </a:lnTo>
                    <a:lnTo>
                      <a:pt x="79" y="82"/>
                    </a:lnTo>
                    <a:lnTo>
                      <a:pt x="79" y="82"/>
                    </a:lnTo>
                    <a:lnTo>
                      <a:pt x="95" y="71"/>
                    </a:lnTo>
                    <a:lnTo>
                      <a:pt x="112" y="67"/>
                    </a:lnTo>
                    <a:lnTo>
                      <a:pt x="130" y="68"/>
                    </a:lnTo>
                    <a:lnTo>
                      <a:pt x="143" y="73"/>
                    </a:lnTo>
                    <a:lnTo>
                      <a:pt x="152" y="79"/>
                    </a:lnTo>
                    <a:lnTo>
                      <a:pt x="152" y="79"/>
                    </a:lnTo>
                    <a:lnTo>
                      <a:pt x="167" y="95"/>
                    </a:lnTo>
                    <a:lnTo>
                      <a:pt x="182" y="106"/>
                    </a:lnTo>
                    <a:lnTo>
                      <a:pt x="196" y="115"/>
                    </a:lnTo>
                    <a:lnTo>
                      <a:pt x="211" y="123"/>
                    </a:lnTo>
                    <a:lnTo>
                      <a:pt x="225" y="134"/>
                    </a:lnTo>
                    <a:lnTo>
                      <a:pt x="225" y="134"/>
                    </a:lnTo>
                    <a:lnTo>
                      <a:pt x="228" y="115"/>
                    </a:lnTo>
                    <a:lnTo>
                      <a:pt x="227" y="95"/>
                    </a:lnTo>
                    <a:lnTo>
                      <a:pt x="223" y="78"/>
                    </a:lnTo>
                    <a:lnTo>
                      <a:pt x="219" y="61"/>
                    </a:lnTo>
                    <a:lnTo>
                      <a:pt x="212" y="47"/>
                    </a:lnTo>
                    <a:lnTo>
                      <a:pt x="204" y="34"/>
                    </a:lnTo>
                    <a:lnTo>
                      <a:pt x="197" y="23"/>
                    </a:lnTo>
                    <a:lnTo>
                      <a:pt x="192" y="15"/>
                    </a:lnTo>
                    <a:lnTo>
                      <a:pt x="188" y="10"/>
                    </a:lnTo>
                    <a:lnTo>
                      <a:pt x="186" y="8"/>
                    </a:lnTo>
                    <a:lnTo>
                      <a:pt x="245" y="0"/>
                    </a:lnTo>
                    <a:lnTo>
                      <a:pt x="245" y="0"/>
                    </a:lnTo>
                    <a:lnTo>
                      <a:pt x="252" y="19"/>
                    </a:lnTo>
                    <a:lnTo>
                      <a:pt x="258" y="36"/>
                    </a:lnTo>
                    <a:lnTo>
                      <a:pt x="263" y="55"/>
                    </a:lnTo>
                    <a:lnTo>
                      <a:pt x="265" y="73"/>
                    </a:lnTo>
                    <a:lnTo>
                      <a:pt x="266" y="90"/>
                    </a:lnTo>
                    <a:lnTo>
                      <a:pt x="266" y="106"/>
                    </a:lnTo>
                    <a:lnTo>
                      <a:pt x="265" y="119"/>
                    </a:lnTo>
                    <a:lnTo>
                      <a:pt x="265" y="129"/>
                    </a:lnTo>
                    <a:lnTo>
                      <a:pt x="264" y="135"/>
                    </a:lnTo>
                    <a:lnTo>
                      <a:pt x="264" y="137"/>
                    </a:lnTo>
                    <a:lnTo>
                      <a:pt x="264" y="137"/>
                    </a:lnTo>
                  </a:path>
                </a:pathLst>
              </a:custGeom>
              <a:noFill/>
              <a:ln w="3175">
                <a:solidFill>
                  <a:srgbClr val="FFF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7790" name="Group 3454"/>
            <p:cNvGrpSpPr>
              <a:grpSpLocks/>
            </p:cNvGrpSpPr>
            <p:nvPr/>
          </p:nvGrpSpPr>
          <p:grpSpPr bwMode="auto">
            <a:xfrm>
              <a:off x="4021" y="2264"/>
              <a:ext cx="133" cy="174"/>
              <a:chOff x="180" y="4020"/>
              <a:chExt cx="78" cy="102"/>
            </a:xfrm>
          </p:grpSpPr>
          <p:sp>
            <p:nvSpPr>
              <p:cNvPr id="17791" name="AutoShape 3455"/>
              <p:cNvSpPr>
                <a:spLocks noChangeAspect="1" noChangeArrowheads="1" noTextEdit="1"/>
              </p:cNvSpPr>
              <p:nvPr/>
            </p:nvSpPr>
            <p:spPr bwMode="auto">
              <a:xfrm>
                <a:off x="180" y="4020"/>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7792" name="Freeform 3456"/>
              <p:cNvSpPr>
                <a:spLocks/>
              </p:cNvSpPr>
              <p:nvPr/>
            </p:nvSpPr>
            <p:spPr bwMode="auto">
              <a:xfrm>
                <a:off x="189" y="4029"/>
                <a:ext cx="60" cy="84"/>
              </a:xfrm>
              <a:custGeom>
                <a:avLst/>
                <a:gdLst>
                  <a:gd name="T0" fmla="*/ 2605 w 2605"/>
                  <a:gd name="T1" fmla="*/ 3796 h 3796"/>
                  <a:gd name="T2" fmla="*/ 0 w 2605"/>
                  <a:gd name="T3" fmla="*/ 3796 h 3796"/>
                  <a:gd name="T4" fmla="*/ 629 w 2605"/>
                  <a:gd name="T5" fmla="*/ 0 h 3796"/>
                  <a:gd name="T6" fmla="*/ 1977 w 2605"/>
                  <a:gd name="T7" fmla="*/ 0 h 3796"/>
                  <a:gd name="T8" fmla="*/ 2605 w 2605"/>
                  <a:gd name="T9" fmla="*/ 3796 h 3796"/>
                  <a:gd name="T10" fmla="*/ 2605 w 2605"/>
                  <a:gd name="T11" fmla="*/ 3796 h 3796"/>
                </a:gdLst>
                <a:ahLst/>
                <a:cxnLst>
                  <a:cxn ang="0">
                    <a:pos x="T0" y="T1"/>
                  </a:cxn>
                  <a:cxn ang="0">
                    <a:pos x="T2" y="T3"/>
                  </a:cxn>
                  <a:cxn ang="0">
                    <a:pos x="T4" y="T5"/>
                  </a:cxn>
                  <a:cxn ang="0">
                    <a:pos x="T6" y="T7"/>
                  </a:cxn>
                  <a:cxn ang="0">
                    <a:pos x="T8" y="T9"/>
                  </a:cxn>
                  <a:cxn ang="0">
                    <a:pos x="T10" y="T11"/>
                  </a:cxn>
                </a:cxnLst>
                <a:rect l="0" t="0" r="r" b="b"/>
                <a:pathLst>
                  <a:path w="2605" h="3796">
                    <a:moveTo>
                      <a:pt x="2605" y="3796"/>
                    </a:moveTo>
                    <a:lnTo>
                      <a:pt x="0" y="3796"/>
                    </a:lnTo>
                    <a:lnTo>
                      <a:pt x="629" y="0"/>
                    </a:lnTo>
                    <a:lnTo>
                      <a:pt x="1977" y="0"/>
                    </a:lnTo>
                    <a:lnTo>
                      <a:pt x="2605" y="3796"/>
                    </a:lnTo>
                    <a:lnTo>
                      <a:pt x="2605" y="3796"/>
                    </a:lnTo>
                    <a:close/>
                  </a:path>
                </a:pathLst>
              </a:custGeom>
              <a:solidFill>
                <a:srgbClr val="0000C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93" name="Freeform 3457"/>
              <p:cNvSpPr>
                <a:spLocks/>
              </p:cNvSpPr>
              <p:nvPr/>
            </p:nvSpPr>
            <p:spPr bwMode="auto">
              <a:xfrm>
                <a:off x="189" y="4029"/>
                <a:ext cx="60" cy="84"/>
              </a:xfrm>
              <a:custGeom>
                <a:avLst/>
                <a:gdLst>
                  <a:gd name="T0" fmla="*/ 2605 w 2605"/>
                  <a:gd name="T1" fmla="*/ 3796 h 3796"/>
                  <a:gd name="T2" fmla="*/ 0 w 2605"/>
                  <a:gd name="T3" fmla="*/ 3796 h 3796"/>
                  <a:gd name="T4" fmla="*/ 629 w 2605"/>
                  <a:gd name="T5" fmla="*/ 0 h 3796"/>
                  <a:gd name="T6" fmla="*/ 1977 w 2605"/>
                  <a:gd name="T7" fmla="*/ 0 h 3796"/>
                  <a:gd name="T8" fmla="*/ 2605 w 2605"/>
                  <a:gd name="T9" fmla="*/ 3796 h 3796"/>
                  <a:gd name="T10" fmla="*/ 2605 w 2605"/>
                  <a:gd name="T11" fmla="*/ 3796 h 3796"/>
                </a:gdLst>
                <a:ahLst/>
                <a:cxnLst>
                  <a:cxn ang="0">
                    <a:pos x="T0" y="T1"/>
                  </a:cxn>
                  <a:cxn ang="0">
                    <a:pos x="T2" y="T3"/>
                  </a:cxn>
                  <a:cxn ang="0">
                    <a:pos x="T4" y="T5"/>
                  </a:cxn>
                  <a:cxn ang="0">
                    <a:pos x="T6" y="T7"/>
                  </a:cxn>
                  <a:cxn ang="0">
                    <a:pos x="T8" y="T9"/>
                  </a:cxn>
                  <a:cxn ang="0">
                    <a:pos x="T10" y="T11"/>
                  </a:cxn>
                </a:cxnLst>
                <a:rect l="0" t="0" r="r" b="b"/>
                <a:pathLst>
                  <a:path w="2605" h="3796">
                    <a:moveTo>
                      <a:pt x="2605" y="3796"/>
                    </a:moveTo>
                    <a:lnTo>
                      <a:pt x="0" y="3796"/>
                    </a:lnTo>
                    <a:lnTo>
                      <a:pt x="629" y="0"/>
                    </a:lnTo>
                    <a:lnTo>
                      <a:pt x="1977" y="0"/>
                    </a:lnTo>
                    <a:lnTo>
                      <a:pt x="2605" y="3796"/>
                    </a:lnTo>
                    <a:lnTo>
                      <a:pt x="2605" y="3796"/>
                    </a:lnTo>
                  </a:path>
                </a:pathLst>
              </a:custGeom>
              <a:noFill/>
              <a:ln w="6350">
                <a:solidFill>
                  <a:srgbClr val="0000CB"/>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794" name="Freeform 3458"/>
              <p:cNvSpPr>
                <a:spLocks/>
              </p:cNvSpPr>
              <p:nvPr/>
            </p:nvSpPr>
            <p:spPr bwMode="auto">
              <a:xfrm>
                <a:off x="189" y="4029"/>
                <a:ext cx="60" cy="84"/>
              </a:xfrm>
              <a:custGeom>
                <a:avLst/>
                <a:gdLst>
                  <a:gd name="T0" fmla="*/ 2605 w 2605"/>
                  <a:gd name="T1" fmla="*/ 3796 h 3796"/>
                  <a:gd name="T2" fmla="*/ 0 w 2605"/>
                  <a:gd name="T3" fmla="*/ 3796 h 3796"/>
                  <a:gd name="T4" fmla="*/ 629 w 2605"/>
                  <a:gd name="T5" fmla="*/ 0 h 3796"/>
                  <a:gd name="T6" fmla="*/ 1977 w 2605"/>
                  <a:gd name="T7" fmla="*/ 0 h 3796"/>
                  <a:gd name="T8" fmla="*/ 2605 w 2605"/>
                  <a:gd name="T9" fmla="*/ 3796 h 3796"/>
                  <a:gd name="T10" fmla="*/ 2605 w 2605"/>
                  <a:gd name="T11" fmla="*/ 3796 h 3796"/>
                </a:gdLst>
                <a:ahLst/>
                <a:cxnLst>
                  <a:cxn ang="0">
                    <a:pos x="T0" y="T1"/>
                  </a:cxn>
                  <a:cxn ang="0">
                    <a:pos x="T2" y="T3"/>
                  </a:cxn>
                  <a:cxn ang="0">
                    <a:pos x="T4" y="T5"/>
                  </a:cxn>
                  <a:cxn ang="0">
                    <a:pos x="T6" y="T7"/>
                  </a:cxn>
                  <a:cxn ang="0">
                    <a:pos x="T8" y="T9"/>
                  </a:cxn>
                  <a:cxn ang="0">
                    <a:pos x="T10" y="T11"/>
                  </a:cxn>
                </a:cxnLst>
                <a:rect l="0" t="0" r="r" b="b"/>
                <a:pathLst>
                  <a:path w="2605" h="3796">
                    <a:moveTo>
                      <a:pt x="2605" y="3796"/>
                    </a:moveTo>
                    <a:lnTo>
                      <a:pt x="0" y="3796"/>
                    </a:lnTo>
                    <a:lnTo>
                      <a:pt x="629" y="0"/>
                    </a:lnTo>
                    <a:lnTo>
                      <a:pt x="1977" y="0"/>
                    </a:lnTo>
                    <a:lnTo>
                      <a:pt x="2605" y="3796"/>
                    </a:lnTo>
                    <a:lnTo>
                      <a:pt x="2605" y="3796"/>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795" name="Freeform 3459"/>
              <p:cNvSpPr>
                <a:spLocks/>
              </p:cNvSpPr>
              <p:nvPr/>
            </p:nvSpPr>
            <p:spPr bwMode="auto">
              <a:xfrm>
                <a:off x="210" y="4068"/>
                <a:ext cx="20" cy="41"/>
              </a:xfrm>
              <a:custGeom>
                <a:avLst/>
                <a:gdLst>
                  <a:gd name="T0" fmla="*/ 342 w 853"/>
                  <a:gd name="T1" fmla="*/ 1539 h 1866"/>
                  <a:gd name="T2" fmla="*/ 344 w 853"/>
                  <a:gd name="T3" fmla="*/ 1399 h 1866"/>
                  <a:gd name="T4" fmla="*/ 419 w 853"/>
                  <a:gd name="T5" fmla="*/ 1116 h 1866"/>
                  <a:gd name="T6" fmla="*/ 428 w 853"/>
                  <a:gd name="T7" fmla="*/ 1111 h 1866"/>
                  <a:gd name="T8" fmla="*/ 512 w 853"/>
                  <a:gd name="T9" fmla="*/ 1056 h 1866"/>
                  <a:gd name="T10" fmla="*/ 583 w 853"/>
                  <a:gd name="T11" fmla="*/ 1018 h 1866"/>
                  <a:gd name="T12" fmla="*/ 631 w 853"/>
                  <a:gd name="T13" fmla="*/ 975 h 1866"/>
                  <a:gd name="T14" fmla="*/ 663 w 853"/>
                  <a:gd name="T15" fmla="*/ 875 h 1866"/>
                  <a:gd name="T16" fmla="*/ 599 w 853"/>
                  <a:gd name="T17" fmla="*/ 747 h 1866"/>
                  <a:gd name="T18" fmla="*/ 576 w 853"/>
                  <a:gd name="T19" fmla="*/ 797 h 1866"/>
                  <a:gd name="T20" fmla="*/ 576 w 853"/>
                  <a:gd name="T21" fmla="*/ 918 h 1866"/>
                  <a:gd name="T22" fmla="*/ 499 w 853"/>
                  <a:gd name="T23" fmla="*/ 1020 h 1866"/>
                  <a:gd name="T24" fmla="*/ 437 w 853"/>
                  <a:gd name="T25" fmla="*/ 972 h 1866"/>
                  <a:gd name="T26" fmla="*/ 440 w 853"/>
                  <a:gd name="T27" fmla="*/ 943 h 1866"/>
                  <a:gd name="T28" fmla="*/ 443 w 853"/>
                  <a:gd name="T29" fmla="*/ 837 h 1866"/>
                  <a:gd name="T30" fmla="*/ 431 w 853"/>
                  <a:gd name="T31" fmla="*/ 699 h 1866"/>
                  <a:gd name="T32" fmla="*/ 443 w 853"/>
                  <a:gd name="T33" fmla="*/ 620 h 1866"/>
                  <a:gd name="T34" fmla="*/ 417 w 853"/>
                  <a:gd name="T35" fmla="*/ 538 h 1866"/>
                  <a:gd name="T36" fmla="*/ 384 w 853"/>
                  <a:gd name="T37" fmla="*/ 619 h 1866"/>
                  <a:gd name="T38" fmla="*/ 349 w 853"/>
                  <a:gd name="T39" fmla="*/ 642 h 1866"/>
                  <a:gd name="T40" fmla="*/ 349 w 853"/>
                  <a:gd name="T41" fmla="*/ 643 h 1866"/>
                  <a:gd name="T42" fmla="*/ 372 w 853"/>
                  <a:gd name="T43" fmla="*/ 597 h 1866"/>
                  <a:gd name="T44" fmla="*/ 422 w 853"/>
                  <a:gd name="T45" fmla="*/ 466 h 1866"/>
                  <a:gd name="T46" fmla="*/ 461 w 853"/>
                  <a:gd name="T47" fmla="*/ 323 h 1866"/>
                  <a:gd name="T48" fmla="*/ 509 w 853"/>
                  <a:gd name="T49" fmla="*/ 181 h 1866"/>
                  <a:gd name="T50" fmla="*/ 475 w 853"/>
                  <a:gd name="T51" fmla="*/ 77 h 1866"/>
                  <a:gd name="T52" fmla="*/ 430 w 853"/>
                  <a:gd name="T53" fmla="*/ 12 h 1866"/>
                  <a:gd name="T54" fmla="*/ 387 w 853"/>
                  <a:gd name="T55" fmla="*/ 145 h 1866"/>
                  <a:gd name="T56" fmla="*/ 341 w 853"/>
                  <a:gd name="T57" fmla="*/ 249 h 1866"/>
                  <a:gd name="T58" fmla="*/ 287 w 853"/>
                  <a:gd name="T59" fmla="*/ 388 h 1866"/>
                  <a:gd name="T60" fmla="*/ 242 w 853"/>
                  <a:gd name="T61" fmla="*/ 509 h 1866"/>
                  <a:gd name="T62" fmla="*/ 227 w 853"/>
                  <a:gd name="T63" fmla="*/ 620 h 1866"/>
                  <a:gd name="T64" fmla="*/ 122 w 853"/>
                  <a:gd name="T65" fmla="*/ 703 h 1866"/>
                  <a:gd name="T66" fmla="*/ 124 w 853"/>
                  <a:gd name="T67" fmla="*/ 805 h 1866"/>
                  <a:gd name="T68" fmla="*/ 142 w 853"/>
                  <a:gd name="T69" fmla="*/ 1023 h 1866"/>
                  <a:gd name="T70" fmla="*/ 135 w 853"/>
                  <a:gd name="T71" fmla="*/ 1207 h 1866"/>
                  <a:gd name="T72" fmla="*/ 151 w 853"/>
                  <a:gd name="T73" fmla="*/ 1342 h 1866"/>
                  <a:gd name="T74" fmla="*/ 143 w 853"/>
                  <a:gd name="T75" fmla="*/ 1543 h 1866"/>
                  <a:gd name="T76" fmla="*/ 110 w 853"/>
                  <a:gd name="T77" fmla="*/ 1653 h 1866"/>
                  <a:gd name="T78" fmla="*/ 82 w 853"/>
                  <a:gd name="T79" fmla="*/ 1755 h 1866"/>
                  <a:gd name="T80" fmla="*/ 0 w 853"/>
                  <a:gd name="T81" fmla="*/ 1832 h 1866"/>
                  <a:gd name="T82" fmla="*/ 223 w 853"/>
                  <a:gd name="T83" fmla="*/ 1849 h 1866"/>
                  <a:gd name="T84" fmla="*/ 383 w 853"/>
                  <a:gd name="T85" fmla="*/ 1851 h 1866"/>
                  <a:gd name="T86" fmla="*/ 646 w 853"/>
                  <a:gd name="T87" fmla="*/ 1860 h 1866"/>
                  <a:gd name="T88" fmla="*/ 814 w 853"/>
                  <a:gd name="T89" fmla="*/ 1840 h 1866"/>
                  <a:gd name="T90" fmla="*/ 844 w 853"/>
                  <a:gd name="T91" fmla="*/ 1823 h 1866"/>
                  <a:gd name="T92" fmla="*/ 851 w 853"/>
                  <a:gd name="T93" fmla="*/ 1807 h 1866"/>
                  <a:gd name="T94" fmla="*/ 801 w 853"/>
                  <a:gd name="T95" fmla="*/ 1726 h 1866"/>
                  <a:gd name="T96" fmla="*/ 743 w 853"/>
                  <a:gd name="T97" fmla="*/ 1667 h 1866"/>
                  <a:gd name="T98" fmla="*/ 744 w 853"/>
                  <a:gd name="T99" fmla="*/ 1676 h 1866"/>
                  <a:gd name="T100" fmla="*/ 727 w 853"/>
                  <a:gd name="T101" fmla="*/ 1675 h 1866"/>
                  <a:gd name="T102" fmla="*/ 714 w 853"/>
                  <a:gd name="T103" fmla="*/ 1577 h 1866"/>
                  <a:gd name="T104" fmla="*/ 710 w 853"/>
                  <a:gd name="T105" fmla="*/ 1527 h 1866"/>
                  <a:gd name="T106" fmla="*/ 707 w 853"/>
                  <a:gd name="T107" fmla="*/ 1415 h 1866"/>
                  <a:gd name="T108" fmla="*/ 688 w 853"/>
                  <a:gd name="T109" fmla="*/ 1295 h 1866"/>
                  <a:gd name="T110" fmla="*/ 689 w 853"/>
                  <a:gd name="T111" fmla="*/ 1193 h 1866"/>
                  <a:gd name="T112" fmla="*/ 686 w 853"/>
                  <a:gd name="T113" fmla="*/ 1134 h 1866"/>
                  <a:gd name="T114" fmla="*/ 740 w 853"/>
                  <a:gd name="T115" fmla="*/ 995 h 1866"/>
                  <a:gd name="T116" fmla="*/ 697 w 853"/>
                  <a:gd name="T117" fmla="*/ 955 h 1866"/>
                  <a:gd name="T118" fmla="*/ 612 w 853"/>
                  <a:gd name="T119" fmla="*/ 935 h 1866"/>
                  <a:gd name="T120" fmla="*/ 589 w 853"/>
                  <a:gd name="T121" fmla="*/ 940 h 1866"/>
                  <a:gd name="T122" fmla="*/ 436 w 853"/>
                  <a:gd name="T123" fmla="*/ 1003 h 1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3" h="1866">
                    <a:moveTo>
                      <a:pt x="337" y="1623"/>
                    </a:moveTo>
                    <a:lnTo>
                      <a:pt x="336" y="1624"/>
                    </a:lnTo>
                    <a:lnTo>
                      <a:pt x="336" y="1624"/>
                    </a:lnTo>
                    <a:lnTo>
                      <a:pt x="335" y="1625"/>
                    </a:lnTo>
                    <a:lnTo>
                      <a:pt x="335" y="1625"/>
                    </a:lnTo>
                    <a:lnTo>
                      <a:pt x="334" y="1626"/>
                    </a:lnTo>
                    <a:lnTo>
                      <a:pt x="334" y="1626"/>
                    </a:lnTo>
                    <a:lnTo>
                      <a:pt x="336" y="1611"/>
                    </a:lnTo>
                    <a:lnTo>
                      <a:pt x="338" y="1597"/>
                    </a:lnTo>
                    <a:lnTo>
                      <a:pt x="339" y="1582"/>
                    </a:lnTo>
                    <a:lnTo>
                      <a:pt x="340" y="1568"/>
                    </a:lnTo>
                    <a:lnTo>
                      <a:pt x="341" y="1553"/>
                    </a:lnTo>
                    <a:lnTo>
                      <a:pt x="342" y="1539"/>
                    </a:lnTo>
                    <a:lnTo>
                      <a:pt x="343" y="1524"/>
                    </a:lnTo>
                    <a:lnTo>
                      <a:pt x="343" y="1510"/>
                    </a:lnTo>
                    <a:lnTo>
                      <a:pt x="343" y="1495"/>
                    </a:lnTo>
                    <a:lnTo>
                      <a:pt x="342" y="1481"/>
                    </a:lnTo>
                    <a:lnTo>
                      <a:pt x="342" y="1481"/>
                    </a:lnTo>
                    <a:lnTo>
                      <a:pt x="342" y="1471"/>
                    </a:lnTo>
                    <a:lnTo>
                      <a:pt x="342" y="1461"/>
                    </a:lnTo>
                    <a:lnTo>
                      <a:pt x="342" y="1451"/>
                    </a:lnTo>
                    <a:lnTo>
                      <a:pt x="342" y="1440"/>
                    </a:lnTo>
                    <a:lnTo>
                      <a:pt x="343" y="1430"/>
                    </a:lnTo>
                    <a:lnTo>
                      <a:pt x="343" y="1420"/>
                    </a:lnTo>
                    <a:lnTo>
                      <a:pt x="344" y="1410"/>
                    </a:lnTo>
                    <a:lnTo>
                      <a:pt x="344" y="1399"/>
                    </a:lnTo>
                    <a:lnTo>
                      <a:pt x="345" y="1389"/>
                    </a:lnTo>
                    <a:lnTo>
                      <a:pt x="345" y="1380"/>
                    </a:lnTo>
                    <a:lnTo>
                      <a:pt x="345" y="1380"/>
                    </a:lnTo>
                    <a:lnTo>
                      <a:pt x="346" y="1350"/>
                    </a:lnTo>
                    <a:lnTo>
                      <a:pt x="345" y="1317"/>
                    </a:lnTo>
                    <a:lnTo>
                      <a:pt x="345" y="1283"/>
                    </a:lnTo>
                    <a:lnTo>
                      <a:pt x="346" y="1248"/>
                    </a:lnTo>
                    <a:lnTo>
                      <a:pt x="348" y="1214"/>
                    </a:lnTo>
                    <a:lnTo>
                      <a:pt x="353" y="1183"/>
                    </a:lnTo>
                    <a:lnTo>
                      <a:pt x="363" y="1156"/>
                    </a:lnTo>
                    <a:lnTo>
                      <a:pt x="376" y="1135"/>
                    </a:lnTo>
                    <a:lnTo>
                      <a:pt x="394" y="1121"/>
                    </a:lnTo>
                    <a:lnTo>
                      <a:pt x="419" y="1116"/>
                    </a:lnTo>
                    <a:lnTo>
                      <a:pt x="419" y="1116"/>
                    </a:lnTo>
                    <a:lnTo>
                      <a:pt x="418" y="1116"/>
                    </a:lnTo>
                    <a:lnTo>
                      <a:pt x="418" y="1116"/>
                    </a:lnTo>
                    <a:lnTo>
                      <a:pt x="417" y="1116"/>
                    </a:lnTo>
                    <a:lnTo>
                      <a:pt x="417" y="1116"/>
                    </a:lnTo>
                    <a:lnTo>
                      <a:pt x="416" y="1116"/>
                    </a:lnTo>
                    <a:lnTo>
                      <a:pt x="416" y="1116"/>
                    </a:lnTo>
                    <a:lnTo>
                      <a:pt x="419" y="1116"/>
                    </a:lnTo>
                    <a:lnTo>
                      <a:pt x="422" y="1116"/>
                    </a:lnTo>
                    <a:lnTo>
                      <a:pt x="424" y="1115"/>
                    </a:lnTo>
                    <a:lnTo>
                      <a:pt x="427" y="1113"/>
                    </a:lnTo>
                    <a:lnTo>
                      <a:pt x="428" y="1111"/>
                    </a:lnTo>
                    <a:lnTo>
                      <a:pt x="428" y="1111"/>
                    </a:lnTo>
                    <a:lnTo>
                      <a:pt x="434" y="1103"/>
                    </a:lnTo>
                    <a:lnTo>
                      <a:pt x="439" y="1095"/>
                    </a:lnTo>
                    <a:lnTo>
                      <a:pt x="444" y="1087"/>
                    </a:lnTo>
                    <a:lnTo>
                      <a:pt x="449" y="1080"/>
                    </a:lnTo>
                    <a:lnTo>
                      <a:pt x="458" y="1075"/>
                    </a:lnTo>
                    <a:lnTo>
                      <a:pt x="458" y="1075"/>
                    </a:lnTo>
                    <a:lnTo>
                      <a:pt x="468" y="1071"/>
                    </a:lnTo>
                    <a:lnTo>
                      <a:pt x="478" y="1068"/>
                    </a:lnTo>
                    <a:lnTo>
                      <a:pt x="489" y="1066"/>
                    </a:lnTo>
                    <a:lnTo>
                      <a:pt x="499" y="1063"/>
                    </a:lnTo>
                    <a:lnTo>
                      <a:pt x="510" y="1058"/>
                    </a:lnTo>
                    <a:lnTo>
                      <a:pt x="510" y="1058"/>
                    </a:lnTo>
                    <a:lnTo>
                      <a:pt x="512" y="1056"/>
                    </a:lnTo>
                    <a:lnTo>
                      <a:pt x="513" y="1054"/>
                    </a:lnTo>
                    <a:lnTo>
                      <a:pt x="513" y="1051"/>
                    </a:lnTo>
                    <a:lnTo>
                      <a:pt x="514" y="1049"/>
                    </a:lnTo>
                    <a:lnTo>
                      <a:pt x="516" y="1047"/>
                    </a:lnTo>
                    <a:lnTo>
                      <a:pt x="516" y="1047"/>
                    </a:lnTo>
                    <a:lnTo>
                      <a:pt x="524" y="1041"/>
                    </a:lnTo>
                    <a:lnTo>
                      <a:pt x="532" y="1037"/>
                    </a:lnTo>
                    <a:lnTo>
                      <a:pt x="540" y="1033"/>
                    </a:lnTo>
                    <a:lnTo>
                      <a:pt x="548" y="1030"/>
                    </a:lnTo>
                    <a:lnTo>
                      <a:pt x="558" y="1027"/>
                    </a:lnTo>
                    <a:lnTo>
                      <a:pt x="566" y="1024"/>
                    </a:lnTo>
                    <a:lnTo>
                      <a:pt x="575" y="1021"/>
                    </a:lnTo>
                    <a:lnTo>
                      <a:pt x="583" y="1018"/>
                    </a:lnTo>
                    <a:lnTo>
                      <a:pt x="591" y="1013"/>
                    </a:lnTo>
                    <a:lnTo>
                      <a:pt x="600" y="1008"/>
                    </a:lnTo>
                    <a:lnTo>
                      <a:pt x="600" y="1008"/>
                    </a:lnTo>
                    <a:lnTo>
                      <a:pt x="607" y="1002"/>
                    </a:lnTo>
                    <a:lnTo>
                      <a:pt x="614" y="995"/>
                    </a:lnTo>
                    <a:lnTo>
                      <a:pt x="620" y="988"/>
                    </a:lnTo>
                    <a:lnTo>
                      <a:pt x="625" y="980"/>
                    </a:lnTo>
                    <a:lnTo>
                      <a:pt x="628" y="971"/>
                    </a:lnTo>
                    <a:lnTo>
                      <a:pt x="628" y="971"/>
                    </a:lnTo>
                    <a:lnTo>
                      <a:pt x="627" y="973"/>
                    </a:lnTo>
                    <a:lnTo>
                      <a:pt x="628" y="974"/>
                    </a:lnTo>
                    <a:lnTo>
                      <a:pt x="630" y="974"/>
                    </a:lnTo>
                    <a:lnTo>
                      <a:pt x="631" y="975"/>
                    </a:lnTo>
                    <a:lnTo>
                      <a:pt x="630" y="976"/>
                    </a:lnTo>
                    <a:lnTo>
                      <a:pt x="630" y="976"/>
                    </a:lnTo>
                    <a:lnTo>
                      <a:pt x="630" y="973"/>
                    </a:lnTo>
                    <a:lnTo>
                      <a:pt x="630" y="970"/>
                    </a:lnTo>
                    <a:lnTo>
                      <a:pt x="630" y="967"/>
                    </a:lnTo>
                    <a:lnTo>
                      <a:pt x="631" y="964"/>
                    </a:lnTo>
                    <a:lnTo>
                      <a:pt x="633" y="961"/>
                    </a:lnTo>
                    <a:lnTo>
                      <a:pt x="633" y="961"/>
                    </a:lnTo>
                    <a:lnTo>
                      <a:pt x="643" y="945"/>
                    </a:lnTo>
                    <a:lnTo>
                      <a:pt x="652" y="928"/>
                    </a:lnTo>
                    <a:lnTo>
                      <a:pt x="658" y="911"/>
                    </a:lnTo>
                    <a:lnTo>
                      <a:pt x="662" y="893"/>
                    </a:lnTo>
                    <a:lnTo>
                      <a:pt x="663" y="875"/>
                    </a:lnTo>
                    <a:lnTo>
                      <a:pt x="663" y="857"/>
                    </a:lnTo>
                    <a:lnTo>
                      <a:pt x="660" y="840"/>
                    </a:lnTo>
                    <a:lnTo>
                      <a:pt x="655" y="823"/>
                    </a:lnTo>
                    <a:lnTo>
                      <a:pt x="648" y="807"/>
                    </a:lnTo>
                    <a:lnTo>
                      <a:pt x="638" y="793"/>
                    </a:lnTo>
                    <a:lnTo>
                      <a:pt x="638" y="793"/>
                    </a:lnTo>
                    <a:lnTo>
                      <a:pt x="631" y="784"/>
                    </a:lnTo>
                    <a:lnTo>
                      <a:pt x="624" y="775"/>
                    </a:lnTo>
                    <a:lnTo>
                      <a:pt x="616" y="767"/>
                    </a:lnTo>
                    <a:lnTo>
                      <a:pt x="609" y="758"/>
                    </a:lnTo>
                    <a:lnTo>
                      <a:pt x="601" y="749"/>
                    </a:lnTo>
                    <a:lnTo>
                      <a:pt x="601" y="749"/>
                    </a:lnTo>
                    <a:lnTo>
                      <a:pt x="599" y="747"/>
                    </a:lnTo>
                    <a:lnTo>
                      <a:pt x="594" y="744"/>
                    </a:lnTo>
                    <a:lnTo>
                      <a:pt x="590" y="742"/>
                    </a:lnTo>
                    <a:lnTo>
                      <a:pt x="586" y="742"/>
                    </a:lnTo>
                    <a:lnTo>
                      <a:pt x="583" y="744"/>
                    </a:lnTo>
                    <a:lnTo>
                      <a:pt x="583" y="744"/>
                    </a:lnTo>
                    <a:lnTo>
                      <a:pt x="578" y="750"/>
                    </a:lnTo>
                    <a:lnTo>
                      <a:pt x="574" y="756"/>
                    </a:lnTo>
                    <a:lnTo>
                      <a:pt x="571" y="763"/>
                    </a:lnTo>
                    <a:lnTo>
                      <a:pt x="569" y="770"/>
                    </a:lnTo>
                    <a:lnTo>
                      <a:pt x="570" y="777"/>
                    </a:lnTo>
                    <a:lnTo>
                      <a:pt x="570" y="777"/>
                    </a:lnTo>
                    <a:lnTo>
                      <a:pt x="573" y="787"/>
                    </a:lnTo>
                    <a:lnTo>
                      <a:pt x="576" y="797"/>
                    </a:lnTo>
                    <a:lnTo>
                      <a:pt x="577" y="807"/>
                    </a:lnTo>
                    <a:lnTo>
                      <a:pt x="578" y="817"/>
                    </a:lnTo>
                    <a:lnTo>
                      <a:pt x="579" y="827"/>
                    </a:lnTo>
                    <a:lnTo>
                      <a:pt x="579" y="837"/>
                    </a:lnTo>
                    <a:lnTo>
                      <a:pt x="578" y="847"/>
                    </a:lnTo>
                    <a:lnTo>
                      <a:pt x="577" y="857"/>
                    </a:lnTo>
                    <a:lnTo>
                      <a:pt x="576" y="868"/>
                    </a:lnTo>
                    <a:lnTo>
                      <a:pt x="575" y="878"/>
                    </a:lnTo>
                    <a:lnTo>
                      <a:pt x="575" y="878"/>
                    </a:lnTo>
                    <a:lnTo>
                      <a:pt x="574" y="888"/>
                    </a:lnTo>
                    <a:lnTo>
                      <a:pt x="574" y="898"/>
                    </a:lnTo>
                    <a:lnTo>
                      <a:pt x="575" y="908"/>
                    </a:lnTo>
                    <a:lnTo>
                      <a:pt x="576" y="918"/>
                    </a:lnTo>
                    <a:lnTo>
                      <a:pt x="576" y="928"/>
                    </a:lnTo>
                    <a:lnTo>
                      <a:pt x="576" y="928"/>
                    </a:lnTo>
                    <a:lnTo>
                      <a:pt x="575" y="941"/>
                    </a:lnTo>
                    <a:lnTo>
                      <a:pt x="573" y="954"/>
                    </a:lnTo>
                    <a:lnTo>
                      <a:pt x="568" y="966"/>
                    </a:lnTo>
                    <a:lnTo>
                      <a:pt x="561" y="976"/>
                    </a:lnTo>
                    <a:lnTo>
                      <a:pt x="551" y="986"/>
                    </a:lnTo>
                    <a:lnTo>
                      <a:pt x="551" y="986"/>
                    </a:lnTo>
                    <a:lnTo>
                      <a:pt x="540" y="993"/>
                    </a:lnTo>
                    <a:lnTo>
                      <a:pt x="530" y="1000"/>
                    </a:lnTo>
                    <a:lnTo>
                      <a:pt x="520" y="1007"/>
                    </a:lnTo>
                    <a:lnTo>
                      <a:pt x="510" y="1014"/>
                    </a:lnTo>
                    <a:lnTo>
                      <a:pt x="499" y="1020"/>
                    </a:lnTo>
                    <a:lnTo>
                      <a:pt x="488" y="1026"/>
                    </a:lnTo>
                    <a:lnTo>
                      <a:pt x="477" y="1030"/>
                    </a:lnTo>
                    <a:lnTo>
                      <a:pt x="466" y="1034"/>
                    </a:lnTo>
                    <a:lnTo>
                      <a:pt x="454" y="1036"/>
                    </a:lnTo>
                    <a:lnTo>
                      <a:pt x="441" y="1036"/>
                    </a:lnTo>
                    <a:lnTo>
                      <a:pt x="441" y="1036"/>
                    </a:lnTo>
                    <a:lnTo>
                      <a:pt x="440" y="1027"/>
                    </a:lnTo>
                    <a:lnTo>
                      <a:pt x="439" y="1018"/>
                    </a:lnTo>
                    <a:lnTo>
                      <a:pt x="438" y="1009"/>
                    </a:lnTo>
                    <a:lnTo>
                      <a:pt x="438" y="999"/>
                    </a:lnTo>
                    <a:lnTo>
                      <a:pt x="437" y="990"/>
                    </a:lnTo>
                    <a:lnTo>
                      <a:pt x="437" y="981"/>
                    </a:lnTo>
                    <a:lnTo>
                      <a:pt x="437" y="972"/>
                    </a:lnTo>
                    <a:lnTo>
                      <a:pt x="436" y="962"/>
                    </a:lnTo>
                    <a:lnTo>
                      <a:pt x="436" y="953"/>
                    </a:lnTo>
                    <a:lnTo>
                      <a:pt x="436" y="943"/>
                    </a:lnTo>
                    <a:lnTo>
                      <a:pt x="436" y="943"/>
                    </a:lnTo>
                    <a:lnTo>
                      <a:pt x="437" y="943"/>
                    </a:lnTo>
                    <a:lnTo>
                      <a:pt x="439" y="943"/>
                    </a:lnTo>
                    <a:lnTo>
                      <a:pt x="439" y="943"/>
                    </a:lnTo>
                    <a:lnTo>
                      <a:pt x="440" y="943"/>
                    </a:lnTo>
                    <a:lnTo>
                      <a:pt x="439" y="943"/>
                    </a:lnTo>
                    <a:lnTo>
                      <a:pt x="439" y="943"/>
                    </a:lnTo>
                    <a:lnTo>
                      <a:pt x="439" y="943"/>
                    </a:lnTo>
                    <a:lnTo>
                      <a:pt x="440" y="943"/>
                    </a:lnTo>
                    <a:lnTo>
                      <a:pt x="440" y="943"/>
                    </a:lnTo>
                    <a:lnTo>
                      <a:pt x="441" y="943"/>
                    </a:lnTo>
                    <a:lnTo>
                      <a:pt x="441" y="943"/>
                    </a:lnTo>
                    <a:lnTo>
                      <a:pt x="441" y="943"/>
                    </a:lnTo>
                    <a:lnTo>
                      <a:pt x="441" y="935"/>
                    </a:lnTo>
                    <a:lnTo>
                      <a:pt x="440" y="926"/>
                    </a:lnTo>
                    <a:lnTo>
                      <a:pt x="439" y="918"/>
                    </a:lnTo>
                    <a:lnTo>
                      <a:pt x="438" y="911"/>
                    </a:lnTo>
                    <a:lnTo>
                      <a:pt x="439" y="903"/>
                    </a:lnTo>
                    <a:lnTo>
                      <a:pt x="439" y="903"/>
                    </a:lnTo>
                    <a:lnTo>
                      <a:pt x="440" y="886"/>
                    </a:lnTo>
                    <a:lnTo>
                      <a:pt x="441" y="870"/>
                    </a:lnTo>
                    <a:lnTo>
                      <a:pt x="442" y="853"/>
                    </a:lnTo>
                    <a:lnTo>
                      <a:pt x="443" y="837"/>
                    </a:lnTo>
                    <a:lnTo>
                      <a:pt x="444" y="820"/>
                    </a:lnTo>
                    <a:lnTo>
                      <a:pt x="444" y="804"/>
                    </a:lnTo>
                    <a:lnTo>
                      <a:pt x="444" y="787"/>
                    </a:lnTo>
                    <a:lnTo>
                      <a:pt x="443" y="771"/>
                    </a:lnTo>
                    <a:lnTo>
                      <a:pt x="443" y="754"/>
                    </a:lnTo>
                    <a:lnTo>
                      <a:pt x="443" y="738"/>
                    </a:lnTo>
                    <a:lnTo>
                      <a:pt x="443" y="738"/>
                    </a:lnTo>
                    <a:lnTo>
                      <a:pt x="441" y="730"/>
                    </a:lnTo>
                    <a:lnTo>
                      <a:pt x="439" y="723"/>
                    </a:lnTo>
                    <a:lnTo>
                      <a:pt x="435" y="715"/>
                    </a:lnTo>
                    <a:lnTo>
                      <a:pt x="433" y="707"/>
                    </a:lnTo>
                    <a:lnTo>
                      <a:pt x="431" y="699"/>
                    </a:lnTo>
                    <a:lnTo>
                      <a:pt x="431" y="699"/>
                    </a:lnTo>
                    <a:lnTo>
                      <a:pt x="431" y="701"/>
                    </a:lnTo>
                    <a:lnTo>
                      <a:pt x="431" y="702"/>
                    </a:lnTo>
                    <a:lnTo>
                      <a:pt x="432" y="703"/>
                    </a:lnTo>
                    <a:lnTo>
                      <a:pt x="433" y="703"/>
                    </a:lnTo>
                    <a:lnTo>
                      <a:pt x="434" y="704"/>
                    </a:lnTo>
                    <a:lnTo>
                      <a:pt x="434" y="704"/>
                    </a:lnTo>
                    <a:lnTo>
                      <a:pt x="436" y="692"/>
                    </a:lnTo>
                    <a:lnTo>
                      <a:pt x="438" y="680"/>
                    </a:lnTo>
                    <a:lnTo>
                      <a:pt x="439" y="668"/>
                    </a:lnTo>
                    <a:lnTo>
                      <a:pt x="440" y="656"/>
                    </a:lnTo>
                    <a:lnTo>
                      <a:pt x="441" y="644"/>
                    </a:lnTo>
                    <a:lnTo>
                      <a:pt x="442" y="632"/>
                    </a:lnTo>
                    <a:lnTo>
                      <a:pt x="443" y="620"/>
                    </a:lnTo>
                    <a:lnTo>
                      <a:pt x="444" y="608"/>
                    </a:lnTo>
                    <a:lnTo>
                      <a:pt x="446" y="596"/>
                    </a:lnTo>
                    <a:lnTo>
                      <a:pt x="449" y="584"/>
                    </a:lnTo>
                    <a:lnTo>
                      <a:pt x="449" y="584"/>
                    </a:lnTo>
                    <a:lnTo>
                      <a:pt x="452" y="567"/>
                    </a:lnTo>
                    <a:lnTo>
                      <a:pt x="451" y="549"/>
                    </a:lnTo>
                    <a:lnTo>
                      <a:pt x="446" y="532"/>
                    </a:lnTo>
                    <a:lnTo>
                      <a:pt x="436" y="518"/>
                    </a:lnTo>
                    <a:lnTo>
                      <a:pt x="421" y="509"/>
                    </a:lnTo>
                    <a:lnTo>
                      <a:pt x="421" y="509"/>
                    </a:lnTo>
                    <a:lnTo>
                      <a:pt x="420" y="519"/>
                    </a:lnTo>
                    <a:lnTo>
                      <a:pt x="419" y="528"/>
                    </a:lnTo>
                    <a:lnTo>
                      <a:pt x="417" y="538"/>
                    </a:lnTo>
                    <a:lnTo>
                      <a:pt x="416" y="547"/>
                    </a:lnTo>
                    <a:lnTo>
                      <a:pt x="413" y="556"/>
                    </a:lnTo>
                    <a:lnTo>
                      <a:pt x="411" y="565"/>
                    </a:lnTo>
                    <a:lnTo>
                      <a:pt x="407" y="574"/>
                    </a:lnTo>
                    <a:lnTo>
                      <a:pt x="402" y="583"/>
                    </a:lnTo>
                    <a:lnTo>
                      <a:pt x="397" y="592"/>
                    </a:lnTo>
                    <a:lnTo>
                      <a:pt x="391" y="600"/>
                    </a:lnTo>
                    <a:lnTo>
                      <a:pt x="391" y="600"/>
                    </a:lnTo>
                    <a:lnTo>
                      <a:pt x="390" y="603"/>
                    </a:lnTo>
                    <a:lnTo>
                      <a:pt x="388" y="607"/>
                    </a:lnTo>
                    <a:lnTo>
                      <a:pt x="387" y="611"/>
                    </a:lnTo>
                    <a:lnTo>
                      <a:pt x="386" y="615"/>
                    </a:lnTo>
                    <a:lnTo>
                      <a:pt x="384" y="619"/>
                    </a:lnTo>
                    <a:lnTo>
                      <a:pt x="384" y="619"/>
                    </a:lnTo>
                    <a:lnTo>
                      <a:pt x="380" y="625"/>
                    </a:lnTo>
                    <a:lnTo>
                      <a:pt x="374" y="630"/>
                    </a:lnTo>
                    <a:lnTo>
                      <a:pt x="368" y="634"/>
                    </a:lnTo>
                    <a:lnTo>
                      <a:pt x="361" y="638"/>
                    </a:lnTo>
                    <a:lnTo>
                      <a:pt x="354" y="644"/>
                    </a:lnTo>
                    <a:lnTo>
                      <a:pt x="354" y="644"/>
                    </a:lnTo>
                    <a:lnTo>
                      <a:pt x="353" y="644"/>
                    </a:lnTo>
                    <a:lnTo>
                      <a:pt x="353" y="643"/>
                    </a:lnTo>
                    <a:lnTo>
                      <a:pt x="351" y="643"/>
                    </a:lnTo>
                    <a:lnTo>
                      <a:pt x="350" y="642"/>
                    </a:lnTo>
                    <a:lnTo>
                      <a:pt x="349" y="642"/>
                    </a:lnTo>
                    <a:lnTo>
                      <a:pt x="349" y="642"/>
                    </a:lnTo>
                    <a:lnTo>
                      <a:pt x="351" y="640"/>
                    </a:lnTo>
                    <a:lnTo>
                      <a:pt x="350" y="639"/>
                    </a:lnTo>
                    <a:lnTo>
                      <a:pt x="349" y="637"/>
                    </a:lnTo>
                    <a:lnTo>
                      <a:pt x="348" y="636"/>
                    </a:lnTo>
                    <a:lnTo>
                      <a:pt x="349" y="634"/>
                    </a:lnTo>
                    <a:lnTo>
                      <a:pt x="349" y="634"/>
                    </a:lnTo>
                    <a:lnTo>
                      <a:pt x="349" y="636"/>
                    </a:lnTo>
                    <a:lnTo>
                      <a:pt x="349" y="638"/>
                    </a:lnTo>
                    <a:lnTo>
                      <a:pt x="349" y="639"/>
                    </a:lnTo>
                    <a:lnTo>
                      <a:pt x="348" y="641"/>
                    </a:lnTo>
                    <a:lnTo>
                      <a:pt x="347" y="642"/>
                    </a:lnTo>
                    <a:lnTo>
                      <a:pt x="347" y="642"/>
                    </a:lnTo>
                    <a:lnTo>
                      <a:pt x="349" y="643"/>
                    </a:lnTo>
                    <a:lnTo>
                      <a:pt x="351" y="645"/>
                    </a:lnTo>
                    <a:lnTo>
                      <a:pt x="353" y="646"/>
                    </a:lnTo>
                    <a:lnTo>
                      <a:pt x="355" y="648"/>
                    </a:lnTo>
                    <a:lnTo>
                      <a:pt x="357" y="649"/>
                    </a:lnTo>
                    <a:lnTo>
                      <a:pt x="357" y="649"/>
                    </a:lnTo>
                    <a:lnTo>
                      <a:pt x="356" y="642"/>
                    </a:lnTo>
                    <a:lnTo>
                      <a:pt x="357" y="635"/>
                    </a:lnTo>
                    <a:lnTo>
                      <a:pt x="359" y="628"/>
                    </a:lnTo>
                    <a:lnTo>
                      <a:pt x="362" y="621"/>
                    </a:lnTo>
                    <a:lnTo>
                      <a:pt x="364" y="615"/>
                    </a:lnTo>
                    <a:lnTo>
                      <a:pt x="364" y="615"/>
                    </a:lnTo>
                    <a:lnTo>
                      <a:pt x="368" y="606"/>
                    </a:lnTo>
                    <a:lnTo>
                      <a:pt x="372" y="597"/>
                    </a:lnTo>
                    <a:lnTo>
                      <a:pt x="376" y="588"/>
                    </a:lnTo>
                    <a:lnTo>
                      <a:pt x="379" y="579"/>
                    </a:lnTo>
                    <a:lnTo>
                      <a:pt x="384" y="570"/>
                    </a:lnTo>
                    <a:lnTo>
                      <a:pt x="388" y="561"/>
                    </a:lnTo>
                    <a:lnTo>
                      <a:pt x="392" y="552"/>
                    </a:lnTo>
                    <a:lnTo>
                      <a:pt x="396" y="543"/>
                    </a:lnTo>
                    <a:lnTo>
                      <a:pt x="401" y="534"/>
                    </a:lnTo>
                    <a:lnTo>
                      <a:pt x="405" y="526"/>
                    </a:lnTo>
                    <a:lnTo>
                      <a:pt x="405" y="526"/>
                    </a:lnTo>
                    <a:lnTo>
                      <a:pt x="412" y="512"/>
                    </a:lnTo>
                    <a:lnTo>
                      <a:pt x="415" y="497"/>
                    </a:lnTo>
                    <a:lnTo>
                      <a:pt x="418" y="481"/>
                    </a:lnTo>
                    <a:lnTo>
                      <a:pt x="422" y="466"/>
                    </a:lnTo>
                    <a:lnTo>
                      <a:pt x="428" y="452"/>
                    </a:lnTo>
                    <a:lnTo>
                      <a:pt x="428" y="452"/>
                    </a:lnTo>
                    <a:lnTo>
                      <a:pt x="434" y="440"/>
                    </a:lnTo>
                    <a:lnTo>
                      <a:pt x="439" y="428"/>
                    </a:lnTo>
                    <a:lnTo>
                      <a:pt x="443" y="415"/>
                    </a:lnTo>
                    <a:lnTo>
                      <a:pt x="447" y="402"/>
                    </a:lnTo>
                    <a:lnTo>
                      <a:pt x="449" y="389"/>
                    </a:lnTo>
                    <a:lnTo>
                      <a:pt x="452" y="376"/>
                    </a:lnTo>
                    <a:lnTo>
                      <a:pt x="455" y="363"/>
                    </a:lnTo>
                    <a:lnTo>
                      <a:pt x="457" y="350"/>
                    </a:lnTo>
                    <a:lnTo>
                      <a:pt x="459" y="337"/>
                    </a:lnTo>
                    <a:lnTo>
                      <a:pt x="461" y="323"/>
                    </a:lnTo>
                    <a:lnTo>
                      <a:pt x="461" y="323"/>
                    </a:lnTo>
                    <a:lnTo>
                      <a:pt x="464" y="309"/>
                    </a:lnTo>
                    <a:lnTo>
                      <a:pt x="468" y="296"/>
                    </a:lnTo>
                    <a:lnTo>
                      <a:pt x="472" y="283"/>
                    </a:lnTo>
                    <a:lnTo>
                      <a:pt x="477" y="270"/>
                    </a:lnTo>
                    <a:lnTo>
                      <a:pt x="483" y="256"/>
                    </a:lnTo>
                    <a:lnTo>
                      <a:pt x="488" y="243"/>
                    </a:lnTo>
                    <a:lnTo>
                      <a:pt x="494" y="230"/>
                    </a:lnTo>
                    <a:lnTo>
                      <a:pt x="499" y="217"/>
                    </a:lnTo>
                    <a:lnTo>
                      <a:pt x="504" y="204"/>
                    </a:lnTo>
                    <a:lnTo>
                      <a:pt x="508" y="190"/>
                    </a:lnTo>
                    <a:lnTo>
                      <a:pt x="508" y="190"/>
                    </a:lnTo>
                    <a:lnTo>
                      <a:pt x="509" y="186"/>
                    </a:lnTo>
                    <a:lnTo>
                      <a:pt x="509" y="181"/>
                    </a:lnTo>
                    <a:lnTo>
                      <a:pt x="509" y="177"/>
                    </a:lnTo>
                    <a:lnTo>
                      <a:pt x="509" y="174"/>
                    </a:lnTo>
                    <a:lnTo>
                      <a:pt x="507" y="170"/>
                    </a:lnTo>
                    <a:lnTo>
                      <a:pt x="507" y="170"/>
                    </a:lnTo>
                    <a:lnTo>
                      <a:pt x="497" y="158"/>
                    </a:lnTo>
                    <a:lnTo>
                      <a:pt x="484" y="148"/>
                    </a:lnTo>
                    <a:lnTo>
                      <a:pt x="472" y="139"/>
                    </a:lnTo>
                    <a:lnTo>
                      <a:pt x="465" y="127"/>
                    </a:lnTo>
                    <a:lnTo>
                      <a:pt x="464" y="113"/>
                    </a:lnTo>
                    <a:lnTo>
                      <a:pt x="464" y="113"/>
                    </a:lnTo>
                    <a:lnTo>
                      <a:pt x="467" y="101"/>
                    </a:lnTo>
                    <a:lnTo>
                      <a:pt x="471" y="89"/>
                    </a:lnTo>
                    <a:lnTo>
                      <a:pt x="475" y="77"/>
                    </a:lnTo>
                    <a:lnTo>
                      <a:pt x="478" y="64"/>
                    </a:lnTo>
                    <a:lnTo>
                      <a:pt x="480" y="52"/>
                    </a:lnTo>
                    <a:lnTo>
                      <a:pt x="480" y="40"/>
                    </a:lnTo>
                    <a:lnTo>
                      <a:pt x="478" y="28"/>
                    </a:lnTo>
                    <a:lnTo>
                      <a:pt x="474" y="17"/>
                    </a:lnTo>
                    <a:lnTo>
                      <a:pt x="466" y="9"/>
                    </a:lnTo>
                    <a:lnTo>
                      <a:pt x="455" y="2"/>
                    </a:lnTo>
                    <a:lnTo>
                      <a:pt x="455" y="2"/>
                    </a:lnTo>
                    <a:lnTo>
                      <a:pt x="448" y="0"/>
                    </a:lnTo>
                    <a:lnTo>
                      <a:pt x="442" y="1"/>
                    </a:lnTo>
                    <a:lnTo>
                      <a:pt x="437" y="4"/>
                    </a:lnTo>
                    <a:lnTo>
                      <a:pt x="433" y="8"/>
                    </a:lnTo>
                    <a:lnTo>
                      <a:pt x="430" y="12"/>
                    </a:lnTo>
                    <a:lnTo>
                      <a:pt x="430" y="12"/>
                    </a:lnTo>
                    <a:lnTo>
                      <a:pt x="424" y="26"/>
                    </a:lnTo>
                    <a:lnTo>
                      <a:pt x="418" y="41"/>
                    </a:lnTo>
                    <a:lnTo>
                      <a:pt x="412" y="55"/>
                    </a:lnTo>
                    <a:lnTo>
                      <a:pt x="405" y="70"/>
                    </a:lnTo>
                    <a:lnTo>
                      <a:pt x="401" y="85"/>
                    </a:lnTo>
                    <a:lnTo>
                      <a:pt x="401" y="85"/>
                    </a:lnTo>
                    <a:lnTo>
                      <a:pt x="398" y="97"/>
                    </a:lnTo>
                    <a:lnTo>
                      <a:pt x="397" y="109"/>
                    </a:lnTo>
                    <a:lnTo>
                      <a:pt x="395" y="121"/>
                    </a:lnTo>
                    <a:lnTo>
                      <a:pt x="392" y="133"/>
                    </a:lnTo>
                    <a:lnTo>
                      <a:pt x="387" y="145"/>
                    </a:lnTo>
                    <a:lnTo>
                      <a:pt x="387" y="145"/>
                    </a:lnTo>
                    <a:lnTo>
                      <a:pt x="383" y="153"/>
                    </a:lnTo>
                    <a:lnTo>
                      <a:pt x="380" y="161"/>
                    </a:lnTo>
                    <a:lnTo>
                      <a:pt x="376" y="169"/>
                    </a:lnTo>
                    <a:lnTo>
                      <a:pt x="372" y="177"/>
                    </a:lnTo>
                    <a:lnTo>
                      <a:pt x="368" y="185"/>
                    </a:lnTo>
                    <a:lnTo>
                      <a:pt x="365" y="193"/>
                    </a:lnTo>
                    <a:lnTo>
                      <a:pt x="361" y="201"/>
                    </a:lnTo>
                    <a:lnTo>
                      <a:pt x="357" y="209"/>
                    </a:lnTo>
                    <a:lnTo>
                      <a:pt x="353" y="217"/>
                    </a:lnTo>
                    <a:lnTo>
                      <a:pt x="350" y="225"/>
                    </a:lnTo>
                    <a:lnTo>
                      <a:pt x="350" y="225"/>
                    </a:lnTo>
                    <a:lnTo>
                      <a:pt x="345" y="237"/>
                    </a:lnTo>
                    <a:lnTo>
                      <a:pt x="341" y="249"/>
                    </a:lnTo>
                    <a:lnTo>
                      <a:pt x="338" y="262"/>
                    </a:lnTo>
                    <a:lnTo>
                      <a:pt x="334" y="274"/>
                    </a:lnTo>
                    <a:lnTo>
                      <a:pt x="331" y="286"/>
                    </a:lnTo>
                    <a:lnTo>
                      <a:pt x="327" y="298"/>
                    </a:lnTo>
                    <a:lnTo>
                      <a:pt x="322" y="310"/>
                    </a:lnTo>
                    <a:lnTo>
                      <a:pt x="317" y="322"/>
                    </a:lnTo>
                    <a:lnTo>
                      <a:pt x="311" y="333"/>
                    </a:lnTo>
                    <a:lnTo>
                      <a:pt x="303" y="345"/>
                    </a:lnTo>
                    <a:lnTo>
                      <a:pt x="303" y="345"/>
                    </a:lnTo>
                    <a:lnTo>
                      <a:pt x="297" y="355"/>
                    </a:lnTo>
                    <a:lnTo>
                      <a:pt x="293" y="365"/>
                    </a:lnTo>
                    <a:lnTo>
                      <a:pt x="290" y="377"/>
                    </a:lnTo>
                    <a:lnTo>
                      <a:pt x="287" y="388"/>
                    </a:lnTo>
                    <a:lnTo>
                      <a:pt x="284" y="400"/>
                    </a:lnTo>
                    <a:lnTo>
                      <a:pt x="284" y="400"/>
                    </a:lnTo>
                    <a:lnTo>
                      <a:pt x="280" y="415"/>
                    </a:lnTo>
                    <a:lnTo>
                      <a:pt x="274" y="429"/>
                    </a:lnTo>
                    <a:lnTo>
                      <a:pt x="267" y="442"/>
                    </a:lnTo>
                    <a:lnTo>
                      <a:pt x="260" y="455"/>
                    </a:lnTo>
                    <a:lnTo>
                      <a:pt x="254" y="469"/>
                    </a:lnTo>
                    <a:lnTo>
                      <a:pt x="254" y="469"/>
                    </a:lnTo>
                    <a:lnTo>
                      <a:pt x="251" y="477"/>
                    </a:lnTo>
                    <a:lnTo>
                      <a:pt x="248" y="484"/>
                    </a:lnTo>
                    <a:lnTo>
                      <a:pt x="246" y="493"/>
                    </a:lnTo>
                    <a:lnTo>
                      <a:pt x="244" y="501"/>
                    </a:lnTo>
                    <a:lnTo>
                      <a:pt x="242" y="509"/>
                    </a:lnTo>
                    <a:lnTo>
                      <a:pt x="241" y="517"/>
                    </a:lnTo>
                    <a:lnTo>
                      <a:pt x="239" y="525"/>
                    </a:lnTo>
                    <a:lnTo>
                      <a:pt x="237" y="533"/>
                    </a:lnTo>
                    <a:lnTo>
                      <a:pt x="236" y="541"/>
                    </a:lnTo>
                    <a:lnTo>
                      <a:pt x="234" y="550"/>
                    </a:lnTo>
                    <a:lnTo>
                      <a:pt x="234" y="550"/>
                    </a:lnTo>
                    <a:lnTo>
                      <a:pt x="232" y="562"/>
                    </a:lnTo>
                    <a:lnTo>
                      <a:pt x="232" y="574"/>
                    </a:lnTo>
                    <a:lnTo>
                      <a:pt x="231" y="587"/>
                    </a:lnTo>
                    <a:lnTo>
                      <a:pt x="231" y="599"/>
                    </a:lnTo>
                    <a:lnTo>
                      <a:pt x="229" y="612"/>
                    </a:lnTo>
                    <a:lnTo>
                      <a:pt x="229" y="612"/>
                    </a:lnTo>
                    <a:lnTo>
                      <a:pt x="227" y="620"/>
                    </a:lnTo>
                    <a:lnTo>
                      <a:pt x="224" y="629"/>
                    </a:lnTo>
                    <a:lnTo>
                      <a:pt x="221" y="638"/>
                    </a:lnTo>
                    <a:lnTo>
                      <a:pt x="218" y="646"/>
                    </a:lnTo>
                    <a:lnTo>
                      <a:pt x="213" y="654"/>
                    </a:lnTo>
                    <a:lnTo>
                      <a:pt x="213" y="654"/>
                    </a:lnTo>
                    <a:lnTo>
                      <a:pt x="203" y="669"/>
                    </a:lnTo>
                    <a:lnTo>
                      <a:pt x="190" y="683"/>
                    </a:lnTo>
                    <a:lnTo>
                      <a:pt x="176" y="693"/>
                    </a:lnTo>
                    <a:lnTo>
                      <a:pt x="159" y="701"/>
                    </a:lnTo>
                    <a:lnTo>
                      <a:pt x="143" y="705"/>
                    </a:lnTo>
                    <a:lnTo>
                      <a:pt x="143" y="705"/>
                    </a:lnTo>
                    <a:lnTo>
                      <a:pt x="133" y="704"/>
                    </a:lnTo>
                    <a:lnTo>
                      <a:pt x="122" y="703"/>
                    </a:lnTo>
                    <a:lnTo>
                      <a:pt x="111" y="703"/>
                    </a:lnTo>
                    <a:lnTo>
                      <a:pt x="103" y="706"/>
                    </a:lnTo>
                    <a:lnTo>
                      <a:pt x="98" y="715"/>
                    </a:lnTo>
                    <a:lnTo>
                      <a:pt x="98" y="715"/>
                    </a:lnTo>
                    <a:lnTo>
                      <a:pt x="98" y="725"/>
                    </a:lnTo>
                    <a:lnTo>
                      <a:pt x="102" y="733"/>
                    </a:lnTo>
                    <a:lnTo>
                      <a:pt x="107" y="740"/>
                    </a:lnTo>
                    <a:lnTo>
                      <a:pt x="112" y="747"/>
                    </a:lnTo>
                    <a:lnTo>
                      <a:pt x="116" y="754"/>
                    </a:lnTo>
                    <a:lnTo>
                      <a:pt x="116" y="754"/>
                    </a:lnTo>
                    <a:lnTo>
                      <a:pt x="119" y="771"/>
                    </a:lnTo>
                    <a:lnTo>
                      <a:pt x="123" y="788"/>
                    </a:lnTo>
                    <a:lnTo>
                      <a:pt x="124" y="805"/>
                    </a:lnTo>
                    <a:lnTo>
                      <a:pt x="124" y="822"/>
                    </a:lnTo>
                    <a:lnTo>
                      <a:pt x="123" y="839"/>
                    </a:lnTo>
                    <a:lnTo>
                      <a:pt x="123" y="856"/>
                    </a:lnTo>
                    <a:lnTo>
                      <a:pt x="122" y="873"/>
                    </a:lnTo>
                    <a:lnTo>
                      <a:pt x="123" y="890"/>
                    </a:lnTo>
                    <a:lnTo>
                      <a:pt x="124" y="908"/>
                    </a:lnTo>
                    <a:lnTo>
                      <a:pt x="127" y="925"/>
                    </a:lnTo>
                    <a:lnTo>
                      <a:pt x="127" y="925"/>
                    </a:lnTo>
                    <a:lnTo>
                      <a:pt x="131" y="945"/>
                    </a:lnTo>
                    <a:lnTo>
                      <a:pt x="134" y="965"/>
                    </a:lnTo>
                    <a:lnTo>
                      <a:pt x="138" y="984"/>
                    </a:lnTo>
                    <a:lnTo>
                      <a:pt x="140" y="1004"/>
                    </a:lnTo>
                    <a:lnTo>
                      <a:pt x="142" y="1023"/>
                    </a:lnTo>
                    <a:lnTo>
                      <a:pt x="144" y="1042"/>
                    </a:lnTo>
                    <a:lnTo>
                      <a:pt x="145" y="1061"/>
                    </a:lnTo>
                    <a:lnTo>
                      <a:pt x="145" y="1080"/>
                    </a:lnTo>
                    <a:lnTo>
                      <a:pt x="145" y="1099"/>
                    </a:lnTo>
                    <a:lnTo>
                      <a:pt x="143" y="1119"/>
                    </a:lnTo>
                    <a:lnTo>
                      <a:pt x="143" y="1119"/>
                    </a:lnTo>
                    <a:lnTo>
                      <a:pt x="142" y="1131"/>
                    </a:lnTo>
                    <a:lnTo>
                      <a:pt x="141" y="1144"/>
                    </a:lnTo>
                    <a:lnTo>
                      <a:pt x="139" y="1156"/>
                    </a:lnTo>
                    <a:lnTo>
                      <a:pt x="138" y="1169"/>
                    </a:lnTo>
                    <a:lnTo>
                      <a:pt x="136" y="1182"/>
                    </a:lnTo>
                    <a:lnTo>
                      <a:pt x="135" y="1194"/>
                    </a:lnTo>
                    <a:lnTo>
                      <a:pt x="135" y="1207"/>
                    </a:lnTo>
                    <a:lnTo>
                      <a:pt x="135" y="1219"/>
                    </a:lnTo>
                    <a:lnTo>
                      <a:pt x="135" y="1232"/>
                    </a:lnTo>
                    <a:lnTo>
                      <a:pt x="136" y="1245"/>
                    </a:lnTo>
                    <a:lnTo>
                      <a:pt x="136" y="1245"/>
                    </a:lnTo>
                    <a:lnTo>
                      <a:pt x="138" y="1256"/>
                    </a:lnTo>
                    <a:lnTo>
                      <a:pt x="140" y="1266"/>
                    </a:lnTo>
                    <a:lnTo>
                      <a:pt x="141" y="1277"/>
                    </a:lnTo>
                    <a:lnTo>
                      <a:pt x="143" y="1288"/>
                    </a:lnTo>
                    <a:lnTo>
                      <a:pt x="145" y="1299"/>
                    </a:lnTo>
                    <a:lnTo>
                      <a:pt x="147" y="1309"/>
                    </a:lnTo>
                    <a:lnTo>
                      <a:pt x="148" y="1320"/>
                    </a:lnTo>
                    <a:lnTo>
                      <a:pt x="150" y="1331"/>
                    </a:lnTo>
                    <a:lnTo>
                      <a:pt x="151" y="1342"/>
                    </a:lnTo>
                    <a:lnTo>
                      <a:pt x="151" y="1352"/>
                    </a:lnTo>
                    <a:lnTo>
                      <a:pt x="151" y="1352"/>
                    </a:lnTo>
                    <a:lnTo>
                      <a:pt x="152" y="1371"/>
                    </a:lnTo>
                    <a:lnTo>
                      <a:pt x="153" y="1390"/>
                    </a:lnTo>
                    <a:lnTo>
                      <a:pt x="153" y="1410"/>
                    </a:lnTo>
                    <a:lnTo>
                      <a:pt x="153" y="1429"/>
                    </a:lnTo>
                    <a:lnTo>
                      <a:pt x="153" y="1448"/>
                    </a:lnTo>
                    <a:lnTo>
                      <a:pt x="152" y="1468"/>
                    </a:lnTo>
                    <a:lnTo>
                      <a:pt x="151" y="1486"/>
                    </a:lnTo>
                    <a:lnTo>
                      <a:pt x="149" y="1505"/>
                    </a:lnTo>
                    <a:lnTo>
                      <a:pt x="146" y="1524"/>
                    </a:lnTo>
                    <a:lnTo>
                      <a:pt x="143" y="1543"/>
                    </a:lnTo>
                    <a:lnTo>
                      <a:pt x="143" y="1543"/>
                    </a:lnTo>
                    <a:lnTo>
                      <a:pt x="141" y="1553"/>
                    </a:lnTo>
                    <a:lnTo>
                      <a:pt x="139" y="1562"/>
                    </a:lnTo>
                    <a:lnTo>
                      <a:pt x="137" y="1571"/>
                    </a:lnTo>
                    <a:lnTo>
                      <a:pt x="135" y="1580"/>
                    </a:lnTo>
                    <a:lnTo>
                      <a:pt x="133" y="1589"/>
                    </a:lnTo>
                    <a:lnTo>
                      <a:pt x="130" y="1598"/>
                    </a:lnTo>
                    <a:lnTo>
                      <a:pt x="128" y="1607"/>
                    </a:lnTo>
                    <a:lnTo>
                      <a:pt x="125" y="1616"/>
                    </a:lnTo>
                    <a:lnTo>
                      <a:pt x="122" y="1624"/>
                    </a:lnTo>
                    <a:lnTo>
                      <a:pt x="118" y="1633"/>
                    </a:lnTo>
                    <a:lnTo>
                      <a:pt x="118" y="1633"/>
                    </a:lnTo>
                    <a:lnTo>
                      <a:pt x="114" y="1643"/>
                    </a:lnTo>
                    <a:lnTo>
                      <a:pt x="110" y="1653"/>
                    </a:lnTo>
                    <a:lnTo>
                      <a:pt x="105" y="1662"/>
                    </a:lnTo>
                    <a:lnTo>
                      <a:pt x="100" y="1671"/>
                    </a:lnTo>
                    <a:lnTo>
                      <a:pt x="96" y="1680"/>
                    </a:lnTo>
                    <a:lnTo>
                      <a:pt x="91" y="1689"/>
                    </a:lnTo>
                    <a:lnTo>
                      <a:pt x="87" y="1698"/>
                    </a:lnTo>
                    <a:lnTo>
                      <a:pt x="82" y="1708"/>
                    </a:lnTo>
                    <a:lnTo>
                      <a:pt x="79" y="1717"/>
                    </a:lnTo>
                    <a:lnTo>
                      <a:pt x="75" y="1727"/>
                    </a:lnTo>
                    <a:lnTo>
                      <a:pt x="75" y="1727"/>
                    </a:lnTo>
                    <a:lnTo>
                      <a:pt x="75" y="1734"/>
                    </a:lnTo>
                    <a:lnTo>
                      <a:pt x="77" y="1741"/>
                    </a:lnTo>
                    <a:lnTo>
                      <a:pt x="80" y="1748"/>
                    </a:lnTo>
                    <a:lnTo>
                      <a:pt x="82" y="1755"/>
                    </a:lnTo>
                    <a:lnTo>
                      <a:pt x="81" y="1761"/>
                    </a:lnTo>
                    <a:lnTo>
                      <a:pt x="81" y="1761"/>
                    </a:lnTo>
                    <a:lnTo>
                      <a:pt x="78" y="1765"/>
                    </a:lnTo>
                    <a:lnTo>
                      <a:pt x="76" y="1768"/>
                    </a:lnTo>
                    <a:lnTo>
                      <a:pt x="73" y="1772"/>
                    </a:lnTo>
                    <a:lnTo>
                      <a:pt x="68" y="1775"/>
                    </a:lnTo>
                    <a:lnTo>
                      <a:pt x="65" y="1779"/>
                    </a:lnTo>
                    <a:lnTo>
                      <a:pt x="65" y="1779"/>
                    </a:lnTo>
                    <a:lnTo>
                      <a:pt x="51" y="1790"/>
                    </a:lnTo>
                    <a:lnTo>
                      <a:pt x="35" y="1798"/>
                    </a:lnTo>
                    <a:lnTo>
                      <a:pt x="18" y="1806"/>
                    </a:lnTo>
                    <a:lnTo>
                      <a:pt x="6" y="1816"/>
                    </a:lnTo>
                    <a:lnTo>
                      <a:pt x="0" y="1832"/>
                    </a:lnTo>
                    <a:lnTo>
                      <a:pt x="0" y="1832"/>
                    </a:lnTo>
                    <a:lnTo>
                      <a:pt x="2" y="1842"/>
                    </a:lnTo>
                    <a:lnTo>
                      <a:pt x="11" y="1846"/>
                    </a:lnTo>
                    <a:lnTo>
                      <a:pt x="23" y="1846"/>
                    </a:lnTo>
                    <a:lnTo>
                      <a:pt x="37" y="1844"/>
                    </a:lnTo>
                    <a:lnTo>
                      <a:pt x="48" y="1843"/>
                    </a:lnTo>
                    <a:lnTo>
                      <a:pt x="48" y="1843"/>
                    </a:lnTo>
                    <a:lnTo>
                      <a:pt x="78" y="1842"/>
                    </a:lnTo>
                    <a:lnTo>
                      <a:pt x="106" y="1842"/>
                    </a:lnTo>
                    <a:lnTo>
                      <a:pt x="136" y="1844"/>
                    </a:lnTo>
                    <a:lnTo>
                      <a:pt x="164" y="1845"/>
                    </a:lnTo>
                    <a:lnTo>
                      <a:pt x="194" y="1847"/>
                    </a:lnTo>
                    <a:lnTo>
                      <a:pt x="223" y="1849"/>
                    </a:lnTo>
                    <a:lnTo>
                      <a:pt x="252" y="1850"/>
                    </a:lnTo>
                    <a:lnTo>
                      <a:pt x="281" y="1851"/>
                    </a:lnTo>
                    <a:lnTo>
                      <a:pt x="311" y="1850"/>
                    </a:lnTo>
                    <a:lnTo>
                      <a:pt x="339" y="1847"/>
                    </a:lnTo>
                    <a:lnTo>
                      <a:pt x="339" y="1847"/>
                    </a:lnTo>
                    <a:lnTo>
                      <a:pt x="340" y="1847"/>
                    </a:lnTo>
                    <a:lnTo>
                      <a:pt x="340" y="1847"/>
                    </a:lnTo>
                    <a:lnTo>
                      <a:pt x="339" y="1847"/>
                    </a:lnTo>
                    <a:lnTo>
                      <a:pt x="338" y="1847"/>
                    </a:lnTo>
                    <a:lnTo>
                      <a:pt x="337" y="1847"/>
                    </a:lnTo>
                    <a:lnTo>
                      <a:pt x="337" y="1847"/>
                    </a:lnTo>
                    <a:lnTo>
                      <a:pt x="360" y="1849"/>
                    </a:lnTo>
                    <a:lnTo>
                      <a:pt x="383" y="1851"/>
                    </a:lnTo>
                    <a:lnTo>
                      <a:pt x="405" y="1853"/>
                    </a:lnTo>
                    <a:lnTo>
                      <a:pt x="429" y="1855"/>
                    </a:lnTo>
                    <a:lnTo>
                      <a:pt x="451" y="1857"/>
                    </a:lnTo>
                    <a:lnTo>
                      <a:pt x="475" y="1859"/>
                    </a:lnTo>
                    <a:lnTo>
                      <a:pt x="497" y="1861"/>
                    </a:lnTo>
                    <a:lnTo>
                      <a:pt x="521" y="1863"/>
                    </a:lnTo>
                    <a:lnTo>
                      <a:pt x="543" y="1864"/>
                    </a:lnTo>
                    <a:lnTo>
                      <a:pt x="567" y="1866"/>
                    </a:lnTo>
                    <a:lnTo>
                      <a:pt x="567" y="1866"/>
                    </a:lnTo>
                    <a:lnTo>
                      <a:pt x="586" y="1866"/>
                    </a:lnTo>
                    <a:lnTo>
                      <a:pt x="607" y="1864"/>
                    </a:lnTo>
                    <a:lnTo>
                      <a:pt x="626" y="1863"/>
                    </a:lnTo>
                    <a:lnTo>
                      <a:pt x="646" y="1860"/>
                    </a:lnTo>
                    <a:lnTo>
                      <a:pt x="665" y="1857"/>
                    </a:lnTo>
                    <a:lnTo>
                      <a:pt x="684" y="1854"/>
                    </a:lnTo>
                    <a:lnTo>
                      <a:pt x="705" y="1851"/>
                    </a:lnTo>
                    <a:lnTo>
                      <a:pt x="724" y="1848"/>
                    </a:lnTo>
                    <a:lnTo>
                      <a:pt x="744" y="1845"/>
                    </a:lnTo>
                    <a:lnTo>
                      <a:pt x="764" y="1842"/>
                    </a:lnTo>
                    <a:lnTo>
                      <a:pt x="764" y="1842"/>
                    </a:lnTo>
                    <a:lnTo>
                      <a:pt x="772" y="1841"/>
                    </a:lnTo>
                    <a:lnTo>
                      <a:pt x="780" y="1841"/>
                    </a:lnTo>
                    <a:lnTo>
                      <a:pt x="789" y="1841"/>
                    </a:lnTo>
                    <a:lnTo>
                      <a:pt x="797" y="1841"/>
                    </a:lnTo>
                    <a:lnTo>
                      <a:pt x="805" y="1841"/>
                    </a:lnTo>
                    <a:lnTo>
                      <a:pt x="814" y="1840"/>
                    </a:lnTo>
                    <a:lnTo>
                      <a:pt x="822" y="1840"/>
                    </a:lnTo>
                    <a:lnTo>
                      <a:pt x="830" y="1840"/>
                    </a:lnTo>
                    <a:lnTo>
                      <a:pt x="839" y="1839"/>
                    </a:lnTo>
                    <a:lnTo>
                      <a:pt x="848" y="1838"/>
                    </a:lnTo>
                    <a:lnTo>
                      <a:pt x="848" y="1838"/>
                    </a:lnTo>
                    <a:lnTo>
                      <a:pt x="849" y="1838"/>
                    </a:lnTo>
                    <a:lnTo>
                      <a:pt x="851" y="1837"/>
                    </a:lnTo>
                    <a:lnTo>
                      <a:pt x="852" y="1836"/>
                    </a:lnTo>
                    <a:lnTo>
                      <a:pt x="853" y="1834"/>
                    </a:lnTo>
                    <a:lnTo>
                      <a:pt x="852" y="1832"/>
                    </a:lnTo>
                    <a:lnTo>
                      <a:pt x="852" y="1832"/>
                    </a:lnTo>
                    <a:lnTo>
                      <a:pt x="848" y="1827"/>
                    </a:lnTo>
                    <a:lnTo>
                      <a:pt x="844" y="1823"/>
                    </a:lnTo>
                    <a:lnTo>
                      <a:pt x="841" y="1818"/>
                    </a:lnTo>
                    <a:lnTo>
                      <a:pt x="839" y="1813"/>
                    </a:lnTo>
                    <a:lnTo>
                      <a:pt x="838" y="1807"/>
                    </a:lnTo>
                    <a:lnTo>
                      <a:pt x="838" y="1807"/>
                    </a:lnTo>
                    <a:lnTo>
                      <a:pt x="840" y="1809"/>
                    </a:lnTo>
                    <a:lnTo>
                      <a:pt x="842" y="1811"/>
                    </a:lnTo>
                    <a:lnTo>
                      <a:pt x="845" y="1812"/>
                    </a:lnTo>
                    <a:lnTo>
                      <a:pt x="847" y="1812"/>
                    </a:lnTo>
                    <a:lnTo>
                      <a:pt x="850" y="1811"/>
                    </a:lnTo>
                    <a:lnTo>
                      <a:pt x="850" y="1811"/>
                    </a:lnTo>
                    <a:lnTo>
                      <a:pt x="850" y="1810"/>
                    </a:lnTo>
                    <a:lnTo>
                      <a:pt x="851" y="1809"/>
                    </a:lnTo>
                    <a:lnTo>
                      <a:pt x="851" y="1807"/>
                    </a:lnTo>
                    <a:lnTo>
                      <a:pt x="850" y="1806"/>
                    </a:lnTo>
                    <a:lnTo>
                      <a:pt x="850" y="1805"/>
                    </a:lnTo>
                    <a:lnTo>
                      <a:pt x="850" y="1805"/>
                    </a:lnTo>
                    <a:lnTo>
                      <a:pt x="841" y="1800"/>
                    </a:lnTo>
                    <a:lnTo>
                      <a:pt x="833" y="1794"/>
                    </a:lnTo>
                    <a:lnTo>
                      <a:pt x="827" y="1787"/>
                    </a:lnTo>
                    <a:lnTo>
                      <a:pt x="823" y="1779"/>
                    </a:lnTo>
                    <a:lnTo>
                      <a:pt x="818" y="1770"/>
                    </a:lnTo>
                    <a:lnTo>
                      <a:pt x="815" y="1761"/>
                    </a:lnTo>
                    <a:lnTo>
                      <a:pt x="812" y="1752"/>
                    </a:lnTo>
                    <a:lnTo>
                      <a:pt x="808" y="1743"/>
                    </a:lnTo>
                    <a:lnTo>
                      <a:pt x="805" y="1734"/>
                    </a:lnTo>
                    <a:lnTo>
                      <a:pt x="801" y="1726"/>
                    </a:lnTo>
                    <a:lnTo>
                      <a:pt x="801" y="1726"/>
                    </a:lnTo>
                    <a:lnTo>
                      <a:pt x="797" y="1720"/>
                    </a:lnTo>
                    <a:lnTo>
                      <a:pt x="790" y="1715"/>
                    </a:lnTo>
                    <a:lnTo>
                      <a:pt x="782" y="1709"/>
                    </a:lnTo>
                    <a:lnTo>
                      <a:pt x="775" y="1703"/>
                    </a:lnTo>
                    <a:lnTo>
                      <a:pt x="769" y="1696"/>
                    </a:lnTo>
                    <a:lnTo>
                      <a:pt x="769" y="1696"/>
                    </a:lnTo>
                    <a:lnTo>
                      <a:pt x="765" y="1689"/>
                    </a:lnTo>
                    <a:lnTo>
                      <a:pt x="761" y="1682"/>
                    </a:lnTo>
                    <a:lnTo>
                      <a:pt x="757" y="1675"/>
                    </a:lnTo>
                    <a:lnTo>
                      <a:pt x="751" y="1670"/>
                    </a:lnTo>
                    <a:lnTo>
                      <a:pt x="743" y="1667"/>
                    </a:lnTo>
                    <a:lnTo>
                      <a:pt x="743" y="1667"/>
                    </a:lnTo>
                    <a:lnTo>
                      <a:pt x="744" y="1666"/>
                    </a:lnTo>
                    <a:lnTo>
                      <a:pt x="744" y="1666"/>
                    </a:lnTo>
                    <a:lnTo>
                      <a:pt x="745" y="1665"/>
                    </a:lnTo>
                    <a:lnTo>
                      <a:pt x="745" y="1665"/>
                    </a:lnTo>
                    <a:lnTo>
                      <a:pt x="746" y="1664"/>
                    </a:lnTo>
                    <a:lnTo>
                      <a:pt x="746" y="1664"/>
                    </a:lnTo>
                    <a:lnTo>
                      <a:pt x="746" y="1666"/>
                    </a:lnTo>
                    <a:lnTo>
                      <a:pt x="745" y="1668"/>
                    </a:lnTo>
                    <a:lnTo>
                      <a:pt x="744" y="1670"/>
                    </a:lnTo>
                    <a:lnTo>
                      <a:pt x="745" y="1671"/>
                    </a:lnTo>
                    <a:lnTo>
                      <a:pt x="748" y="1672"/>
                    </a:lnTo>
                    <a:lnTo>
                      <a:pt x="748" y="1672"/>
                    </a:lnTo>
                    <a:lnTo>
                      <a:pt x="744" y="1676"/>
                    </a:lnTo>
                    <a:lnTo>
                      <a:pt x="741" y="1681"/>
                    </a:lnTo>
                    <a:lnTo>
                      <a:pt x="737" y="1686"/>
                    </a:lnTo>
                    <a:lnTo>
                      <a:pt x="733" y="1689"/>
                    </a:lnTo>
                    <a:lnTo>
                      <a:pt x="727" y="1689"/>
                    </a:lnTo>
                    <a:lnTo>
                      <a:pt x="727" y="1689"/>
                    </a:lnTo>
                    <a:lnTo>
                      <a:pt x="731" y="1688"/>
                    </a:lnTo>
                    <a:lnTo>
                      <a:pt x="734" y="1685"/>
                    </a:lnTo>
                    <a:lnTo>
                      <a:pt x="735" y="1682"/>
                    </a:lnTo>
                    <a:lnTo>
                      <a:pt x="736" y="1678"/>
                    </a:lnTo>
                    <a:lnTo>
                      <a:pt x="737" y="1674"/>
                    </a:lnTo>
                    <a:lnTo>
                      <a:pt x="737" y="1674"/>
                    </a:lnTo>
                    <a:lnTo>
                      <a:pt x="730" y="1675"/>
                    </a:lnTo>
                    <a:lnTo>
                      <a:pt x="727" y="1675"/>
                    </a:lnTo>
                    <a:lnTo>
                      <a:pt x="727" y="1676"/>
                    </a:lnTo>
                    <a:lnTo>
                      <a:pt x="730" y="1676"/>
                    </a:lnTo>
                    <a:lnTo>
                      <a:pt x="737" y="1677"/>
                    </a:lnTo>
                    <a:lnTo>
                      <a:pt x="737" y="1677"/>
                    </a:lnTo>
                    <a:lnTo>
                      <a:pt x="734" y="1664"/>
                    </a:lnTo>
                    <a:lnTo>
                      <a:pt x="729" y="1651"/>
                    </a:lnTo>
                    <a:lnTo>
                      <a:pt x="723" y="1640"/>
                    </a:lnTo>
                    <a:lnTo>
                      <a:pt x="717" y="1627"/>
                    </a:lnTo>
                    <a:lnTo>
                      <a:pt x="712" y="1615"/>
                    </a:lnTo>
                    <a:lnTo>
                      <a:pt x="712" y="1615"/>
                    </a:lnTo>
                    <a:lnTo>
                      <a:pt x="710" y="1603"/>
                    </a:lnTo>
                    <a:lnTo>
                      <a:pt x="711" y="1590"/>
                    </a:lnTo>
                    <a:lnTo>
                      <a:pt x="714" y="1577"/>
                    </a:lnTo>
                    <a:lnTo>
                      <a:pt x="717" y="1564"/>
                    </a:lnTo>
                    <a:lnTo>
                      <a:pt x="716" y="1551"/>
                    </a:lnTo>
                    <a:lnTo>
                      <a:pt x="716" y="1551"/>
                    </a:lnTo>
                    <a:lnTo>
                      <a:pt x="715" y="1551"/>
                    </a:lnTo>
                    <a:lnTo>
                      <a:pt x="712" y="1552"/>
                    </a:lnTo>
                    <a:lnTo>
                      <a:pt x="709" y="1553"/>
                    </a:lnTo>
                    <a:lnTo>
                      <a:pt x="706" y="1553"/>
                    </a:lnTo>
                    <a:lnTo>
                      <a:pt x="702" y="1553"/>
                    </a:lnTo>
                    <a:lnTo>
                      <a:pt x="702" y="1553"/>
                    </a:lnTo>
                    <a:lnTo>
                      <a:pt x="706" y="1547"/>
                    </a:lnTo>
                    <a:lnTo>
                      <a:pt x="709" y="1541"/>
                    </a:lnTo>
                    <a:lnTo>
                      <a:pt x="710" y="1534"/>
                    </a:lnTo>
                    <a:lnTo>
                      <a:pt x="710" y="1527"/>
                    </a:lnTo>
                    <a:lnTo>
                      <a:pt x="711" y="1521"/>
                    </a:lnTo>
                    <a:lnTo>
                      <a:pt x="711" y="1521"/>
                    </a:lnTo>
                    <a:lnTo>
                      <a:pt x="711" y="1509"/>
                    </a:lnTo>
                    <a:lnTo>
                      <a:pt x="710" y="1498"/>
                    </a:lnTo>
                    <a:lnTo>
                      <a:pt x="709" y="1486"/>
                    </a:lnTo>
                    <a:lnTo>
                      <a:pt x="707" y="1475"/>
                    </a:lnTo>
                    <a:lnTo>
                      <a:pt x="706" y="1463"/>
                    </a:lnTo>
                    <a:lnTo>
                      <a:pt x="706" y="1463"/>
                    </a:lnTo>
                    <a:lnTo>
                      <a:pt x="705" y="1453"/>
                    </a:lnTo>
                    <a:lnTo>
                      <a:pt x="705" y="1444"/>
                    </a:lnTo>
                    <a:lnTo>
                      <a:pt x="705" y="1434"/>
                    </a:lnTo>
                    <a:lnTo>
                      <a:pt x="706" y="1424"/>
                    </a:lnTo>
                    <a:lnTo>
                      <a:pt x="707" y="1415"/>
                    </a:lnTo>
                    <a:lnTo>
                      <a:pt x="707" y="1404"/>
                    </a:lnTo>
                    <a:lnTo>
                      <a:pt x="708" y="1394"/>
                    </a:lnTo>
                    <a:lnTo>
                      <a:pt x="708" y="1385"/>
                    </a:lnTo>
                    <a:lnTo>
                      <a:pt x="707" y="1375"/>
                    </a:lnTo>
                    <a:lnTo>
                      <a:pt x="706" y="1365"/>
                    </a:lnTo>
                    <a:lnTo>
                      <a:pt x="706" y="1365"/>
                    </a:lnTo>
                    <a:lnTo>
                      <a:pt x="704" y="1355"/>
                    </a:lnTo>
                    <a:lnTo>
                      <a:pt x="701" y="1345"/>
                    </a:lnTo>
                    <a:lnTo>
                      <a:pt x="699" y="1335"/>
                    </a:lnTo>
                    <a:lnTo>
                      <a:pt x="696" y="1325"/>
                    </a:lnTo>
                    <a:lnTo>
                      <a:pt x="693" y="1315"/>
                    </a:lnTo>
                    <a:lnTo>
                      <a:pt x="690" y="1305"/>
                    </a:lnTo>
                    <a:lnTo>
                      <a:pt x="688" y="1295"/>
                    </a:lnTo>
                    <a:lnTo>
                      <a:pt x="686" y="1285"/>
                    </a:lnTo>
                    <a:lnTo>
                      <a:pt x="684" y="1275"/>
                    </a:lnTo>
                    <a:lnTo>
                      <a:pt x="682" y="1265"/>
                    </a:lnTo>
                    <a:lnTo>
                      <a:pt x="682" y="1265"/>
                    </a:lnTo>
                    <a:lnTo>
                      <a:pt x="681" y="1251"/>
                    </a:lnTo>
                    <a:lnTo>
                      <a:pt x="680" y="1238"/>
                    </a:lnTo>
                    <a:lnTo>
                      <a:pt x="680" y="1224"/>
                    </a:lnTo>
                    <a:lnTo>
                      <a:pt x="681" y="1211"/>
                    </a:lnTo>
                    <a:lnTo>
                      <a:pt x="684" y="1197"/>
                    </a:lnTo>
                    <a:lnTo>
                      <a:pt x="684" y="1197"/>
                    </a:lnTo>
                    <a:lnTo>
                      <a:pt x="685" y="1195"/>
                    </a:lnTo>
                    <a:lnTo>
                      <a:pt x="687" y="1194"/>
                    </a:lnTo>
                    <a:lnTo>
                      <a:pt x="689" y="1193"/>
                    </a:lnTo>
                    <a:lnTo>
                      <a:pt x="691" y="1193"/>
                    </a:lnTo>
                    <a:lnTo>
                      <a:pt x="695" y="1192"/>
                    </a:lnTo>
                    <a:lnTo>
                      <a:pt x="695" y="1192"/>
                    </a:lnTo>
                    <a:lnTo>
                      <a:pt x="693" y="1193"/>
                    </a:lnTo>
                    <a:lnTo>
                      <a:pt x="690" y="1193"/>
                    </a:lnTo>
                    <a:lnTo>
                      <a:pt x="689" y="1193"/>
                    </a:lnTo>
                    <a:lnTo>
                      <a:pt x="688" y="1193"/>
                    </a:lnTo>
                    <a:lnTo>
                      <a:pt x="687" y="1192"/>
                    </a:lnTo>
                    <a:lnTo>
                      <a:pt x="687" y="1192"/>
                    </a:lnTo>
                    <a:lnTo>
                      <a:pt x="685" y="1176"/>
                    </a:lnTo>
                    <a:lnTo>
                      <a:pt x="684" y="1162"/>
                    </a:lnTo>
                    <a:lnTo>
                      <a:pt x="685" y="1148"/>
                    </a:lnTo>
                    <a:lnTo>
                      <a:pt x="686" y="1134"/>
                    </a:lnTo>
                    <a:lnTo>
                      <a:pt x="688" y="1120"/>
                    </a:lnTo>
                    <a:lnTo>
                      <a:pt x="690" y="1106"/>
                    </a:lnTo>
                    <a:lnTo>
                      <a:pt x="694" y="1092"/>
                    </a:lnTo>
                    <a:lnTo>
                      <a:pt x="698" y="1078"/>
                    </a:lnTo>
                    <a:lnTo>
                      <a:pt x="701" y="1063"/>
                    </a:lnTo>
                    <a:lnTo>
                      <a:pt x="704" y="1049"/>
                    </a:lnTo>
                    <a:lnTo>
                      <a:pt x="704" y="1049"/>
                    </a:lnTo>
                    <a:lnTo>
                      <a:pt x="711" y="1037"/>
                    </a:lnTo>
                    <a:lnTo>
                      <a:pt x="721" y="1027"/>
                    </a:lnTo>
                    <a:lnTo>
                      <a:pt x="731" y="1017"/>
                    </a:lnTo>
                    <a:lnTo>
                      <a:pt x="740" y="1007"/>
                    </a:lnTo>
                    <a:lnTo>
                      <a:pt x="740" y="995"/>
                    </a:lnTo>
                    <a:lnTo>
                      <a:pt x="740" y="995"/>
                    </a:lnTo>
                    <a:lnTo>
                      <a:pt x="735" y="985"/>
                    </a:lnTo>
                    <a:lnTo>
                      <a:pt x="729" y="976"/>
                    </a:lnTo>
                    <a:lnTo>
                      <a:pt x="721" y="968"/>
                    </a:lnTo>
                    <a:lnTo>
                      <a:pt x="712" y="961"/>
                    </a:lnTo>
                    <a:lnTo>
                      <a:pt x="702" y="954"/>
                    </a:lnTo>
                    <a:lnTo>
                      <a:pt x="702" y="954"/>
                    </a:lnTo>
                    <a:lnTo>
                      <a:pt x="701" y="954"/>
                    </a:lnTo>
                    <a:lnTo>
                      <a:pt x="700" y="953"/>
                    </a:lnTo>
                    <a:lnTo>
                      <a:pt x="698" y="953"/>
                    </a:lnTo>
                    <a:lnTo>
                      <a:pt x="697" y="954"/>
                    </a:lnTo>
                    <a:lnTo>
                      <a:pt x="697" y="956"/>
                    </a:lnTo>
                    <a:lnTo>
                      <a:pt x="697" y="956"/>
                    </a:lnTo>
                    <a:lnTo>
                      <a:pt x="697" y="955"/>
                    </a:lnTo>
                    <a:lnTo>
                      <a:pt x="696" y="953"/>
                    </a:lnTo>
                    <a:lnTo>
                      <a:pt x="695" y="951"/>
                    </a:lnTo>
                    <a:lnTo>
                      <a:pt x="694" y="950"/>
                    </a:lnTo>
                    <a:lnTo>
                      <a:pt x="691" y="950"/>
                    </a:lnTo>
                    <a:lnTo>
                      <a:pt x="691" y="950"/>
                    </a:lnTo>
                    <a:lnTo>
                      <a:pt x="681" y="949"/>
                    </a:lnTo>
                    <a:lnTo>
                      <a:pt x="671" y="946"/>
                    </a:lnTo>
                    <a:lnTo>
                      <a:pt x="662" y="944"/>
                    </a:lnTo>
                    <a:lnTo>
                      <a:pt x="652" y="941"/>
                    </a:lnTo>
                    <a:lnTo>
                      <a:pt x="641" y="939"/>
                    </a:lnTo>
                    <a:lnTo>
                      <a:pt x="632" y="937"/>
                    </a:lnTo>
                    <a:lnTo>
                      <a:pt x="622" y="935"/>
                    </a:lnTo>
                    <a:lnTo>
                      <a:pt x="612" y="935"/>
                    </a:lnTo>
                    <a:lnTo>
                      <a:pt x="603" y="935"/>
                    </a:lnTo>
                    <a:lnTo>
                      <a:pt x="592" y="938"/>
                    </a:lnTo>
                    <a:lnTo>
                      <a:pt x="592" y="938"/>
                    </a:lnTo>
                    <a:lnTo>
                      <a:pt x="592" y="938"/>
                    </a:lnTo>
                    <a:lnTo>
                      <a:pt x="593" y="939"/>
                    </a:lnTo>
                    <a:lnTo>
                      <a:pt x="593" y="939"/>
                    </a:lnTo>
                    <a:lnTo>
                      <a:pt x="594" y="940"/>
                    </a:lnTo>
                    <a:lnTo>
                      <a:pt x="594" y="940"/>
                    </a:lnTo>
                    <a:lnTo>
                      <a:pt x="594" y="940"/>
                    </a:lnTo>
                    <a:lnTo>
                      <a:pt x="594" y="940"/>
                    </a:lnTo>
                    <a:lnTo>
                      <a:pt x="592" y="940"/>
                    </a:lnTo>
                    <a:lnTo>
                      <a:pt x="591" y="940"/>
                    </a:lnTo>
                    <a:lnTo>
                      <a:pt x="589" y="940"/>
                    </a:lnTo>
                    <a:lnTo>
                      <a:pt x="587" y="941"/>
                    </a:lnTo>
                    <a:lnTo>
                      <a:pt x="587" y="941"/>
                    </a:lnTo>
                    <a:lnTo>
                      <a:pt x="575" y="952"/>
                    </a:lnTo>
                    <a:lnTo>
                      <a:pt x="563" y="962"/>
                    </a:lnTo>
                    <a:lnTo>
                      <a:pt x="550" y="971"/>
                    </a:lnTo>
                    <a:lnTo>
                      <a:pt x="536" y="978"/>
                    </a:lnTo>
                    <a:lnTo>
                      <a:pt x="521" y="983"/>
                    </a:lnTo>
                    <a:lnTo>
                      <a:pt x="521" y="983"/>
                    </a:lnTo>
                    <a:lnTo>
                      <a:pt x="503" y="986"/>
                    </a:lnTo>
                    <a:lnTo>
                      <a:pt x="485" y="990"/>
                    </a:lnTo>
                    <a:lnTo>
                      <a:pt x="469" y="994"/>
                    </a:lnTo>
                    <a:lnTo>
                      <a:pt x="452" y="998"/>
                    </a:lnTo>
                    <a:lnTo>
                      <a:pt x="436" y="1003"/>
                    </a:lnTo>
                    <a:lnTo>
                      <a:pt x="420" y="1009"/>
                    </a:lnTo>
                    <a:lnTo>
                      <a:pt x="404" y="1015"/>
                    </a:lnTo>
                    <a:lnTo>
                      <a:pt x="389" y="1023"/>
                    </a:lnTo>
                    <a:lnTo>
                      <a:pt x="373" y="1031"/>
                    </a:lnTo>
                    <a:lnTo>
                      <a:pt x="359" y="1040"/>
                    </a:lnTo>
                    <a:lnTo>
                      <a:pt x="359" y="1040"/>
                    </a:lnTo>
                    <a:lnTo>
                      <a:pt x="351" y="1044"/>
                    </a:lnTo>
                    <a:lnTo>
                      <a:pt x="344" y="1050"/>
                    </a:lnTo>
                    <a:lnTo>
                      <a:pt x="339" y="1056"/>
                    </a:lnTo>
                    <a:lnTo>
                      <a:pt x="335" y="1063"/>
                    </a:lnTo>
                    <a:lnTo>
                      <a:pt x="334" y="1071"/>
                    </a:lnTo>
                    <a:lnTo>
                      <a:pt x="337" y="1623"/>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96" name="Freeform 3460"/>
              <p:cNvSpPr>
                <a:spLocks/>
              </p:cNvSpPr>
              <p:nvPr/>
            </p:nvSpPr>
            <p:spPr bwMode="auto">
              <a:xfrm>
                <a:off x="221" y="4058"/>
                <a:ext cx="10" cy="31"/>
              </a:xfrm>
              <a:custGeom>
                <a:avLst/>
                <a:gdLst>
                  <a:gd name="T0" fmla="*/ 125 w 428"/>
                  <a:gd name="T1" fmla="*/ 8 h 1431"/>
                  <a:gd name="T2" fmla="*/ 143 w 428"/>
                  <a:gd name="T3" fmla="*/ 54 h 1431"/>
                  <a:gd name="T4" fmla="*/ 170 w 428"/>
                  <a:gd name="T5" fmla="*/ 119 h 1431"/>
                  <a:gd name="T6" fmla="*/ 184 w 428"/>
                  <a:gd name="T7" fmla="*/ 153 h 1431"/>
                  <a:gd name="T8" fmla="*/ 197 w 428"/>
                  <a:gd name="T9" fmla="*/ 164 h 1431"/>
                  <a:gd name="T10" fmla="*/ 218 w 428"/>
                  <a:gd name="T11" fmla="*/ 159 h 1431"/>
                  <a:gd name="T12" fmla="*/ 225 w 428"/>
                  <a:gd name="T13" fmla="*/ 162 h 1431"/>
                  <a:gd name="T14" fmla="*/ 241 w 428"/>
                  <a:gd name="T15" fmla="*/ 198 h 1431"/>
                  <a:gd name="T16" fmla="*/ 248 w 428"/>
                  <a:gd name="T17" fmla="*/ 246 h 1431"/>
                  <a:gd name="T18" fmla="*/ 251 w 428"/>
                  <a:gd name="T19" fmla="*/ 255 h 1431"/>
                  <a:gd name="T20" fmla="*/ 251 w 428"/>
                  <a:gd name="T21" fmla="*/ 253 h 1431"/>
                  <a:gd name="T22" fmla="*/ 248 w 428"/>
                  <a:gd name="T23" fmla="*/ 252 h 1431"/>
                  <a:gd name="T24" fmla="*/ 246 w 428"/>
                  <a:gd name="T25" fmla="*/ 253 h 1431"/>
                  <a:gd name="T26" fmla="*/ 243 w 428"/>
                  <a:gd name="T27" fmla="*/ 249 h 1431"/>
                  <a:gd name="T28" fmla="*/ 239 w 428"/>
                  <a:gd name="T29" fmla="*/ 249 h 1431"/>
                  <a:gd name="T30" fmla="*/ 238 w 428"/>
                  <a:gd name="T31" fmla="*/ 246 h 1431"/>
                  <a:gd name="T32" fmla="*/ 239 w 428"/>
                  <a:gd name="T33" fmla="*/ 259 h 1431"/>
                  <a:gd name="T34" fmla="*/ 258 w 428"/>
                  <a:gd name="T35" fmla="*/ 276 h 1431"/>
                  <a:gd name="T36" fmla="*/ 279 w 428"/>
                  <a:gd name="T37" fmla="*/ 297 h 1431"/>
                  <a:gd name="T38" fmla="*/ 287 w 428"/>
                  <a:gd name="T39" fmla="*/ 343 h 1431"/>
                  <a:gd name="T40" fmla="*/ 310 w 428"/>
                  <a:gd name="T41" fmla="*/ 383 h 1431"/>
                  <a:gd name="T42" fmla="*/ 362 w 428"/>
                  <a:gd name="T43" fmla="*/ 419 h 1431"/>
                  <a:gd name="T44" fmla="*/ 382 w 428"/>
                  <a:gd name="T45" fmla="*/ 458 h 1431"/>
                  <a:gd name="T46" fmla="*/ 394 w 428"/>
                  <a:gd name="T47" fmla="*/ 479 h 1431"/>
                  <a:gd name="T48" fmla="*/ 403 w 428"/>
                  <a:gd name="T49" fmla="*/ 488 h 1431"/>
                  <a:gd name="T50" fmla="*/ 418 w 428"/>
                  <a:gd name="T51" fmla="*/ 512 h 1431"/>
                  <a:gd name="T52" fmla="*/ 427 w 428"/>
                  <a:gd name="T53" fmla="*/ 561 h 1431"/>
                  <a:gd name="T54" fmla="*/ 414 w 428"/>
                  <a:gd name="T55" fmla="*/ 610 h 1431"/>
                  <a:gd name="T56" fmla="*/ 381 w 428"/>
                  <a:gd name="T57" fmla="*/ 656 h 1431"/>
                  <a:gd name="T58" fmla="*/ 339 w 428"/>
                  <a:gd name="T59" fmla="*/ 688 h 1431"/>
                  <a:gd name="T60" fmla="*/ 321 w 428"/>
                  <a:gd name="T61" fmla="*/ 732 h 1431"/>
                  <a:gd name="T62" fmla="*/ 316 w 428"/>
                  <a:gd name="T63" fmla="*/ 763 h 1431"/>
                  <a:gd name="T64" fmla="*/ 287 w 428"/>
                  <a:gd name="T65" fmla="*/ 828 h 1431"/>
                  <a:gd name="T66" fmla="*/ 262 w 428"/>
                  <a:gd name="T67" fmla="*/ 865 h 1431"/>
                  <a:gd name="T68" fmla="*/ 260 w 428"/>
                  <a:gd name="T69" fmla="*/ 898 h 1431"/>
                  <a:gd name="T70" fmla="*/ 271 w 428"/>
                  <a:gd name="T71" fmla="*/ 992 h 1431"/>
                  <a:gd name="T72" fmla="*/ 284 w 428"/>
                  <a:gd name="T73" fmla="*/ 1029 h 1431"/>
                  <a:gd name="T74" fmla="*/ 301 w 428"/>
                  <a:gd name="T75" fmla="*/ 1082 h 1431"/>
                  <a:gd name="T76" fmla="*/ 303 w 428"/>
                  <a:gd name="T77" fmla="*/ 1149 h 1431"/>
                  <a:gd name="T78" fmla="*/ 306 w 428"/>
                  <a:gd name="T79" fmla="*/ 1250 h 1431"/>
                  <a:gd name="T80" fmla="*/ 289 w 428"/>
                  <a:gd name="T81" fmla="*/ 1334 h 1431"/>
                  <a:gd name="T82" fmla="*/ 255 w 428"/>
                  <a:gd name="T83" fmla="*/ 1416 h 1431"/>
                  <a:gd name="T84" fmla="*/ 240 w 428"/>
                  <a:gd name="T85" fmla="*/ 1429 h 1431"/>
                  <a:gd name="T86" fmla="*/ 197 w 428"/>
                  <a:gd name="T87" fmla="*/ 1383 h 1431"/>
                  <a:gd name="T88" fmla="*/ 165 w 428"/>
                  <a:gd name="T89" fmla="*/ 1313 h 1431"/>
                  <a:gd name="T90" fmla="*/ 111 w 428"/>
                  <a:gd name="T91" fmla="*/ 909 h 1431"/>
                  <a:gd name="T92" fmla="*/ 82 w 428"/>
                  <a:gd name="T93" fmla="*/ 657 h 1431"/>
                  <a:gd name="T94" fmla="*/ 35 w 428"/>
                  <a:gd name="T95" fmla="*/ 611 h 1431"/>
                  <a:gd name="T96" fmla="*/ 2 w 428"/>
                  <a:gd name="T97" fmla="*/ 575 h 1431"/>
                  <a:gd name="T98" fmla="*/ 9 w 428"/>
                  <a:gd name="T99" fmla="*/ 548 h 1431"/>
                  <a:gd name="T100" fmla="*/ 23 w 428"/>
                  <a:gd name="T101" fmla="*/ 530 h 1431"/>
                  <a:gd name="T102" fmla="*/ 28 w 428"/>
                  <a:gd name="T103" fmla="*/ 509 h 1431"/>
                  <a:gd name="T104" fmla="*/ 67 w 428"/>
                  <a:gd name="T105" fmla="*/ 431 h 1431"/>
                  <a:gd name="T106" fmla="*/ 97 w 428"/>
                  <a:gd name="T107" fmla="*/ 350 h 1431"/>
                  <a:gd name="T108" fmla="*/ 101 w 428"/>
                  <a:gd name="T109" fmla="*/ 289 h 1431"/>
                  <a:gd name="T110" fmla="*/ 98 w 428"/>
                  <a:gd name="T111" fmla="*/ 214 h 1431"/>
                  <a:gd name="T112" fmla="*/ 96 w 428"/>
                  <a:gd name="T113" fmla="*/ 173 h 1431"/>
                  <a:gd name="T114" fmla="*/ 85 w 428"/>
                  <a:gd name="T115" fmla="*/ 129 h 1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8" h="1431">
                    <a:moveTo>
                      <a:pt x="100" y="0"/>
                    </a:moveTo>
                    <a:lnTo>
                      <a:pt x="108" y="0"/>
                    </a:lnTo>
                    <a:lnTo>
                      <a:pt x="114" y="1"/>
                    </a:lnTo>
                    <a:lnTo>
                      <a:pt x="120" y="4"/>
                    </a:lnTo>
                    <a:lnTo>
                      <a:pt x="125" y="8"/>
                    </a:lnTo>
                    <a:lnTo>
                      <a:pt x="128" y="13"/>
                    </a:lnTo>
                    <a:lnTo>
                      <a:pt x="128" y="13"/>
                    </a:lnTo>
                    <a:lnTo>
                      <a:pt x="132" y="27"/>
                    </a:lnTo>
                    <a:lnTo>
                      <a:pt x="137" y="41"/>
                    </a:lnTo>
                    <a:lnTo>
                      <a:pt x="143" y="54"/>
                    </a:lnTo>
                    <a:lnTo>
                      <a:pt x="148" y="67"/>
                    </a:lnTo>
                    <a:lnTo>
                      <a:pt x="153" y="80"/>
                    </a:lnTo>
                    <a:lnTo>
                      <a:pt x="160" y="93"/>
                    </a:lnTo>
                    <a:lnTo>
                      <a:pt x="165" y="106"/>
                    </a:lnTo>
                    <a:lnTo>
                      <a:pt x="170" y="119"/>
                    </a:lnTo>
                    <a:lnTo>
                      <a:pt x="175" y="133"/>
                    </a:lnTo>
                    <a:lnTo>
                      <a:pt x="180" y="146"/>
                    </a:lnTo>
                    <a:lnTo>
                      <a:pt x="180" y="146"/>
                    </a:lnTo>
                    <a:lnTo>
                      <a:pt x="182" y="150"/>
                    </a:lnTo>
                    <a:lnTo>
                      <a:pt x="184" y="153"/>
                    </a:lnTo>
                    <a:lnTo>
                      <a:pt x="186" y="156"/>
                    </a:lnTo>
                    <a:lnTo>
                      <a:pt x="189" y="159"/>
                    </a:lnTo>
                    <a:lnTo>
                      <a:pt x="192" y="161"/>
                    </a:lnTo>
                    <a:lnTo>
                      <a:pt x="192" y="161"/>
                    </a:lnTo>
                    <a:lnTo>
                      <a:pt x="197" y="164"/>
                    </a:lnTo>
                    <a:lnTo>
                      <a:pt x="202" y="164"/>
                    </a:lnTo>
                    <a:lnTo>
                      <a:pt x="208" y="162"/>
                    </a:lnTo>
                    <a:lnTo>
                      <a:pt x="213" y="160"/>
                    </a:lnTo>
                    <a:lnTo>
                      <a:pt x="218" y="159"/>
                    </a:lnTo>
                    <a:lnTo>
                      <a:pt x="218" y="159"/>
                    </a:lnTo>
                    <a:lnTo>
                      <a:pt x="219" y="162"/>
                    </a:lnTo>
                    <a:lnTo>
                      <a:pt x="220" y="163"/>
                    </a:lnTo>
                    <a:lnTo>
                      <a:pt x="222" y="162"/>
                    </a:lnTo>
                    <a:lnTo>
                      <a:pt x="224" y="162"/>
                    </a:lnTo>
                    <a:lnTo>
                      <a:pt x="225" y="162"/>
                    </a:lnTo>
                    <a:lnTo>
                      <a:pt x="225" y="162"/>
                    </a:lnTo>
                    <a:lnTo>
                      <a:pt x="230" y="170"/>
                    </a:lnTo>
                    <a:lnTo>
                      <a:pt x="235" y="180"/>
                    </a:lnTo>
                    <a:lnTo>
                      <a:pt x="238" y="189"/>
                    </a:lnTo>
                    <a:lnTo>
                      <a:pt x="241" y="198"/>
                    </a:lnTo>
                    <a:lnTo>
                      <a:pt x="244" y="208"/>
                    </a:lnTo>
                    <a:lnTo>
                      <a:pt x="245" y="217"/>
                    </a:lnTo>
                    <a:lnTo>
                      <a:pt x="247" y="227"/>
                    </a:lnTo>
                    <a:lnTo>
                      <a:pt x="248" y="237"/>
                    </a:lnTo>
                    <a:lnTo>
                      <a:pt x="248" y="246"/>
                    </a:lnTo>
                    <a:lnTo>
                      <a:pt x="248" y="256"/>
                    </a:lnTo>
                    <a:lnTo>
                      <a:pt x="248" y="256"/>
                    </a:lnTo>
                    <a:lnTo>
                      <a:pt x="249" y="256"/>
                    </a:lnTo>
                    <a:lnTo>
                      <a:pt x="249" y="255"/>
                    </a:lnTo>
                    <a:lnTo>
                      <a:pt x="251" y="255"/>
                    </a:lnTo>
                    <a:lnTo>
                      <a:pt x="251" y="254"/>
                    </a:lnTo>
                    <a:lnTo>
                      <a:pt x="251" y="254"/>
                    </a:lnTo>
                    <a:lnTo>
                      <a:pt x="251" y="254"/>
                    </a:lnTo>
                    <a:lnTo>
                      <a:pt x="251" y="253"/>
                    </a:lnTo>
                    <a:lnTo>
                      <a:pt x="251" y="253"/>
                    </a:lnTo>
                    <a:lnTo>
                      <a:pt x="249" y="252"/>
                    </a:lnTo>
                    <a:lnTo>
                      <a:pt x="249" y="252"/>
                    </a:lnTo>
                    <a:lnTo>
                      <a:pt x="248" y="252"/>
                    </a:lnTo>
                    <a:lnTo>
                      <a:pt x="248" y="252"/>
                    </a:lnTo>
                    <a:lnTo>
                      <a:pt x="248" y="252"/>
                    </a:lnTo>
                    <a:lnTo>
                      <a:pt x="247" y="252"/>
                    </a:lnTo>
                    <a:lnTo>
                      <a:pt x="247" y="253"/>
                    </a:lnTo>
                    <a:lnTo>
                      <a:pt x="246" y="253"/>
                    </a:lnTo>
                    <a:lnTo>
                      <a:pt x="246" y="253"/>
                    </a:lnTo>
                    <a:lnTo>
                      <a:pt x="246" y="253"/>
                    </a:lnTo>
                    <a:lnTo>
                      <a:pt x="245" y="253"/>
                    </a:lnTo>
                    <a:lnTo>
                      <a:pt x="244" y="252"/>
                    </a:lnTo>
                    <a:lnTo>
                      <a:pt x="243" y="251"/>
                    </a:lnTo>
                    <a:lnTo>
                      <a:pt x="243" y="250"/>
                    </a:lnTo>
                    <a:lnTo>
                      <a:pt x="243" y="249"/>
                    </a:lnTo>
                    <a:lnTo>
                      <a:pt x="243" y="249"/>
                    </a:lnTo>
                    <a:lnTo>
                      <a:pt x="242" y="251"/>
                    </a:lnTo>
                    <a:lnTo>
                      <a:pt x="241" y="251"/>
                    </a:lnTo>
                    <a:lnTo>
                      <a:pt x="240" y="250"/>
                    </a:lnTo>
                    <a:lnTo>
                      <a:pt x="239" y="249"/>
                    </a:lnTo>
                    <a:lnTo>
                      <a:pt x="238" y="249"/>
                    </a:lnTo>
                    <a:lnTo>
                      <a:pt x="238" y="249"/>
                    </a:lnTo>
                    <a:lnTo>
                      <a:pt x="238" y="248"/>
                    </a:lnTo>
                    <a:lnTo>
                      <a:pt x="238" y="247"/>
                    </a:lnTo>
                    <a:lnTo>
                      <a:pt x="238" y="246"/>
                    </a:lnTo>
                    <a:lnTo>
                      <a:pt x="238" y="245"/>
                    </a:lnTo>
                    <a:lnTo>
                      <a:pt x="238" y="244"/>
                    </a:lnTo>
                    <a:lnTo>
                      <a:pt x="238" y="244"/>
                    </a:lnTo>
                    <a:lnTo>
                      <a:pt x="238" y="251"/>
                    </a:lnTo>
                    <a:lnTo>
                      <a:pt x="239" y="259"/>
                    </a:lnTo>
                    <a:lnTo>
                      <a:pt x="241" y="267"/>
                    </a:lnTo>
                    <a:lnTo>
                      <a:pt x="244" y="272"/>
                    </a:lnTo>
                    <a:lnTo>
                      <a:pt x="248" y="274"/>
                    </a:lnTo>
                    <a:lnTo>
                      <a:pt x="248" y="274"/>
                    </a:lnTo>
                    <a:lnTo>
                      <a:pt x="258" y="276"/>
                    </a:lnTo>
                    <a:lnTo>
                      <a:pt x="266" y="279"/>
                    </a:lnTo>
                    <a:lnTo>
                      <a:pt x="273" y="285"/>
                    </a:lnTo>
                    <a:lnTo>
                      <a:pt x="278" y="291"/>
                    </a:lnTo>
                    <a:lnTo>
                      <a:pt x="279" y="297"/>
                    </a:lnTo>
                    <a:lnTo>
                      <a:pt x="279" y="297"/>
                    </a:lnTo>
                    <a:lnTo>
                      <a:pt x="280" y="307"/>
                    </a:lnTo>
                    <a:lnTo>
                      <a:pt x="281" y="316"/>
                    </a:lnTo>
                    <a:lnTo>
                      <a:pt x="282" y="326"/>
                    </a:lnTo>
                    <a:lnTo>
                      <a:pt x="284" y="334"/>
                    </a:lnTo>
                    <a:lnTo>
                      <a:pt x="287" y="343"/>
                    </a:lnTo>
                    <a:lnTo>
                      <a:pt x="291" y="351"/>
                    </a:lnTo>
                    <a:lnTo>
                      <a:pt x="295" y="359"/>
                    </a:lnTo>
                    <a:lnTo>
                      <a:pt x="300" y="367"/>
                    </a:lnTo>
                    <a:lnTo>
                      <a:pt x="305" y="375"/>
                    </a:lnTo>
                    <a:lnTo>
                      <a:pt x="310" y="383"/>
                    </a:lnTo>
                    <a:lnTo>
                      <a:pt x="310" y="383"/>
                    </a:lnTo>
                    <a:lnTo>
                      <a:pt x="321" y="394"/>
                    </a:lnTo>
                    <a:lnTo>
                      <a:pt x="334" y="402"/>
                    </a:lnTo>
                    <a:lnTo>
                      <a:pt x="349" y="410"/>
                    </a:lnTo>
                    <a:lnTo>
                      <a:pt x="362" y="419"/>
                    </a:lnTo>
                    <a:lnTo>
                      <a:pt x="372" y="431"/>
                    </a:lnTo>
                    <a:lnTo>
                      <a:pt x="372" y="431"/>
                    </a:lnTo>
                    <a:lnTo>
                      <a:pt x="376" y="439"/>
                    </a:lnTo>
                    <a:lnTo>
                      <a:pt x="379" y="449"/>
                    </a:lnTo>
                    <a:lnTo>
                      <a:pt x="382" y="458"/>
                    </a:lnTo>
                    <a:lnTo>
                      <a:pt x="385" y="468"/>
                    </a:lnTo>
                    <a:lnTo>
                      <a:pt x="389" y="477"/>
                    </a:lnTo>
                    <a:lnTo>
                      <a:pt x="389" y="477"/>
                    </a:lnTo>
                    <a:lnTo>
                      <a:pt x="391" y="478"/>
                    </a:lnTo>
                    <a:lnTo>
                      <a:pt x="394" y="479"/>
                    </a:lnTo>
                    <a:lnTo>
                      <a:pt x="396" y="480"/>
                    </a:lnTo>
                    <a:lnTo>
                      <a:pt x="398" y="481"/>
                    </a:lnTo>
                    <a:lnTo>
                      <a:pt x="399" y="483"/>
                    </a:lnTo>
                    <a:lnTo>
                      <a:pt x="399" y="483"/>
                    </a:lnTo>
                    <a:lnTo>
                      <a:pt x="403" y="488"/>
                    </a:lnTo>
                    <a:lnTo>
                      <a:pt x="407" y="495"/>
                    </a:lnTo>
                    <a:lnTo>
                      <a:pt x="411" y="501"/>
                    </a:lnTo>
                    <a:lnTo>
                      <a:pt x="415" y="506"/>
                    </a:lnTo>
                    <a:lnTo>
                      <a:pt x="418" y="512"/>
                    </a:lnTo>
                    <a:lnTo>
                      <a:pt x="418" y="512"/>
                    </a:lnTo>
                    <a:lnTo>
                      <a:pt x="422" y="521"/>
                    </a:lnTo>
                    <a:lnTo>
                      <a:pt x="425" y="531"/>
                    </a:lnTo>
                    <a:lnTo>
                      <a:pt x="427" y="540"/>
                    </a:lnTo>
                    <a:lnTo>
                      <a:pt x="428" y="551"/>
                    </a:lnTo>
                    <a:lnTo>
                      <a:pt x="427" y="561"/>
                    </a:lnTo>
                    <a:lnTo>
                      <a:pt x="426" y="571"/>
                    </a:lnTo>
                    <a:lnTo>
                      <a:pt x="424" y="581"/>
                    </a:lnTo>
                    <a:lnTo>
                      <a:pt x="421" y="591"/>
                    </a:lnTo>
                    <a:lnTo>
                      <a:pt x="418" y="601"/>
                    </a:lnTo>
                    <a:lnTo>
                      <a:pt x="414" y="610"/>
                    </a:lnTo>
                    <a:lnTo>
                      <a:pt x="414" y="610"/>
                    </a:lnTo>
                    <a:lnTo>
                      <a:pt x="408" y="623"/>
                    </a:lnTo>
                    <a:lnTo>
                      <a:pt x="400" y="635"/>
                    </a:lnTo>
                    <a:lnTo>
                      <a:pt x="391" y="646"/>
                    </a:lnTo>
                    <a:lnTo>
                      <a:pt x="381" y="656"/>
                    </a:lnTo>
                    <a:lnTo>
                      <a:pt x="370" y="664"/>
                    </a:lnTo>
                    <a:lnTo>
                      <a:pt x="370" y="664"/>
                    </a:lnTo>
                    <a:lnTo>
                      <a:pt x="360" y="672"/>
                    </a:lnTo>
                    <a:lnTo>
                      <a:pt x="350" y="680"/>
                    </a:lnTo>
                    <a:lnTo>
                      <a:pt x="339" y="688"/>
                    </a:lnTo>
                    <a:lnTo>
                      <a:pt x="330" y="695"/>
                    </a:lnTo>
                    <a:lnTo>
                      <a:pt x="320" y="703"/>
                    </a:lnTo>
                    <a:lnTo>
                      <a:pt x="320" y="703"/>
                    </a:lnTo>
                    <a:lnTo>
                      <a:pt x="316" y="715"/>
                    </a:lnTo>
                    <a:lnTo>
                      <a:pt x="321" y="732"/>
                    </a:lnTo>
                    <a:lnTo>
                      <a:pt x="328" y="746"/>
                    </a:lnTo>
                    <a:lnTo>
                      <a:pt x="331" y="757"/>
                    </a:lnTo>
                    <a:lnTo>
                      <a:pt x="323" y="761"/>
                    </a:lnTo>
                    <a:lnTo>
                      <a:pt x="323" y="761"/>
                    </a:lnTo>
                    <a:lnTo>
                      <a:pt x="316" y="763"/>
                    </a:lnTo>
                    <a:lnTo>
                      <a:pt x="310" y="771"/>
                    </a:lnTo>
                    <a:lnTo>
                      <a:pt x="304" y="782"/>
                    </a:lnTo>
                    <a:lnTo>
                      <a:pt x="297" y="797"/>
                    </a:lnTo>
                    <a:lnTo>
                      <a:pt x="292" y="813"/>
                    </a:lnTo>
                    <a:lnTo>
                      <a:pt x="287" y="828"/>
                    </a:lnTo>
                    <a:lnTo>
                      <a:pt x="281" y="843"/>
                    </a:lnTo>
                    <a:lnTo>
                      <a:pt x="275" y="855"/>
                    </a:lnTo>
                    <a:lnTo>
                      <a:pt x="269" y="862"/>
                    </a:lnTo>
                    <a:lnTo>
                      <a:pt x="262" y="865"/>
                    </a:lnTo>
                    <a:lnTo>
                      <a:pt x="262" y="865"/>
                    </a:lnTo>
                    <a:lnTo>
                      <a:pt x="261" y="866"/>
                    </a:lnTo>
                    <a:lnTo>
                      <a:pt x="260" y="870"/>
                    </a:lnTo>
                    <a:lnTo>
                      <a:pt x="260" y="877"/>
                    </a:lnTo>
                    <a:lnTo>
                      <a:pt x="260" y="886"/>
                    </a:lnTo>
                    <a:lnTo>
                      <a:pt x="260" y="898"/>
                    </a:lnTo>
                    <a:lnTo>
                      <a:pt x="261" y="912"/>
                    </a:lnTo>
                    <a:lnTo>
                      <a:pt x="263" y="929"/>
                    </a:lnTo>
                    <a:lnTo>
                      <a:pt x="265" y="947"/>
                    </a:lnTo>
                    <a:lnTo>
                      <a:pt x="268" y="969"/>
                    </a:lnTo>
                    <a:lnTo>
                      <a:pt x="271" y="992"/>
                    </a:lnTo>
                    <a:lnTo>
                      <a:pt x="271" y="992"/>
                    </a:lnTo>
                    <a:lnTo>
                      <a:pt x="273" y="1001"/>
                    </a:lnTo>
                    <a:lnTo>
                      <a:pt x="276" y="1010"/>
                    </a:lnTo>
                    <a:lnTo>
                      <a:pt x="279" y="1020"/>
                    </a:lnTo>
                    <a:lnTo>
                      <a:pt x="284" y="1029"/>
                    </a:lnTo>
                    <a:lnTo>
                      <a:pt x="288" y="1039"/>
                    </a:lnTo>
                    <a:lnTo>
                      <a:pt x="292" y="1049"/>
                    </a:lnTo>
                    <a:lnTo>
                      <a:pt x="295" y="1060"/>
                    </a:lnTo>
                    <a:lnTo>
                      <a:pt x="299" y="1071"/>
                    </a:lnTo>
                    <a:lnTo>
                      <a:pt x="301" y="1082"/>
                    </a:lnTo>
                    <a:lnTo>
                      <a:pt x="302" y="1094"/>
                    </a:lnTo>
                    <a:lnTo>
                      <a:pt x="302" y="1094"/>
                    </a:lnTo>
                    <a:lnTo>
                      <a:pt x="302" y="1112"/>
                    </a:lnTo>
                    <a:lnTo>
                      <a:pt x="302" y="1130"/>
                    </a:lnTo>
                    <a:lnTo>
                      <a:pt x="303" y="1149"/>
                    </a:lnTo>
                    <a:lnTo>
                      <a:pt x="304" y="1169"/>
                    </a:lnTo>
                    <a:lnTo>
                      <a:pt x="305" y="1190"/>
                    </a:lnTo>
                    <a:lnTo>
                      <a:pt x="306" y="1210"/>
                    </a:lnTo>
                    <a:lnTo>
                      <a:pt x="306" y="1230"/>
                    </a:lnTo>
                    <a:lnTo>
                      <a:pt x="306" y="1250"/>
                    </a:lnTo>
                    <a:lnTo>
                      <a:pt x="304" y="1269"/>
                    </a:lnTo>
                    <a:lnTo>
                      <a:pt x="302" y="1288"/>
                    </a:lnTo>
                    <a:lnTo>
                      <a:pt x="302" y="1288"/>
                    </a:lnTo>
                    <a:lnTo>
                      <a:pt x="295" y="1312"/>
                    </a:lnTo>
                    <a:lnTo>
                      <a:pt x="289" y="1334"/>
                    </a:lnTo>
                    <a:lnTo>
                      <a:pt x="282" y="1355"/>
                    </a:lnTo>
                    <a:lnTo>
                      <a:pt x="275" y="1374"/>
                    </a:lnTo>
                    <a:lnTo>
                      <a:pt x="268" y="1390"/>
                    </a:lnTo>
                    <a:lnTo>
                      <a:pt x="261" y="1404"/>
                    </a:lnTo>
                    <a:lnTo>
                      <a:pt x="255" y="1416"/>
                    </a:lnTo>
                    <a:lnTo>
                      <a:pt x="249" y="1424"/>
                    </a:lnTo>
                    <a:lnTo>
                      <a:pt x="245" y="1429"/>
                    </a:lnTo>
                    <a:lnTo>
                      <a:pt x="243" y="1431"/>
                    </a:lnTo>
                    <a:lnTo>
                      <a:pt x="243" y="1431"/>
                    </a:lnTo>
                    <a:lnTo>
                      <a:pt x="240" y="1429"/>
                    </a:lnTo>
                    <a:lnTo>
                      <a:pt x="235" y="1425"/>
                    </a:lnTo>
                    <a:lnTo>
                      <a:pt x="227" y="1418"/>
                    </a:lnTo>
                    <a:lnTo>
                      <a:pt x="218" y="1409"/>
                    </a:lnTo>
                    <a:lnTo>
                      <a:pt x="208" y="1396"/>
                    </a:lnTo>
                    <a:lnTo>
                      <a:pt x="197" y="1383"/>
                    </a:lnTo>
                    <a:lnTo>
                      <a:pt x="187" y="1367"/>
                    </a:lnTo>
                    <a:lnTo>
                      <a:pt x="178" y="1351"/>
                    </a:lnTo>
                    <a:lnTo>
                      <a:pt x="171" y="1332"/>
                    </a:lnTo>
                    <a:lnTo>
                      <a:pt x="165" y="1313"/>
                    </a:lnTo>
                    <a:lnTo>
                      <a:pt x="165" y="1313"/>
                    </a:lnTo>
                    <a:lnTo>
                      <a:pt x="151" y="1243"/>
                    </a:lnTo>
                    <a:lnTo>
                      <a:pt x="140" y="1164"/>
                    </a:lnTo>
                    <a:lnTo>
                      <a:pt x="129" y="1079"/>
                    </a:lnTo>
                    <a:lnTo>
                      <a:pt x="119" y="993"/>
                    </a:lnTo>
                    <a:lnTo>
                      <a:pt x="111" y="909"/>
                    </a:lnTo>
                    <a:lnTo>
                      <a:pt x="102" y="831"/>
                    </a:lnTo>
                    <a:lnTo>
                      <a:pt x="95" y="763"/>
                    </a:lnTo>
                    <a:lnTo>
                      <a:pt x="90" y="708"/>
                    </a:lnTo>
                    <a:lnTo>
                      <a:pt x="85" y="672"/>
                    </a:lnTo>
                    <a:lnTo>
                      <a:pt x="82" y="657"/>
                    </a:lnTo>
                    <a:lnTo>
                      <a:pt x="82" y="657"/>
                    </a:lnTo>
                    <a:lnTo>
                      <a:pt x="70" y="645"/>
                    </a:lnTo>
                    <a:lnTo>
                      <a:pt x="58" y="633"/>
                    </a:lnTo>
                    <a:lnTo>
                      <a:pt x="47" y="622"/>
                    </a:lnTo>
                    <a:lnTo>
                      <a:pt x="35" y="611"/>
                    </a:lnTo>
                    <a:lnTo>
                      <a:pt x="23" y="599"/>
                    </a:lnTo>
                    <a:lnTo>
                      <a:pt x="23" y="599"/>
                    </a:lnTo>
                    <a:lnTo>
                      <a:pt x="15" y="592"/>
                    </a:lnTo>
                    <a:lnTo>
                      <a:pt x="7" y="584"/>
                    </a:lnTo>
                    <a:lnTo>
                      <a:pt x="2" y="575"/>
                    </a:lnTo>
                    <a:lnTo>
                      <a:pt x="0" y="566"/>
                    </a:lnTo>
                    <a:lnTo>
                      <a:pt x="3" y="557"/>
                    </a:lnTo>
                    <a:lnTo>
                      <a:pt x="3" y="557"/>
                    </a:lnTo>
                    <a:lnTo>
                      <a:pt x="5" y="552"/>
                    </a:lnTo>
                    <a:lnTo>
                      <a:pt x="9" y="548"/>
                    </a:lnTo>
                    <a:lnTo>
                      <a:pt x="13" y="544"/>
                    </a:lnTo>
                    <a:lnTo>
                      <a:pt x="17" y="539"/>
                    </a:lnTo>
                    <a:lnTo>
                      <a:pt x="20" y="535"/>
                    </a:lnTo>
                    <a:lnTo>
                      <a:pt x="20" y="535"/>
                    </a:lnTo>
                    <a:lnTo>
                      <a:pt x="23" y="530"/>
                    </a:lnTo>
                    <a:lnTo>
                      <a:pt x="24" y="525"/>
                    </a:lnTo>
                    <a:lnTo>
                      <a:pt x="25" y="519"/>
                    </a:lnTo>
                    <a:lnTo>
                      <a:pt x="26" y="514"/>
                    </a:lnTo>
                    <a:lnTo>
                      <a:pt x="28" y="509"/>
                    </a:lnTo>
                    <a:lnTo>
                      <a:pt x="28" y="509"/>
                    </a:lnTo>
                    <a:lnTo>
                      <a:pt x="35" y="493"/>
                    </a:lnTo>
                    <a:lnTo>
                      <a:pt x="42" y="476"/>
                    </a:lnTo>
                    <a:lnTo>
                      <a:pt x="50" y="461"/>
                    </a:lnTo>
                    <a:lnTo>
                      <a:pt x="58" y="446"/>
                    </a:lnTo>
                    <a:lnTo>
                      <a:pt x="67" y="431"/>
                    </a:lnTo>
                    <a:lnTo>
                      <a:pt x="74" y="415"/>
                    </a:lnTo>
                    <a:lnTo>
                      <a:pt x="81" y="400"/>
                    </a:lnTo>
                    <a:lnTo>
                      <a:pt x="87" y="384"/>
                    </a:lnTo>
                    <a:lnTo>
                      <a:pt x="93" y="367"/>
                    </a:lnTo>
                    <a:lnTo>
                      <a:pt x="97" y="350"/>
                    </a:lnTo>
                    <a:lnTo>
                      <a:pt x="97" y="350"/>
                    </a:lnTo>
                    <a:lnTo>
                      <a:pt x="99" y="334"/>
                    </a:lnTo>
                    <a:lnTo>
                      <a:pt x="101" y="319"/>
                    </a:lnTo>
                    <a:lnTo>
                      <a:pt x="101" y="304"/>
                    </a:lnTo>
                    <a:lnTo>
                      <a:pt x="101" y="289"/>
                    </a:lnTo>
                    <a:lnTo>
                      <a:pt x="101" y="274"/>
                    </a:lnTo>
                    <a:lnTo>
                      <a:pt x="100" y="258"/>
                    </a:lnTo>
                    <a:lnTo>
                      <a:pt x="99" y="244"/>
                    </a:lnTo>
                    <a:lnTo>
                      <a:pt x="98" y="229"/>
                    </a:lnTo>
                    <a:lnTo>
                      <a:pt x="98" y="214"/>
                    </a:lnTo>
                    <a:lnTo>
                      <a:pt x="98" y="199"/>
                    </a:lnTo>
                    <a:lnTo>
                      <a:pt x="98" y="199"/>
                    </a:lnTo>
                    <a:lnTo>
                      <a:pt x="98" y="190"/>
                    </a:lnTo>
                    <a:lnTo>
                      <a:pt x="97" y="181"/>
                    </a:lnTo>
                    <a:lnTo>
                      <a:pt x="96" y="173"/>
                    </a:lnTo>
                    <a:lnTo>
                      <a:pt x="94" y="164"/>
                    </a:lnTo>
                    <a:lnTo>
                      <a:pt x="91" y="155"/>
                    </a:lnTo>
                    <a:lnTo>
                      <a:pt x="89" y="147"/>
                    </a:lnTo>
                    <a:lnTo>
                      <a:pt x="87" y="138"/>
                    </a:lnTo>
                    <a:lnTo>
                      <a:pt x="85" y="129"/>
                    </a:lnTo>
                    <a:lnTo>
                      <a:pt x="84" y="120"/>
                    </a:lnTo>
                    <a:lnTo>
                      <a:pt x="83" y="111"/>
                    </a:lnTo>
                    <a:lnTo>
                      <a:pt x="100" y="0"/>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97" name="Freeform 3461"/>
              <p:cNvSpPr>
                <a:spLocks/>
              </p:cNvSpPr>
              <p:nvPr/>
            </p:nvSpPr>
            <p:spPr bwMode="auto">
              <a:xfrm>
                <a:off x="212" y="4057"/>
                <a:ext cx="12" cy="11"/>
              </a:xfrm>
              <a:custGeom>
                <a:avLst/>
                <a:gdLst>
                  <a:gd name="T0" fmla="*/ 454 w 495"/>
                  <a:gd name="T1" fmla="*/ 17 h 503"/>
                  <a:gd name="T2" fmla="*/ 489 w 495"/>
                  <a:gd name="T3" fmla="*/ 31 h 503"/>
                  <a:gd name="T4" fmla="*/ 494 w 495"/>
                  <a:gd name="T5" fmla="*/ 35 h 503"/>
                  <a:gd name="T6" fmla="*/ 493 w 495"/>
                  <a:gd name="T7" fmla="*/ 45 h 503"/>
                  <a:gd name="T8" fmla="*/ 478 w 495"/>
                  <a:gd name="T9" fmla="*/ 72 h 503"/>
                  <a:gd name="T10" fmla="*/ 454 w 495"/>
                  <a:gd name="T11" fmla="*/ 113 h 503"/>
                  <a:gd name="T12" fmla="*/ 428 w 495"/>
                  <a:gd name="T13" fmla="*/ 152 h 503"/>
                  <a:gd name="T14" fmla="*/ 410 w 495"/>
                  <a:gd name="T15" fmla="*/ 179 h 503"/>
                  <a:gd name="T16" fmla="*/ 374 w 495"/>
                  <a:gd name="T17" fmla="*/ 223 h 503"/>
                  <a:gd name="T18" fmla="*/ 338 w 495"/>
                  <a:gd name="T19" fmla="*/ 265 h 503"/>
                  <a:gd name="T20" fmla="*/ 304 w 495"/>
                  <a:gd name="T21" fmla="*/ 310 h 503"/>
                  <a:gd name="T22" fmla="*/ 286 w 495"/>
                  <a:gd name="T23" fmla="*/ 336 h 503"/>
                  <a:gd name="T24" fmla="*/ 255 w 495"/>
                  <a:gd name="T25" fmla="*/ 357 h 503"/>
                  <a:gd name="T26" fmla="*/ 228 w 495"/>
                  <a:gd name="T27" fmla="*/ 363 h 503"/>
                  <a:gd name="T28" fmla="*/ 184 w 495"/>
                  <a:gd name="T29" fmla="*/ 380 h 503"/>
                  <a:gd name="T30" fmla="*/ 157 w 495"/>
                  <a:gd name="T31" fmla="*/ 389 h 503"/>
                  <a:gd name="T32" fmla="*/ 126 w 495"/>
                  <a:gd name="T33" fmla="*/ 405 h 503"/>
                  <a:gd name="T34" fmla="*/ 96 w 495"/>
                  <a:gd name="T35" fmla="*/ 427 h 503"/>
                  <a:gd name="T36" fmla="*/ 65 w 495"/>
                  <a:gd name="T37" fmla="*/ 448 h 503"/>
                  <a:gd name="T38" fmla="*/ 50 w 495"/>
                  <a:gd name="T39" fmla="*/ 469 h 503"/>
                  <a:gd name="T40" fmla="*/ 29 w 495"/>
                  <a:gd name="T41" fmla="*/ 501 h 503"/>
                  <a:gd name="T42" fmla="*/ 17 w 495"/>
                  <a:gd name="T43" fmla="*/ 496 h 503"/>
                  <a:gd name="T44" fmla="*/ 8 w 495"/>
                  <a:gd name="T45" fmla="*/ 453 h 503"/>
                  <a:gd name="T46" fmla="*/ 23 w 495"/>
                  <a:gd name="T47" fmla="*/ 421 h 503"/>
                  <a:gd name="T48" fmla="*/ 31 w 495"/>
                  <a:gd name="T49" fmla="*/ 386 h 503"/>
                  <a:gd name="T50" fmla="*/ 19 w 495"/>
                  <a:gd name="T51" fmla="*/ 355 h 503"/>
                  <a:gd name="T52" fmla="*/ 4 w 495"/>
                  <a:gd name="T53" fmla="*/ 331 h 503"/>
                  <a:gd name="T54" fmla="*/ 1 w 495"/>
                  <a:gd name="T55" fmla="*/ 308 h 503"/>
                  <a:gd name="T56" fmla="*/ 7 w 495"/>
                  <a:gd name="T57" fmla="*/ 294 h 503"/>
                  <a:gd name="T58" fmla="*/ 29 w 495"/>
                  <a:gd name="T59" fmla="*/ 266 h 503"/>
                  <a:gd name="T60" fmla="*/ 36 w 495"/>
                  <a:gd name="T61" fmla="*/ 231 h 503"/>
                  <a:gd name="T62" fmla="*/ 41 w 495"/>
                  <a:gd name="T63" fmla="*/ 196 h 503"/>
                  <a:gd name="T64" fmla="*/ 52 w 495"/>
                  <a:gd name="T65" fmla="*/ 188 h 503"/>
                  <a:gd name="T66" fmla="*/ 66 w 495"/>
                  <a:gd name="T67" fmla="*/ 176 h 503"/>
                  <a:gd name="T68" fmla="*/ 69 w 495"/>
                  <a:gd name="T69" fmla="*/ 171 h 503"/>
                  <a:gd name="T70" fmla="*/ 66 w 495"/>
                  <a:gd name="T71" fmla="*/ 171 h 503"/>
                  <a:gd name="T72" fmla="*/ 77 w 495"/>
                  <a:gd name="T73" fmla="*/ 175 h 503"/>
                  <a:gd name="T74" fmla="*/ 109 w 495"/>
                  <a:gd name="T75" fmla="*/ 170 h 503"/>
                  <a:gd name="T76" fmla="*/ 137 w 495"/>
                  <a:gd name="T77" fmla="*/ 182 h 503"/>
                  <a:gd name="T78" fmla="*/ 153 w 495"/>
                  <a:gd name="T79" fmla="*/ 271 h 503"/>
                  <a:gd name="T80" fmla="*/ 156 w 495"/>
                  <a:gd name="T81" fmla="*/ 271 h 503"/>
                  <a:gd name="T82" fmla="*/ 161 w 495"/>
                  <a:gd name="T83" fmla="*/ 272 h 503"/>
                  <a:gd name="T84" fmla="*/ 162 w 495"/>
                  <a:gd name="T85" fmla="*/ 296 h 503"/>
                  <a:gd name="T86" fmla="*/ 122 w 495"/>
                  <a:gd name="T87" fmla="*/ 306 h 503"/>
                  <a:gd name="T88" fmla="*/ 136 w 495"/>
                  <a:gd name="T89" fmla="*/ 300 h 503"/>
                  <a:gd name="T90" fmla="*/ 156 w 495"/>
                  <a:gd name="T91" fmla="*/ 294 h 503"/>
                  <a:gd name="T92" fmla="*/ 177 w 495"/>
                  <a:gd name="T93" fmla="*/ 284 h 503"/>
                  <a:gd name="T94" fmla="*/ 205 w 495"/>
                  <a:gd name="T95" fmla="*/ 266 h 503"/>
                  <a:gd name="T96" fmla="*/ 231 w 495"/>
                  <a:gd name="T97" fmla="*/ 245 h 503"/>
                  <a:gd name="T98" fmla="*/ 245 w 495"/>
                  <a:gd name="T99" fmla="*/ 228 h 503"/>
                  <a:gd name="T100" fmla="*/ 290 w 495"/>
                  <a:gd name="T101" fmla="*/ 165 h 503"/>
                  <a:gd name="T102" fmla="*/ 338 w 495"/>
                  <a:gd name="T103" fmla="*/ 106 h 503"/>
                  <a:gd name="T104" fmla="*/ 391 w 495"/>
                  <a:gd name="T105" fmla="*/ 50 h 503"/>
                  <a:gd name="T106" fmla="*/ 417 w 495"/>
                  <a:gd name="T107" fmla="*/ 28 h 503"/>
                  <a:gd name="T108" fmla="*/ 443 w 495"/>
                  <a:gd name="T109" fmla="*/ 17 h 503"/>
                  <a:gd name="T110" fmla="*/ 453 w 495"/>
                  <a:gd name="T111" fmla="*/ 17 h 503"/>
                  <a:gd name="T112" fmla="*/ 453 w 495"/>
                  <a:gd name="T113" fmla="*/ 23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95" h="503">
                    <a:moveTo>
                      <a:pt x="438" y="0"/>
                    </a:moveTo>
                    <a:lnTo>
                      <a:pt x="445" y="10"/>
                    </a:lnTo>
                    <a:lnTo>
                      <a:pt x="454" y="17"/>
                    </a:lnTo>
                    <a:lnTo>
                      <a:pt x="465" y="23"/>
                    </a:lnTo>
                    <a:lnTo>
                      <a:pt x="477" y="27"/>
                    </a:lnTo>
                    <a:lnTo>
                      <a:pt x="489" y="31"/>
                    </a:lnTo>
                    <a:lnTo>
                      <a:pt x="489" y="31"/>
                    </a:lnTo>
                    <a:lnTo>
                      <a:pt x="492" y="32"/>
                    </a:lnTo>
                    <a:lnTo>
                      <a:pt x="494" y="35"/>
                    </a:lnTo>
                    <a:lnTo>
                      <a:pt x="495" y="38"/>
                    </a:lnTo>
                    <a:lnTo>
                      <a:pt x="495" y="41"/>
                    </a:lnTo>
                    <a:lnTo>
                      <a:pt x="493" y="45"/>
                    </a:lnTo>
                    <a:lnTo>
                      <a:pt x="493" y="45"/>
                    </a:lnTo>
                    <a:lnTo>
                      <a:pt x="486" y="59"/>
                    </a:lnTo>
                    <a:lnTo>
                      <a:pt x="478" y="72"/>
                    </a:lnTo>
                    <a:lnTo>
                      <a:pt x="471" y="87"/>
                    </a:lnTo>
                    <a:lnTo>
                      <a:pt x="463" y="100"/>
                    </a:lnTo>
                    <a:lnTo>
                      <a:pt x="454" y="113"/>
                    </a:lnTo>
                    <a:lnTo>
                      <a:pt x="445" y="126"/>
                    </a:lnTo>
                    <a:lnTo>
                      <a:pt x="437" y="139"/>
                    </a:lnTo>
                    <a:lnTo>
                      <a:pt x="428" y="152"/>
                    </a:lnTo>
                    <a:lnTo>
                      <a:pt x="419" y="165"/>
                    </a:lnTo>
                    <a:lnTo>
                      <a:pt x="410" y="179"/>
                    </a:lnTo>
                    <a:lnTo>
                      <a:pt x="410" y="179"/>
                    </a:lnTo>
                    <a:lnTo>
                      <a:pt x="397" y="194"/>
                    </a:lnTo>
                    <a:lnTo>
                      <a:pt x="386" y="209"/>
                    </a:lnTo>
                    <a:lnTo>
                      <a:pt x="374" y="223"/>
                    </a:lnTo>
                    <a:lnTo>
                      <a:pt x="362" y="237"/>
                    </a:lnTo>
                    <a:lnTo>
                      <a:pt x="350" y="251"/>
                    </a:lnTo>
                    <a:lnTo>
                      <a:pt x="338" y="265"/>
                    </a:lnTo>
                    <a:lnTo>
                      <a:pt x="327" y="279"/>
                    </a:lnTo>
                    <a:lnTo>
                      <a:pt x="315" y="294"/>
                    </a:lnTo>
                    <a:lnTo>
                      <a:pt x="304" y="310"/>
                    </a:lnTo>
                    <a:lnTo>
                      <a:pt x="294" y="326"/>
                    </a:lnTo>
                    <a:lnTo>
                      <a:pt x="294" y="326"/>
                    </a:lnTo>
                    <a:lnTo>
                      <a:pt x="286" y="336"/>
                    </a:lnTo>
                    <a:lnTo>
                      <a:pt x="278" y="345"/>
                    </a:lnTo>
                    <a:lnTo>
                      <a:pt x="267" y="352"/>
                    </a:lnTo>
                    <a:lnTo>
                      <a:pt x="255" y="357"/>
                    </a:lnTo>
                    <a:lnTo>
                      <a:pt x="244" y="360"/>
                    </a:lnTo>
                    <a:lnTo>
                      <a:pt x="244" y="360"/>
                    </a:lnTo>
                    <a:lnTo>
                      <a:pt x="228" y="363"/>
                    </a:lnTo>
                    <a:lnTo>
                      <a:pt x="212" y="368"/>
                    </a:lnTo>
                    <a:lnTo>
                      <a:pt x="198" y="374"/>
                    </a:lnTo>
                    <a:lnTo>
                      <a:pt x="184" y="380"/>
                    </a:lnTo>
                    <a:lnTo>
                      <a:pt x="168" y="385"/>
                    </a:lnTo>
                    <a:lnTo>
                      <a:pt x="168" y="385"/>
                    </a:lnTo>
                    <a:lnTo>
                      <a:pt x="157" y="389"/>
                    </a:lnTo>
                    <a:lnTo>
                      <a:pt x="146" y="394"/>
                    </a:lnTo>
                    <a:lnTo>
                      <a:pt x="136" y="399"/>
                    </a:lnTo>
                    <a:lnTo>
                      <a:pt x="126" y="405"/>
                    </a:lnTo>
                    <a:lnTo>
                      <a:pt x="116" y="412"/>
                    </a:lnTo>
                    <a:lnTo>
                      <a:pt x="106" y="419"/>
                    </a:lnTo>
                    <a:lnTo>
                      <a:pt x="96" y="427"/>
                    </a:lnTo>
                    <a:lnTo>
                      <a:pt x="87" y="434"/>
                    </a:lnTo>
                    <a:lnTo>
                      <a:pt x="77" y="441"/>
                    </a:lnTo>
                    <a:lnTo>
                      <a:pt x="65" y="448"/>
                    </a:lnTo>
                    <a:lnTo>
                      <a:pt x="65" y="448"/>
                    </a:lnTo>
                    <a:lnTo>
                      <a:pt x="56" y="457"/>
                    </a:lnTo>
                    <a:lnTo>
                      <a:pt x="50" y="469"/>
                    </a:lnTo>
                    <a:lnTo>
                      <a:pt x="45" y="481"/>
                    </a:lnTo>
                    <a:lnTo>
                      <a:pt x="39" y="492"/>
                    </a:lnTo>
                    <a:lnTo>
                      <a:pt x="29" y="501"/>
                    </a:lnTo>
                    <a:lnTo>
                      <a:pt x="29" y="501"/>
                    </a:lnTo>
                    <a:lnTo>
                      <a:pt x="19" y="503"/>
                    </a:lnTo>
                    <a:lnTo>
                      <a:pt x="17" y="496"/>
                    </a:lnTo>
                    <a:lnTo>
                      <a:pt x="18" y="483"/>
                    </a:lnTo>
                    <a:lnTo>
                      <a:pt x="16" y="467"/>
                    </a:lnTo>
                    <a:lnTo>
                      <a:pt x="8" y="453"/>
                    </a:lnTo>
                    <a:lnTo>
                      <a:pt x="8" y="453"/>
                    </a:lnTo>
                    <a:lnTo>
                      <a:pt x="17" y="436"/>
                    </a:lnTo>
                    <a:lnTo>
                      <a:pt x="23" y="421"/>
                    </a:lnTo>
                    <a:lnTo>
                      <a:pt x="29" y="408"/>
                    </a:lnTo>
                    <a:lnTo>
                      <a:pt x="31" y="396"/>
                    </a:lnTo>
                    <a:lnTo>
                      <a:pt x="31" y="386"/>
                    </a:lnTo>
                    <a:lnTo>
                      <a:pt x="29" y="376"/>
                    </a:lnTo>
                    <a:lnTo>
                      <a:pt x="25" y="366"/>
                    </a:lnTo>
                    <a:lnTo>
                      <a:pt x="19" y="355"/>
                    </a:lnTo>
                    <a:lnTo>
                      <a:pt x="12" y="344"/>
                    </a:lnTo>
                    <a:lnTo>
                      <a:pt x="4" y="331"/>
                    </a:lnTo>
                    <a:lnTo>
                      <a:pt x="4" y="331"/>
                    </a:lnTo>
                    <a:lnTo>
                      <a:pt x="1" y="325"/>
                    </a:lnTo>
                    <a:lnTo>
                      <a:pt x="0" y="316"/>
                    </a:lnTo>
                    <a:lnTo>
                      <a:pt x="1" y="308"/>
                    </a:lnTo>
                    <a:lnTo>
                      <a:pt x="3" y="299"/>
                    </a:lnTo>
                    <a:lnTo>
                      <a:pt x="7" y="294"/>
                    </a:lnTo>
                    <a:lnTo>
                      <a:pt x="7" y="294"/>
                    </a:lnTo>
                    <a:lnTo>
                      <a:pt x="16" y="285"/>
                    </a:lnTo>
                    <a:lnTo>
                      <a:pt x="23" y="276"/>
                    </a:lnTo>
                    <a:lnTo>
                      <a:pt x="29" y="266"/>
                    </a:lnTo>
                    <a:lnTo>
                      <a:pt x="32" y="255"/>
                    </a:lnTo>
                    <a:lnTo>
                      <a:pt x="34" y="243"/>
                    </a:lnTo>
                    <a:lnTo>
                      <a:pt x="36" y="231"/>
                    </a:lnTo>
                    <a:lnTo>
                      <a:pt x="37" y="219"/>
                    </a:lnTo>
                    <a:lnTo>
                      <a:pt x="39" y="208"/>
                    </a:lnTo>
                    <a:lnTo>
                      <a:pt x="41" y="196"/>
                    </a:lnTo>
                    <a:lnTo>
                      <a:pt x="45" y="186"/>
                    </a:lnTo>
                    <a:lnTo>
                      <a:pt x="45" y="186"/>
                    </a:lnTo>
                    <a:lnTo>
                      <a:pt x="52" y="188"/>
                    </a:lnTo>
                    <a:lnTo>
                      <a:pt x="58" y="186"/>
                    </a:lnTo>
                    <a:lnTo>
                      <a:pt x="62" y="181"/>
                    </a:lnTo>
                    <a:lnTo>
                      <a:pt x="66" y="176"/>
                    </a:lnTo>
                    <a:lnTo>
                      <a:pt x="70" y="171"/>
                    </a:lnTo>
                    <a:lnTo>
                      <a:pt x="70" y="171"/>
                    </a:lnTo>
                    <a:lnTo>
                      <a:pt x="69" y="171"/>
                    </a:lnTo>
                    <a:lnTo>
                      <a:pt x="68" y="171"/>
                    </a:lnTo>
                    <a:lnTo>
                      <a:pt x="67" y="171"/>
                    </a:lnTo>
                    <a:lnTo>
                      <a:pt x="66" y="171"/>
                    </a:lnTo>
                    <a:lnTo>
                      <a:pt x="65" y="171"/>
                    </a:lnTo>
                    <a:lnTo>
                      <a:pt x="65" y="171"/>
                    </a:lnTo>
                    <a:lnTo>
                      <a:pt x="77" y="175"/>
                    </a:lnTo>
                    <a:lnTo>
                      <a:pt x="88" y="175"/>
                    </a:lnTo>
                    <a:lnTo>
                      <a:pt x="99" y="172"/>
                    </a:lnTo>
                    <a:lnTo>
                      <a:pt x="109" y="170"/>
                    </a:lnTo>
                    <a:lnTo>
                      <a:pt x="119" y="169"/>
                    </a:lnTo>
                    <a:lnTo>
                      <a:pt x="129" y="172"/>
                    </a:lnTo>
                    <a:lnTo>
                      <a:pt x="137" y="182"/>
                    </a:lnTo>
                    <a:lnTo>
                      <a:pt x="144" y="200"/>
                    </a:lnTo>
                    <a:lnTo>
                      <a:pt x="149" y="229"/>
                    </a:lnTo>
                    <a:lnTo>
                      <a:pt x="153" y="271"/>
                    </a:lnTo>
                    <a:lnTo>
                      <a:pt x="153" y="271"/>
                    </a:lnTo>
                    <a:lnTo>
                      <a:pt x="154" y="271"/>
                    </a:lnTo>
                    <a:lnTo>
                      <a:pt x="156" y="271"/>
                    </a:lnTo>
                    <a:lnTo>
                      <a:pt x="158" y="271"/>
                    </a:lnTo>
                    <a:lnTo>
                      <a:pt x="160" y="271"/>
                    </a:lnTo>
                    <a:lnTo>
                      <a:pt x="161" y="272"/>
                    </a:lnTo>
                    <a:lnTo>
                      <a:pt x="161" y="272"/>
                    </a:lnTo>
                    <a:lnTo>
                      <a:pt x="167" y="285"/>
                    </a:lnTo>
                    <a:lnTo>
                      <a:pt x="162" y="296"/>
                    </a:lnTo>
                    <a:lnTo>
                      <a:pt x="150" y="303"/>
                    </a:lnTo>
                    <a:lnTo>
                      <a:pt x="135" y="306"/>
                    </a:lnTo>
                    <a:lnTo>
                      <a:pt x="122" y="306"/>
                    </a:lnTo>
                    <a:lnTo>
                      <a:pt x="122" y="306"/>
                    </a:lnTo>
                    <a:lnTo>
                      <a:pt x="129" y="302"/>
                    </a:lnTo>
                    <a:lnTo>
                      <a:pt x="136" y="300"/>
                    </a:lnTo>
                    <a:lnTo>
                      <a:pt x="143" y="298"/>
                    </a:lnTo>
                    <a:lnTo>
                      <a:pt x="150" y="296"/>
                    </a:lnTo>
                    <a:lnTo>
                      <a:pt x="156" y="294"/>
                    </a:lnTo>
                    <a:lnTo>
                      <a:pt x="156" y="294"/>
                    </a:lnTo>
                    <a:lnTo>
                      <a:pt x="166" y="289"/>
                    </a:lnTo>
                    <a:lnTo>
                      <a:pt x="177" y="284"/>
                    </a:lnTo>
                    <a:lnTo>
                      <a:pt x="187" y="278"/>
                    </a:lnTo>
                    <a:lnTo>
                      <a:pt x="196" y="272"/>
                    </a:lnTo>
                    <a:lnTo>
                      <a:pt x="205" y="266"/>
                    </a:lnTo>
                    <a:lnTo>
                      <a:pt x="214" y="260"/>
                    </a:lnTo>
                    <a:lnTo>
                      <a:pt x="224" y="253"/>
                    </a:lnTo>
                    <a:lnTo>
                      <a:pt x="231" y="245"/>
                    </a:lnTo>
                    <a:lnTo>
                      <a:pt x="239" y="237"/>
                    </a:lnTo>
                    <a:lnTo>
                      <a:pt x="245" y="228"/>
                    </a:lnTo>
                    <a:lnTo>
                      <a:pt x="245" y="228"/>
                    </a:lnTo>
                    <a:lnTo>
                      <a:pt x="260" y="207"/>
                    </a:lnTo>
                    <a:lnTo>
                      <a:pt x="275" y="185"/>
                    </a:lnTo>
                    <a:lnTo>
                      <a:pt x="290" y="165"/>
                    </a:lnTo>
                    <a:lnTo>
                      <a:pt x="305" y="145"/>
                    </a:lnTo>
                    <a:lnTo>
                      <a:pt x="322" y="125"/>
                    </a:lnTo>
                    <a:lnTo>
                      <a:pt x="338" y="106"/>
                    </a:lnTo>
                    <a:lnTo>
                      <a:pt x="355" y="87"/>
                    </a:lnTo>
                    <a:lnTo>
                      <a:pt x="373" y="68"/>
                    </a:lnTo>
                    <a:lnTo>
                      <a:pt x="391" y="50"/>
                    </a:lnTo>
                    <a:lnTo>
                      <a:pt x="411" y="33"/>
                    </a:lnTo>
                    <a:lnTo>
                      <a:pt x="411" y="33"/>
                    </a:lnTo>
                    <a:lnTo>
                      <a:pt x="417" y="28"/>
                    </a:lnTo>
                    <a:lnTo>
                      <a:pt x="425" y="24"/>
                    </a:lnTo>
                    <a:lnTo>
                      <a:pt x="434" y="20"/>
                    </a:lnTo>
                    <a:lnTo>
                      <a:pt x="443" y="17"/>
                    </a:lnTo>
                    <a:lnTo>
                      <a:pt x="453" y="15"/>
                    </a:lnTo>
                    <a:lnTo>
                      <a:pt x="453" y="15"/>
                    </a:lnTo>
                    <a:lnTo>
                      <a:pt x="453" y="17"/>
                    </a:lnTo>
                    <a:lnTo>
                      <a:pt x="453" y="19"/>
                    </a:lnTo>
                    <a:lnTo>
                      <a:pt x="453" y="21"/>
                    </a:lnTo>
                    <a:lnTo>
                      <a:pt x="453" y="23"/>
                    </a:lnTo>
                    <a:lnTo>
                      <a:pt x="453" y="25"/>
                    </a:lnTo>
                    <a:lnTo>
                      <a:pt x="438" y="0"/>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98" name="Freeform 3462"/>
              <p:cNvSpPr>
                <a:spLocks/>
              </p:cNvSpPr>
              <p:nvPr/>
            </p:nvSpPr>
            <p:spPr bwMode="auto">
              <a:xfrm>
                <a:off x="217" y="4048"/>
                <a:ext cx="6" cy="10"/>
              </a:xfrm>
              <a:custGeom>
                <a:avLst/>
                <a:gdLst>
                  <a:gd name="T0" fmla="*/ 27 w 302"/>
                  <a:gd name="T1" fmla="*/ 299 h 415"/>
                  <a:gd name="T2" fmla="*/ 16 w 302"/>
                  <a:gd name="T3" fmla="*/ 273 h 415"/>
                  <a:gd name="T4" fmla="*/ 6 w 302"/>
                  <a:gd name="T5" fmla="*/ 247 h 415"/>
                  <a:gd name="T6" fmla="*/ 2 w 302"/>
                  <a:gd name="T7" fmla="*/ 223 h 415"/>
                  <a:gd name="T8" fmla="*/ 0 w 302"/>
                  <a:gd name="T9" fmla="*/ 172 h 415"/>
                  <a:gd name="T10" fmla="*/ 6 w 302"/>
                  <a:gd name="T11" fmla="*/ 123 h 415"/>
                  <a:gd name="T12" fmla="*/ 24 w 302"/>
                  <a:gd name="T13" fmla="*/ 79 h 415"/>
                  <a:gd name="T14" fmla="*/ 58 w 302"/>
                  <a:gd name="T15" fmla="*/ 43 h 415"/>
                  <a:gd name="T16" fmla="*/ 80 w 302"/>
                  <a:gd name="T17" fmla="*/ 29 h 415"/>
                  <a:gd name="T18" fmla="*/ 107 w 302"/>
                  <a:gd name="T19" fmla="*/ 17 h 415"/>
                  <a:gd name="T20" fmla="*/ 136 w 302"/>
                  <a:gd name="T21" fmla="*/ 7 h 415"/>
                  <a:gd name="T22" fmla="*/ 164 w 302"/>
                  <a:gd name="T23" fmla="*/ 1 h 415"/>
                  <a:gd name="T24" fmla="*/ 193 w 302"/>
                  <a:gd name="T25" fmla="*/ 0 h 415"/>
                  <a:gd name="T26" fmla="*/ 221 w 302"/>
                  <a:gd name="T27" fmla="*/ 5 h 415"/>
                  <a:gd name="T28" fmla="*/ 232 w 302"/>
                  <a:gd name="T29" fmla="*/ 10 h 415"/>
                  <a:gd name="T30" fmla="*/ 249 w 302"/>
                  <a:gd name="T31" fmla="*/ 25 h 415"/>
                  <a:gd name="T32" fmla="*/ 260 w 302"/>
                  <a:gd name="T33" fmla="*/ 44 h 415"/>
                  <a:gd name="T34" fmla="*/ 269 w 302"/>
                  <a:gd name="T35" fmla="*/ 66 h 415"/>
                  <a:gd name="T36" fmla="*/ 280 w 302"/>
                  <a:gd name="T37" fmla="*/ 89 h 415"/>
                  <a:gd name="T38" fmla="*/ 286 w 302"/>
                  <a:gd name="T39" fmla="*/ 99 h 415"/>
                  <a:gd name="T40" fmla="*/ 297 w 302"/>
                  <a:gd name="T41" fmla="*/ 121 h 415"/>
                  <a:gd name="T42" fmla="*/ 302 w 302"/>
                  <a:gd name="T43" fmla="*/ 144 h 415"/>
                  <a:gd name="T44" fmla="*/ 302 w 302"/>
                  <a:gd name="T45" fmla="*/ 168 h 415"/>
                  <a:gd name="T46" fmla="*/ 296 w 302"/>
                  <a:gd name="T47" fmla="*/ 193 h 415"/>
                  <a:gd name="T48" fmla="*/ 285 w 302"/>
                  <a:gd name="T49" fmla="*/ 217 h 415"/>
                  <a:gd name="T50" fmla="*/ 276 w 302"/>
                  <a:gd name="T51" fmla="*/ 234 h 415"/>
                  <a:gd name="T52" fmla="*/ 260 w 302"/>
                  <a:gd name="T53" fmla="*/ 270 h 415"/>
                  <a:gd name="T54" fmla="*/ 250 w 302"/>
                  <a:gd name="T55" fmla="*/ 307 h 415"/>
                  <a:gd name="T56" fmla="*/ 240 w 302"/>
                  <a:gd name="T57" fmla="*/ 345 h 415"/>
                  <a:gd name="T58" fmla="*/ 228 w 302"/>
                  <a:gd name="T59" fmla="*/ 382 h 415"/>
                  <a:gd name="T60" fmla="*/ 220 w 302"/>
                  <a:gd name="T61" fmla="*/ 400 h 415"/>
                  <a:gd name="T62" fmla="*/ 212 w 302"/>
                  <a:gd name="T63" fmla="*/ 409 h 415"/>
                  <a:gd name="T64" fmla="*/ 197 w 302"/>
                  <a:gd name="T65" fmla="*/ 414 h 415"/>
                  <a:gd name="T66" fmla="*/ 180 w 302"/>
                  <a:gd name="T67" fmla="*/ 415 h 415"/>
                  <a:gd name="T68" fmla="*/ 160 w 302"/>
                  <a:gd name="T69" fmla="*/ 411 h 415"/>
                  <a:gd name="T70" fmla="*/ 142 w 302"/>
                  <a:gd name="T71" fmla="*/ 402 h 415"/>
                  <a:gd name="T72" fmla="*/ 141 w 302"/>
                  <a:gd name="T73" fmla="*/ 401 h 415"/>
                  <a:gd name="T74" fmla="*/ 141 w 302"/>
                  <a:gd name="T75" fmla="*/ 397 h 415"/>
                  <a:gd name="T76" fmla="*/ 141 w 302"/>
                  <a:gd name="T77" fmla="*/ 393 h 415"/>
                  <a:gd name="T78" fmla="*/ 135 w 302"/>
                  <a:gd name="T79" fmla="*/ 395 h 415"/>
                  <a:gd name="T80" fmla="*/ 125 w 302"/>
                  <a:gd name="T81" fmla="*/ 386 h 415"/>
                  <a:gd name="T82" fmla="*/ 115 w 302"/>
                  <a:gd name="T83" fmla="*/ 383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02" h="415">
                    <a:moveTo>
                      <a:pt x="28" y="313"/>
                    </a:moveTo>
                    <a:lnTo>
                      <a:pt x="27" y="299"/>
                    </a:lnTo>
                    <a:lnTo>
                      <a:pt x="22" y="285"/>
                    </a:lnTo>
                    <a:lnTo>
                      <a:pt x="16" y="273"/>
                    </a:lnTo>
                    <a:lnTo>
                      <a:pt x="10" y="260"/>
                    </a:lnTo>
                    <a:lnTo>
                      <a:pt x="6" y="247"/>
                    </a:lnTo>
                    <a:lnTo>
                      <a:pt x="6" y="247"/>
                    </a:lnTo>
                    <a:lnTo>
                      <a:pt x="2" y="223"/>
                    </a:lnTo>
                    <a:lnTo>
                      <a:pt x="0" y="197"/>
                    </a:lnTo>
                    <a:lnTo>
                      <a:pt x="0" y="172"/>
                    </a:lnTo>
                    <a:lnTo>
                      <a:pt x="2" y="147"/>
                    </a:lnTo>
                    <a:lnTo>
                      <a:pt x="6" y="123"/>
                    </a:lnTo>
                    <a:lnTo>
                      <a:pt x="14" y="100"/>
                    </a:lnTo>
                    <a:lnTo>
                      <a:pt x="24" y="79"/>
                    </a:lnTo>
                    <a:lnTo>
                      <a:pt x="39" y="59"/>
                    </a:lnTo>
                    <a:lnTo>
                      <a:pt x="58" y="43"/>
                    </a:lnTo>
                    <a:lnTo>
                      <a:pt x="80" y="29"/>
                    </a:lnTo>
                    <a:lnTo>
                      <a:pt x="80" y="29"/>
                    </a:lnTo>
                    <a:lnTo>
                      <a:pt x="94" y="23"/>
                    </a:lnTo>
                    <a:lnTo>
                      <a:pt x="107" y="17"/>
                    </a:lnTo>
                    <a:lnTo>
                      <a:pt x="121" y="12"/>
                    </a:lnTo>
                    <a:lnTo>
                      <a:pt x="136" y="7"/>
                    </a:lnTo>
                    <a:lnTo>
                      <a:pt x="150" y="4"/>
                    </a:lnTo>
                    <a:lnTo>
                      <a:pt x="164" y="1"/>
                    </a:lnTo>
                    <a:lnTo>
                      <a:pt x="178" y="0"/>
                    </a:lnTo>
                    <a:lnTo>
                      <a:pt x="193" y="0"/>
                    </a:lnTo>
                    <a:lnTo>
                      <a:pt x="207" y="2"/>
                    </a:lnTo>
                    <a:lnTo>
                      <a:pt x="221" y="5"/>
                    </a:lnTo>
                    <a:lnTo>
                      <a:pt x="221" y="5"/>
                    </a:lnTo>
                    <a:lnTo>
                      <a:pt x="232" y="10"/>
                    </a:lnTo>
                    <a:lnTo>
                      <a:pt x="241" y="17"/>
                    </a:lnTo>
                    <a:lnTo>
                      <a:pt x="249" y="25"/>
                    </a:lnTo>
                    <a:lnTo>
                      <a:pt x="255" y="34"/>
                    </a:lnTo>
                    <a:lnTo>
                      <a:pt x="260" y="44"/>
                    </a:lnTo>
                    <a:lnTo>
                      <a:pt x="265" y="55"/>
                    </a:lnTo>
                    <a:lnTo>
                      <a:pt x="269" y="66"/>
                    </a:lnTo>
                    <a:lnTo>
                      <a:pt x="274" y="78"/>
                    </a:lnTo>
                    <a:lnTo>
                      <a:pt x="280" y="89"/>
                    </a:lnTo>
                    <a:lnTo>
                      <a:pt x="286" y="99"/>
                    </a:lnTo>
                    <a:lnTo>
                      <a:pt x="286" y="99"/>
                    </a:lnTo>
                    <a:lnTo>
                      <a:pt x="292" y="109"/>
                    </a:lnTo>
                    <a:lnTo>
                      <a:pt x="297" y="121"/>
                    </a:lnTo>
                    <a:lnTo>
                      <a:pt x="300" y="132"/>
                    </a:lnTo>
                    <a:lnTo>
                      <a:pt x="302" y="144"/>
                    </a:lnTo>
                    <a:lnTo>
                      <a:pt x="302" y="156"/>
                    </a:lnTo>
                    <a:lnTo>
                      <a:pt x="302" y="168"/>
                    </a:lnTo>
                    <a:lnTo>
                      <a:pt x="299" y="180"/>
                    </a:lnTo>
                    <a:lnTo>
                      <a:pt x="296" y="193"/>
                    </a:lnTo>
                    <a:lnTo>
                      <a:pt x="291" y="204"/>
                    </a:lnTo>
                    <a:lnTo>
                      <a:pt x="285" y="217"/>
                    </a:lnTo>
                    <a:lnTo>
                      <a:pt x="285" y="217"/>
                    </a:lnTo>
                    <a:lnTo>
                      <a:pt x="276" y="234"/>
                    </a:lnTo>
                    <a:lnTo>
                      <a:pt x="267" y="251"/>
                    </a:lnTo>
                    <a:lnTo>
                      <a:pt x="260" y="270"/>
                    </a:lnTo>
                    <a:lnTo>
                      <a:pt x="255" y="288"/>
                    </a:lnTo>
                    <a:lnTo>
                      <a:pt x="250" y="307"/>
                    </a:lnTo>
                    <a:lnTo>
                      <a:pt x="245" y="326"/>
                    </a:lnTo>
                    <a:lnTo>
                      <a:pt x="240" y="345"/>
                    </a:lnTo>
                    <a:lnTo>
                      <a:pt x="235" y="364"/>
                    </a:lnTo>
                    <a:lnTo>
                      <a:pt x="228" y="382"/>
                    </a:lnTo>
                    <a:lnTo>
                      <a:pt x="220" y="400"/>
                    </a:lnTo>
                    <a:lnTo>
                      <a:pt x="220" y="400"/>
                    </a:lnTo>
                    <a:lnTo>
                      <a:pt x="217" y="405"/>
                    </a:lnTo>
                    <a:lnTo>
                      <a:pt x="212" y="409"/>
                    </a:lnTo>
                    <a:lnTo>
                      <a:pt x="205" y="412"/>
                    </a:lnTo>
                    <a:lnTo>
                      <a:pt x="197" y="414"/>
                    </a:lnTo>
                    <a:lnTo>
                      <a:pt x="189" y="415"/>
                    </a:lnTo>
                    <a:lnTo>
                      <a:pt x="180" y="415"/>
                    </a:lnTo>
                    <a:lnTo>
                      <a:pt x="169" y="413"/>
                    </a:lnTo>
                    <a:lnTo>
                      <a:pt x="160" y="411"/>
                    </a:lnTo>
                    <a:lnTo>
                      <a:pt x="150" y="407"/>
                    </a:lnTo>
                    <a:lnTo>
                      <a:pt x="142" y="402"/>
                    </a:lnTo>
                    <a:lnTo>
                      <a:pt x="142" y="402"/>
                    </a:lnTo>
                    <a:lnTo>
                      <a:pt x="141" y="401"/>
                    </a:lnTo>
                    <a:lnTo>
                      <a:pt x="141" y="399"/>
                    </a:lnTo>
                    <a:lnTo>
                      <a:pt x="141" y="397"/>
                    </a:lnTo>
                    <a:lnTo>
                      <a:pt x="141" y="395"/>
                    </a:lnTo>
                    <a:lnTo>
                      <a:pt x="141" y="393"/>
                    </a:lnTo>
                    <a:lnTo>
                      <a:pt x="141" y="393"/>
                    </a:lnTo>
                    <a:lnTo>
                      <a:pt x="135" y="395"/>
                    </a:lnTo>
                    <a:lnTo>
                      <a:pt x="129" y="391"/>
                    </a:lnTo>
                    <a:lnTo>
                      <a:pt x="125" y="386"/>
                    </a:lnTo>
                    <a:lnTo>
                      <a:pt x="121" y="382"/>
                    </a:lnTo>
                    <a:lnTo>
                      <a:pt x="115" y="383"/>
                    </a:lnTo>
                    <a:lnTo>
                      <a:pt x="28" y="313"/>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99" name="Freeform 3463"/>
              <p:cNvSpPr>
                <a:spLocks/>
              </p:cNvSpPr>
              <p:nvPr/>
            </p:nvSpPr>
            <p:spPr bwMode="auto">
              <a:xfrm>
                <a:off x="211" y="4054"/>
                <a:ext cx="6" cy="5"/>
              </a:xfrm>
              <a:custGeom>
                <a:avLst/>
                <a:gdLst>
                  <a:gd name="T0" fmla="*/ 108 w 239"/>
                  <a:gd name="T1" fmla="*/ 1 h 254"/>
                  <a:gd name="T2" fmla="*/ 99 w 239"/>
                  <a:gd name="T3" fmla="*/ 0 h 254"/>
                  <a:gd name="T4" fmla="*/ 93 w 239"/>
                  <a:gd name="T5" fmla="*/ 2 h 254"/>
                  <a:gd name="T6" fmla="*/ 86 w 239"/>
                  <a:gd name="T7" fmla="*/ 12 h 254"/>
                  <a:gd name="T8" fmla="*/ 71 w 239"/>
                  <a:gd name="T9" fmla="*/ 33 h 254"/>
                  <a:gd name="T10" fmla="*/ 58 w 239"/>
                  <a:gd name="T11" fmla="*/ 53 h 254"/>
                  <a:gd name="T12" fmla="*/ 45 w 239"/>
                  <a:gd name="T13" fmla="*/ 74 h 254"/>
                  <a:gd name="T14" fmla="*/ 30 w 239"/>
                  <a:gd name="T15" fmla="*/ 94 h 254"/>
                  <a:gd name="T16" fmla="*/ 23 w 239"/>
                  <a:gd name="T17" fmla="*/ 103 h 254"/>
                  <a:gd name="T18" fmla="*/ 18 w 239"/>
                  <a:gd name="T19" fmla="*/ 112 h 254"/>
                  <a:gd name="T20" fmla="*/ 15 w 239"/>
                  <a:gd name="T21" fmla="*/ 125 h 254"/>
                  <a:gd name="T22" fmla="*/ 13 w 239"/>
                  <a:gd name="T23" fmla="*/ 131 h 254"/>
                  <a:gd name="T24" fmla="*/ 11 w 239"/>
                  <a:gd name="T25" fmla="*/ 138 h 254"/>
                  <a:gd name="T26" fmla="*/ 5 w 239"/>
                  <a:gd name="T27" fmla="*/ 145 h 254"/>
                  <a:gd name="T28" fmla="*/ 0 w 239"/>
                  <a:gd name="T29" fmla="*/ 146 h 254"/>
                  <a:gd name="T30" fmla="*/ 13 w 239"/>
                  <a:gd name="T31" fmla="*/ 191 h 254"/>
                  <a:gd name="T32" fmla="*/ 42 w 239"/>
                  <a:gd name="T33" fmla="*/ 222 h 254"/>
                  <a:gd name="T34" fmla="*/ 66 w 239"/>
                  <a:gd name="T35" fmla="*/ 222 h 254"/>
                  <a:gd name="T36" fmla="*/ 59 w 239"/>
                  <a:gd name="T37" fmla="*/ 240 h 254"/>
                  <a:gd name="T38" fmla="*/ 62 w 239"/>
                  <a:gd name="T39" fmla="*/ 253 h 254"/>
                  <a:gd name="T40" fmla="*/ 71 w 239"/>
                  <a:gd name="T41" fmla="*/ 254 h 254"/>
                  <a:gd name="T42" fmla="*/ 94 w 239"/>
                  <a:gd name="T43" fmla="*/ 246 h 254"/>
                  <a:gd name="T44" fmla="*/ 117 w 239"/>
                  <a:gd name="T45" fmla="*/ 234 h 254"/>
                  <a:gd name="T46" fmla="*/ 128 w 239"/>
                  <a:gd name="T47" fmla="*/ 230 h 254"/>
                  <a:gd name="T48" fmla="*/ 161 w 239"/>
                  <a:gd name="T49" fmla="*/ 219 h 254"/>
                  <a:gd name="T50" fmla="*/ 194 w 239"/>
                  <a:gd name="T51" fmla="*/ 204 h 254"/>
                  <a:gd name="T52" fmla="*/ 221 w 239"/>
                  <a:gd name="T53" fmla="*/ 182 h 254"/>
                  <a:gd name="T54" fmla="*/ 237 w 239"/>
                  <a:gd name="T55" fmla="*/ 155 h 254"/>
                  <a:gd name="T56" fmla="*/ 237 w 239"/>
                  <a:gd name="T57" fmla="*/ 122 h 254"/>
                  <a:gd name="T58" fmla="*/ 229 w 239"/>
                  <a:gd name="T59" fmla="*/ 107 h 254"/>
                  <a:gd name="T60" fmla="*/ 200 w 239"/>
                  <a:gd name="T61" fmla="*/ 91 h 254"/>
                  <a:gd name="T62" fmla="*/ 163 w 239"/>
                  <a:gd name="T63" fmla="*/ 91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39" h="254">
                    <a:moveTo>
                      <a:pt x="112" y="1"/>
                    </a:moveTo>
                    <a:lnTo>
                      <a:pt x="108" y="1"/>
                    </a:lnTo>
                    <a:lnTo>
                      <a:pt x="103" y="0"/>
                    </a:lnTo>
                    <a:lnTo>
                      <a:pt x="99" y="0"/>
                    </a:lnTo>
                    <a:lnTo>
                      <a:pt x="96" y="1"/>
                    </a:lnTo>
                    <a:lnTo>
                      <a:pt x="93" y="2"/>
                    </a:lnTo>
                    <a:lnTo>
                      <a:pt x="93" y="2"/>
                    </a:lnTo>
                    <a:lnTo>
                      <a:pt x="86" y="12"/>
                    </a:lnTo>
                    <a:lnTo>
                      <a:pt x="78" y="22"/>
                    </a:lnTo>
                    <a:lnTo>
                      <a:pt x="71" y="33"/>
                    </a:lnTo>
                    <a:lnTo>
                      <a:pt x="65" y="43"/>
                    </a:lnTo>
                    <a:lnTo>
                      <a:pt x="58" y="53"/>
                    </a:lnTo>
                    <a:lnTo>
                      <a:pt x="52" y="64"/>
                    </a:lnTo>
                    <a:lnTo>
                      <a:pt x="45" y="74"/>
                    </a:lnTo>
                    <a:lnTo>
                      <a:pt x="39" y="84"/>
                    </a:lnTo>
                    <a:lnTo>
                      <a:pt x="30" y="94"/>
                    </a:lnTo>
                    <a:lnTo>
                      <a:pt x="23" y="103"/>
                    </a:lnTo>
                    <a:lnTo>
                      <a:pt x="23" y="103"/>
                    </a:lnTo>
                    <a:lnTo>
                      <a:pt x="20" y="107"/>
                    </a:lnTo>
                    <a:lnTo>
                      <a:pt x="18" y="112"/>
                    </a:lnTo>
                    <a:lnTo>
                      <a:pt x="17" y="118"/>
                    </a:lnTo>
                    <a:lnTo>
                      <a:pt x="15" y="125"/>
                    </a:lnTo>
                    <a:lnTo>
                      <a:pt x="13" y="131"/>
                    </a:lnTo>
                    <a:lnTo>
                      <a:pt x="13" y="131"/>
                    </a:lnTo>
                    <a:lnTo>
                      <a:pt x="12" y="134"/>
                    </a:lnTo>
                    <a:lnTo>
                      <a:pt x="11" y="138"/>
                    </a:lnTo>
                    <a:lnTo>
                      <a:pt x="8" y="142"/>
                    </a:lnTo>
                    <a:lnTo>
                      <a:pt x="5" y="145"/>
                    </a:lnTo>
                    <a:lnTo>
                      <a:pt x="0" y="146"/>
                    </a:lnTo>
                    <a:lnTo>
                      <a:pt x="0" y="146"/>
                    </a:lnTo>
                    <a:lnTo>
                      <a:pt x="6" y="168"/>
                    </a:lnTo>
                    <a:lnTo>
                      <a:pt x="13" y="191"/>
                    </a:lnTo>
                    <a:lnTo>
                      <a:pt x="25" y="211"/>
                    </a:lnTo>
                    <a:lnTo>
                      <a:pt x="42" y="222"/>
                    </a:lnTo>
                    <a:lnTo>
                      <a:pt x="66" y="222"/>
                    </a:lnTo>
                    <a:lnTo>
                      <a:pt x="66" y="222"/>
                    </a:lnTo>
                    <a:lnTo>
                      <a:pt x="61" y="231"/>
                    </a:lnTo>
                    <a:lnTo>
                      <a:pt x="59" y="240"/>
                    </a:lnTo>
                    <a:lnTo>
                      <a:pt x="59" y="248"/>
                    </a:lnTo>
                    <a:lnTo>
                      <a:pt x="62" y="253"/>
                    </a:lnTo>
                    <a:lnTo>
                      <a:pt x="71" y="254"/>
                    </a:lnTo>
                    <a:lnTo>
                      <a:pt x="71" y="254"/>
                    </a:lnTo>
                    <a:lnTo>
                      <a:pt x="82" y="251"/>
                    </a:lnTo>
                    <a:lnTo>
                      <a:pt x="94" y="246"/>
                    </a:lnTo>
                    <a:lnTo>
                      <a:pt x="105" y="240"/>
                    </a:lnTo>
                    <a:lnTo>
                      <a:pt x="117" y="234"/>
                    </a:lnTo>
                    <a:lnTo>
                      <a:pt x="128" y="230"/>
                    </a:lnTo>
                    <a:lnTo>
                      <a:pt x="128" y="230"/>
                    </a:lnTo>
                    <a:lnTo>
                      <a:pt x="145" y="225"/>
                    </a:lnTo>
                    <a:lnTo>
                      <a:pt x="161" y="219"/>
                    </a:lnTo>
                    <a:lnTo>
                      <a:pt x="179" y="212"/>
                    </a:lnTo>
                    <a:lnTo>
                      <a:pt x="194" y="204"/>
                    </a:lnTo>
                    <a:lnTo>
                      <a:pt x="208" y="193"/>
                    </a:lnTo>
                    <a:lnTo>
                      <a:pt x="221" y="182"/>
                    </a:lnTo>
                    <a:lnTo>
                      <a:pt x="231" y="169"/>
                    </a:lnTo>
                    <a:lnTo>
                      <a:pt x="237" y="155"/>
                    </a:lnTo>
                    <a:lnTo>
                      <a:pt x="239" y="139"/>
                    </a:lnTo>
                    <a:lnTo>
                      <a:pt x="237" y="122"/>
                    </a:lnTo>
                    <a:lnTo>
                      <a:pt x="237" y="122"/>
                    </a:lnTo>
                    <a:lnTo>
                      <a:pt x="229" y="107"/>
                    </a:lnTo>
                    <a:lnTo>
                      <a:pt x="216" y="96"/>
                    </a:lnTo>
                    <a:lnTo>
                      <a:pt x="200" y="91"/>
                    </a:lnTo>
                    <a:lnTo>
                      <a:pt x="183" y="89"/>
                    </a:lnTo>
                    <a:lnTo>
                      <a:pt x="163" y="91"/>
                    </a:lnTo>
                    <a:lnTo>
                      <a:pt x="112" y="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00" name="Freeform 3464"/>
              <p:cNvSpPr>
                <a:spLocks/>
              </p:cNvSpPr>
              <p:nvPr/>
            </p:nvSpPr>
            <p:spPr bwMode="auto">
              <a:xfrm>
                <a:off x="208" y="4035"/>
                <a:ext cx="2" cy="9"/>
              </a:xfrm>
              <a:custGeom>
                <a:avLst/>
                <a:gdLst>
                  <a:gd name="T0" fmla="*/ 0 w 117"/>
                  <a:gd name="T1" fmla="*/ 8 h 399"/>
                  <a:gd name="T2" fmla="*/ 0 w 117"/>
                  <a:gd name="T3" fmla="*/ 24 h 399"/>
                  <a:gd name="T4" fmla="*/ 0 w 117"/>
                  <a:gd name="T5" fmla="*/ 40 h 399"/>
                  <a:gd name="T6" fmla="*/ 0 w 117"/>
                  <a:gd name="T7" fmla="*/ 56 h 399"/>
                  <a:gd name="T8" fmla="*/ 2 w 117"/>
                  <a:gd name="T9" fmla="*/ 72 h 399"/>
                  <a:gd name="T10" fmla="*/ 3 w 117"/>
                  <a:gd name="T11" fmla="*/ 80 h 399"/>
                  <a:gd name="T12" fmla="*/ 10 w 117"/>
                  <a:gd name="T13" fmla="*/ 96 h 399"/>
                  <a:gd name="T14" fmla="*/ 23 w 117"/>
                  <a:gd name="T15" fmla="*/ 111 h 399"/>
                  <a:gd name="T16" fmla="*/ 29 w 117"/>
                  <a:gd name="T17" fmla="*/ 118 h 399"/>
                  <a:gd name="T18" fmla="*/ 41 w 117"/>
                  <a:gd name="T19" fmla="*/ 146 h 399"/>
                  <a:gd name="T20" fmla="*/ 43 w 117"/>
                  <a:gd name="T21" fmla="*/ 173 h 399"/>
                  <a:gd name="T22" fmla="*/ 41 w 117"/>
                  <a:gd name="T23" fmla="*/ 200 h 399"/>
                  <a:gd name="T24" fmla="*/ 40 w 117"/>
                  <a:gd name="T25" fmla="*/ 226 h 399"/>
                  <a:gd name="T26" fmla="*/ 46 w 117"/>
                  <a:gd name="T27" fmla="*/ 251 h 399"/>
                  <a:gd name="T28" fmla="*/ 39 w 117"/>
                  <a:gd name="T29" fmla="*/ 251 h 399"/>
                  <a:gd name="T30" fmla="*/ 25 w 117"/>
                  <a:gd name="T31" fmla="*/ 251 h 399"/>
                  <a:gd name="T32" fmla="*/ 11 w 117"/>
                  <a:gd name="T33" fmla="*/ 251 h 399"/>
                  <a:gd name="T34" fmla="*/ 13 w 117"/>
                  <a:gd name="T35" fmla="*/ 269 h 399"/>
                  <a:gd name="T36" fmla="*/ 16 w 117"/>
                  <a:gd name="T37" fmla="*/ 307 h 399"/>
                  <a:gd name="T38" fmla="*/ 24 w 117"/>
                  <a:gd name="T39" fmla="*/ 345 h 399"/>
                  <a:gd name="T40" fmla="*/ 40 w 117"/>
                  <a:gd name="T41" fmla="*/ 377 h 399"/>
                  <a:gd name="T42" fmla="*/ 69 w 117"/>
                  <a:gd name="T43" fmla="*/ 396 h 399"/>
                  <a:gd name="T44" fmla="*/ 88 w 117"/>
                  <a:gd name="T45" fmla="*/ 399 h 399"/>
                  <a:gd name="T46" fmla="*/ 102 w 117"/>
                  <a:gd name="T47" fmla="*/ 389 h 399"/>
                  <a:gd name="T48" fmla="*/ 105 w 117"/>
                  <a:gd name="T49" fmla="*/ 367 h 399"/>
                  <a:gd name="T50" fmla="*/ 106 w 117"/>
                  <a:gd name="T51" fmla="*/ 355 h 399"/>
                  <a:gd name="T52" fmla="*/ 107 w 117"/>
                  <a:gd name="T53" fmla="*/ 339 h 399"/>
                  <a:gd name="T54" fmla="*/ 106 w 117"/>
                  <a:gd name="T55" fmla="*/ 324 h 399"/>
                  <a:gd name="T56" fmla="*/ 103 w 117"/>
                  <a:gd name="T57" fmla="*/ 308 h 399"/>
                  <a:gd name="T58" fmla="*/ 99 w 117"/>
                  <a:gd name="T59" fmla="*/ 292 h 399"/>
                  <a:gd name="T60" fmla="*/ 94 w 117"/>
                  <a:gd name="T61" fmla="*/ 277 h 399"/>
                  <a:gd name="T62" fmla="*/ 91 w 117"/>
                  <a:gd name="T63" fmla="*/ 268 h 399"/>
                  <a:gd name="T64" fmla="*/ 83 w 117"/>
                  <a:gd name="T65" fmla="*/ 251 h 399"/>
                  <a:gd name="T66" fmla="*/ 73 w 117"/>
                  <a:gd name="T67" fmla="*/ 236 h 399"/>
                  <a:gd name="T68" fmla="*/ 65 w 117"/>
                  <a:gd name="T69" fmla="*/ 219 h 399"/>
                  <a:gd name="T70" fmla="*/ 61 w 117"/>
                  <a:gd name="T71" fmla="*/ 201 h 399"/>
                  <a:gd name="T72" fmla="*/ 62 w 117"/>
                  <a:gd name="T73" fmla="*/ 191 h 399"/>
                  <a:gd name="T74" fmla="*/ 67 w 117"/>
                  <a:gd name="T75" fmla="*/ 166 h 399"/>
                  <a:gd name="T76" fmla="*/ 77 w 117"/>
                  <a:gd name="T77" fmla="*/ 144 h 399"/>
                  <a:gd name="T78" fmla="*/ 88 w 117"/>
                  <a:gd name="T79" fmla="*/ 123 h 399"/>
                  <a:gd name="T80" fmla="*/ 103 w 117"/>
                  <a:gd name="T81" fmla="*/ 103 h 399"/>
                  <a:gd name="T82" fmla="*/ 117 w 117"/>
                  <a:gd name="T83" fmla="*/ 84 h 399"/>
                  <a:gd name="T84" fmla="*/ 112 w 117"/>
                  <a:gd name="T85" fmla="*/ 76 h 399"/>
                  <a:gd name="T86" fmla="*/ 113 w 117"/>
                  <a:gd name="T87" fmla="*/ 52 h 399"/>
                  <a:gd name="T88" fmla="*/ 103 w 117"/>
                  <a:gd name="T89" fmla="*/ 30 h 399"/>
                  <a:gd name="T90" fmla="*/ 88 w 117"/>
                  <a:gd name="T91" fmla="*/ 23 h 399"/>
                  <a:gd name="T92" fmla="*/ 57 w 117"/>
                  <a:gd name="T93" fmla="*/ 13 h 399"/>
                  <a:gd name="T94" fmla="*/ 26 w 117"/>
                  <a:gd name="T95" fmla="*/ 20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7" h="399">
                    <a:moveTo>
                      <a:pt x="0" y="0"/>
                    </a:moveTo>
                    <a:lnTo>
                      <a:pt x="0" y="8"/>
                    </a:lnTo>
                    <a:lnTo>
                      <a:pt x="0" y="16"/>
                    </a:lnTo>
                    <a:lnTo>
                      <a:pt x="0" y="24"/>
                    </a:lnTo>
                    <a:lnTo>
                      <a:pt x="0" y="32"/>
                    </a:lnTo>
                    <a:lnTo>
                      <a:pt x="0" y="40"/>
                    </a:lnTo>
                    <a:lnTo>
                      <a:pt x="0" y="48"/>
                    </a:lnTo>
                    <a:lnTo>
                      <a:pt x="0" y="56"/>
                    </a:lnTo>
                    <a:lnTo>
                      <a:pt x="0" y="64"/>
                    </a:lnTo>
                    <a:lnTo>
                      <a:pt x="2" y="72"/>
                    </a:lnTo>
                    <a:lnTo>
                      <a:pt x="3" y="80"/>
                    </a:lnTo>
                    <a:lnTo>
                      <a:pt x="3" y="80"/>
                    </a:lnTo>
                    <a:lnTo>
                      <a:pt x="6" y="88"/>
                    </a:lnTo>
                    <a:lnTo>
                      <a:pt x="10" y="96"/>
                    </a:lnTo>
                    <a:lnTo>
                      <a:pt x="16" y="103"/>
                    </a:lnTo>
                    <a:lnTo>
                      <a:pt x="23" y="111"/>
                    </a:lnTo>
                    <a:lnTo>
                      <a:pt x="29" y="118"/>
                    </a:lnTo>
                    <a:lnTo>
                      <a:pt x="29" y="118"/>
                    </a:lnTo>
                    <a:lnTo>
                      <a:pt x="37" y="133"/>
                    </a:lnTo>
                    <a:lnTo>
                      <a:pt x="41" y="146"/>
                    </a:lnTo>
                    <a:lnTo>
                      <a:pt x="43" y="160"/>
                    </a:lnTo>
                    <a:lnTo>
                      <a:pt x="43" y="173"/>
                    </a:lnTo>
                    <a:lnTo>
                      <a:pt x="42" y="187"/>
                    </a:lnTo>
                    <a:lnTo>
                      <a:pt x="41" y="200"/>
                    </a:lnTo>
                    <a:lnTo>
                      <a:pt x="40" y="213"/>
                    </a:lnTo>
                    <a:lnTo>
                      <a:pt x="40" y="226"/>
                    </a:lnTo>
                    <a:lnTo>
                      <a:pt x="42" y="238"/>
                    </a:lnTo>
                    <a:lnTo>
                      <a:pt x="46" y="251"/>
                    </a:lnTo>
                    <a:lnTo>
                      <a:pt x="46" y="251"/>
                    </a:lnTo>
                    <a:lnTo>
                      <a:pt x="39" y="251"/>
                    </a:lnTo>
                    <a:lnTo>
                      <a:pt x="32" y="251"/>
                    </a:lnTo>
                    <a:lnTo>
                      <a:pt x="25" y="251"/>
                    </a:lnTo>
                    <a:lnTo>
                      <a:pt x="18" y="251"/>
                    </a:lnTo>
                    <a:lnTo>
                      <a:pt x="11" y="251"/>
                    </a:lnTo>
                    <a:lnTo>
                      <a:pt x="11" y="251"/>
                    </a:lnTo>
                    <a:lnTo>
                      <a:pt x="13" y="269"/>
                    </a:lnTo>
                    <a:lnTo>
                      <a:pt x="14" y="287"/>
                    </a:lnTo>
                    <a:lnTo>
                      <a:pt x="16" y="307"/>
                    </a:lnTo>
                    <a:lnTo>
                      <a:pt x="20" y="326"/>
                    </a:lnTo>
                    <a:lnTo>
                      <a:pt x="24" y="345"/>
                    </a:lnTo>
                    <a:lnTo>
                      <a:pt x="31" y="361"/>
                    </a:lnTo>
                    <a:lnTo>
                      <a:pt x="40" y="377"/>
                    </a:lnTo>
                    <a:lnTo>
                      <a:pt x="53" y="388"/>
                    </a:lnTo>
                    <a:lnTo>
                      <a:pt x="69" y="396"/>
                    </a:lnTo>
                    <a:lnTo>
                      <a:pt x="88" y="399"/>
                    </a:lnTo>
                    <a:lnTo>
                      <a:pt x="88" y="399"/>
                    </a:lnTo>
                    <a:lnTo>
                      <a:pt x="96" y="396"/>
                    </a:lnTo>
                    <a:lnTo>
                      <a:pt x="102" y="389"/>
                    </a:lnTo>
                    <a:lnTo>
                      <a:pt x="104" y="378"/>
                    </a:lnTo>
                    <a:lnTo>
                      <a:pt x="105" y="367"/>
                    </a:lnTo>
                    <a:lnTo>
                      <a:pt x="106" y="355"/>
                    </a:lnTo>
                    <a:lnTo>
                      <a:pt x="106" y="355"/>
                    </a:lnTo>
                    <a:lnTo>
                      <a:pt x="107" y="347"/>
                    </a:lnTo>
                    <a:lnTo>
                      <a:pt x="107" y="339"/>
                    </a:lnTo>
                    <a:lnTo>
                      <a:pt x="107" y="332"/>
                    </a:lnTo>
                    <a:lnTo>
                      <a:pt x="106" y="324"/>
                    </a:lnTo>
                    <a:lnTo>
                      <a:pt x="104" y="316"/>
                    </a:lnTo>
                    <a:lnTo>
                      <a:pt x="103" y="308"/>
                    </a:lnTo>
                    <a:lnTo>
                      <a:pt x="101" y="300"/>
                    </a:lnTo>
                    <a:lnTo>
                      <a:pt x="99" y="292"/>
                    </a:lnTo>
                    <a:lnTo>
                      <a:pt x="96" y="285"/>
                    </a:lnTo>
                    <a:lnTo>
                      <a:pt x="94" y="277"/>
                    </a:lnTo>
                    <a:lnTo>
                      <a:pt x="94" y="277"/>
                    </a:lnTo>
                    <a:lnTo>
                      <a:pt x="91" y="268"/>
                    </a:lnTo>
                    <a:lnTo>
                      <a:pt x="88" y="259"/>
                    </a:lnTo>
                    <a:lnTo>
                      <a:pt x="83" y="251"/>
                    </a:lnTo>
                    <a:lnTo>
                      <a:pt x="78" y="244"/>
                    </a:lnTo>
                    <a:lnTo>
                      <a:pt x="73" y="236"/>
                    </a:lnTo>
                    <a:lnTo>
                      <a:pt x="69" y="228"/>
                    </a:lnTo>
                    <a:lnTo>
                      <a:pt x="65" y="219"/>
                    </a:lnTo>
                    <a:lnTo>
                      <a:pt x="62" y="211"/>
                    </a:lnTo>
                    <a:lnTo>
                      <a:pt x="61" y="201"/>
                    </a:lnTo>
                    <a:lnTo>
                      <a:pt x="62" y="191"/>
                    </a:lnTo>
                    <a:lnTo>
                      <a:pt x="62" y="191"/>
                    </a:lnTo>
                    <a:lnTo>
                      <a:pt x="64" y="178"/>
                    </a:lnTo>
                    <a:lnTo>
                      <a:pt x="67" y="166"/>
                    </a:lnTo>
                    <a:lnTo>
                      <a:pt x="72" y="155"/>
                    </a:lnTo>
                    <a:lnTo>
                      <a:pt x="77" y="144"/>
                    </a:lnTo>
                    <a:lnTo>
                      <a:pt x="82" y="134"/>
                    </a:lnTo>
                    <a:lnTo>
                      <a:pt x="88" y="123"/>
                    </a:lnTo>
                    <a:lnTo>
                      <a:pt x="95" y="113"/>
                    </a:lnTo>
                    <a:lnTo>
                      <a:pt x="103" y="103"/>
                    </a:lnTo>
                    <a:lnTo>
                      <a:pt x="110" y="93"/>
                    </a:lnTo>
                    <a:lnTo>
                      <a:pt x="117" y="84"/>
                    </a:lnTo>
                    <a:lnTo>
                      <a:pt x="117" y="84"/>
                    </a:lnTo>
                    <a:lnTo>
                      <a:pt x="112" y="76"/>
                    </a:lnTo>
                    <a:lnTo>
                      <a:pt x="112" y="65"/>
                    </a:lnTo>
                    <a:lnTo>
                      <a:pt x="113" y="52"/>
                    </a:lnTo>
                    <a:lnTo>
                      <a:pt x="111" y="39"/>
                    </a:lnTo>
                    <a:lnTo>
                      <a:pt x="103" y="30"/>
                    </a:lnTo>
                    <a:lnTo>
                      <a:pt x="103" y="30"/>
                    </a:lnTo>
                    <a:lnTo>
                      <a:pt x="88" y="23"/>
                    </a:lnTo>
                    <a:lnTo>
                      <a:pt x="72" y="17"/>
                    </a:lnTo>
                    <a:lnTo>
                      <a:pt x="57" y="13"/>
                    </a:lnTo>
                    <a:lnTo>
                      <a:pt x="40" y="13"/>
                    </a:lnTo>
                    <a:lnTo>
                      <a:pt x="26" y="20"/>
                    </a:lnTo>
                    <a:lnTo>
                      <a:pt x="0" y="0"/>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01" name="Freeform 3465"/>
              <p:cNvSpPr>
                <a:spLocks/>
              </p:cNvSpPr>
              <p:nvPr/>
            </p:nvSpPr>
            <p:spPr bwMode="auto">
              <a:xfrm>
                <a:off x="207" y="4032"/>
                <a:ext cx="3" cy="4"/>
              </a:xfrm>
              <a:custGeom>
                <a:avLst/>
                <a:gdLst>
                  <a:gd name="T0" fmla="*/ 46 w 122"/>
                  <a:gd name="T1" fmla="*/ 109 h 201"/>
                  <a:gd name="T2" fmla="*/ 45 w 122"/>
                  <a:gd name="T3" fmla="*/ 120 h 201"/>
                  <a:gd name="T4" fmla="*/ 45 w 122"/>
                  <a:gd name="T5" fmla="*/ 131 h 201"/>
                  <a:gd name="T6" fmla="*/ 55 w 122"/>
                  <a:gd name="T7" fmla="*/ 141 h 201"/>
                  <a:gd name="T8" fmla="*/ 67 w 122"/>
                  <a:gd name="T9" fmla="*/ 122 h 201"/>
                  <a:gd name="T10" fmla="*/ 71 w 122"/>
                  <a:gd name="T11" fmla="*/ 100 h 201"/>
                  <a:gd name="T12" fmla="*/ 71 w 122"/>
                  <a:gd name="T13" fmla="*/ 76 h 201"/>
                  <a:gd name="T14" fmla="*/ 71 w 122"/>
                  <a:gd name="T15" fmla="*/ 52 h 201"/>
                  <a:gd name="T16" fmla="*/ 76 w 122"/>
                  <a:gd name="T17" fmla="*/ 30 h 201"/>
                  <a:gd name="T18" fmla="*/ 86 w 122"/>
                  <a:gd name="T19" fmla="*/ 41 h 201"/>
                  <a:gd name="T20" fmla="*/ 95 w 122"/>
                  <a:gd name="T21" fmla="*/ 68 h 201"/>
                  <a:gd name="T22" fmla="*/ 95 w 122"/>
                  <a:gd name="T23" fmla="*/ 96 h 201"/>
                  <a:gd name="T24" fmla="*/ 90 w 122"/>
                  <a:gd name="T25" fmla="*/ 125 h 201"/>
                  <a:gd name="T26" fmla="*/ 88 w 122"/>
                  <a:gd name="T27" fmla="*/ 152 h 201"/>
                  <a:gd name="T28" fmla="*/ 91 w 122"/>
                  <a:gd name="T29" fmla="*/ 166 h 201"/>
                  <a:gd name="T30" fmla="*/ 104 w 122"/>
                  <a:gd name="T31" fmla="*/ 144 h 201"/>
                  <a:gd name="T32" fmla="*/ 107 w 122"/>
                  <a:gd name="T33" fmla="*/ 119 h 201"/>
                  <a:gd name="T34" fmla="*/ 112 w 122"/>
                  <a:gd name="T35" fmla="*/ 111 h 201"/>
                  <a:gd name="T36" fmla="*/ 114 w 122"/>
                  <a:gd name="T37" fmla="*/ 128 h 201"/>
                  <a:gd name="T38" fmla="*/ 118 w 122"/>
                  <a:gd name="T39" fmla="*/ 145 h 201"/>
                  <a:gd name="T40" fmla="*/ 121 w 122"/>
                  <a:gd name="T41" fmla="*/ 163 h 201"/>
                  <a:gd name="T42" fmla="*/ 120 w 122"/>
                  <a:gd name="T43" fmla="*/ 180 h 201"/>
                  <a:gd name="T44" fmla="*/ 112 w 122"/>
                  <a:gd name="T45" fmla="*/ 196 h 201"/>
                  <a:gd name="T46" fmla="*/ 98 w 122"/>
                  <a:gd name="T47" fmla="*/ 197 h 201"/>
                  <a:gd name="T48" fmla="*/ 70 w 122"/>
                  <a:gd name="T49" fmla="*/ 200 h 201"/>
                  <a:gd name="T50" fmla="*/ 42 w 122"/>
                  <a:gd name="T51" fmla="*/ 200 h 201"/>
                  <a:gd name="T52" fmla="*/ 20 w 122"/>
                  <a:gd name="T53" fmla="*/ 192 h 201"/>
                  <a:gd name="T54" fmla="*/ 6 w 122"/>
                  <a:gd name="T55" fmla="*/ 172 h 201"/>
                  <a:gd name="T56" fmla="*/ 4 w 122"/>
                  <a:gd name="T57" fmla="*/ 156 h 201"/>
                  <a:gd name="T58" fmla="*/ 0 w 122"/>
                  <a:gd name="T59" fmla="*/ 121 h 201"/>
                  <a:gd name="T60" fmla="*/ 7 w 122"/>
                  <a:gd name="T61" fmla="*/ 89 h 201"/>
                  <a:gd name="T62" fmla="*/ 21 w 122"/>
                  <a:gd name="T63" fmla="*/ 59 h 201"/>
                  <a:gd name="T64" fmla="*/ 38 w 122"/>
                  <a:gd name="T65" fmla="*/ 28 h 201"/>
                  <a:gd name="T66" fmla="*/ 55 w 122"/>
                  <a:gd name="T67" fmla="*/ 0 h 201"/>
                  <a:gd name="T68" fmla="*/ 55 w 122"/>
                  <a:gd name="T69" fmla="*/ 7 h 201"/>
                  <a:gd name="T70" fmla="*/ 55 w 122"/>
                  <a:gd name="T71" fmla="*/ 26 h 201"/>
                  <a:gd name="T72" fmla="*/ 54 w 122"/>
                  <a:gd name="T73" fmla="*/ 49 h 201"/>
                  <a:gd name="T74" fmla="*/ 52 w 122"/>
                  <a:gd name="T75" fmla="*/ 72 h 201"/>
                  <a:gd name="T76" fmla="*/ 50 w 122"/>
                  <a:gd name="T77" fmla="*/ 95 h 201"/>
                  <a:gd name="T78" fmla="*/ 50 w 122"/>
                  <a:gd name="T79" fmla="*/ 10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2" h="201">
                    <a:moveTo>
                      <a:pt x="50" y="106"/>
                    </a:moveTo>
                    <a:lnTo>
                      <a:pt x="46" y="109"/>
                    </a:lnTo>
                    <a:lnTo>
                      <a:pt x="44" y="114"/>
                    </a:lnTo>
                    <a:lnTo>
                      <a:pt x="45" y="120"/>
                    </a:lnTo>
                    <a:lnTo>
                      <a:pt x="45" y="125"/>
                    </a:lnTo>
                    <a:lnTo>
                      <a:pt x="45" y="131"/>
                    </a:lnTo>
                    <a:lnTo>
                      <a:pt x="55" y="141"/>
                    </a:lnTo>
                    <a:lnTo>
                      <a:pt x="55" y="141"/>
                    </a:lnTo>
                    <a:lnTo>
                      <a:pt x="63" y="132"/>
                    </a:lnTo>
                    <a:lnTo>
                      <a:pt x="67" y="122"/>
                    </a:lnTo>
                    <a:lnTo>
                      <a:pt x="70" y="111"/>
                    </a:lnTo>
                    <a:lnTo>
                      <a:pt x="71" y="100"/>
                    </a:lnTo>
                    <a:lnTo>
                      <a:pt x="71" y="88"/>
                    </a:lnTo>
                    <a:lnTo>
                      <a:pt x="71" y="76"/>
                    </a:lnTo>
                    <a:lnTo>
                      <a:pt x="70" y="64"/>
                    </a:lnTo>
                    <a:lnTo>
                      <a:pt x="71" y="52"/>
                    </a:lnTo>
                    <a:lnTo>
                      <a:pt x="72" y="40"/>
                    </a:lnTo>
                    <a:lnTo>
                      <a:pt x="76" y="30"/>
                    </a:lnTo>
                    <a:lnTo>
                      <a:pt x="76" y="30"/>
                    </a:lnTo>
                    <a:lnTo>
                      <a:pt x="86" y="41"/>
                    </a:lnTo>
                    <a:lnTo>
                      <a:pt x="92" y="54"/>
                    </a:lnTo>
                    <a:lnTo>
                      <a:pt x="95" y="68"/>
                    </a:lnTo>
                    <a:lnTo>
                      <a:pt x="96" y="81"/>
                    </a:lnTo>
                    <a:lnTo>
                      <a:pt x="95" y="96"/>
                    </a:lnTo>
                    <a:lnTo>
                      <a:pt x="92" y="110"/>
                    </a:lnTo>
                    <a:lnTo>
                      <a:pt x="90" y="125"/>
                    </a:lnTo>
                    <a:lnTo>
                      <a:pt x="88" y="139"/>
                    </a:lnTo>
                    <a:lnTo>
                      <a:pt x="88" y="152"/>
                    </a:lnTo>
                    <a:lnTo>
                      <a:pt x="91" y="166"/>
                    </a:lnTo>
                    <a:lnTo>
                      <a:pt x="91" y="166"/>
                    </a:lnTo>
                    <a:lnTo>
                      <a:pt x="100" y="156"/>
                    </a:lnTo>
                    <a:lnTo>
                      <a:pt x="104" y="144"/>
                    </a:lnTo>
                    <a:lnTo>
                      <a:pt x="105" y="131"/>
                    </a:lnTo>
                    <a:lnTo>
                      <a:pt x="107" y="119"/>
                    </a:lnTo>
                    <a:lnTo>
                      <a:pt x="112" y="111"/>
                    </a:lnTo>
                    <a:lnTo>
                      <a:pt x="112" y="111"/>
                    </a:lnTo>
                    <a:lnTo>
                      <a:pt x="112" y="119"/>
                    </a:lnTo>
                    <a:lnTo>
                      <a:pt x="114" y="128"/>
                    </a:lnTo>
                    <a:lnTo>
                      <a:pt x="116" y="136"/>
                    </a:lnTo>
                    <a:lnTo>
                      <a:pt x="118" y="145"/>
                    </a:lnTo>
                    <a:lnTo>
                      <a:pt x="120" y="154"/>
                    </a:lnTo>
                    <a:lnTo>
                      <a:pt x="121" y="163"/>
                    </a:lnTo>
                    <a:lnTo>
                      <a:pt x="122" y="171"/>
                    </a:lnTo>
                    <a:lnTo>
                      <a:pt x="120" y="180"/>
                    </a:lnTo>
                    <a:lnTo>
                      <a:pt x="117" y="188"/>
                    </a:lnTo>
                    <a:lnTo>
                      <a:pt x="112" y="196"/>
                    </a:lnTo>
                    <a:lnTo>
                      <a:pt x="112" y="196"/>
                    </a:lnTo>
                    <a:lnTo>
                      <a:pt x="98" y="197"/>
                    </a:lnTo>
                    <a:lnTo>
                      <a:pt x="84" y="199"/>
                    </a:lnTo>
                    <a:lnTo>
                      <a:pt x="70" y="200"/>
                    </a:lnTo>
                    <a:lnTo>
                      <a:pt x="56" y="201"/>
                    </a:lnTo>
                    <a:lnTo>
                      <a:pt x="42" y="200"/>
                    </a:lnTo>
                    <a:lnTo>
                      <a:pt x="30" y="198"/>
                    </a:lnTo>
                    <a:lnTo>
                      <a:pt x="20" y="192"/>
                    </a:lnTo>
                    <a:lnTo>
                      <a:pt x="11" y="184"/>
                    </a:lnTo>
                    <a:lnTo>
                      <a:pt x="6" y="172"/>
                    </a:lnTo>
                    <a:lnTo>
                      <a:pt x="4" y="156"/>
                    </a:lnTo>
                    <a:lnTo>
                      <a:pt x="4" y="156"/>
                    </a:lnTo>
                    <a:lnTo>
                      <a:pt x="0" y="138"/>
                    </a:lnTo>
                    <a:lnTo>
                      <a:pt x="0" y="121"/>
                    </a:lnTo>
                    <a:lnTo>
                      <a:pt x="2" y="105"/>
                    </a:lnTo>
                    <a:lnTo>
                      <a:pt x="7" y="89"/>
                    </a:lnTo>
                    <a:lnTo>
                      <a:pt x="13" y="74"/>
                    </a:lnTo>
                    <a:lnTo>
                      <a:pt x="21" y="59"/>
                    </a:lnTo>
                    <a:lnTo>
                      <a:pt x="29" y="43"/>
                    </a:lnTo>
                    <a:lnTo>
                      <a:pt x="38" y="28"/>
                    </a:lnTo>
                    <a:lnTo>
                      <a:pt x="46" y="14"/>
                    </a:lnTo>
                    <a:lnTo>
                      <a:pt x="55" y="0"/>
                    </a:lnTo>
                    <a:lnTo>
                      <a:pt x="55" y="0"/>
                    </a:lnTo>
                    <a:lnTo>
                      <a:pt x="55" y="7"/>
                    </a:lnTo>
                    <a:lnTo>
                      <a:pt x="55" y="16"/>
                    </a:lnTo>
                    <a:lnTo>
                      <a:pt x="55" y="26"/>
                    </a:lnTo>
                    <a:lnTo>
                      <a:pt x="54" y="36"/>
                    </a:lnTo>
                    <a:lnTo>
                      <a:pt x="54" y="49"/>
                    </a:lnTo>
                    <a:lnTo>
                      <a:pt x="53" y="60"/>
                    </a:lnTo>
                    <a:lnTo>
                      <a:pt x="52" y="72"/>
                    </a:lnTo>
                    <a:lnTo>
                      <a:pt x="51" y="83"/>
                    </a:lnTo>
                    <a:lnTo>
                      <a:pt x="50" y="95"/>
                    </a:lnTo>
                    <a:lnTo>
                      <a:pt x="50" y="106"/>
                    </a:lnTo>
                    <a:lnTo>
                      <a:pt x="50" y="106"/>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02" name="Freeform 3466"/>
              <p:cNvSpPr>
                <a:spLocks/>
              </p:cNvSpPr>
              <p:nvPr/>
            </p:nvSpPr>
            <p:spPr bwMode="auto">
              <a:xfrm>
                <a:off x="207" y="4037"/>
                <a:ext cx="3" cy="0"/>
              </a:xfrm>
              <a:custGeom>
                <a:avLst/>
                <a:gdLst>
                  <a:gd name="T0" fmla="*/ 128 w 128"/>
                  <a:gd name="T1" fmla="*/ 17 h 28"/>
                  <a:gd name="T2" fmla="*/ 116 w 128"/>
                  <a:gd name="T3" fmla="*/ 21 h 28"/>
                  <a:gd name="T4" fmla="*/ 103 w 128"/>
                  <a:gd name="T5" fmla="*/ 24 h 28"/>
                  <a:gd name="T6" fmla="*/ 91 w 128"/>
                  <a:gd name="T7" fmla="*/ 26 h 28"/>
                  <a:gd name="T8" fmla="*/ 77 w 128"/>
                  <a:gd name="T9" fmla="*/ 27 h 28"/>
                  <a:gd name="T10" fmla="*/ 64 w 128"/>
                  <a:gd name="T11" fmla="*/ 28 h 28"/>
                  <a:gd name="T12" fmla="*/ 50 w 128"/>
                  <a:gd name="T13" fmla="*/ 27 h 28"/>
                  <a:gd name="T14" fmla="*/ 36 w 128"/>
                  <a:gd name="T15" fmla="*/ 26 h 28"/>
                  <a:gd name="T16" fmla="*/ 24 w 128"/>
                  <a:gd name="T17" fmla="*/ 24 h 28"/>
                  <a:gd name="T18" fmla="*/ 11 w 128"/>
                  <a:gd name="T19" fmla="*/ 21 h 28"/>
                  <a:gd name="T20" fmla="*/ 0 w 128"/>
                  <a:gd name="T21" fmla="*/ 17 h 28"/>
                  <a:gd name="T22" fmla="*/ 0 w 128"/>
                  <a:gd name="T23" fmla="*/ 17 h 28"/>
                  <a:gd name="T24" fmla="*/ 8 w 128"/>
                  <a:gd name="T25" fmla="*/ 9 h 28"/>
                  <a:gd name="T26" fmla="*/ 18 w 128"/>
                  <a:gd name="T27" fmla="*/ 5 h 28"/>
                  <a:gd name="T28" fmla="*/ 29 w 128"/>
                  <a:gd name="T29" fmla="*/ 2 h 28"/>
                  <a:gd name="T30" fmla="*/ 41 w 128"/>
                  <a:gd name="T31" fmla="*/ 1 h 28"/>
                  <a:gd name="T32" fmla="*/ 53 w 128"/>
                  <a:gd name="T33" fmla="*/ 0 h 28"/>
                  <a:gd name="T34" fmla="*/ 67 w 128"/>
                  <a:gd name="T35" fmla="*/ 1 h 28"/>
                  <a:gd name="T36" fmla="*/ 80 w 128"/>
                  <a:gd name="T37" fmla="*/ 2 h 28"/>
                  <a:gd name="T38" fmla="*/ 92 w 128"/>
                  <a:gd name="T39" fmla="*/ 2 h 28"/>
                  <a:gd name="T40" fmla="*/ 105 w 128"/>
                  <a:gd name="T41" fmla="*/ 2 h 28"/>
                  <a:gd name="T42" fmla="*/ 118 w 128"/>
                  <a:gd name="T43" fmla="*/ 2 h 28"/>
                  <a:gd name="T44" fmla="*/ 118 w 128"/>
                  <a:gd name="T45" fmla="*/ 2 h 28"/>
                  <a:gd name="T46" fmla="*/ 120 w 128"/>
                  <a:gd name="T47" fmla="*/ 4 h 28"/>
                  <a:gd name="T48" fmla="*/ 123 w 128"/>
                  <a:gd name="T49" fmla="*/ 7 h 28"/>
                  <a:gd name="T50" fmla="*/ 126 w 128"/>
                  <a:gd name="T51" fmla="*/ 10 h 28"/>
                  <a:gd name="T52" fmla="*/ 128 w 128"/>
                  <a:gd name="T53" fmla="*/ 13 h 28"/>
                  <a:gd name="T54" fmla="*/ 128 w 128"/>
                  <a:gd name="T55" fmla="*/ 17 h 28"/>
                  <a:gd name="T56" fmla="*/ 128 w 128"/>
                  <a:gd name="T57" fmla="*/ 17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8" h="28">
                    <a:moveTo>
                      <a:pt x="128" y="17"/>
                    </a:moveTo>
                    <a:lnTo>
                      <a:pt x="116" y="21"/>
                    </a:lnTo>
                    <a:lnTo>
                      <a:pt x="103" y="24"/>
                    </a:lnTo>
                    <a:lnTo>
                      <a:pt x="91" y="26"/>
                    </a:lnTo>
                    <a:lnTo>
                      <a:pt x="77" y="27"/>
                    </a:lnTo>
                    <a:lnTo>
                      <a:pt x="64" y="28"/>
                    </a:lnTo>
                    <a:lnTo>
                      <a:pt x="50" y="27"/>
                    </a:lnTo>
                    <a:lnTo>
                      <a:pt x="36" y="26"/>
                    </a:lnTo>
                    <a:lnTo>
                      <a:pt x="24" y="24"/>
                    </a:lnTo>
                    <a:lnTo>
                      <a:pt x="11" y="21"/>
                    </a:lnTo>
                    <a:lnTo>
                      <a:pt x="0" y="17"/>
                    </a:lnTo>
                    <a:lnTo>
                      <a:pt x="0" y="17"/>
                    </a:lnTo>
                    <a:lnTo>
                      <a:pt x="8" y="9"/>
                    </a:lnTo>
                    <a:lnTo>
                      <a:pt x="18" y="5"/>
                    </a:lnTo>
                    <a:lnTo>
                      <a:pt x="29" y="2"/>
                    </a:lnTo>
                    <a:lnTo>
                      <a:pt x="41" y="1"/>
                    </a:lnTo>
                    <a:lnTo>
                      <a:pt x="53" y="0"/>
                    </a:lnTo>
                    <a:lnTo>
                      <a:pt x="67" y="1"/>
                    </a:lnTo>
                    <a:lnTo>
                      <a:pt x="80" y="2"/>
                    </a:lnTo>
                    <a:lnTo>
                      <a:pt x="92" y="2"/>
                    </a:lnTo>
                    <a:lnTo>
                      <a:pt x="105" y="2"/>
                    </a:lnTo>
                    <a:lnTo>
                      <a:pt x="118" y="2"/>
                    </a:lnTo>
                    <a:lnTo>
                      <a:pt x="118" y="2"/>
                    </a:lnTo>
                    <a:lnTo>
                      <a:pt x="120" y="4"/>
                    </a:lnTo>
                    <a:lnTo>
                      <a:pt x="123" y="7"/>
                    </a:lnTo>
                    <a:lnTo>
                      <a:pt x="126" y="10"/>
                    </a:lnTo>
                    <a:lnTo>
                      <a:pt x="128" y="13"/>
                    </a:lnTo>
                    <a:lnTo>
                      <a:pt x="128" y="17"/>
                    </a:lnTo>
                    <a:lnTo>
                      <a:pt x="128" y="17"/>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03" name="Freeform 3467"/>
              <p:cNvSpPr>
                <a:spLocks/>
              </p:cNvSpPr>
              <p:nvPr/>
            </p:nvSpPr>
            <p:spPr bwMode="auto">
              <a:xfrm>
                <a:off x="208" y="4038"/>
                <a:ext cx="2" cy="5"/>
              </a:xfrm>
              <a:custGeom>
                <a:avLst/>
                <a:gdLst>
                  <a:gd name="T0" fmla="*/ 81 w 81"/>
                  <a:gd name="T1" fmla="*/ 0 h 257"/>
                  <a:gd name="T2" fmla="*/ 68 w 81"/>
                  <a:gd name="T3" fmla="*/ 25 h 257"/>
                  <a:gd name="T4" fmla="*/ 61 w 81"/>
                  <a:gd name="T5" fmla="*/ 51 h 257"/>
                  <a:gd name="T6" fmla="*/ 56 w 81"/>
                  <a:gd name="T7" fmla="*/ 77 h 257"/>
                  <a:gd name="T8" fmla="*/ 55 w 81"/>
                  <a:gd name="T9" fmla="*/ 103 h 257"/>
                  <a:gd name="T10" fmla="*/ 55 w 81"/>
                  <a:gd name="T11" fmla="*/ 130 h 257"/>
                  <a:gd name="T12" fmla="*/ 57 w 81"/>
                  <a:gd name="T13" fmla="*/ 156 h 257"/>
                  <a:gd name="T14" fmla="*/ 58 w 81"/>
                  <a:gd name="T15" fmla="*/ 182 h 257"/>
                  <a:gd name="T16" fmla="*/ 59 w 81"/>
                  <a:gd name="T17" fmla="*/ 208 h 257"/>
                  <a:gd name="T18" fmla="*/ 59 w 81"/>
                  <a:gd name="T19" fmla="*/ 232 h 257"/>
                  <a:gd name="T20" fmla="*/ 56 w 81"/>
                  <a:gd name="T21" fmla="*/ 257 h 257"/>
                  <a:gd name="T22" fmla="*/ 35 w 81"/>
                  <a:gd name="T23" fmla="*/ 257 h 257"/>
                  <a:gd name="T24" fmla="*/ 35 w 81"/>
                  <a:gd name="T25" fmla="*/ 257 h 257"/>
                  <a:gd name="T26" fmla="*/ 35 w 81"/>
                  <a:gd name="T27" fmla="*/ 247 h 257"/>
                  <a:gd name="T28" fmla="*/ 36 w 81"/>
                  <a:gd name="T29" fmla="*/ 237 h 257"/>
                  <a:gd name="T30" fmla="*/ 39 w 81"/>
                  <a:gd name="T31" fmla="*/ 228 h 257"/>
                  <a:gd name="T32" fmla="*/ 42 w 81"/>
                  <a:gd name="T33" fmla="*/ 220 h 257"/>
                  <a:gd name="T34" fmla="*/ 44 w 81"/>
                  <a:gd name="T35" fmla="*/ 212 h 257"/>
                  <a:gd name="T36" fmla="*/ 46 w 81"/>
                  <a:gd name="T37" fmla="*/ 203 h 257"/>
                  <a:gd name="T38" fmla="*/ 46 w 81"/>
                  <a:gd name="T39" fmla="*/ 195 h 257"/>
                  <a:gd name="T40" fmla="*/ 43 w 81"/>
                  <a:gd name="T41" fmla="*/ 186 h 257"/>
                  <a:gd name="T42" fmla="*/ 39 w 81"/>
                  <a:gd name="T43" fmla="*/ 176 h 257"/>
                  <a:gd name="T44" fmla="*/ 30 w 81"/>
                  <a:gd name="T45" fmla="*/ 166 h 257"/>
                  <a:gd name="T46" fmla="*/ 30 w 81"/>
                  <a:gd name="T47" fmla="*/ 166 h 257"/>
                  <a:gd name="T48" fmla="*/ 33 w 81"/>
                  <a:gd name="T49" fmla="*/ 160 h 257"/>
                  <a:gd name="T50" fmla="*/ 35 w 81"/>
                  <a:gd name="T51" fmla="*/ 153 h 257"/>
                  <a:gd name="T52" fmla="*/ 34 w 81"/>
                  <a:gd name="T53" fmla="*/ 145 h 257"/>
                  <a:gd name="T54" fmla="*/ 34 w 81"/>
                  <a:gd name="T55" fmla="*/ 138 h 257"/>
                  <a:gd name="T56" fmla="*/ 35 w 81"/>
                  <a:gd name="T57" fmla="*/ 131 h 257"/>
                  <a:gd name="T58" fmla="*/ 35 w 81"/>
                  <a:gd name="T59" fmla="*/ 131 h 257"/>
                  <a:gd name="T60" fmla="*/ 30 w 81"/>
                  <a:gd name="T61" fmla="*/ 118 h 257"/>
                  <a:gd name="T62" fmla="*/ 27 w 81"/>
                  <a:gd name="T63" fmla="*/ 105 h 257"/>
                  <a:gd name="T64" fmla="*/ 25 w 81"/>
                  <a:gd name="T65" fmla="*/ 91 h 257"/>
                  <a:gd name="T66" fmla="*/ 24 w 81"/>
                  <a:gd name="T67" fmla="*/ 77 h 257"/>
                  <a:gd name="T68" fmla="*/ 23 w 81"/>
                  <a:gd name="T69" fmla="*/ 63 h 257"/>
                  <a:gd name="T70" fmla="*/ 21 w 81"/>
                  <a:gd name="T71" fmla="*/ 49 h 257"/>
                  <a:gd name="T72" fmla="*/ 18 w 81"/>
                  <a:gd name="T73" fmla="*/ 36 h 257"/>
                  <a:gd name="T74" fmla="*/ 14 w 81"/>
                  <a:gd name="T75" fmla="*/ 23 h 257"/>
                  <a:gd name="T76" fmla="*/ 8 w 81"/>
                  <a:gd name="T77" fmla="*/ 10 h 257"/>
                  <a:gd name="T78" fmla="*/ 0 w 81"/>
                  <a:gd name="T79" fmla="*/ 0 h 257"/>
                  <a:gd name="T80" fmla="*/ 81 w 81"/>
                  <a:gd name="T81" fmla="*/ 0 h 257"/>
                  <a:gd name="T82" fmla="*/ 81 w 81"/>
                  <a:gd name="T83" fmla="*/ 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1" h="257">
                    <a:moveTo>
                      <a:pt x="81" y="0"/>
                    </a:moveTo>
                    <a:lnTo>
                      <a:pt x="68" y="25"/>
                    </a:lnTo>
                    <a:lnTo>
                      <a:pt x="61" y="51"/>
                    </a:lnTo>
                    <a:lnTo>
                      <a:pt x="56" y="77"/>
                    </a:lnTo>
                    <a:lnTo>
                      <a:pt x="55" y="103"/>
                    </a:lnTo>
                    <a:lnTo>
                      <a:pt x="55" y="130"/>
                    </a:lnTo>
                    <a:lnTo>
                      <a:pt x="57" y="156"/>
                    </a:lnTo>
                    <a:lnTo>
                      <a:pt x="58" y="182"/>
                    </a:lnTo>
                    <a:lnTo>
                      <a:pt x="59" y="208"/>
                    </a:lnTo>
                    <a:lnTo>
                      <a:pt x="59" y="232"/>
                    </a:lnTo>
                    <a:lnTo>
                      <a:pt x="56" y="257"/>
                    </a:lnTo>
                    <a:lnTo>
                      <a:pt x="35" y="257"/>
                    </a:lnTo>
                    <a:lnTo>
                      <a:pt x="35" y="257"/>
                    </a:lnTo>
                    <a:lnTo>
                      <a:pt x="35" y="247"/>
                    </a:lnTo>
                    <a:lnTo>
                      <a:pt x="36" y="237"/>
                    </a:lnTo>
                    <a:lnTo>
                      <a:pt x="39" y="228"/>
                    </a:lnTo>
                    <a:lnTo>
                      <a:pt x="42" y="220"/>
                    </a:lnTo>
                    <a:lnTo>
                      <a:pt x="44" y="212"/>
                    </a:lnTo>
                    <a:lnTo>
                      <a:pt x="46" y="203"/>
                    </a:lnTo>
                    <a:lnTo>
                      <a:pt x="46" y="195"/>
                    </a:lnTo>
                    <a:lnTo>
                      <a:pt x="43" y="186"/>
                    </a:lnTo>
                    <a:lnTo>
                      <a:pt x="39" y="176"/>
                    </a:lnTo>
                    <a:lnTo>
                      <a:pt x="30" y="166"/>
                    </a:lnTo>
                    <a:lnTo>
                      <a:pt x="30" y="166"/>
                    </a:lnTo>
                    <a:lnTo>
                      <a:pt x="33" y="160"/>
                    </a:lnTo>
                    <a:lnTo>
                      <a:pt x="35" y="153"/>
                    </a:lnTo>
                    <a:lnTo>
                      <a:pt x="34" y="145"/>
                    </a:lnTo>
                    <a:lnTo>
                      <a:pt x="34" y="138"/>
                    </a:lnTo>
                    <a:lnTo>
                      <a:pt x="35" y="131"/>
                    </a:lnTo>
                    <a:lnTo>
                      <a:pt x="35" y="131"/>
                    </a:lnTo>
                    <a:lnTo>
                      <a:pt x="30" y="118"/>
                    </a:lnTo>
                    <a:lnTo>
                      <a:pt x="27" y="105"/>
                    </a:lnTo>
                    <a:lnTo>
                      <a:pt x="25" y="91"/>
                    </a:lnTo>
                    <a:lnTo>
                      <a:pt x="24" y="77"/>
                    </a:lnTo>
                    <a:lnTo>
                      <a:pt x="23" y="63"/>
                    </a:lnTo>
                    <a:lnTo>
                      <a:pt x="21" y="49"/>
                    </a:lnTo>
                    <a:lnTo>
                      <a:pt x="18" y="36"/>
                    </a:lnTo>
                    <a:lnTo>
                      <a:pt x="14" y="23"/>
                    </a:lnTo>
                    <a:lnTo>
                      <a:pt x="8" y="10"/>
                    </a:lnTo>
                    <a:lnTo>
                      <a:pt x="0" y="0"/>
                    </a:lnTo>
                    <a:lnTo>
                      <a:pt x="81" y="0"/>
                    </a:lnTo>
                    <a:lnTo>
                      <a:pt x="81"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04" name="Freeform 3468"/>
              <p:cNvSpPr>
                <a:spLocks/>
              </p:cNvSpPr>
              <p:nvPr/>
            </p:nvSpPr>
            <p:spPr bwMode="auto">
              <a:xfrm>
                <a:off x="207" y="4040"/>
                <a:ext cx="7" cy="16"/>
              </a:xfrm>
              <a:custGeom>
                <a:avLst/>
                <a:gdLst>
                  <a:gd name="T0" fmla="*/ 34 w 267"/>
                  <a:gd name="T1" fmla="*/ 20 h 719"/>
                  <a:gd name="T2" fmla="*/ 27 w 267"/>
                  <a:gd name="T3" fmla="*/ 16 h 719"/>
                  <a:gd name="T4" fmla="*/ 22 w 267"/>
                  <a:gd name="T5" fmla="*/ 38 h 719"/>
                  <a:gd name="T6" fmla="*/ 44 w 267"/>
                  <a:gd name="T7" fmla="*/ 58 h 719"/>
                  <a:gd name="T8" fmla="*/ 22 w 267"/>
                  <a:gd name="T9" fmla="*/ 66 h 719"/>
                  <a:gd name="T10" fmla="*/ 30 w 267"/>
                  <a:gd name="T11" fmla="*/ 100 h 719"/>
                  <a:gd name="T12" fmla="*/ 7 w 267"/>
                  <a:gd name="T13" fmla="*/ 111 h 719"/>
                  <a:gd name="T14" fmla="*/ 23 w 267"/>
                  <a:gd name="T15" fmla="*/ 125 h 719"/>
                  <a:gd name="T16" fmla="*/ 42 w 267"/>
                  <a:gd name="T17" fmla="*/ 132 h 719"/>
                  <a:gd name="T18" fmla="*/ 35 w 267"/>
                  <a:gd name="T19" fmla="*/ 133 h 719"/>
                  <a:gd name="T20" fmla="*/ 32 w 267"/>
                  <a:gd name="T21" fmla="*/ 137 h 719"/>
                  <a:gd name="T22" fmla="*/ 39 w 267"/>
                  <a:gd name="T23" fmla="*/ 141 h 719"/>
                  <a:gd name="T24" fmla="*/ 47 w 267"/>
                  <a:gd name="T25" fmla="*/ 142 h 719"/>
                  <a:gd name="T26" fmla="*/ 61 w 267"/>
                  <a:gd name="T27" fmla="*/ 148 h 719"/>
                  <a:gd name="T28" fmla="*/ 73 w 267"/>
                  <a:gd name="T29" fmla="*/ 152 h 719"/>
                  <a:gd name="T30" fmla="*/ 96 w 267"/>
                  <a:gd name="T31" fmla="*/ 124 h 719"/>
                  <a:gd name="T32" fmla="*/ 99 w 267"/>
                  <a:gd name="T33" fmla="*/ 87 h 719"/>
                  <a:gd name="T34" fmla="*/ 93 w 267"/>
                  <a:gd name="T35" fmla="*/ 51 h 719"/>
                  <a:gd name="T36" fmla="*/ 89 w 267"/>
                  <a:gd name="T37" fmla="*/ 38 h 719"/>
                  <a:gd name="T38" fmla="*/ 88 w 267"/>
                  <a:gd name="T39" fmla="*/ 25 h 719"/>
                  <a:gd name="T40" fmla="*/ 87 w 267"/>
                  <a:gd name="T41" fmla="*/ 30 h 719"/>
                  <a:gd name="T42" fmla="*/ 106 w 267"/>
                  <a:gd name="T43" fmla="*/ 42 h 719"/>
                  <a:gd name="T44" fmla="*/ 113 w 267"/>
                  <a:gd name="T45" fmla="*/ 66 h 719"/>
                  <a:gd name="T46" fmla="*/ 119 w 267"/>
                  <a:gd name="T47" fmla="*/ 111 h 719"/>
                  <a:gd name="T48" fmla="*/ 125 w 267"/>
                  <a:gd name="T49" fmla="*/ 155 h 719"/>
                  <a:gd name="T50" fmla="*/ 144 w 267"/>
                  <a:gd name="T51" fmla="*/ 197 h 719"/>
                  <a:gd name="T52" fmla="*/ 170 w 267"/>
                  <a:gd name="T53" fmla="*/ 278 h 719"/>
                  <a:gd name="T54" fmla="*/ 203 w 267"/>
                  <a:gd name="T55" fmla="*/ 404 h 719"/>
                  <a:gd name="T56" fmla="*/ 236 w 267"/>
                  <a:gd name="T57" fmla="*/ 528 h 719"/>
                  <a:gd name="T58" fmla="*/ 267 w 267"/>
                  <a:gd name="T59" fmla="*/ 609 h 719"/>
                  <a:gd name="T60" fmla="*/ 250 w 267"/>
                  <a:gd name="T61" fmla="*/ 648 h 719"/>
                  <a:gd name="T62" fmla="*/ 227 w 267"/>
                  <a:gd name="T63" fmla="*/ 686 h 719"/>
                  <a:gd name="T64" fmla="*/ 194 w 267"/>
                  <a:gd name="T65" fmla="*/ 713 h 719"/>
                  <a:gd name="T66" fmla="*/ 179 w 267"/>
                  <a:gd name="T67" fmla="*/ 689 h 719"/>
                  <a:gd name="T68" fmla="*/ 173 w 267"/>
                  <a:gd name="T69" fmla="*/ 600 h 719"/>
                  <a:gd name="T70" fmla="*/ 159 w 267"/>
                  <a:gd name="T71" fmla="*/ 509 h 719"/>
                  <a:gd name="T72" fmla="*/ 139 w 267"/>
                  <a:gd name="T73" fmla="*/ 423 h 719"/>
                  <a:gd name="T74" fmla="*/ 134 w 267"/>
                  <a:gd name="T75" fmla="*/ 367 h 719"/>
                  <a:gd name="T76" fmla="*/ 117 w 267"/>
                  <a:gd name="T77" fmla="*/ 279 h 719"/>
                  <a:gd name="T78" fmla="*/ 78 w 267"/>
                  <a:gd name="T79" fmla="*/ 199 h 719"/>
                  <a:gd name="T80" fmla="*/ 17 w 267"/>
                  <a:gd name="T81" fmla="*/ 127 h 719"/>
                  <a:gd name="T82" fmla="*/ 7 w 267"/>
                  <a:gd name="T83" fmla="*/ 118 h 719"/>
                  <a:gd name="T84" fmla="*/ 0 w 267"/>
                  <a:gd name="T85" fmla="*/ 75 h 719"/>
                  <a:gd name="T86" fmla="*/ 3 w 267"/>
                  <a:gd name="T87" fmla="*/ 34 h 719"/>
                  <a:gd name="T88" fmla="*/ 17 w 267"/>
                  <a:gd name="T89" fmla="*/ 1 h 719"/>
                  <a:gd name="T90" fmla="*/ 31 w 267"/>
                  <a:gd name="T91" fmla="*/ 1 h 719"/>
                  <a:gd name="T92" fmla="*/ 42 w 267"/>
                  <a:gd name="T93" fmla="*/ 21 h 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67" h="719">
                    <a:moveTo>
                      <a:pt x="42" y="21"/>
                    </a:moveTo>
                    <a:lnTo>
                      <a:pt x="38" y="21"/>
                    </a:lnTo>
                    <a:lnTo>
                      <a:pt x="34" y="20"/>
                    </a:lnTo>
                    <a:lnTo>
                      <a:pt x="31" y="20"/>
                    </a:lnTo>
                    <a:lnTo>
                      <a:pt x="29" y="18"/>
                    </a:lnTo>
                    <a:lnTo>
                      <a:pt x="27" y="16"/>
                    </a:lnTo>
                    <a:lnTo>
                      <a:pt x="17" y="31"/>
                    </a:lnTo>
                    <a:lnTo>
                      <a:pt x="17" y="31"/>
                    </a:lnTo>
                    <a:lnTo>
                      <a:pt x="22" y="38"/>
                    </a:lnTo>
                    <a:lnTo>
                      <a:pt x="30" y="44"/>
                    </a:lnTo>
                    <a:lnTo>
                      <a:pt x="39" y="50"/>
                    </a:lnTo>
                    <a:lnTo>
                      <a:pt x="44" y="58"/>
                    </a:lnTo>
                    <a:lnTo>
                      <a:pt x="42" y="71"/>
                    </a:lnTo>
                    <a:lnTo>
                      <a:pt x="22" y="66"/>
                    </a:lnTo>
                    <a:lnTo>
                      <a:pt x="22" y="66"/>
                    </a:lnTo>
                    <a:lnTo>
                      <a:pt x="18" y="81"/>
                    </a:lnTo>
                    <a:lnTo>
                      <a:pt x="24" y="92"/>
                    </a:lnTo>
                    <a:lnTo>
                      <a:pt x="30" y="100"/>
                    </a:lnTo>
                    <a:lnTo>
                      <a:pt x="27" y="105"/>
                    </a:lnTo>
                    <a:lnTo>
                      <a:pt x="7" y="111"/>
                    </a:lnTo>
                    <a:lnTo>
                      <a:pt x="7" y="111"/>
                    </a:lnTo>
                    <a:lnTo>
                      <a:pt x="9" y="117"/>
                    </a:lnTo>
                    <a:lnTo>
                      <a:pt x="15" y="122"/>
                    </a:lnTo>
                    <a:lnTo>
                      <a:pt x="23" y="125"/>
                    </a:lnTo>
                    <a:lnTo>
                      <a:pt x="32" y="129"/>
                    </a:lnTo>
                    <a:lnTo>
                      <a:pt x="42" y="132"/>
                    </a:lnTo>
                    <a:lnTo>
                      <a:pt x="42" y="132"/>
                    </a:lnTo>
                    <a:lnTo>
                      <a:pt x="39" y="131"/>
                    </a:lnTo>
                    <a:lnTo>
                      <a:pt x="37" y="132"/>
                    </a:lnTo>
                    <a:lnTo>
                      <a:pt x="35" y="133"/>
                    </a:lnTo>
                    <a:lnTo>
                      <a:pt x="33" y="135"/>
                    </a:lnTo>
                    <a:lnTo>
                      <a:pt x="32" y="137"/>
                    </a:lnTo>
                    <a:lnTo>
                      <a:pt x="32" y="137"/>
                    </a:lnTo>
                    <a:lnTo>
                      <a:pt x="34" y="139"/>
                    </a:lnTo>
                    <a:lnTo>
                      <a:pt x="36" y="141"/>
                    </a:lnTo>
                    <a:lnTo>
                      <a:pt x="39" y="141"/>
                    </a:lnTo>
                    <a:lnTo>
                      <a:pt x="43" y="142"/>
                    </a:lnTo>
                    <a:lnTo>
                      <a:pt x="47" y="142"/>
                    </a:lnTo>
                    <a:lnTo>
                      <a:pt x="47" y="142"/>
                    </a:lnTo>
                    <a:lnTo>
                      <a:pt x="49" y="151"/>
                    </a:lnTo>
                    <a:lnTo>
                      <a:pt x="53" y="151"/>
                    </a:lnTo>
                    <a:lnTo>
                      <a:pt x="61" y="148"/>
                    </a:lnTo>
                    <a:lnTo>
                      <a:pt x="67" y="146"/>
                    </a:lnTo>
                    <a:lnTo>
                      <a:pt x="73" y="152"/>
                    </a:lnTo>
                    <a:lnTo>
                      <a:pt x="73" y="152"/>
                    </a:lnTo>
                    <a:lnTo>
                      <a:pt x="84" y="144"/>
                    </a:lnTo>
                    <a:lnTo>
                      <a:pt x="92" y="134"/>
                    </a:lnTo>
                    <a:lnTo>
                      <a:pt x="96" y="124"/>
                    </a:lnTo>
                    <a:lnTo>
                      <a:pt x="99" y="112"/>
                    </a:lnTo>
                    <a:lnTo>
                      <a:pt x="99" y="100"/>
                    </a:lnTo>
                    <a:lnTo>
                      <a:pt x="99" y="87"/>
                    </a:lnTo>
                    <a:lnTo>
                      <a:pt x="97" y="75"/>
                    </a:lnTo>
                    <a:lnTo>
                      <a:pt x="95" y="63"/>
                    </a:lnTo>
                    <a:lnTo>
                      <a:pt x="93" y="51"/>
                    </a:lnTo>
                    <a:lnTo>
                      <a:pt x="93" y="41"/>
                    </a:lnTo>
                    <a:lnTo>
                      <a:pt x="93" y="41"/>
                    </a:lnTo>
                    <a:lnTo>
                      <a:pt x="89" y="38"/>
                    </a:lnTo>
                    <a:lnTo>
                      <a:pt x="87" y="34"/>
                    </a:lnTo>
                    <a:lnTo>
                      <a:pt x="88" y="29"/>
                    </a:lnTo>
                    <a:lnTo>
                      <a:pt x="88" y="25"/>
                    </a:lnTo>
                    <a:lnTo>
                      <a:pt x="88" y="21"/>
                    </a:lnTo>
                    <a:lnTo>
                      <a:pt x="88" y="21"/>
                    </a:lnTo>
                    <a:lnTo>
                      <a:pt x="87" y="30"/>
                    </a:lnTo>
                    <a:lnTo>
                      <a:pt x="92" y="35"/>
                    </a:lnTo>
                    <a:lnTo>
                      <a:pt x="99" y="38"/>
                    </a:lnTo>
                    <a:lnTo>
                      <a:pt x="106" y="42"/>
                    </a:lnTo>
                    <a:lnTo>
                      <a:pt x="109" y="51"/>
                    </a:lnTo>
                    <a:lnTo>
                      <a:pt x="109" y="51"/>
                    </a:lnTo>
                    <a:lnTo>
                      <a:pt x="113" y="66"/>
                    </a:lnTo>
                    <a:lnTo>
                      <a:pt x="116" y="81"/>
                    </a:lnTo>
                    <a:lnTo>
                      <a:pt x="118" y="96"/>
                    </a:lnTo>
                    <a:lnTo>
                      <a:pt x="119" y="111"/>
                    </a:lnTo>
                    <a:lnTo>
                      <a:pt x="120" y="126"/>
                    </a:lnTo>
                    <a:lnTo>
                      <a:pt x="122" y="141"/>
                    </a:lnTo>
                    <a:lnTo>
                      <a:pt x="125" y="155"/>
                    </a:lnTo>
                    <a:lnTo>
                      <a:pt x="129" y="169"/>
                    </a:lnTo>
                    <a:lnTo>
                      <a:pt x="135" y="183"/>
                    </a:lnTo>
                    <a:lnTo>
                      <a:pt x="144" y="197"/>
                    </a:lnTo>
                    <a:lnTo>
                      <a:pt x="144" y="197"/>
                    </a:lnTo>
                    <a:lnTo>
                      <a:pt x="158" y="237"/>
                    </a:lnTo>
                    <a:lnTo>
                      <a:pt x="170" y="278"/>
                    </a:lnTo>
                    <a:lnTo>
                      <a:pt x="181" y="320"/>
                    </a:lnTo>
                    <a:lnTo>
                      <a:pt x="191" y="362"/>
                    </a:lnTo>
                    <a:lnTo>
                      <a:pt x="203" y="404"/>
                    </a:lnTo>
                    <a:lnTo>
                      <a:pt x="213" y="446"/>
                    </a:lnTo>
                    <a:lnTo>
                      <a:pt x="224" y="487"/>
                    </a:lnTo>
                    <a:lnTo>
                      <a:pt x="236" y="528"/>
                    </a:lnTo>
                    <a:lnTo>
                      <a:pt x="251" y="568"/>
                    </a:lnTo>
                    <a:lnTo>
                      <a:pt x="267" y="609"/>
                    </a:lnTo>
                    <a:lnTo>
                      <a:pt x="267" y="609"/>
                    </a:lnTo>
                    <a:lnTo>
                      <a:pt x="261" y="621"/>
                    </a:lnTo>
                    <a:lnTo>
                      <a:pt x="256" y="634"/>
                    </a:lnTo>
                    <a:lnTo>
                      <a:pt x="250" y="648"/>
                    </a:lnTo>
                    <a:lnTo>
                      <a:pt x="242" y="661"/>
                    </a:lnTo>
                    <a:lnTo>
                      <a:pt x="235" y="674"/>
                    </a:lnTo>
                    <a:lnTo>
                      <a:pt x="227" y="686"/>
                    </a:lnTo>
                    <a:lnTo>
                      <a:pt x="218" y="696"/>
                    </a:lnTo>
                    <a:lnTo>
                      <a:pt x="207" y="706"/>
                    </a:lnTo>
                    <a:lnTo>
                      <a:pt x="194" y="713"/>
                    </a:lnTo>
                    <a:lnTo>
                      <a:pt x="180" y="719"/>
                    </a:lnTo>
                    <a:lnTo>
                      <a:pt x="180" y="719"/>
                    </a:lnTo>
                    <a:lnTo>
                      <a:pt x="179" y="689"/>
                    </a:lnTo>
                    <a:lnTo>
                      <a:pt x="178" y="660"/>
                    </a:lnTo>
                    <a:lnTo>
                      <a:pt x="176" y="630"/>
                    </a:lnTo>
                    <a:lnTo>
                      <a:pt x="173" y="600"/>
                    </a:lnTo>
                    <a:lnTo>
                      <a:pt x="169" y="569"/>
                    </a:lnTo>
                    <a:lnTo>
                      <a:pt x="164" y="539"/>
                    </a:lnTo>
                    <a:lnTo>
                      <a:pt x="159" y="509"/>
                    </a:lnTo>
                    <a:lnTo>
                      <a:pt x="153" y="480"/>
                    </a:lnTo>
                    <a:lnTo>
                      <a:pt x="146" y="451"/>
                    </a:lnTo>
                    <a:lnTo>
                      <a:pt x="139" y="423"/>
                    </a:lnTo>
                    <a:lnTo>
                      <a:pt x="139" y="423"/>
                    </a:lnTo>
                    <a:lnTo>
                      <a:pt x="137" y="395"/>
                    </a:lnTo>
                    <a:lnTo>
                      <a:pt x="134" y="367"/>
                    </a:lnTo>
                    <a:lnTo>
                      <a:pt x="130" y="337"/>
                    </a:lnTo>
                    <a:lnTo>
                      <a:pt x="124" y="308"/>
                    </a:lnTo>
                    <a:lnTo>
                      <a:pt x="117" y="279"/>
                    </a:lnTo>
                    <a:lnTo>
                      <a:pt x="107" y="251"/>
                    </a:lnTo>
                    <a:lnTo>
                      <a:pt x="93" y="224"/>
                    </a:lnTo>
                    <a:lnTo>
                      <a:pt x="78" y="199"/>
                    </a:lnTo>
                    <a:lnTo>
                      <a:pt x="59" y="176"/>
                    </a:lnTo>
                    <a:lnTo>
                      <a:pt x="37" y="157"/>
                    </a:lnTo>
                    <a:lnTo>
                      <a:pt x="17" y="127"/>
                    </a:lnTo>
                    <a:lnTo>
                      <a:pt x="12" y="132"/>
                    </a:lnTo>
                    <a:lnTo>
                      <a:pt x="12" y="132"/>
                    </a:lnTo>
                    <a:lnTo>
                      <a:pt x="7" y="118"/>
                    </a:lnTo>
                    <a:lnTo>
                      <a:pt x="3" y="103"/>
                    </a:lnTo>
                    <a:lnTo>
                      <a:pt x="1" y="89"/>
                    </a:lnTo>
                    <a:lnTo>
                      <a:pt x="0" y="75"/>
                    </a:lnTo>
                    <a:lnTo>
                      <a:pt x="0" y="61"/>
                    </a:lnTo>
                    <a:lnTo>
                      <a:pt x="1" y="47"/>
                    </a:lnTo>
                    <a:lnTo>
                      <a:pt x="3" y="34"/>
                    </a:lnTo>
                    <a:lnTo>
                      <a:pt x="8" y="22"/>
                    </a:lnTo>
                    <a:lnTo>
                      <a:pt x="12" y="11"/>
                    </a:lnTo>
                    <a:lnTo>
                      <a:pt x="17" y="1"/>
                    </a:lnTo>
                    <a:lnTo>
                      <a:pt x="17" y="1"/>
                    </a:lnTo>
                    <a:lnTo>
                      <a:pt x="22" y="0"/>
                    </a:lnTo>
                    <a:lnTo>
                      <a:pt x="31" y="1"/>
                    </a:lnTo>
                    <a:lnTo>
                      <a:pt x="39" y="4"/>
                    </a:lnTo>
                    <a:lnTo>
                      <a:pt x="44" y="10"/>
                    </a:lnTo>
                    <a:lnTo>
                      <a:pt x="42" y="21"/>
                    </a:lnTo>
                    <a:lnTo>
                      <a:pt x="42" y="2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05" name="Freeform 3469"/>
              <p:cNvSpPr>
                <a:spLocks/>
              </p:cNvSpPr>
              <p:nvPr/>
            </p:nvSpPr>
            <p:spPr bwMode="auto">
              <a:xfrm>
                <a:off x="220" y="4046"/>
                <a:ext cx="1" cy="2"/>
              </a:xfrm>
              <a:custGeom>
                <a:avLst/>
                <a:gdLst>
                  <a:gd name="T0" fmla="*/ 0 w 46"/>
                  <a:gd name="T1" fmla="*/ 91 h 91"/>
                  <a:gd name="T2" fmla="*/ 23 w 46"/>
                  <a:gd name="T3" fmla="*/ 0 h 91"/>
                  <a:gd name="T4" fmla="*/ 46 w 46"/>
                  <a:gd name="T5" fmla="*/ 91 h 91"/>
                  <a:gd name="T6" fmla="*/ 0 w 46"/>
                  <a:gd name="T7" fmla="*/ 91 h 91"/>
                  <a:gd name="T8" fmla="*/ 0 w 46"/>
                  <a:gd name="T9" fmla="*/ 91 h 91"/>
                </a:gdLst>
                <a:ahLst/>
                <a:cxnLst>
                  <a:cxn ang="0">
                    <a:pos x="T0" y="T1"/>
                  </a:cxn>
                  <a:cxn ang="0">
                    <a:pos x="T2" y="T3"/>
                  </a:cxn>
                  <a:cxn ang="0">
                    <a:pos x="T4" y="T5"/>
                  </a:cxn>
                  <a:cxn ang="0">
                    <a:pos x="T6" y="T7"/>
                  </a:cxn>
                  <a:cxn ang="0">
                    <a:pos x="T8" y="T9"/>
                  </a:cxn>
                </a:cxnLst>
                <a:rect l="0" t="0" r="r" b="b"/>
                <a:pathLst>
                  <a:path w="46" h="91">
                    <a:moveTo>
                      <a:pt x="0" y="91"/>
                    </a:moveTo>
                    <a:lnTo>
                      <a:pt x="23" y="0"/>
                    </a:lnTo>
                    <a:lnTo>
                      <a:pt x="46" y="91"/>
                    </a:lnTo>
                    <a:lnTo>
                      <a:pt x="0" y="91"/>
                    </a:lnTo>
                    <a:lnTo>
                      <a:pt x="0" y="9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06" name="Freeform 3470"/>
              <p:cNvSpPr>
                <a:spLocks/>
              </p:cNvSpPr>
              <p:nvPr/>
            </p:nvSpPr>
            <p:spPr bwMode="auto">
              <a:xfrm>
                <a:off x="222" y="4048"/>
                <a:ext cx="1" cy="1"/>
              </a:xfrm>
              <a:custGeom>
                <a:avLst/>
                <a:gdLst>
                  <a:gd name="T0" fmla="*/ 30 w 61"/>
                  <a:gd name="T1" fmla="*/ 81 h 81"/>
                  <a:gd name="T2" fmla="*/ 0 w 61"/>
                  <a:gd name="T3" fmla="*/ 56 h 81"/>
                  <a:gd name="T4" fmla="*/ 61 w 61"/>
                  <a:gd name="T5" fmla="*/ 0 h 81"/>
                  <a:gd name="T6" fmla="*/ 61 w 61"/>
                  <a:gd name="T7" fmla="*/ 0 h 81"/>
                  <a:gd name="T8" fmla="*/ 61 w 61"/>
                  <a:gd name="T9" fmla="*/ 6 h 81"/>
                  <a:gd name="T10" fmla="*/ 59 w 61"/>
                  <a:gd name="T11" fmla="*/ 13 h 81"/>
                  <a:gd name="T12" fmla="*/ 57 w 61"/>
                  <a:gd name="T13" fmla="*/ 22 h 81"/>
                  <a:gd name="T14" fmla="*/ 54 w 61"/>
                  <a:gd name="T15" fmla="*/ 30 h 81"/>
                  <a:gd name="T16" fmla="*/ 50 w 61"/>
                  <a:gd name="T17" fmla="*/ 38 h 81"/>
                  <a:gd name="T18" fmla="*/ 46 w 61"/>
                  <a:gd name="T19" fmla="*/ 47 h 81"/>
                  <a:gd name="T20" fmla="*/ 41 w 61"/>
                  <a:gd name="T21" fmla="*/ 55 h 81"/>
                  <a:gd name="T22" fmla="*/ 37 w 61"/>
                  <a:gd name="T23" fmla="*/ 64 h 81"/>
                  <a:gd name="T24" fmla="*/ 33 w 61"/>
                  <a:gd name="T25" fmla="*/ 72 h 81"/>
                  <a:gd name="T26" fmla="*/ 30 w 61"/>
                  <a:gd name="T27" fmla="*/ 81 h 81"/>
                  <a:gd name="T28" fmla="*/ 30 w 61"/>
                  <a:gd name="T29"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 h="81">
                    <a:moveTo>
                      <a:pt x="30" y="81"/>
                    </a:moveTo>
                    <a:lnTo>
                      <a:pt x="0" y="56"/>
                    </a:lnTo>
                    <a:lnTo>
                      <a:pt x="61" y="0"/>
                    </a:lnTo>
                    <a:lnTo>
                      <a:pt x="61" y="0"/>
                    </a:lnTo>
                    <a:lnTo>
                      <a:pt x="61" y="6"/>
                    </a:lnTo>
                    <a:lnTo>
                      <a:pt x="59" y="13"/>
                    </a:lnTo>
                    <a:lnTo>
                      <a:pt x="57" y="22"/>
                    </a:lnTo>
                    <a:lnTo>
                      <a:pt x="54" y="30"/>
                    </a:lnTo>
                    <a:lnTo>
                      <a:pt x="50" y="38"/>
                    </a:lnTo>
                    <a:lnTo>
                      <a:pt x="46" y="47"/>
                    </a:lnTo>
                    <a:lnTo>
                      <a:pt x="41" y="55"/>
                    </a:lnTo>
                    <a:lnTo>
                      <a:pt x="37" y="64"/>
                    </a:lnTo>
                    <a:lnTo>
                      <a:pt x="33" y="72"/>
                    </a:lnTo>
                    <a:lnTo>
                      <a:pt x="30" y="81"/>
                    </a:lnTo>
                    <a:lnTo>
                      <a:pt x="30" y="8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07" name="Freeform 3471"/>
              <p:cNvSpPr>
                <a:spLocks/>
              </p:cNvSpPr>
              <p:nvPr/>
            </p:nvSpPr>
            <p:spPr bwMode="auto">
              <a:xfrm>
                <a:off x="217" y="4048"/>
                <a:ext cx="1" cy="2"/>
              </a:xfrm>
              <a:custGeom>
                <a:avLst/>
                <a:gdLst>
                  <a:gd name="T0" fmla="*/ 56 w 56"/>
                  <a:gd name="T1" fmla="*/ 51 h 86"/>
                  <a:gd name="T2" fmla="*/ 53 w 56"/>
                  <a:gd name="T3" fmla="*/ 50 h 86"/>
                  <a:gd name="T4" fmla="*/ 51 w 56"/>
                  <a:gd name="T5" fmla="*/ 51 h 86"/>
                  <a:gd name="T6" fmla="*/ 49 w 56"/>
                  <a:gd name="T7" fmla="*/ 52 h 86"/>
                  <a:gd name="T8" fmla="*/ 47 w 56"/>
                  <a:gd name="T9" fmla="*/ 54 h 86"/>
                  <a:gd name="T10" fmla="*/ 46 w 56"/>
                  <a:gd name="T11" fmla="*/ 56 h 86"/>
                  <a:gd name="T12" fmla="*/ 46 w 56"/>
                  <a:gd name="T13" fmla="*/ 56 h 86"/>
                  <a:gd name="T14" fmla="*/ 43 w 56"/>
                  <a:gd name="T15" fmla="*/ 61 h 86"/>
                  <a:gd name="T16" fmla="*/ 38 w 56"/>
                  <a:gd name="T17" fmla="*/ 68 h 86"/>
                  <a:gd name="T18" fmla="*/ 31 w 56"/>
                  <a:gd name="T19" fmla="*/ 75 h 86"/>
                  <a:gd name="T20" fmla="*/ 25 w 56"/>
                  <a:gd name="T21" fmla="*/ 81 h 86"/>
                  <a:gd name="T22" fmla="*/ 21 w 56"/>
                  <a:gd name="T23" fmla="*/ 86 h 86"/>
                  <a:gd name="T24" fmla="*/ 21 w 56"/>
                  <a:gd name="T25" fmla="*/ 86 h 86"/>
                  <a:gd name="T26" fmla="*/ 18 w 56"/>
                  <a:gd name="T27" fmla="*/ 77 h 86"/>
                  <a:gd name="T28" fmla="*/ 17 w 56"/>
                  <a:gd name="T29" fmla="*/ 68 h 86"/>
                  <a:gd name="T30" fmla="*/ 15 w 56"/>
                  <a:gd name="T31" fmla="*/ 59 h 86"/>
                  <a:gd name="T32" fmla="*/ 14 w 56"/>
                  <a:gd name="T33" fmla="*/ 51 h 86"/>
                  <a:gd name="T34" fmla="*/ 13 w 56"/>
                  <a:gd name="T35" fmla="*/ 42 h 86"/>
                  <a:gd name="T36" fmla="*/ 11 w 56"/>
                  <a:gd name="T37" fmla="*/ 33 h 86"/>
                  <a:gd name="T38" fmla="*/ 9 w 56"/>
                  <a:gd name="T39" fmla="*/ 25 h 86"/>
                  <a:gd name="T40" fmla="*/ 6 w 56"/>
                  <a:gd name="T41" fmla="*/ 17 h 86"/>
                  <a:gd name="T42" fmla="*/ 3 w 56"/>
                  <a:gd name="T43" fmla="*/ 8 h 86"/>
                  <a:gd name="T44" fmla="*/ 0 w 56"/>
                  <a:gd name="T45" fmla="*/ 0 h 86"/>
                  <a:gd name="T46" fmla="*/ 56 w 56"/>
                  <a:gd name="T47" fmla="*/ 51 h 86"/>
                  <a:gd name="T48" fmla="*/ 56 w 56"/>
                  <a:gd name="T49" fmla="*/ 5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6" h="86">
                    <a:moveTo>
                      <a:pt x="56" y="51"/>
                    </a:moveTo>
                    <a:lnTo>
                      <a:pt x="53" y="50"/>
                    </a:lnTo>
                    <a:lnTo>
                      <a:pt x="51" y="51"/>
                    </a:lnTo>
                    <a:lnTo>
                      <a:pt x="49" y="52"/>
                    </a:lnTo>
                    <a:lnTo>
                      <a:pt x="47" y="54"/>
                    </a:lnTo>
                    <a:lnTo>
                      <a:pt x="46" y="56"/>
                    </a:lnTo>
                    <a:lnTo>
                      <a:pt x="46" y="56"/>
                    </a:lnTo>
                    <a:lnTo>
                      <a:pt x="43" y="61"/>
                    </a:lnTo>
                    <a:lnTo>
                      <a:pt x="38" y="68"/>
                    </a:lnTo>
                    <a:lnTo>
                      <a:pt x="31" y="75"/>
                    </a:lnTo>
                    <a:lnTo>
                      <a:pt x="25" y="81"/>
                    </a:lnTo>
                    <a:lnTo>
                      <a:pt x="21" y="86"/>
                    </a:lnTo>
                    <a:lnTo>
                      <a:pt x="21" y="86"/>
                    </a:lnTo>
                    <a:lnTo>
                      <a:pt x="18" y="77"/>
                    </a:lnTo>
                    <a:lnTo>
                      <a:pt x="17" y="68"/>
                    </a:lnTo>
                    <a:lnTo>
                      <a:pt x="15" y="59"/>
                    </a:lnTo>
                    <a:lnTo>
                      <a:pt x="14" y="51"/>
                    </a:lnTo>
                    <a:lnTo>
                      <a:pt x="13" y="42"/>
                    </a:lnTo>
                    <a:lnTo>
                      <a:pt x="11" y="33"/>
                    </a:lnTo>
                    <a:lnTo>
                      <a:pt x="9" y="25"/>
                    </a:lnTo>
                    <a:lnTo>
                      <a:pt x="6" y="17"/>
                    </a:lnTo>
                    <a:lnTo>
                      <a:pt x="3" y="8"/>
                    </a:lnTo>
                    <a:lnTo>
                      <a:pt x="0" y="0"/>
                    </a:lnTo>
                    <a:lnTo>
                      <a:pt x="56" y="51"/>
                    </a:lnTo>
                    <a:lnTo>
                      <a:pt x="56" y="5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08" name="Freeform 3472"/>
              <p:cNvSpPr>
                <a:spLocks/>
              </p:cNvSpPr>
              <p:nvPr/>
            </p:nvSpPr>
            <p:spPr bwMode="auto">
              <a:xfrm>
                <a:off x="211" y="4049"/>
                <a:ext cx="18" cy="51"/>
              </a:xfrm>
              <a:custGeom>
                <a:avLst/>
                <a:gdLst>
                  <a:gd name="T0" fmla="*/ 458 w 756"/>
                  <a:gd name="T1" fmla="*/ 76 h 2306"/>
                  <a:gd name="T2" fmla="*/ 365 w 756"/>
                  <a:gd name="T3" fmla="*/ 41 h 2306"/>
                  <a:gd name="T4" fmla="*/ 274 w 756"/>
                  <a:gd name="T5" fmla="*/ 120 h 2306"/>
                  <a:gd name="T6" fmla="*/ 370 w 756"/>
                  <a:gd name="T7" fmla="*/ 74 h 2306"/>
                  <a:gd name="T8" fmla="*/ 460 w 756"/>
                  <a:gd name="T9" fmla="*/ 133 h 2306"/>
                  <a:gd name="T10" fmla="*/ 388 w 756"/>
                  <a:gd name="T11" fmla="*/ 312 h 2306"/>
                  <a:gd name="T12" fmla="*/ 395 w 756"/>
                  <a:gd name="T13" fmla="*/ 329 h 2306"/>
                  <a:gd name="T14" fmla="*/ 463 w 756"/>
                  <a:gd name="T15" fmla="*/ 265 h 2306"/>
                  <a:gd name="T16" fmla="*/ 347 w 756"/>
                  <a:gd name="T17" fmla="*/ 569 h 2306"/>
                  <a:gd name="T18" fmla="*/ 147 w 756"/>
                  <a:gd name="T19" fmla="*/ 690 h 2306"/>
                  <a:gd name="T20" fmla="*/ 153 w 756"/>
                  <a:gd name="T21" fmla="*/ 538 h 2306"/>
                  <a:gd name="T22" fmla="*/ 81 w 756"/>
                  <a:gd name="T23" fmla="*/ 774 h 2306"/>
                  <a:gd name="T24" fmla="*/ 82 w 756"/>
                  <a:gd name="T25" fmla="*/ 804 h 2306"/>
                  <a:gd name="T26" fmla="*/ 208 w 756"/>
                  <a:gd name="T27" fmla="*/ 694 h 2306"/>
                  <a:gd name="T28" fmla="*/ 482 w 756"/>
                  <a:gd name="T29" fmla="*/ 393 h 2306"/>
                  <a:gd name="T30" fmla="*/ 562 w 756"/>
                  <a:gd name="T31" fmla="*/ 679 h 2306"/>
                  <a:gd name="T32" fmla="*/ 513 w 756"/>
                  <a:gd name="T33" fmla="*/ 893 h 2306"/>
                  <a:gd name="T34" fmla="*/ 578 w 756"/>
                  <a:gd name="T35" fmla="*/ 827 h 2306"/>
                  <a:gd name="T36" fmla="*/ 567 w 756"/>
                  <a:gd name="T37" fmla="*/ 543 h 2306"/>
                  <a:gd name="T38" fmla="*/ 654 w 756"/>
                  <a:gd name="T39" fmla="*/ 1137 h 2306"/>
                  <a:gd name="T40" fmla="*/ 613 w 756"/>
                  <a:gd name="T41" fmla="*/ 1030 h 2306"/>
                  <a:gd name="T42" fmla="*/ 603 w 756"/>
                  <a:gd name="T43" fmla="*/ 1302 h 2306"/>
                  <a:gd name="T44" fmla="*/ 614 w 756"/>
                  <a:gd name="T45" fmla="*/ 1375 h 2306"/>
                  <a:gd name="T46" fmla="*/ 584 w 756"/>
                  <a:gd name="T47" fmla="*/ 1445 h 2306"/>
                  <a:gd name="T48" fmla="*/ 603 w 756"/>
                  <a:gd name="T49" fmla="*/ 1473 h 2306"/>
                  <a:gd name="T50" fmla="*/ 623 w 756"/>
                  <a:gd name="T51" fmla="*/ 1276 h 2306"/>
                  <a:gd name="T52" fmla="*/ 671 w 756"/>
                  <a:gd name="T53" fmla="*/ 1463 h 2306"/>
                  <a:gd name="T54" fmla="*/ 635 w 756"/>
                  <a:gd name="T55" fmla="*/ 1670 h 2306"/>
                  <a:gd name="T56" fmla="*/ 611 w 756"/>
                  <a:gd name="T57" fmla="*/ 1638 h 2306"/>
                  <a:gd name="T58" fmla="*/ 719 w 756"/>
                  <a:gd name="T59" fmla="*/ 1732 h 2306"/>
                  <a:gd name="T60" fmla="*/ 718 w 756"/>
                  <a:gd name="T61" fmla="*/ 1502 h 2306"/>
                  <a:gd name="T62" fmla="*/ 659 w 756"/>
                  <a:gd name="T63" fmla="*/ 1728 h 2306"/>
                  <a:gd name="T64" fmla="*/ 686 w 756"/>
                  <a:gd name="T65" fmla="*/ 1516 h 2306"/>
                  <a:gd name="T66" fmla="*/ 681 w 756"/>
                  <a:gd name="T67" fmla="*/ 1216 h 2306"/>
                  <a:gd name="T68" fmla="*/ 756 w 756"/>
                  <a:gd name="T69" fmla="*/ 1644 h 2306"/>
                  <a:gd name="T70" fmla="*/ 600 w 756"/>
                  <a:gd name="T71" fmla="*/ 1764 h 2306"/>
                  <a:gd name="T72" fmla="*/ 541 w 756"/>
                  <a:gd name="T73" fmla="*/ 1638 h 2306"/>
                  <a:gd name="T74" fmla="*/ 577 w 756"/>
                  <a:gd name="T75" fmla="*/ 1811 h 2306"/>
                  <a:gd name="T76" fmla="*/ 340 w 756"/>
                  <a:gd name="T77" fmla="*/ 2026 h 2306"/>
                  <a:gd name="T78" fmla="*/ 372 w 756"/>
                  <a:gd name="T79" fmla="*/ 1819 h 2306"/>
                  <a:gd name="T80" fmla="*/ 347 w 756"/>
                  <a:gd name="T81" fmla="*/ 1593 h 2306"/>
                  <a:gd name="T82" fmla="*/ 338 w 756"/>
                  <a:gd name="T83" fmla="*/ 2124 h 2306"/>
                  <a:gd name="T84" fmla="*/ 166 w 756"/>
                  <a:gd name="T85" fmla="*/ 2211 h 2306"/>
                  <a:gd name="T86" fmla="*/ 275 w 756"/>
                  <a:gd name="T87" fmla="*/ 1862 h 2306"/>
                  <a:gd name="T88" fmla="*/ 345 w 756"/>
                  <a:gd name="T89" fmla="*/ 1359 h 2306"/>
                  <a:gd name="T90" fmla="*/ 434 w 756"/>
                  <a:gd name="T91" fmla="*/ 1020 h 2306"/>
                  <a:gd name="T92" fmla="*/ 318 w 756"/>
                  <a:gd name="T93" fmla="*/ 1385 h 2306"/>
                  <a:gd name="T94" fmla="*/ 222 w 756"/>
                  <a:gd name="T95" fmla="*/ 1475 h 2306"/>
                  <a:gd name="T96" fmla="*/ 284 w 756"/>
                  <a:gd name="T97" fmla="*/ 1229 h 2306"/>
                  <a:gd name="T98" fmla="*/ 387 w 756"/>
                  <a:gd name="T99" fmla="*/ 981 h 2306"/>
                  <a:gd name="T100" fmla="*/ 347 w 756"/>
                  <a:gd name="T101" fmla="*/ 1025 h 2306"/>
                  <a:gd name="T102" fmla="*/ 239 w 756"/>
                  <a:gd name="T103" fmla="*/ 1271 h 2306"/>
                  <a:gd name="T104" fmla="*/ 75 w 756"/>
                  <a:gd name="T105" fmla="*/ 1580 h 2306"/>
                  <a:gd name="T106" fmla="*/ 10 w 756"/>
                  <a:gd name="T107" fmla="*/ 1137 h 2306"/>
                  <a:gd name="T108" fmla="*/ 41 w 756"/>
                  <a:gd name="T109" fmla="*/ 919 h 2306"/>
                  <a:gd name="T110" fmla="*/ 100 w 756"/>
                  <a:gd name="T111" fmla="*/ 555 h 2306"/>
                  <a:gd name="T112" fmla="*/ 46 w 756"/>
                  <a:gd name="T113" fmla="*/ 598 h 2306"/>
                  <a:gd name="T114" fmla="*/ 150 w 756"/>
                  <a:gd name="T115" fmla="*/ 348 h 2306"/>
                  <a:gd name="T116" fmla="*/ 11 w 756"/>
                  <a:gd name="T117" fmla="*/ 439 h 2306"/>
                  <a:gd name="T118" fmla="*/ 142 w 756"/>
                  <a:gd name="T119" fmla="*/ 302 h 2306"/>
                  <a:gd name="T120" fmla="*/ 254 w 756"/>
                  <a:gd name="T121" fmla="*/ 103 h 2306"/>
                  <a:gd name="T122" fmla="*/ 452 w 756"/>
                  <a:gd name="T123" fmla="*/ 21 h 2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56" h="2306">
                    <a:moveTo>
                      <a:pt x="460" y="41"/>
                    </a:moveTo>
                    <a:lnTo>
                      <a:pt x="467" y="48"/>
                    </a:lnTo>
                    <a:lnTo>
                      <a:pt x="473" y="57"/>
                    </a:lnTo>
                    <a:lnTo>
                      <a:pt x="478" y="66"/>
                    </a:lnTo>
                    <a:lnTo>
                      <a:pt x="480" y="77"/>
                    </a:lnTo>
                    <a:lnTo>
                      <a:pt x="482" y="88"/>
                    </a:lnTo>
                    <a:lnTo>
                      <a:pt x="484" y="100"/>
                    </a:lnTo>
                    <a:lnTo>
                      <a:pt x="485" y="112"/>
                    </a:lnTo>
                    <a:lnTo>
                      <a:pt x="486" y="123"/>
                    </a:lnTo>
                    <a:lnTo>
                      <a:pt x="487" y="135"/>
                    </a:lnTo>
                    <a:lnTo>
                      <a:pt x="490" y="146"/>
                    </a:lnTo>
                    <a:lnTo>
                      <a:pt x="490" y="146"/>
                    </a:lnTo>
                    <a:lnTo>
                      <a:pt x="481" y="138"/>
                    </a:lnTo>
                    <a:lnTo>
                      <a:pt x="475" y="130"/>
                    </a:lnTo>
                    <a:lnTo>
                      <a:pt x="471" y="120"/>
                    </a:lnTo>
                    <a:lnTo>
                      <a:pt x="467" y="109"/>
                    </a:lnTo>
                    <a:lnTo>
                      <a:pt x="465" y="98"/>
                    </a:lnTo>
                    <a:lnTo>
                      <a:pt x="462" y="87"/>
                    </a:lnTo>
                    <a:lnTo>
                      <a:pt x="458" y="76"/>
                    </a:lnTo>
                    <a:lnTo>
                      <a:pt x="454" y="66"/>
                    </a:lnTo>
                    <a:lnTo>
                      <a:pt x="447" y="58"/>
                    </a:lnTo>
                    <a:lnTo>
                      <a:pt x="439" y="51"/>
                    </a:lnTo>
                    <a:lnTo>
                      <a:pt x="434" y="56"/>
                    </a:lnTo>
                    <a:lnTo>
                      <a:pt x="434" y="56"/>
                    </a:lnTo>
                    <a:lnTo>
                      <a:pt x="427" y="45"/>
                    </a:lnTo>
                    <a:lnTo>
                      <a:pt x="417" y="39"/>
                    </a:lnTo>
                    <a:lnTo>
                      <a:pt x="405" y="36"/>
                    </a:lnTo>
                    <a:lnTo>
                      <a:pt x="393" y="35"/>
                    </a:lnTo>
                    <a:lnTo>
                      <a:pt x="383" y="36"/>
                    </a:lnTo>
                    <a:lnTo>
                      <a:pt x="383" y="36"/>
                    </a:lnTo>
                    <a:lnTo>
                      <a:pt x="379" y="37"/>
                    </a:lnTo>
                    <a:lnTo>
                      <a:pt x="375" y="39"/>
                    </a:lnTo>
                    <a:lnTo>
                      <a:pt x="371" y="41"/>
                    </a:lnTo>
                    <a:lnTo>
                      <a:pt x="369" y="43"/>
                    </a:lnTo>
                    <a:lnTo>
                      <a:pt x="368" y="46"/>
                    </a:lnTo>
                    <a:lnTo>
                      <a:pt x="368" y="46"/>
                    </a:lnTo>
                    <a:lnTo>
                      <a:pt x="368" y="43"/>
                    </a:lnTo>
                    <a:lnTo>
                      <a:pt x="365" y="41"/>
                    </a:lnTo>
                    <a:lnTo>
                      <a:pt x="361" y="39"/>
                    </a:lnTo>
                    <a:lnTo>
                      <a:pt x="357" y="37"/>
                    </a:lnTo>
                    <a:lnTo>
                      <a:pt x="353" y="35"/>
                    </a:lnTo>
                    <a:lnTo>
                      <a:pt x="353" y="35"/>
                    </a:lnTo>
                    <a:lnTo>
                      <a:pt x="351" y="41"/>
                    </a:lnTo>
                    <a:lnTo>
                      <a:pt x="347" y="44"/>
                    </a:lnTo>
                    <a:lnTo>
                      <a:pt x="339" y="46"/>
                    </a:lnTo>
                    <a:lnTo>
                      <a:pt x="329" y="48"/>
                    </a:lnTo>
                    <a:lnTo>
                      <a:pt x="317" y="51"/>
                    </a:lnTo>
                    <a:lnTo>
                      <a:pt x="317" y="51"/>
                    </a:lnTo>
                    <a:lnTo>
                      <a:pt x="310" y="53"/>
                    </a:lnTo>
                    <a:lnTo>
                      <a:pt x="303" y="57"/>
                    </a:lnTo>
                    <a:lnTo>
                      <a:pt x="296" y="63"/>
                    </a:lnTo>
                    <a:lnTo>
                      <a:pt x="290" y="71"/>
                    </a:lnTo>
                    <a:lnTo>
                      <a:pt x="285" y="79"/>
                    </a:lnTo>
                    <a:lnTo>
                      <a:pt x="280" y="89"/>
                    </a:lnTo>
                    <a:lnTo>
                      <a:pt x="276" y="99"/>
                    </a:lnTo>
                    <a:lnTo>
                      <a:pt x="274" y="110"/>
                    </a:lnTo>
                    <a:lnTo>
                      <a:pt x="274" y="120"/>
                    </a:lnTo>
                    <a:lnTo>
                      <a:pt x="276" y="131"/>
                    </a:lnTo>
                    <a:lnTo>
                      <a:pt x="281" y="136"/>
                    </a:lnTo>
                    <a:lnTo>
                      <a:pt x="281" y="136"/>
                    </a:lnTo>
                    <a:lnTo>
                      <a:pt x="288" y="129"/>
                    </a:lnTo>
                    <a:lnTo>
                      <a:pt x="291" y="121"/>
                    </a:lnTo>
                    <a:lnTo>
                      <a:pt x="292" y="112"/>
                    </a:lnTo>
                    <a:lnTo>
                      <a:pt x="292" y="104"/>
                    </a:lnTo>
                    <a:lnTo>
                      <a:pt x="296" y="96"/>
                    </a:lnTo>
                    <a:lnTo>
                      <a:pt x="296" y="96"/>
                    </a:lnTo>
                    <a:lnTo>
                      <a:pt x="304" y="96"/>
                    </a:lnTo>
                    <a:lnTo>
                      <a:pt x="310" y="94"/>
                    </a:lnTo>
                    <a:lnTo>
                      <a:pt x="314" y="90"/>
                    </a:lnTo>
                    <a:lnTo>
                      <a:pt x="318" y="84"/>
                    </a:lnTo>
                    <a:lnTo>
                      <a:pt x="326" y="76"/>
                    </a:lnTo>
                    <a:lnTo>
                      <a:pt x="352" y="71"/>
                    </a:lnTo>
                    <a:lnTo>
                      <a:pt x="352" y="71"/>
                    </a:lnTo>
                    <a:lnTo>
                      <a:pt x="360" y="75"/>
                    </a:lnTo>
                    <a:lnTo>
                      <a:pt x="366" y="75"/>
                    </a:lnTo>
                    <a:lnTo>
                      <a:pt x="370" y="74"/>
                    </a:lnTo>
                    <a:lnTo>
                      <a:pt x="375" y="71"/>
                    </a:lnTo>
                    <a:lnTo>
                      <a:pt x="382" y="71"/>
                    </a:lnTo>
                    <a:lnTo>
                      <a:pt x="382" y="71"/>
                    </a:lnTo>
                    <a:lnTo>
                      <a:pt x="382" y="69"/>
                    </a:lnTo>
                    <a:lnTo>
                      <a:pt x="387" y="71"/>
                    </a:lnTo>
                    <a:lnTo>
                      <a:pt x="393" y="76"/>
                    </a:lnTo>
                    <a:lnTo>
                      <a:pt x="399" y="81"/>
                    </a:lnTo>
                    <a:lnTo>
                      <a:pt x="404" y="86"/>
                    </a:lnTo>
                    <a:lnTo>
                      <a:pt x="414" y="71"/>
                    </a:lnTo>
                    <a:lnTo>
                      <a:pt x="414" y="71"/>
                    </a:lnTo>
                    <a:lnTo>
                      <a:pt x="424" y="77"/>
                    </a:lnTo>
                    <a:lnTo>
                      <a:pt x="436" y="81"/>
                    </a:lnTo>
                    <a:lnTo>
                      <a:pt x="446" y="87"/>
                    </a:lnTo>
                    <a:lnTo>
                      <a:pt x="452" y="97"/>
                    </a:lnTo>
                    <a:lnTo>
                      <a:pt x="449" y="116"/>
                    </a:lnTo>
                    <a:lnTo>
                      <a:pt x="449" y="116"/>
                    </a:lnTo>
                    <a:lnTo>
                      <a:pt x="453" y="121"/>
                    </a:lnTo>
                    <a:lnTo>
                      <a:pt x="456" y="126"/>
                    </a:lnTo>
                    <a:lnTo>
                      <a:pt x="460" y="133"/>
                    </a:lnTo>
                    <a:lnTo>
                      <a:pt x="464" y="139"/>
                    </a:lnTo>
                    <a:lnTo>
                      <a:pt x="467" y="147"/>
                    </a:lnTo>
                    <a:lnTo>
                      <a:pt x="470" y="155"/>
                    </a:lnTo>
                    <a:lnTo>
                      <a:pt x="472" y="165"/>
                    </a:lnTo>
                    <a:lnTo>
                      <a:pt x="473" y="176"/>
                    </a:lnTo>
                    <a:lnTo>
                      <a:pt x="473" y="187"/>
                    </a:lnTo>
                    <a:lnTo>
                      <a:pt x="471" y="202"/>
                    </a:lnTo>
                    <a:lnTo>
                      <a:pt x="471" y="202"/>
                    </a:lnTo>
                    <a:lnTo>
                      <a:pt x="468" y="215"/>
                    </a:lnTo>
                    <a:lnTo>
                      <a:pt x="464" y="229"/>
                    </a:lnTo>
                    <a:lnTo>
                      <a:pt x="459" y="243"/>
                    </a:lnTo>
                    <a:lnTo>
                      <a:pt x="453" y="256"/>
                    </a:lnTo>
                    <a:lnTo>
                      <a:pt x="445" y="269"/>
                    </a:lnTo>
                    <a:lnTo>
                      <a:pt x="437" y="280"/>
                    </a:lnTo>
                    <a:lnTo>
                      <a:pt x="427" y="290"/>
                    </a:lnTo>
                    <a:lnTo>
                      <a:pt x="416" y="299"/>
                    </a:lnTo>
                    <a:lnTo>
                      <a:pt x="402" y="306"/>
                    </a:lnTo>
                    <a:lnTo>
                      <a:pt x="388" y="312"/>
                    </a:lnTo>
                    <a:lnTo>
                      <a:pt x="388" y="312"/>
                    </a:lnTo>
                    <a:lnTo>
                      <a:pt x="378" y="309"/>
                    </a:lnTo>
                    <a:lnTo>
                      <a:pt x="367" y="308"/>
                    </a:lnTo>
                    <a:lnTo>
                      <a:pt x="354" y="307"/>
                    </a:lnTo>
                    <a:lnTo>
                      <a:pt x="342" y="304"/>
                    </a:lnTo>
                    <a:lnTo>
                      <a:pt x="332" y="297"/>
                    </a:lnTo>
                    <a:lnTo>
                      <a:pt x="332" y="297"/>
                    </a:lnTo>
                    <a:lnTo>
                      <a:pt x="326" y="302"/>
                    </a:lnTo>
                    <a:lnTo>
                      <a:pt x="327" y="306"/>
                    </a:lnTo>
                    <a:lnTo>
                      <a:pt x="331" y="311"/>
                    </a:lnTo>
                    <a:lnTo>
                      <a:pt x="335" y="316"/>
                    </a:lnTo>
                    <a:lnTo>
                      <a:pt x="337" y="322"/>
                    </a:lnTo>
                    <a:lnTo>
                      <a:pt x="337" y="322"/>
                    </a:lnTo>
                    <a:lnTo>
                      <a:pt x="345" y="324"/>
                    </a:lnTo>
                    <a:lnTo>
                      <a:pt x="355" y="322"/>
                    </a:lnTo>
                    <a:lnTo>
                      <a:pt x="366" y="320"/>
                    </a:lnTo>
                    <a:lnTo>
                      <a:pt x="378" y="321"/>
                    </a:lnTo>
                    <a:lnTo>
                      <a:pt x="393" y="332"/>
                    </a:lnTo>
                    <a:lnTo>
                      <a:pt x="393" y="332"/>
                    </a:lnTo>
                    <a:lnTo>
                      <a:pt x="395" y="329"/>
                    </a:lnTo>
                    <a:lnTo>
                      <a:pt x="397" y="327"/>
                    </a:lnTo>
                    <a:lnTo>
                      <a:pt x="400" y="327"/>
                    </a:lnTo>
                    <a:lnTo>
                      <a:pt x="405" y="326"/>
                    </a:lnTo>
                    <a:lnTo>
                      <a:pt x="409" y="327"/>
                    </a:lnTo>
                    <a:lnTo>
                      <a:pt x="409" y="327"/>
                    </a:lnTo>
                    <a:lnTo>
                      <a:pt x="414" y="327"/>
                    </a:lnTo>
                    <a:lnTo>
                      <a:pt x="422" y="325"/>
                    </a:lnTo>
                    <a:lnTo>
                      <a:pt x="428" y="329"/>
                    </a:lnTo>
                    <a:lnTo>
                      <a:pt x="427" y="346"/>
                    </a:lnTo>
                    <a:lnTo>
                      <a:pt x="414" y="387"/>
                    </a:lnTo>
                    <a:lnTo>
                      <a:pt x="414" y="387"/>
                    </a:lnTo>
                    <a:lnTo>
                      <a:pt x="429" y="376"/>
                    </a:lnTo>
                    <a:lnTo>
                      <a:pt x="440" y="364"/>
                    </a:lnTo>
                    <a:lnTo>
                      <a:pt x="447" y="349"/>
                    </a:lnTo>
                    <a:lnTo>
                      <a:pt x="452" y="333"/>
                    </a:lnTo>
                    <a:lnTo>
                      <a:pt x="455" y="316"/>
                    </a:lnTo>
                    <a:lnTo>
                      <a:pt x="457" y="299"/>
                    </a:lnTo>
                    <a:lnTo>
                      <a:pt x="459" y="282"/>
                    </a:lnTo>
                    <a:lnTo>
                      <a:pt x="463" y="265"/>
                    </a:lnTo>
                    <a:lnTo>
                      <a:pt x="470" y="250"/>
                    </a:lnTo>
                    <a:lnTo>
                      <a:pt x="480" y="237"/>
                    </a:lnTo>
                    <a:lnTo>
                      <a:pt x="480" y="372"/>
                    </a:lnTo>
                    <a:lnTo>
                      <a:pt x="480" y="372"/>
                    </a:lnTo>
                    <a:lnTo>
                      <a:pt x="470" y="385"/>
                    </a:lnTo>
                    <a:lnTo>
                      <a:pt x="458" y="398"/>
                    </a:lnTo>
                    <a:lnTo>
                      <a:pt x="444" y="411"/>
                    </a:lnTo>
                    <a:lnTo>
                      <a:pt x="431" y="424"/>
                    </a:lnTo>
                    <a:lnTo>
                      <a:pt x="418" y="438"/>
                    </a:lnTo>
                    <a:lnTo>
                      <a:pt x="406" y="452"/>
                    </a:lnTo>
                    <a:lnTo>
                      <a:pt x="395" y="466"/>
                    </a:lnTo>
                    <a:lnTo>
                      <a:pt x="388" y="482"/>
                    </a:lnTo>
                    <a:lnTo>
                      <a:pt x="383" y="499"/>
                    </a:lnTo>
                    <a:lnTo>
                      <a:pt x="383" y="518"/>
                    </a:lnTo>
                    <a:lnTo>
                      <a:pt x="383" y="518"/>
                    </a:lnTo>
                    <a:lnTo>
                      <a:pt x="374" y="533"/>
                    </a:lnTo>
                    <a:lnTo>
                      <a:pt x="366" y="546"/>
                    </a:lnTo>
                    <a:lnTo>
                      <a:pt x="357" y="558"/>
                    </a:lnTo>
                    <a:lnTo>
                      <a:pt x="347" y="569"/>
                    </a:lnTo>
                    <a:lnTo>
                      <a:pt x="338" y="579"/>
                    </a:lnTo>
                    <a:lnTo>
                      <a:pt x="329" y="590"/>
                    </a:lnTo>
                    <a:lnTo>
                      <a:pt x="320" y="601"/>
                    </a:lnTo>
                    <a:lnTo>
                      <a:pt x="312" y="613"/>
                    </a:lnTo>
                    <a:lnTo>
                      <a:pt x="303" y="627"/>
                    </a:lnTo>
                    <a:lnTo>
                      <a:pt x="296" y="643"/>
                    </a:lnTo>
                    <a:lnTo>
                      <a:pt x="296" y="643"/>
                    </a:lnTo>
                    <a:lnTo>
                      <a:pt x="280" y="654"/>
                    </a:lnTo>
                    <a:lnTo>
                      <a:pt x="266" y="663"/>
                    </a:lnTo>
                    <a:lnTo>
                      <a:pt x="251" y="667"/>
                    </a:lnTo>
                    <a:lnTo>
                      <a:pt x="237" y="670"/>
                    </a:lnTo>
                    <a:lnTo>
                      <a:pt x="223" y="671"/>
                    </a:lnTo>
                    <a:lnTo>
                      <a:pt x="209" y="672"/>
                    </a:lnTo>
                    <a:lnTo>
                      <a:pt x="196" y="675"/>
                    </a:lnTo>
                    <a:lnTo>
                      <a:pt x="183" y="679"/>
                    </a:lnTo>
                    <a:lnTo>
                      <a:pt x="171" y="687"/>
                    </a:lnTo>
                    <a:lnTo>
                      <a:pt x="158" y="699"/>
                    </a:lnTo>
                    <a:lnTo>
                      <a:pt x="158" y="699"/>
                    </a:lnTo>
                    <a:lnTo>
                      <a:pt x="147" y="690"/>
                    </a:lnTo>
                    <a:lnTo>
                      <a:pt x="141" y="676"/>
                    </a:lnTo>
                    <a:lnTo>
                      <a:pt x="136" y="661"/>
                    </a:lnTo>
                    <a:lnTo>
                      <a:pt x="132" y="643"/>
                    </a:lnTo>
                    <a:lnTo>
                      <a:pt x="128" y="628"/>
                    </a:lnTo>
                    <a:lnTo>
                      <a:pt x="153" y="573"/>
                    </a:lnTo>
                    <a:lnTo>
                      <a:pt x="158" y="578"/>
                    </a:lnTo>
                    <a:lnTo>
                      <a:pt x="158" y="578"/>
                    </a:lnTo>
                    <a:lnTo>
                      <a:pt x="164" y="572"/>
                    </a:lnTo>
                    <a:lnTo>
                      <a:pt x="170" y="566"/>
                    </a:lnTo>
                    <a:lnTo>
                      <a:pt x="173" y="559"/>
                    </a:lnTo>
                    <a:lnTo>
                      <a:pt x="174" y="551"/>
                    </a:lnTo>
                    <a:lnTo>
                      <a:pt x="174" y="543"/>
                    </a:lnTo>
                    <a:lnTo>
                      <a:pt x="174" y="543"/>
                    </a:lnTo>
                    <a:lnTo>
                      <a:pt x="171" y="539"/>
                    </a:lnTo>
                    <a:lnTo>
                      <a:pt x="167" y="537"/>
                    </a:lnTo>
                    <a:lnTo>
                      <a:pt x="161" y="538"/>
                    </a:lnTo>
                    <a:lnTo>
                      <a:pt x="157" y="538"/>
                    </a:lnTo>
                    <a:lnTo>
                      <a:pt x="153" y="538"/>
                    </a:lnTo>
                    <a:lnTo>
                      <a:pt x="153" y="538"/>
                    </a:lnTo>
                    <a:lnTo>
                      <a:pt x="146" y="550"/>
                    </a:lnTo>
                    <a:lnTo>
                      <a:pt x="138" y="563"/>
                    </a:lnTo>
                    <a:lnTo>
                      <a:pt x="130" y="577"/>
                    </a:lnTo>
                    <a:lnTo>
                      <a:pt x="122" y="592"/>
                    </a:lnTo>
                    <a:lnTo>
                      <a:pt x="114" y="606"/>
                    </a:lnTo>
                    <a:lnTo>
                      <a:pt x="108" y="621"/>
                    </a:lnTo>
                    <a:lnTo>
                      <a:pt x="106" y="636"/>
                    </a:lnTo>
                    <a:lnTo>
                      <a:pt x="106" y="652"/>
                    </a:lnTo>
                    <a:lnTo>
                      <a:pt x="111" y="668"/>
                    </a:lnTo>
                    <a:lnTo>
                      <a:pt x="123" y="684"/>
                    </a:lnTo>
                    <a:lnTo>
                      <a:pt x="123" y="684"/>
                    </a:lnTo>
                    <a:lnTo>
                      <a:pt x="122" y="698"/>
                    </a:lnTo>
                    <a:lnTo>
                      <a:pt x="119" y="710"/>
                    </a:lnTo>
                    <a:lnTo>
                      <a:pt x="113" y="722"/>
                    </a:lnTo>
                    <a:lnTo>
                      <a:pt x="108" y="733"/>
                    </a:lnTo>
                    <a:lnTo>
                      <a:pt x="101" y="743"/>
                    </a:lnTo>
                    <a:lnTo>
                      <a:pt x="95" y="753"/>
                    </a:lnTo>
                    <a:lnTo>
                      <a:pt x="88" y="763"/>
                    </a:lnTo>
                    <a:lnTo>
                      <a:pt x="81" y="774"/>
                    </a:lnTo>
                    <a:lnTo>
                      <a:pt x="76" y="786"/>
                    </a:lnTo>
                    <a:lnTo>
                      <a:pt x="72" y="799"/>
                    </a:lnTo>
                    <a:lnTo>
                      <a:pt x="72" y="799"/>
                    </a:lnTo>
                    <a:lnTo>
                      <a:pt x="69" y="804"/>
                    </a:lnTo>
                    <a:lnTo>
                      <a:pt x="63" y="812"/>
                    </a:lnTo>
                    <a:lnTo>
                      <a:pt x="57" y="822"/>
                    </a:lnTo>
                    <a:lnTo>
                      <a:pt x="56" y="831"/>
                    </a:lnTo>
                    <a:lnTo>
                      <a:pt x="66" y="839"/>
                    </a:lnTo>
                    <a:lnTo>
                      <a:pt x="72" y="834"/>
                    </a:lnTo>
                    <a:lnTo>
                      <a:pt x="67" y="838"/>
                    </a:lnTo>
                    <a:lnTo>
                      <a:pt x="62" y="833"/>
                    </a:lnTo>
                    <a:lnTo>
                      <a:pt x="66" y="829"/>
                    </a:lnTo>
                    <a:lnTo>
                      <a:pt x="72" y="834"/>
                    </a:lnTo>
                    <a:lnTo>
                      <a:pt x="72" y="834"/>
                    </a:lnTo>
                    <a:lnTo>
                      <a:pt x="75" y="828"/>
                    </a:lnTo>
                    <a:lnTo>
                      <a:pt x="77" y="823"/>
                    </a:lnTo>
                    <a:lnTo>
                      <a:pt x="80" y="817"/>
                    </a:lnTo>
                    <a:lnTo>
                      <a:pt x="81" y="810"/>
                    </a:lnTo>
                    <a:lnTo>
                      <a:pt x="82" y="804"/>
                    </a:lnTo>
                    <a:lnTo>
                      <a:pt x="82" y="804"/>
                    </a:lnTo>
                    <a:lnTo>
                      <a:pt x="85" y="799"/>
                    </a:lnTo>
                    <a:lnTo>
                      <a:pt x="90" y="793"/>
                    </a:lnTo>
                    <a:lnTo>
                      <a:pt x="95" y="786"/>
                    </a:lnTo>
                    <a:lnTo>
                      <a:pt x="99" y="778"/>
                    </a:lnTo>
                    <a:lnTo>
                      <a:pt x="102" y="769"/>
                    </a:lnTo>
                    <a:lnTo>
                      <a:pt x="102" y="769"/>
                    </a:lnTo>
                    <a:lnTo>
                      <a:pt x="109" y="759"/>
                    </a:lnTo>
                    <a:lnTo>
                      <a:pt x="118" y="750"/>
                    </a:lnTo>
                    <a:lnTo>
                      <a:pt x="127" y="743"/>
                    </a:lnTo>
                    <a:lnTo>
                      <a:pt x="137" y="737"/>
                    </a:lnTo>
                    <a:lnTo>
                      <a:pt x="147" y="731"/>
                    </a:lnTo>
                    <a:lnTo>
                      <a:pt x="158" y="725"/>
                    </a:lnTo>
                    <a:lnTo>
                      <a:pt x="169" y="720"/>
                    </a:lnTo>
                    <a:lnTo>
                      <a:pt x="180" y="713"/>
                    </a:lnTo>
                    <a:lnTo>
                      <a:pt x="189" y="707"/>
                    </a:lnTo>
                    <a:lnTo>
                      <a:pt x="199" y="699"/>
                    </a:lnTo>
                    <a:lnTo>
                      <a:pt x="199" y="699"/>
                    </a:lnTo>
                    <a:lnTo>
                      <a:pt x="208" y="694"/>
                    </a:lnTo>
                    <a:lnTo>
                      <a:pt x="222" y="691"/>
                    </a:lnTo>
                    <a:lnTo>
                      <a:pt x="235" y="690"/>
                    </a:lnTo>
                    <a:lnTo>
                      <a:pt x="250" y="689"/>
                    </a:lnTo>
                    <a:lnTo>
                      <a:pt x="266" y="687"/>
                    </a:lnTo>
                    <a:lnTo>
                      <a:pt x="281" y="683"/>
                    </a:lnTo>
                    <a:lnTo>
                      <a:pt x="295" y="676"/>
                    </a:lnTo>
                    <a:lnTo>
                      <a:pt x="307" y="666"/>
                    </a:lnTo>
                    <a:lnTo>
                      <a:pt x="319" y="649"/>
                    </a:lnTo>
                    <a:lnTo>
                      <a:pt x="327" y="628"/>
                    </a:lnTo>
                    <a:lnTo>
                      <a:pt x="327" y="628"/>
                    </a:lnTo>
                    <a:lnTo>
                      <a:pt x="348" y="604"/>
                    </a:lnTo>
                    <a:lnTo>
                      <a:pt x="368" y="578"/>
                    </a:lnTo>
                    <a:lnTo>
                      <a:pt x="383" y="552"/>
                    </a:lnTo>
                    <a:lnTo>
                      <a:pt x="396" y="524"/>
                    </a:lnTo>
                    <a:lnTo>
                      <a:pt x="411" y="497"/>
                    </a:lnTo>
                    <a:lnTo>
                      <a:pt x="424" y="469"/>
                    </a:lnTo>
                    <a:lnTo>
                      <a:pt x="440" y="443"/>
                    </a:lnTo>
                    <a:lnTo>
                      <a:pt x="459" y="416"/>
                    </a:lnTo>
                    <a:lnTo>
                      <a:pt x="482" y="393"/>
                    </a:lnTo>
                    <a:lnTo>
                      <a:pt x="511" y="372"/>
                    </a:lnTo>
                    <a:lnTo>
                      <a:pt x="511" y="372"/>
                    </a:lnTo>
                    <a:lnTo>
                      <a:pt x="518" y="370"/>
                    </a:lnTo>
                    <a:lnTo>
                      <a:pt x="529" y="373"/>
                    </a:lnTo>
                    <a:lnTo>
                      <a:pt x="539" y="380"/>
                    </a:lnTo>
                    <a:lnTo>
                      <a:pt x="548" y="390"/>
                    </a:lnTo>
                    <a:lnTo>
                      <a:pt x="552" y="402"/>
                    </a:lnTo>
                    <a:lnTo>
                      <a:pt x="552" y="402"/>
                    </a:lnTo>
                    <a:lnTo>
                      <a:pt x="554" y="432"/>
                    </a:lnTo>
                    <a:lnTo>
                      <a:pt x="554" y="461"/>
                    </a:lnTo>
                    <a:lnTo>
                      <a:pt x="552" y="489"/>
                    </a:lnTo>
                    <a:lnTo>
                      <a:pt x="550" y="516"/>
                    </a:lnTo>
                    <a:lnTo>
                      <a:pt x="548" y="543"/>
                    </a:lnTo>
                    <a:lnTo>
                      <a:pt x="547" y="570"/>
                    </a:lnTo>
                    <a:lnTo>
                      <a:pt x="547" y="597"/>
                    </a:lnTo>
                    <a:lnTo>
                      <a:pt x="549" y="623"/>
                    </a:lnTo>
                    <a:lnTo>
                      <a:pt x="553" y="650"/>
                    </a:lnTo>
                    <a:lnTo>
                      <a:pt x="562" y="679"/>
                    </a:lnTo>
                    <a:lnTo>
                      <a:pt x="562" y="679"/>
                    </a:lnTo>
                    <a:lnTo>
                      <a:pt x="562" y="693"/>
                    </a:lnTo>
                    <a:lnTo>
                      <a:pt x="561" y="708"/>
                    </a:lnTo>
                    <a:lnTo>
                      <a:pt x="561" y="722"/>
                    </a:lnTo>
                    <a:lnTo>
                      <a:pt x="560" y="737"/>
                    </a:lnTo>
                    <a:lnTo>
                      <a:pt x="559" y="753"/>
                    </a:lnTo>
                    <a:lnTo>
                      <a:pt x="557" y="767"/>
                    </a:lnTo>
                    <a:lnTo>
                      <a:pt x="556" y="782"/>
                    </a:lnTo>
                    <a:lnTo>
                      <a:pt x="555" y="796"/>
                    </a:lnTo>
                    <a:lnTo>
                      <a:pt x="553" y="810"/>
                    </a:lnTo>
                    <a:lnTo>
                      <a:pt x="552" y="824"/>
                    </a:lnTo>
                    <a:lnTo>
                      <a:pt x="552" y="824"/>
                    </a:lnTo>
                    <a:lnTo>
                      <a:pt x="543" y="831"/>
                    </a:lnTo>
                    <a:lnTo>
                      <a:pt x="539" y="840"/>
                    </a:lnTo>
                    <a:lnTo>
                      <a:pt x="537" y="850"/>
                    </a:lnTo>
                    <a:lnTo>
                      <a:pt x="534" y="860"/>
                    </a:lnTo>
                    <a:lnTo>
                      <a:pt x="531" y="869"/>
                    </a:lnTo>
                    <a:lnTo>
                      <a:pt x="531" y="869"/>
                    </a:lnTo>
                    <a:lnTo>
                      <a:pt x="522" y="880"/>
                    </a:lnTo>
                    <a:lnTo>
                      <a:pt x="513" y="893"/>
                    </a:lnTo>
                    <a:lnTo>
                      <a:pt x="504" y="905"/>
                    </a:lnTo>
                    <a:lnTo>
                      <a:pt x="494" y="917"/>
                    </a:lnTo>
                    <a:lnTo>
                      <a:pt x="487" y="930"/>
                    </a:lnTo>
                    <a:lnTo>
                      <a:pt x="482" y="943"/>
                    </a:lnTo>
                    <a:lnTo>
                      <a:pt x="478" y="957"/>
                    </a:lnTo>
                    <a:lnTo>
                      <a:pt x="478" y="970"/>
                    </a:lnTo>
                    <a:lnTo>
                      <a:pt x="482" y="985"/>
                    </a:lnTo>
                    <a:lnTo>
                      <a:pt x="490" y="1000"/>
                    </a:lnTo>
                    <a:lnTo>
                      <a:pt x="495" y="1005"/>
                    </a:lnTo>
                    <a:lnTo>
                      <a:pt x="495" y="1005"/>
                    </a:lnTo>
                    <a:lnTo>
                      <a:pt x="496" y="982"/>
                    </a:lnTo>
                    <a:lnTo>
                      <a:pt x="503" y="961"/>
                    </a:lnTo>
                    <a:lnTo>
                      <a:pt x="512" y="941"/>
                    </a:lnTo>
                    <a:lnTo>
                      <a:pt x="523" y="923"/>
                    </a:lnTo>
                    <a:lnTo>
                      <a:pt x="535" y="905"/>
                    </a:lnTo>
                    <a:lnTo>
                      <a:pt x="549" y="887"/>
                    </a:lnTo>
                    <a:lnTo>
                      <a:pt x="560" y="867"/>
                    </a:lnTo>
                    <a:lnTo>
                      <a:pt x="570" y="848"/>
                    </a:lnTo>
                    <a:lnTo>
                      <a:pt x="578" y="827"/>
                    </a:lnTo>
                    <a:lnTo>
                      <a:pt x="582" y="804"/>
                    </a:lnTo>
                    <a:lnTo>
                      <a:pt x="582" y="804"/>
                    </a:lnTo>
                    <a:lnTo>
                      <a:pt x="586" y="785"/>
                    </a:lnTo>
                    <a:lnTo>
                      <a:pt x="589" y="765"/>
                    </a:lnTo>
                    <a:lnTo>
                      <a:pt x="590" y="744"/>
                    </a:lnTo>
                    <a:lnTo>
                      <a:pt x="590" y="723"/>
                    </a:lnTo>
                    <a:lnTo>
                      <a:pt x="588" y="701"/>
                    </a:lnTo>
                    <a:lnTo>
                      <a:pt x="585" y="679"/>
                    </a:lnTo>
                    <a:lnTo>
                      <a:pt x="582" y="658"/>
                    </a:lnTo>
                    <a:lnTo>
                      <a:pt x="578" y="636"/>
                    </a:lnTo>
                    <a:lnTo>
                      <a:pt x="575" y="616"/>
                    </a:lnTo>
                    <a:lnTo>
                      <a:pt x="572" y="598"/>
                    </a:lnTo>
                    <a:lnTo>
                      <a:pt x="572" y="598"/>
                    </a:lnTo>
                    <a:lnTo>
                      <a:pt x="568" y="588"/>
                    </a:lnTo>
                    <a:lnTo>
                      <a:pt x="566" y="577"/>
                    </a:lnTo>
                    <a:lnTo>
                      <a:pt x="567" y="565"/>
                    </a:lnTo>
                    <a:lnTo>
                      <a:pt x="567" y="554"/>
                    </a:lnTo>
                    <a:lnTo>
                      <a:pt x="567" y="543"/>
                    </a:lnTo>
                    <a:lnTo>
                      <a:pt x="567" y="543"/>
                    </a:lnTo>
                    <a:lnTo>
                      <a:pt x="586" y="591"/>
                    </a:lnTo>
                    <a:lnTo>
                      <a:pt x="603" y="641"/>
                    </a:lnTo>
                    <a:lnTo>
                      <a:pt x="618" y="693"/>
                    </a:lnTo>
                    <a:lnTo>
                      <a:pt x="631" y="744"/>
                    </a:lnTo>
                    <a:lnTo>
                      <a:pt x="643" y="796"/>
                    </a:lnTo>
                    <a:lnTo>
                      <a:pt x="653" y="849"/>
                    </a:lnTo>
                    <a:lnTo>
                      <a:pt x="661" y="903"/>
                    </a:lnTo>
                    <a:lnTo>
                      <a:pt x="669" y="957"/>
                    </a:lnTo>
                    <a:lnTo>
                      <a:pt x="677" y="1011"/>
                    </a:lnTo>
                    <a:lnTo>
                      <a:pt x="684" y="1065"/>
                    </a:lnTo>
                    <a:lnTo>
                      <a:pt x="684" y="1065"/>
                    </a:lnTo>
                    <a:lnTo>
                      <a:pt x="684" y="1077"/>
                    </a:lnTo>
                    <a:lnTo>
                      <a:pt x="683" y="1088"/>
                    </a:lnTo>
                    <a:lnTo>
                      <a:pt x="680" y="1097"/>
                    </a:lnTo>
                    <a:lnTo>
                      <a:pt x="675" y="1105"/>
                    </a:lnTo>
                    <a:lnTo>
                      <a:pt x="670" y="1113"/>
                    </a:lnTo>
                    <a:lnTo>
                      <a:pt x="665" y="1121"/>
                    </a:lnTo>
                    <a:lnTo>
                      <a:pt x="659" y="1129"/>
                    </a:lnTo>
                    <a:lnTo>
                      <a:pt x="654" y="1137"/>
                    </a:lnTo>
                    <a:lnTo>
                      <a:pt x="651" y="1146"/>
                    </a:lnTo>
                    <a:lnTo>
                      <a:pt x="649" y="1156"/>
                    </a:lnTo>
                    <a:lnTo>
                      <a:pt x="649" y="1156"/>
                    </a:lnTo>
                    <a:lnTo>
                      <a:pt x="645" y="1134"/>
                    </a:lnTo>
                    <a:lnTo>
                      <a:pt x="641" y="1110"/>
                    </a:lnTo>
                    <a:lnTo>
                      <a:pt x="638" y="1087"/>
                    </a:lnTo>
                    <a:lnTo>
                      <a:pt x="636" y="1063"/>
                    </a:lnTo>
                    <a:lnTo>
                      <a:pt x="634" y="1038"/>
                    </a:lnTo>
                    <a:lnTo>
                      <a:pt x="633" y="1013"/>
                    </a:lnTo>
                    <a:lnTo>
                      <a:pt x="632" y="989"/>
                    </a:lnTo>
                    <a:lnTo>
                      <a:pt x="633" y="965"/>
                    </a:lnTo>
                    <a:lnTo>
                      <a:pt x="635" y="942"/>
                    </a:lnTo>
                    <a:lnTo>
                      <a:pt x="638" y="920"/>
                    </a:lnTo>
                    <a:lnTo>
                      <a:pt x="613" y="879"/>
                    </a:lnTo>
                    <a:lnTo>
                      <a:pt x="613" y="879"/>
                    </a:lnTo>
                    <a:lnTo>
                      <a:pt x="612" y="916"/>
                    </a:lnTo>
                    <a:lnTo>
                      <a:pt x="612" y="953"/>
                    </a:lnTo>
                    <a:lnTo>
                      <a:pt x="612" y="991"/>
                    </a:lnTo>
                    <a:lnTo>
                      <a:pt x="613" y="1030"/>
                    </a:lnTo>
                    <a:lnTo>
                      <a:pt x="615" y="1068"/>
                    </a:lnTo>
                    <a:lnTo>
                      <a:pt x="617" y="1106"/>
                    </a:lnTo>
                    <a:lnTo>
                      <a:pt x="618" y="1144"/>
                    </a:lnTo>
                    <a:lnTo>
                      <a:pt x="620" y="1181"/>
                    </a:lnTo>
                    <a:lnTo>
                      <a:pt x="621" y="1216"/>
                    </a:lnTo>
                    <a:lnTo>
                      <a:pt x="623" y="1251"/>
                    </a:lnTo>
                    <a:lnTo>
                      <a:pt x="623" y="1251"/>
                    </a:lnTo>
                    <a:lnTo>
                      <a:pt x="616" y="1252"/>
                    </a:lnTo>
                    <a:lnTo>
                      <a:pt x="609" y="1249"/>
                    </a:lnTo>
                    <a:lnTo>
                      <a:pt x="602" y="1244"/>
                    </a:lnTo>
                    <a:lnTo>
                      <a:pt x="595" y="1242"/>
                    </a:lnTo>
                    <a:lnTo>
                      <a:pt x="587" y="1246"/>
                    </a:lnTo>
                    <a:lnTo>
                      <a:pt x="587" y="1246"/>
                    </a:lnTo>
                    <a:lnTo>
                      <a:pt x="589" y="1254"/>
                    </a:lnTo>
                    <a:lnTo>
                      <a:pt x="592" y="1263"/>
                    </a:lnTo>
                    <a:lnTo>
                      <a:pt x="597" y="1273"/>
                    </a:lnTo>
                    <a:lnTo>
                      <a:pt x="600" y="1282"/>
                    </a:lnTo>
                    <a:lnTo>
                      <a:pt x="602" y="1292"/>
                    </a:lnTo>
                    <a:lnTo>
                      <a:pt x="603" y="1302"/>
                    </a:lnTo>
                    <a:lnTo>
                      <a:pt x="602" y="1311"/>
                    </a:lnTo>
                    <a:lnTo>
                      <a:pt x="600" y="1321"/>
                    </a:lnTo>
                    <a:lnTo>
                      <a:pt x="595" y="1331"/>
                    </a:lnTo>
                    <a:lnTo>
                      <a:pt x="587" y="1341"/>
                    </a:lnTo>
                    <a:lnTo>
                      <a:pt x="587" y="1341"/>
                    </a:lnTo>
                    <a:lnTo>
                      <a:pt x="581" y="1346"/>
                    </a:lnTo>
                    <a:lnTo>
                      <a:pt x="577" y="1352"/>
                    </a:lnTo>
                    <a:lnTo>
                      <a:pt x="575" y="1360"/>
                    </a:lnTo>
                    <a:lnTo>
                      <a:pt x="574" y="1369"/>
                    </a:lnTo>
                    <a:lnTo>
                      <a:pt x="572" y="1377"/>
                    </a:lnTo>
                    <a:lnTo>
                      <a:pt x="572" y="1377"/>
                    </a:lnTo>
                    <a:lnTo>
                      <a:pt x="581" y="1379"/>
                    </a:lnTo>
                    <a:lnTo>
                      <a:pt x="587" y="1375"/>
                    </a:lnTo>
                    <a:lnTo>
                      <a:pt x="592" y="1367"/>
                    </a:lnTo>
                    <a:lnTo>
                      <a:pt x="599" y="1358"/>
                    </a:lnTo>
                    <a:lnTo>
                      <a:pt x="608" y="1352"/>
                    </a:lnTo>
                    <a:lnTo>
                      <a:pt x="608" y="1352"/>
                    </a:lnTo>
                    <a:lnTo>
                      <a:pt x="612" y="1364"/>
                    </a:lnTo>
                    <a:lnTo>
                      <a:pt x="614" y="1375"/>
                    </a:lnTo>
                    <a:lnTo>
                      <a:pt x="613" y="1387"/>
                    </a:lnTo>
                    <a:lnTo>
                      <a:pt x="610" y="1398"/>
                    </a:lnTo>
                    <a:lnTo>
                      <a:pt x="606" y="1409"/>
                    </a:lnTo>
                    <a:lnTo>
                      <a:pt x="599" y="1419"/>
                    </a:lnTo>
                    <a:lnTo>
                      <a:pt x="591" y="1427"/>
                    </a:lnTo>
                    <a:lnTo>
                      <a:pt x="582" y="1435"/>
                    </a:lnTo>
                    <a:lnTo>
                      <a:pt x="572" y="1442"/>
                    </a:lnTo>
                    <a:lnTo>
                      <a:pt x="562" y="1447"/>
                    </a:lnTo>
                    <a:lnTo>
                      <a:pt x="562" y="1447"/>
                    </a:lnTo>
                    <a:lnTo>
                      <a:pt x="560" y="1448"/>
                    </a:lnTo>
                    <a:lnTo>
                      <a:pt x="558" y="1450"/>
                    </a:lnTo>
                    <a:lnTo>
                      <a:pt x="557" y="1452"/>
                    </a:lnTo>
                    <a:lnTo>
                      <a:pt x="556" y="1454"/>
                    </a:lnTo>
                    <a:lnTo>
                      <a:pt x="557" y="1457"/>
                    </a:lnTo>
                    <a:lnTo>
                      <a:pt x="557" y="1457"/>
                    </a:lnTo>
                    <a:lnTo>
                      <a:pt x="562" y="1457"/>
                    </a:lnTo>
                    <a:lnTo>
                      <a:pt x="569" y="1455"/>
                    </a:lnTo>
                    <a:lnTo>
                      <a:pt x="577" y="1450"/>
                    </a:lnTo>
                    <a:lnTo>
                      <a:pt x="584" y="1445"/>
                    </a:lnTo>
                    <a:lnTo>
                      <a:pt x="592" y="1442"/>
                    </a:lnTo>
                    <a:lnTo>
                      <a:pt x="592" y="1442"/>
                    </a:lnTo>
                    <a:lnTo>
                      <a:pt x="587" y="1454"/>
                    </a:lnTo>
                    <a:lnTo>
                      <a:pt x="580" y="1463"/>
                    </a:lnTo>
                    <a:lnTo>
                      <a:pt x="572" y="1470"/>
                    </a:lnTo>
                    <a:lnTo>
                      <a:pt x="565" y="1479"/>
                    </a:lnTo>
                    <a:lnTo>
                      <a:pt x="562" y="1492"/>
                    </a:lnTo>
                    <a:lnTo>
                      <a:pt x="557" y="1487"/>
                    </a:lnTo>
                    <a:lnTo>
                      <a:pt x="557" y="1487"/>
                    </a:lnTo>
                    <a:lnTo>
                      <a:pt x="554" y="1489"/>
                    </a:lnTo>
                    <a:lnTo>
                      <a:pt x="552" y="1491"/>
                    </a:lnTo>
                    <a:lnTo>
                      <a:pt x="552" y="1494"/>
                    </a:lnTo>
                    <a:lnTo>
                      <a:pt x="551" y="1498"/>
                    </a:lnTo>
                    <a:lnTo>
                      <a:pt x="552" y="1502"/>
                    </a:lnTo>
                    <a:lnTo>
                      <a:pt x="552" y="1502"/>
                    </a:lnTo>
                    <a:lnTo>
                      <a:pt x="568" y="1504"/>
                    </a:lnTo>
                    <a:lnTo>
                      <a:pt x="581" y="1498"/>
                    </a:lnTo>
                    <a:lnTo>
                      <a:pt x="593" y="1487"/>
                    </a:lnTo>
                    <a:lnTo>
                      <a:pt x="603" y="1473"/>
                    </a:lnTo>
                    <a:lnTo>
                      <a:pt x="613" y="1462"/>
                    </a:lnTo>
                    <a:lnTo>
                      <a:pt x="613" y="1452"/>
                    </a:lnTo>
                    <a:lnTo>
                      <a:pt x="613" y="1452"/>
                    </a:lnTo>
                    <a:lnTo>
                      <a:pt x="618" y="1447"/>
                    </a:lnTo>
                    <a:lnTo>
                      <a:pt x="622" y="1444"/>
                    </a:lnTo>
                    <a:lnTo>
                      <a:pt x="625" y="1440"/>
                    </a:lnTo>
                    <a:lnTo>
                      <a:pt x="628" y="1434"/>
                    </a:lnTo>
                    <a:lnTo>
                      <a:pt x="633" y="1427"/>
                    </a:lnTo>
                    <a:lnTo>
                      <a:pt x="633" y="1427"/>
                    </a:lnTo>
                    <a:lnTo>
                      <a:pt x="634" y="1411"/>
                    </a:lnTo>
                    <a:lnTo>
                      <a:pt x="634" y="1396"/>
                    </a:lnTo>
                    <a:lnTo>
                      <a:pt x="634" y="1380"/>
                    </a:lnTo>
                    <a:lnTo>
                      <a:pt x="633" y="1365"/>
                    </a:lnTo>
                    <a:lnTo>
                      <a:pt x="631" y="1350"/>
                    </a:lnTo>
                    <a:lnTo>
                      <a:pt x="629" y="1334"/>
                    </a:lnTo>
                    <a:lnTo>
                      <a:pt x="627" y="1320"/>
                    </a:lnTo>
                    <a:lnTo>
                      <a:pt x="625" y="1305"/>
                    </a:lnTo>
                    <a:lnTo>
                      <a:pt x="623" y="1290"/>
                    </a:lnTo>
                    <a:lnTo>
                      <a:pt x="623" y="1276"/>
                    </a:lnTo>
                    <a:lnTo>
                      <a:pt x="623" y="1276"/>
                    </a:lnTo>
                    <a:lnTo>
                      <a:pt x="635" y="1267"/>
                    </a:lnTo>
                    <a:lnTo>
                      <a:pt x="641" y="1254"/>
                    </a:lnTo>
                    <a:lnTo>
                      <a:pt x="644" y="1238"/>
                    </a:lnTo>
                    <a:lnTo>
                      <a:pt x="643" y="1221"/>
                    </a:lnTo>
                    <a:lnTo>
                      <a:pt x="644" y="1206"/>
                    </a:lnTo>
                    <a:lnTo>
                      <a:pt x="644" y="1206"/>
                    </a:lnTo>
                    <a:lnTo>
                      <a:pt x="644" y="1230"/>
                    </a:lnTo>
                    <a:lnTo>
                      <a:pt x="647" y="1255"/>
                    </a:lnTo>
                    <a:lnTo>
                      <a:pt x="652" y="1280"/>
                    </a:lnTo>
                    <a:lnTo>
                      <a:pt x="658" y="1304"/>
                    </a:lnTo>
                    <a:lnTo>
                      <a:pt x="664" y="1328"/>
                    </a:lnTo>
                    <a:lnTo>
                      <a:pt x="670" y="1354"/>
                    </a:lnTo>
                    <a:lnTo>
                      <a:pt x="675" y="1378"/>
                    </a:lnTo>
                    <a:lnTo>
                      <a:pt x="678" y="1403"/>
                    </a:lnTo>
                    <a:lnTo>
                      <a:pt x="677" y="1427"/>
                    </a:lnTo>
                    <a:lnTo>
                      <a:pt x="674" y="1452"/>
                    </a:lnTo>
                    <a:lnTo>
                      <a:pt x="674" y="1452"/>
                    </a:lnTo>
                    <a:lnTo>
                      <a:pt x="671" y="1463"/>
                    </a:lnTo>
                    <a:lnTo>
                      <a:pt x="668" y="1475"/>
                    </a:lnTo>
                    <a:lnTo>
                      <a:pt x="664" y="1486"/>
                    </a:lnTo>
                    <a:lnTo>
                      <a:pt x="663" y="1498"/>
                    </a:lnTo>
                    <a:lnTo>
                      <a:pt x="664" y="1512"/>
                    </a:lnTo>
                    <a:lnTo>
                      <a:pt x="659" y="1512"/>
                    </a:lnTo>
                    <a:lnTo>
                      <a:pt x="659" y="1512"/>
                    </a:lnTo>
                    <a:lnTo>
                      <a:pt x="656" y="1531"/>
                    </a:lnTo>
                    <a:lnTo>
                      <a:pt x="656" y="1551"/>
                    </a:lnTo>
                    <a:lnTo>
                      <a:pt x="659" y="1571"/>
                    </a:lnTo>
                    <a:lnTo>
                      <a:pt x="662" y="1593"/>
                    </a:lnTo>
                    <a:lnTo>
                      <a:pt x="666" y="1613"/>
                    </a:lnTo>
                    <a:lnTo>
                      <a:pt x="668" y="1633"/>
                    </a:lnTo>
                    <a:lnTo>
                      <a:pt x="668" y="1653"/>
                    </a:lnTo>
                    <a:lnTo>
                      <a:pt x="665" y="1672"/>
                    </a:lnTo>
                    <a:lnTo>
                      <a:pt x="657" y="1690"/>
                    </a:lnTo>
                    <a:lnTo>
                      <a:pt x="644" y="1708"/>
                    </a:lnTo>
                    <a:lnTo>
                      <a:pt x="644" y="1708"/>
                    </a:lnTo>
                    <a:lnTo>
                      <a:pt x="638" y="1690"/>
                    </a:lnTo>
                    <a:lnTo>
                      <a:pt x="635" y="1670"/>
                    </a:lnTo>
                    <a:lnTo>
                      <a:pt x="633" y="1649"/>
                    </a:lnTo>
                    <a:lnTo>
                      <a:pt x="633" y="1627"/>
                    </a:lnTo>
                    <a:lnTo>
                      <a:pt x="631" y="1604"/>
                    </a:lnTo>
                    <a:lnTo>
                      <a:pt x="629" y="1582"/>
                    </a:lnTo>
                    <a:lnTo>
                      <a:pt x="625" y="1559"/>
                    </a:lnTo>
                    <a:lnTo>
                      <a:pt x="618" y="1538"/>
                    </a:lnTo>
                    <a:lnTo>
                      <a:pt x="607" y="1518"/>
                    </a:lnTo>
                    <a:lnTo>
                      <a:pt x="592" y="1502"/>
                    </a:lnTo>
                    <a:lnTo>
                      <a:pt x="592" y="1502"/>
                    </a:lnTo>
                    <a:lnTo>
                      <a:pt x="591" y="1514"/>
                    </a:lnTo>
                    <a:lnTo>
                      <a:pt x="592" y="1527"/>
                    </a:lnTo>
                    <a:lnTo>
                      <a:pt x="596" y="1541"/>
                    </a:lnTo>
                    <a:lnTo>
                      <a:pt x="601" y="1554"/>
                    </a:lnTo>
                    <a:lnTo>
                      <a:pt x="608" y="1567"/>
                    </a:lnTo>
                    <a:lnTo>
                      <a:pt x="608" y="1567"/>
                    </a:lnTo>
                    <a:lnTo>
                      <a:pt x="612" y="1584"/>
                    </a:lnTo>
                    <a:lnTo>
                      <a:pt x="614" y="1602"/>
                    </a:lnTo>
                    <a:lnTo>
                      <a:pt x="613" y="1620"/>
                    </a:lnTo>
                    <a:lnTo>
                      <a:pt x="611" y="1638"/>
                    </a:lnTo>
                    <a:lnTo>
                      <a:pt x="609" y="1655"/>
                    </a:lnTo>
                    <a:lnTo>
                      <a:pt x="608" y="1673"/>
                    </a:lnTo>
                    <a:lnTo>
                      <a:pt x="608" y="1689"/>
                    </a:lnTo>
                    <a:lnTo>
                      <a:pt x="611" y="1705"/>
                    </a:lnTo>
                    <a:lnTo>
                      <a:pt x="617" y="1719"/>
                    </a:lnTo>
                    <a:lnTo>
                      <a:pt x="628" y="1733"/>
                    </a:lnTo>
                    <a:lnTo>
                      <a:pt x="628" y="1733"/>
                    </a:lnTo>
                    <a:lnTo>
                      <a:pt x="633" y="1748"/>
                    </a:lnTo>
                    <a:lnTo>
                      <a:pt x="641" y="1763"/>
                    </a:lnTo>
                    <a:lnTo>
                      <a:pt x="652" y="1776"/>
                    </a:lnTo>
                    <a:lnTo>
                      <a:pt x="665" y="1788"/>
                    </a:lnTo>
                    <a:lnTo>
                      <a:pt x="679" y="1798"/>
                    </a:lnTo>
                    <a:lnTo>
                      <a:pt x="679" y="1798"/>
                    </a:lnTo>
                    <a:lnTo>
                      <a:pt x="684" y="1787"/>
                    </a:lnTo>
                    <a:lnTo>
                      <a:pt x="691" y="1777"/>
                    </a:lnTo>
                    <a:lnTo>
                      <a:pt x="698" y="1766"/>
                    </a:lnTo>
                    <a:lnTo>
                      <a:pt x="705" y="1755"/>
                    </a:lnTo>
                    <a:lnTo>
                      <a:pt x="712" y="1743"/>
                    </a:lnTo>
                    <a:lnTo>
                      <a:pt x="719" y="1732"/>
                    </a:lnTo>
                    <a:lnTo>
                      <a:pt x="726" y="1720"/>
                    </a:lnTo>
                    <a:lnTo>
                      <a:pt x="731" y="1708"/>
                    </a:lnTo>
                    <a:lnTo>
                      <a:pt x="736" y="1695"/>
                    </a:lnTo>
                    <a:lnTo>
                      <a:pt x="741" y="1683"/>
                    </a:lnTo>
                    <a:lnTo>
                      <a:pt x="741" y="1683"/>
                    </a:lnTo>
                    <a:lnTo>
                      <a:pt x="731" y="1662"/>
                    </a:lnTo>
                    <a:lnTo>
                      <a:pt x="726" y="1641"/>
                    </a:lnTo>
                    <a:lnTo>
                      <a:pt x="724" y="1619"/>
                    </a:lnTo>
                    <a:lnTo>
                      <a:pt x="725" y="1597"/>
                    </a:lnTo>
                    <a:lnTo>
                      <a:pt x="727" y="1575"/>
                    </a:lnTo>
                    <a:lnTo>
                      <a:pt x="730" y="1552"/>
                    </a:lnTo>
                    <a:lnTo>
                      <a:pt x="732" y="1531"/>
                    </a:lnTo>
                    <a:lnTo>
                      <a:pt x="733" y="1512"/>
                    </a:lnTo>
                    <a:lnTo>
                      <a:pt x="733" y="1493"/>
                    </a:lnTo>
                    <a:lnTo>
                      <a:pt x="730" y="1477"/>
                    </a:lnTo>
                    <a:lnTo>
                      <a:pt x="730" y="1477"/>
                    </a:lnTo>
                    <a:lnTo>
                      <a:pt x="722" y="1483"/>
                    </a:lnTo>
                    <a:lnTo>
                      <a:pt x="719" y="1492"/>
                    </a:lnTo>
                    <a:lnTo>
                      <a:pt x="718" y="1502"/>
                    </a:lnTo>
                    <a:lnTo>
                      <a:pt x="717" y="1512"/>
                    </a:lnTo>
                    <a:lnTo>
                      <a:pt x="715" y="1522"/>
                    </a:lnTo>
                    <a:lnTo>
                      <a:pt x="715" y="1522"/>
                    </a:lnTo>
                    <a:lnTo>
                      <a:pt x="706" y="1546"/>
                    </a:lnTo>
                    <a:lnTo>
                      <a:pt x="703" y="1573"/>
                    </a:lnTo>
                    <a:lnTo>
                      <a:pt x="704" y="1601"/>
                    </a:lnTo>
                    <a:lnTo>
                      <a:pt x="707" y="1628"/>
                    </a:lnTo>
                    <a:lnTo>
                      <a:pt x="709" y="1656"/>
                    </a:lnTo>
                    <a:lnTo>
                      <a:pt x="711" y="1682"/>
                    </a:lnTo>
                    <a:lnTo>
                      <a:pt x="709" y="1707"/>
                    </a:lnTo>
                    <a:lnTo>
                      <a:pt x="701" y="1730"/>
                    </a:lnTo>
                    <a:lnTo>
                      <a:pt x="686" y="1751"/>
                    </a:lnTo>
                    <a:lnTo>
                      <a:pt x="664" y="1768"/>
                    </a:lnTo>
                    <a:lnTo>
                      <a:pt x="664" y="1768"/>
                    </a:lnTo>
                    <a:lnTo>
                      <a:pt x="661" y="1760"/>
                    </a:lnTo>
                    <a:lnTo>
                      <a:pt x="657" y="1752"/>
                    </a:lnTo>
                    <a:lnTo>
                      <a:pt x="654" y="1743"/>
                    </a:lnTo>
                    <a:lnTo>
                      <a:pt x="654" y="1735"/>
                    </a:lnTo>
                    <a:lnTo>
                      <a:pt x="659" y="1728"/>
                    </a:lnTo>
                    <a:lnTo>
                      <a:pt x="659" y="1728"/>
                    </a:lnTo>
                    <a:lnTo>
                      <a:pt x="672" y="1719"/>
                    </a:lnTo>
                    <a:lnTo>
                      <a:pt x="681" y="1709"/>
                    </a:lnTo>
                    <a:lnTo>
                      <a:pt x="687" y="1697"/>
                    </a:lnTo>
                    <a:lnTo>
                      <a:pt x="691" y="1684"/>
                    </a:lnTo>
                    <a:lnTo>
                      <a:pt x="691" y="1671"/>
                    </a:lnTo>
                    <a:lnTo>
                      <a:pt x="691" y="1657"/>
                    </a:lnTo>
                    <a:lnTo>
                      <a:pt x="690" y="1643"/>
                    </a:lnTo>
                    <a:lnTo>
                      <a:pt x="688" y="1630"/>
                    </a:lnTo>
                    <a:lnTo>
                      <a:pt x="687" y="1618"/>
                    </a:lnTo>
                    <a:lnTo>
                      <a:pt x="690" y="1608"/>
                    </a:lnTo>
                    <a:lnTo>
                      <a:pt x="690" y="1608"/>
                    </a:lnTo>
                    <a:lnTo>
                      <a:pt x="685" y="1595"/>
                    </a:lnTo>
                    <a:lnTo>
                      <a:pt x="684" y="1582"/>
                    </a:lnTo>
                    <a:lnTo>
                      <a:pt x="683" y="1568"/>
                    </a:lnTo>
                    <a:lnTo>
                      <a:pt x="683" y="1553"/>
                    </a:lnTo>
                    <a:lnTo>
                      <a:pt x="684" y="1539"/>
                    </a:lnTo>
                    <a:lnTo>
                      <a:pt x="684" y="1539"/>
                    </a:lnTo>
                    <a:lnTo>
                      <a:pt x="686" y="1516"/>
                    </a:lnTo>
                    <a:lnTo>
                      <a:pt x="690" y="1493"/>
                    </a:lnTo>
                    <a:lnTo>
                      <a:pt x="694" y="1468"/>
                    </a:lnTo>
                    <a:lnTo>
                      <a:pt x="697" y="1444"/>
                    </a:lnTo>
                    <a:lnTo>
                      <a:pt x="699" y="1420"/>
                    </a:lnTo>
                    <a:lnTo>
                      <a:pt x="700" y="1395"/>
                    </a:lnTo>
                    <a:lnTo>
                      <a:pt x="699" y="1371"/>
                    </a:lnTo>
                    <a:lnTo>
                      <a:pt x="696" y="1347"/>
                    </a:lnTo>
                    <a:lnTo>
                      <a:pt x="688" y="1323"/>
                    </a:lnTo>
                    <a:lnTo>
                      <a:pt x="679" y="1301"/>
                    </a:lnTo>
                    <a:lnTo>
                      <a:pt x="679" y="1301"/>
                    </a:lnTo>
                    <a:lnTo>
                      <a:pt x="679" y="1291"/>
                    </a:lnTo>
                    <a:lnTo>
                      <a:pt x="679" y="1282"/>
                    </a:lnTo>
                    <a:lnTo>
                      <a:pt x="679" y="1272"/>
                    </a:lnTo>
                    <a:lnTo>
                      <a:pt x="679" y="1263"/>
                    </a:lnTo>
                    <a:lnTo>
                      <a:pt x="678" y="1254"/>
                    </a:lnTo>
                    <a:lnTo>
                      <a:pt x="678" y="1245"/>
                    </a:lnTo>
                    <a:lnTo>
                      <a:pt x="679" y="1235"/>
                    </a:lnTo>
                    <a:lnTo>
                      <a:pt x="680" y="1226"/>
                    </a:lnTo>
                    <a:lnTo>
                      <a:pt x="681" y="1216"/>
                    </a:lnTo>
                    <a:lnTo>
                      <a:pt x="684" y="1206"/>
                    </a:lnTo>
                    <a:lnTo>
                      <a:pt x="705" y="1206"/>
                    </a:lnTo>
                    <a:lnTo>
                      <a:pt x="705" y="1206"/>
                    </a:lnTo>
                    <a:lnTo>
                      <a:pt x="710" y="1232"/>
                    </a:lnTo>
                    <a:lnTo>
                      <a:pt x="713" y="1259"/>
                    </a:lnTo>
                    <a:lnTo>
                      <a:pt x="715" y="1288"/>
                    </a:lnTo>
                    <a:lnTo>
                      <a:pt x="715" y="1318"/>
                    </a:lnTo>
                    <a:lnTo>
                      <a:pt x="716" y="1349"/>
                    </a:lnTo>
                    <a:lnTo>
                      <a:pt x="718" y="1378"/>
                    </a:lnTo>
                    <a:lnTo>
                      <a:pt x="721" y="1407"/>
                    </a:lnTo>
                    <a:lnTo>
                      <a:pt x="727" y="1435"/>
                    </a:lnTo>
                    <a:lnTo>
                      <a:pt x="736" y="1462"/>
                    </a:lnTo>
                    <a:lnTo>
                      <a:pt x="751" y="1487"/>
                    </a:lnTo>
                    <a:lnTo>
                      <a:pt x="751" y="1487"/>
                    </a:lnTo>
                    <a:lnTo>
                      <a:pt x="752" y="1517"/>
                    </a:lnTo>
                    <a:lnTo>
                      <a:pt x="753" y="1548"/>
                    </a:lnTo>
                    <a:lnTo>
                      <a:pt x="755" y="1580"/>
                    </a:lnTo>
                    <a:lnTo>
                      <a:pt x="756" y="1612"/>
                    </a:lnTo>
                    <a:lnTo>
                      <a:pt x="756" y="1644"/>
                    </a:lnTo>
                    <a:lnTo>
                      <a:pt x="753" y="1674"/>
                    </a:lnTo>
                    <a:lnTo>
                      <a:pt x="749" y="1704"/>
                    </a:lnTo>
                    <a:lnTo>
                      <a:pt x="741" y="1732"/>
                    </a:lnTo>
                    <a:lnTo>
                      <a:pt x="729" y="1759"/>
                    </a:lnTo>
                    <a:lnTo>
                      <a:pt x="715" y="1783"/>
                    </a:lnTo>
                    <a:lnTo>
                      <a:pt x="715" y="1783"/>
                    </a:lnTo>
                    <a:lnTo>
                      <a:pt x="712" y="1798"/>
                    </a:lnTo>
                    <a:lnTo>
                      <a:pt x="708" y="1814"/>
                    </a:lnTo>
                    <a:lnTo>
                      <a:pt x="702" y="1828"/>
                    </a:lnTo>
                    <a:lnTo>
                      <a:pt x="694" y="1841"/>
                    </a:lnTo>
                    <a:lnTo>
                      <a:pt x="684" y="1854"/>
                    </a:lnTo>
                    <a:lnTo>
                      <a:pt x="684" y="1854"/>
                    </a:lnTo>
                    <a:lnTo>
                      <a:pt x="666" y="1845"/>
                    </a:lnTo>
                    <a:lnTo>
                      <a:pt x="650" y="1834"/>
                    </a:lnTo>
                    <a:lnTo>
                      <a:pt x="635" y="1823"/>
                    </a:lnTo>
                    <a:lnTo>
                      <a:pt x="624" y="1810"/>
                    </a:lnTo>
                    <a:lnTo>
                      <a:pt x="614" y="1795"/>
                    </a:lnTo>
                    <a:lnTo>
                      <a:pt x="606" y="1780"/>
                    </a:lnTo>
                    <a:lnTo>
                      <a:pt x="600" y="1764"/>
                    </a:lnTo>
                    <a:lnTo>
                      <a:pt x="596" y="1748"/>
                    </a:lnTo>
                    <a:lnTo>
                      <a:pt x="593" y="1730"/>
                    </a:lnTo>
                    <a:lnTo>
                      <a:pt x="592" y="1713"/>
                    </a:lnTo>
                    <a:lnTo>
                      <a:pt x="592" y="1713"/>
                    </a:lnTo>
                    <a:lnTo>
                      <a:pt x="587" y="1700"/>
                    </a:lnTo>
                    <a:lnTo>
                      <a:pt x="583" y="1689"/>
                    </a:lnTo>
                    <a:lnTo>
                      <a:pt x="579" y="1677"/>
                    </a:lnTo>
                    <a:lnTo>
                      <a:pt x="575" y="1666"/>
                    </a:lnTo>
                    <a:lnTo>
                      <a:pt x="570" y="1656"/>
                    </a:lnTo>
                    <a:lnTo>
                      <a:pt x="565" y="1646"/>
                    </a:lnTo>
                    <a:lnTo>
                      <a:pt x="560" y="1636"/>
                    </a:lnTo>
                    <a:lnTo>
                      <a:pt x="553" y="1626"/>
                    </a:lnTo>
                    <a:lnTo>
                      <a:pt x="544" y="1617"/>
                    </a:lnTo>
                    <a:lnTo>
                      <a:pt x="536" y="1608"/>
                    </a:lnTo>
                    <a:lnTo>
                      <a:pt x="536" y="1608"/>
                    </a:lnTo>
                    <a:lnTo>
                      <a:pt x="526" y="1617"/>
                    </a:lnTo>
                    <a:lnTo>
                      <a:pt x="527" y="1624"/>
                    </a:lnTo>
                    <a:lnTo>
                      <a:pt x="533" y="1631"/>
                    </a:lnTo>
                    <a:lnTo>
                      <a:pt x="541" y="1638"/>
                    </a:lnTo>
                    <a:lnTo>
                      <a:pt x="547" y="1648"/>
                    </a:lnTo>
                    <a:lnTo>
                      <a:pt x="552" y="1643"/>
                    </a:lnTo>
                    <a:lnTo>
                      <a:pt x="552" y="1643"/>
                    </a:lnTo>
                    <a:lnTo>
                      <a:pt x="556" y="1652"/>
                    </a:lnTo>
                    <a:lnTo>
                      <a:pt x="559" y="1663"/>
                    </a:lnTo>
                    <a:lnTo>
                      <a:pt x="561" y="1674"/>
                    </a:lnTo>
                    <a:lnTo>
                      <a:pt x="563" y="1686"/>
                    </a:lnTo>
                    <a:lnTo>
                      <a:pt x="564" y="1699"/>
                    </a:lnTo>
                    <a:lnTo>
                      <a:pt x="565" y="1712"/>
                    </a:lnTo>
                    <a:lnTo>
                      <a:pt x="567" y="1724"/>
                    </a:lnTo>
                    <a:lnTo>
                      <a:pt x="571" y="1736"/>
                    </a:lnTo>
                    <a:lnTo>
                      <a:pt x="575" y="1747"/>
                    </a:lnTo>
                    <a:lnTo>
                      <a:pt x="582" y="1758"/>
                    </a:lnTo>
                    <a:lnTo>
                      <a:pt x="582" y="1758"/>
                    </a:lnTo>
                    <a:lnTo>
                      <a:pt x="583" y="1769"/>
                    </a:lnTo>
                    <a:lnTo>
                      <a:pt x="583" y="1779"/>
                    </a:lnTo>
                    <a:lnTo>
                      <a:pt x="582" y="1790"/>
                    </a:lnTo>
                    <a:lnTo>
                      <a:pt x="580" y="1800"/>
                    </a:lnTo>
                    <a:lnTo>
                      <a:pt x="577" y="1811"/>
                    </a:lnTo>
                    <a:lnTo>
                      <a:pt x="573" y="1820"/>
                    </a:lnTo>
                    <a:lnTo>
                      <a:pt x="568" y="1828"/>
                    </a:lnTo>
                    <a:lnTo>
                      <a:pt x="562" y="1836"/>
                    </a:lnTo>
                    <a:lnTo>
                      <a:pt x="555" y="1843"/>
                    </a:lnTo>
                    <a:lnTo>
                      <a:pt x="547" y="1849"/>
                    </a:lnTo>
                    <a:lnTo>
                      <a:pt x="547" y="1849"/>
                    </a:lnTo>
                    <a:lnTo>
                      <a:pt x="525" y="1863"/>
                    </a:lnTo>
                    <a:lnTo>
                      <a:pt x="503" y="1875"/>
                    </a:lnTo>
                    <a:lnTo>
                      <a:pt x="478" y="1885"/>
                    </a:lnTo>
                    <a:lnTo>
                      <a:pt x="453" y="1895"/>
                    </a:lnTo>
                    <a:lnTo>
                      <a:pt x="428" y="1904"/>
                    </a:lnTo>
                    <a:lnTo>
                      <a:pt x="406" y="1916"/>
                    </a:lnTo>
                    <a:lnTo>
                      <a:pt x="385" y="1930"/>
                    </a:lnTo>
                    <a:lnTo>
                      <a:pt x="368" y="1947"/>
                    </a:lnTo>
                    <a:lnTo>
                      <a:pt x="354" y="1970"/>
                    </a:lnTo>
                    <a:lnTo>
                      <a:pt x="347" y="1999"/>
                    </a:lnTo>
                    <a:lnTo>
                      <a:pt x="347" y="1999"/>
                    </a:lnTo>
                    <a:lnTo>
                      <a:pt x="344" y="2012"/>
                    </a:lnTo>
                    <a:lnTo>
                      <a:pt x="340" y="2026"/>
                    </a:lnTo>
                    <a:lnTo>
                      <a:pt x="337" y="2042"/>
                    </a:lnTo>
                    <a:lnTo>
                      <a:pt x="337" y="2056"/>
                    </a:lnTo>
                    <a:lnTo>
                      <a:pt x="342" y="2070"/>
                    </a:lnTo>
                    <a:lnTo>
                      <a:pt x="342" y="2070"/>
                    </a:lnTo>
                    <a:lnTo>
                      <a:pt x="337" y="2062"/>
                    </a:lnTo>
                    <a:lnTo>
                      <a:pt x="333" y="2053"/>
                    </a:lnTo>
                    <a:lnTo>
                      <a:pt x="332" y="2043"/>
                    </a:lnTo>
                    <a:lnTo>
                      <a:pt x="331" y="2034"/>
                    </a:lnTo>
                    <a:lnTo>
                      <a:pt x="332" y="2023"/>
                    </a:lnTo>
                    <a:lnTo>
                      <a:pt x="333" y="2013"/>
                    </a:lnTo>
                    <a:lnTo>
                      <a:pt x="334" y="2003"/>
                    </a:lnTo>
                    <a:lnTo>
                      <a:pt x="335" y="1994"/>
                    </a:lnTo>
                    <a:lnTo>
                      <a:pt x="336" y="1986"/>
                    </a:lnTo>
                    <a:lnTo>
                      <a:pt x="337" y="1979"/>
                    </a:lnTo>
                    <a:lnTo>
                      <a:pt x="342" y="1979"/>
                    </a:lnTo>
                    <a:lnTo>
                      <a:pt x="342" y="1979"/>
                    </a:lnTo>
                    <a:lnTo>
                      <a:pt x="359" y="1925"/>
                    </a:lnTo>
                    <a:lnTo>
                      <a:pt x="369" y="1872"/>
                    </a:lnTo>
                    <a:lnTo>
                      <a:pt x="372" y="1819"/>
                    </a:lnTo>
                    <a:lnTo>
                      <a:pt x="372" y="1766"/>
                    </a:lnTo>
                    <a:lnTo>
                      <a:pt x="369" y="1713"/>
                    </a:lnTo>
                    <a:lnTo>
                      <a:pt x="365" y="1659"/>
                    </a:lnTo>
                    <a:lnTo>
                      <a:pt x="362" y="1606"/>
                    </a:lnTo>
                    <a:lnTo>
                      <a:pt x="361" y="1551"/>
                    </a:lnTo>
                    <a:lnTo>
                      <a:pt x="364" y="1497"/>
                    </a:lnTo>
                    <a:lnTo>
                      <a:pt x="373" y="1442"/>
                    </a:lnTo>
                    <a:lnTo>
                      <a:pt x="368" y="1437"/>
                    </a:lnTo>
                    <a:lnTo>
                      <a:pt x="368" y="1437"/>
                    </a:lnTo>
                    <a:lnTo>
                      <a:pt x="364" y="1451"/>
                    </a:lnTo>
                    <a:lnTo>
                      <a:pt x="361" y="1466"/>
                    </a:lnTo>
                    <a:lnTo>
                      <a:pt x="358" y="1482"/>
                    </a:lnTo>
                    <a:lnTo>
                      <a:pt x="355" y="1497"/>
                    </a:lnTo>
                    <a:lnTo>
                      <a:pt x="353" y="1513"/>
                    </a:lnTo>
                    <a:lnTo>
                      <a:pt x="351" y="1529"/>
                    </a:lnTo>
                    <a:lnTo>
                      <a:pt x="349" y="1545"/>
                    </a:lnTo>
                    <a:lnTo>
                      <a:pt x="348" y="1561"/>
                    </a:lnTo>
                    <a:lnTo>
                      <a:pt x="347" y="1577"/>
                    </a:lnTo>
                    <a:lnTo>
                      <a:pt x="347" y="1593"/>
                    </a:lnTo>
                    <a:lnTo>
                      <a:pt x="347" y="1593"/>
                    </a:lnTo>
                    <a:lnTo>
                      <a:pt x="345" y="1634"/>
                    </a:lnTo>
                    <a:lnTo>
                      <a:pt x="345" y="1677"/>
                    </a:lnTo>
                    <a:lnTo>
                      <a:pt x="347" y="1719"/>
                    </a:lnTo>
                    <a:lnTo>
                      <a:pt x="349" y="1763"/>
                    </a:lnTo>
                    <a:lnTo>
                      <a:pt x="350" y="1807"/>
                    </a:lnTo>
                    <a:lnTo>
                      <a:pt x="349" y="1849"/>
                    </a:lnTo>
                    <a:lnTo>
                      <a:pt x="345" y="1891"/>
                    </a:lnTo>
                    <a:lnTo>
                      <a:pt x="336" y="1932"/>
                    </a:lnTo>
                    <a:lnTo>
                      <a:pt x="322" y="1971"/>
                    </a:lnTo>
                    <a:lnTo>
                      <a:pt x="301" y="2009"/>
                    </a:lnTo>
                    <a:lnTo>
                      <a:pt x="301" y="2009"/>
                    </a:lnTo>
                    <a:lnTo>
                      <a:pt x="299" y="2027"/>
                    </a:lnTo>
                    <a:lnTo>
                      <a:pt x="302" y="2045"/>
                    </a:lnTo>
                    <a:lnTo>
                      <a:pt x="309" y="2062"/>
                    </a:lnTo>
                    <a:lnTo>
                      <a:pt x="317" y="2078"/>
                    </a:lnTo>
                    <a:lnTo>
                      <a:pt x="325" y="2093"/>
                    </a:lnTo>
                    <a:lnTo>
                      <a:pt x="332" y="2109"/>
                    </a:lnTo>
                    <a:lnTo>
                      <a:pt x="338" y="2124"/>
                    </a:lnTo>
                    <a:lnTo>
                      <a:pt x="341" y="2140"/>
                    </a:lnTo>
                    <a:lnTo>
                      <a:pt x="339" y="2157"/>
                    </a:lnTo>
                    <a:lnTo>
                      <a:pt x="332" y="2175"/>
                    </a:lnTo>
                    <a:lnTo>
                      <a:pt x="332" y="2175"/>
                    </a:lnTo>
                    <a:lnTo>
                      <a:pt x="317" y="2192"/>
                    </a:lnTo>
                    <a:lnTo>
                      <a:pt x="300" y="2207"/>
                    </a:lnTo>
                    <a:lnTo>
                      <a:pt x="284" y="2222"/>
                    </a:lnTo>
                    <a:lnTo>
                      <a:pt x="267" y="2236"/>
                    </a:lnTo>
                    <a:lnTo>
                      <a:pt x="249" y="2249"/>
                    </a:lnTo>
                    <a:lnTo>
                      <a:pt x="232" y="2261"/>
                    </a:lnTo>
                    <a:lnTo>
                      <a:pt x="215" y="2273"/>
                    </a:lnTo>
                    <a:lnTo>
                      <a:pt x="197" y="2284"/>
                    </a:lnTo>
                    <a:lnTo>
                      <a:pt x="180" y="2295"/>
                    </a:lnTo>
                    <a:lnTo>
                      <a:pt x="163" y="2306"/>
                    </a:lnTo>
                    <a:lnTo>
                      <a:pt x="163" y="2306"/>
                    </a:lnTo>
                    <a:lnTo>
                      <a:pt x="160" y="2281"/>
                    </a:lnTo>
                    <a:lnTo>
                      <a:pt x="160" y="2256"/>
                    </a:lnTo>
                    <a:lnTo>
                      <a:pt x="162" y="2234"/>
                    </a:lnTo>
                    <a:lnTo>
                      <a:pt x="166" y="2211"/>
                    </a:lnTo>
                    <a:lnTo>
                      <a:pt x="170" y="2190"/>
                    </a:lnTo>
                    <a:lnTo>
                      <a:pt x="175" y="2168"/>
                    </a:lnTo>
                    <a:lnTo>
                      <a:pt x="180" y="2147"/>
                    </a:lnTo>
                    <a:lnTo>
                      <a:pt x="187" y="2126"/>
                    </a:lnTo>
                    <a:lnTo>
                      <a:pt x="193" y="2105"/>
                    </a:lnTo>
                    <a:lnTo>
                      <a:pt x="199" y="2085"/>
                    </a:lnTo>
                    <a:lnTo>
                      <a:pt x="199" y="2085"/>
                    </a:lnTo>
                    <a:lnTo>
                      <a:pt x="206" y="2072"/>
                    </a:lnTo>
                    <a:lnTo>
                      <a:pt x="214" y="2058"/>
                    </a:lnTo>
                    <a:lnTo>
                      <a:pt x="220" y="2042"/>
                    </a:lnTo>
                    <a:lnTo>
                      <a:pt x="225" y="2026"/>
                    </a:lnTo>
                    <a:lnTo>
                      <a:pt x="230" y="2014"/>
                    </a:lnTo>
                    <a:lnTo>
                      <a:pt x="230" y="2014"/>
                    </a:lnTo>
                    <a:lnTo>
                      <a:pt x="236" y="1988"/>
                    </a:lnTo>
                    <a:lnTo>
                      <a:pt x="244" y="1962"/>
                    </a:lnTo>
                    <a:lnTo>
                      <a:pt x="252" y="1937"/>
                    </a:lnTo>
                    <a:lnTo>
                      <a:pt x="261" y="1912"/>
                    </a:lnTo>
                    <a:lnTo>
                      <a:pt x="268" y="1887"/>
                    </a:lnTo>
                    <a:lnTo>
                      <a:pt x="275" y="1862"/>
                    </a:lnTo>
                    <a:lnTo>
                      <a:pt x="279" y="1838"/>
                    </a:lnTo>
                    <a:lnTo>
                      <a:pt x="282" y="1815"/>
                    </a:lnTo>
                    <a:lnTo>
                      <a:pt x="283" y="1790"/>
                    </a:lnTo>
                    <a:lnTo>
                      <a:pt x="281" y="1768"/>
                    </a:lnTo>
                    <a:lnTo>
                      <a:pt x="286" y="1768"/>
                    </a:lnTo>
                    <a:lnTo>
                      <a:pt x="286" y="1768"/>
                    </a:lnTo>
                    <a:lnTo>
                      <a:pt x="294" y="1735"/>
                    </a:lnTo>
                    <a:lnTo>
                      <a:pt x="297" y="1700"/>
                    </a:lnTo>
                    <a:lnTo>
                      <a:pt x="296" y="1665"/>
                    </a:lnTo>
                    <a:lnTo>
                      <a:pt x="294" y="1629"/>
                    </a:lnTo>
                    <a:lnTo>
                      <a:pt x="291" y="1592"/>
                    </a:lnTo>
                    <a:lnTo>
                      <a:pt x="290" y="1555"/>
                    </a:lnTo>
                    <a:lnTo>
                      <a:pt x="292" y="1520"/>
                    </a:lnTo>
                    <a:lnTo>
                      <a:pt x="298" y="1485"/>
                    </a:lnTo>
                    <a:lnTo>
                      <a:pt x="311" y="1452"/>
                    </a:lnTo>
                    <a:lnTo>
                      <a:pt x="332" y="1422"/>
                    </a:lnTo>
                    <a:lnTo>
                      <a:pt x="332" y="1422"/>
                    </a:lnTo>
                    <a:lnTo>
                      <a:pt x="337" y="1390"/>
                    </a:lnTo>
                    <a:lnTo>
                      <a:pt x="345" y="1359"/>
                    </a:lnTo>
                    <a:lnTo>
                      <a:pt x="354" y="1327"/>
                    </a:lnTo>
                    <a:lnTo>
                      <a:pt x="364" y="1297"/>
                    </a:lnTo>
                    <a:lnTo>
                      <a:pt x="374" y="1267"/>
                    </a:lnTo>
                    <a:lnTo>
                      <a:pt x="384" y="1237"/>
                    </a:lnTo>
                    <a:lnTo>
                      <a:pt x="394" y="1207"/>
                    </a:lnTo>
                    <a:lnTo>
                      <a:pt x="404" y="1177"/>
                    </a:lnTo>
                    <a:lnTo>
                      <a:pt x="412" y="1147"/>
                    </a:lnTo>
                    <a:lnTo>
                      <a:pt x="419" y="1116"/>
                    </a:lnTo>
                    <a:lnTo>
                      <a:pt x="419" y="1116"/>
                    </a:lnTo>
                    <a:lnTo>
                      <a:pt x="422" y="1107"/>
                    </a:lnTo>
                    <a:lnTo>
                      <a:pt x="425" y="1099"/>
                    </a:lnTo>
                    <a:lnTo>
                      <a:pt x="428" y="1090"/>
                    </a:lnTo>
                    <a:lnTo>
                      <a:pt x="430" y="1080"/>
                    </a:lnTo>
                    <a:lnTo>
                      <a:pt x="432" y="1070"/>
                    </a:lnTo>
                    <a:lnTo>
                      <a:pt x="433" y="1059"/>
                    </a:lnTo>
                    <a:lnTo>
                      <a:pt x="434" y="1049"/>
                    </a:lnTo>
                    <a:lnTo>
                      <a:pt x="434" y="1038"/>
                    </a:lnTo>
                    <a:lnTo>
                      <a:pt x="434" y="1029"/>
                    </a:lnTo>
                    <a:lnTo>
                      <a:pt x="434" y="1020"/>
                    </a:lnTo>
                    <a:lnTo>
                      <a:pt x="434" y="1020"/>
                    </a:lnTo>
                    <a:lnTo>
                      <a:pt x="425" y="1033"/>
                    </a:lnTo>
                    <a:lnTo>
                      <a:pt x="418" y="1047"/>
                    </a:lnTo>
                    <a:lnTo>
                      <a:pt x="413" y="1062"/>
                    </a:lnTo>
                    <a:lnTo>
                      <a:pt x="408" y="1077"/>
                    </a:lnTo>
                    <a:lnTo>
                      <a:pt x="404" y="1093"/>
                    </a:lnTo>
                    <a:lnTo>
                      <a:pt x="399" y="1109"/>
                    </a:lnTo>
                    <a:lnTo>
                      <a:pt x="396" y="1125"/>
                    </a:lnTo>
                    <a:lnTo>
                      <a:pt x="394" y="1139"/>
                    </a:lnTo>
                    <a:lnTo>
                      <a:pt x="391" y="1153"/>
                    </a:lnTo>
                    <a:lnTo>
                      <a:pt x="388" y="1166"/>
                    </a:lnTo>
                    <a:lnTo>
                      <a:pt x="388" y="1166"/>
                    </a:lnTo>
                    <a:lnTo>
                      <a:pt x="379" y="1199"/>
                    </a:lnTo>
                    <a:lnTo>
                      <a:pt x="370" y="1231"/>
                    </a:lnTo>
                    <a:lnTo>
                      <a:pt x="361" y="1262"/>
                    </a:lnTo>
                    <a:lnTo>
                      <a:pt x="350" y="1293"/>
                    </a:lnTo>
                    <a:lnTo>
                      <a:pt x="339" y="1324"/>
                    </a:lnTo>
                    <a:lnTo>
                      <a:pt x="328" y="1355"/>
                    </a:lnTo>
                    <a:lnTo>
                      <a:pt x="318" y="1385"/>
                    </a:lnTo>
                    <a:lnTo>
                      <a:pt x="306" y="1415"/>
                    </a:lnTo>
                    <a:lnTo>
                      <a:pt x="296" y="1445"/>
                    </a:lnTo>
                    <a:lnTo>
                      <a:pt x="286" y="1477"/>
                    </a:lnTo>
                    <a:lnTo>
                      <a:pt x="286" y="1477"/>
                    </a:lnTo>
                    <a:lnTo>
                      <a:pt x="279" y="1483"/>
                    </a:lnTo>
                    <a:lnTo>
                      <a:pt x="271" y="1491"/>
                    </a:lnTo>
                    <a:lnTo>
                      <a:pt x="261" y="1500"/>
                    </a:lnTo>
                    <a:lnTo>
                      <a:pt x="251" y="1510"/>
                    </a:lnTo>
                    <a:lnTo>
                      <a:pt x="240" y="1520"/>
                    </a:lnTo>
                    <a:lnTo>
                      <a:pt x="230" y="1530"/>
                    </a:lnTo>
                    <a:lnTo>
                      <a:pt x="219" y="1538"/>
                    </a:lnTo>
                    <a:lnTo>
                      <a:pt x="208" y="1545"/>
                    </a:lnTo>
                    <a:lnTo>
                      <a:pt x="199" y="1549"/>
                    </a:lnTo>
                    <a:lnTo>
                      <a:pt x="191" y="1550"/>
                    </a:lnTo>
                    <a:lnTo>
                      <a:pt x="191" y="1550"/>
                    </a:lnTo>
                    <a:lnTo>
                      <a:pt x="191" y="1550"/>
                    </a:lnTo>
                    <a:lnTo>
                      <a:pt x="205" y="1527"/>
                    </a:lnTo>
                    <a:lnTo>
                      <a:pt x="216" y="1501"/>
                    </a:lnTo>
                    <a:lnTo>
                      <a:pt x="222" y="1475"/>
                    </a:lnTo>
                    <a:lnTo>
                      <a:pt x="226" y="1448"/>
                    </a:lnTo>
                    <a:lnTo>
                      <a:pt x="229" y="1420"/>
                    </a:lnTo>
                    <a:lnTo>
                      <a:pt x="231" y="1391"/>
                    </a:lnTo>
                    <a:lnTo>
                      <a:pt x="234" y="1363"/>
                    </a:lnTo>
                    <a:lnTo>
                      <a:pt x="238" y="1334"/>
                    </a:lnTo>
                    <a:lnTo>
                      <a:pt x="244" y="1307"/>
                    </a:lnTo>
                    <a:lnTo>
                      <a:pt x="255" y="1281"/>
                    </a:lnTo>
                    <a:lnTo>
                      <a:pt x="261" y="1286"/>
                    </a:lnTo>
                    <a:lnTo>
                      <a:pt x="261" y="1286"/>
                    </a:lnTo>
                    <a:lnTo>
                      <a:pt x="264" y="1276"/>
                    </a:lnTo>
                    <a:lnTo>
                      <a:pt x="269" y="1264"/>
                    </a:lnTo>
                    <a:lnTo>
                      <a:pt x="274" y="1250"/>
                    </a:lnTo>
                    <a:lnTo>
                      <a:pt x="278" y="1235"/>
                    </a:lnTo>
                    <a:lnTo>
                      <a:pt x="281" y="1221"/>
                    </a:lnTo>
                    <a:lnTo>
                      <a:pt x="281" y="1221"/>
                    </a:lnTo>
                    <a:lnTo>
                      <a:pt x="280" y="1223"/>
                    </a:lnTo>
                    <a:lnTo>
                      <a:pt x="281" y="1225"/>
                    </a:lnTo>
                    <a:lnTo>
                      <a:pt x="282" y="1227"/>
                    </a:lnTo>
                    <a:lnTo>
                      <a:pt x="284" y="1229"/>
                    </a:lnTo>
                    <a:lnTo>
                      <a:pt x="286" y="1231"/>
                    </a:lnTo>
                    <a:lnTo>
                      <a:pt x="286" y="1231"/>
                    </a:lnTo>
                    <a:lnTo>
                      <a:pt x="291" y="1215"/>
                    </a:lnTo>
                    <a:lnTo>
                      <a:pt x="295" y="1200"/>
                    </a:lnTo>
                    <a:lnTo>
                      <a:pt x="299" y="1184"/>
                    </a:lnTo>
                    <a:lnTo>
                      <a:pt x="303" y="1169"/>
                    </a:lnTo>
                    <a:lnTo>
                      <a:pt x="307" y="1153"/>
                    </a:lnTo>
                    <a:lnTo>
                      <a:pt x="313" y="1138"/>
                    </a:lnTo>
                    <a:lnTo>
                      <a:pt x="318" y="1123"/>
                    </a:lnTo>
                    <a:lnTo>
                      <a:pt x="325" y="1107"/>
                    </a:lnTo>
                    <a:lnTo>
                      <a:pt x="332" y="1093"/>
                    </a:lnTo>
                    <a:lnTo>
                      <a:pt x="342" y="1080"/>
                    </a:lnTo>
                    <a:lnTo>
                      <a:pt x="337" y="1075"/>
                    </a:lnTo>
                    <a:lnTo>
                      <a:pt x="337" y="1075"/>
                    </a:lnTo>
                    <a:lnTo>
                      <a:pt x="350" y="1055"/>
                    </a:lnTo>
                    <a:lnTo>
                      <a:pt x="363" y="1036"/>
                    </a:lnTo>
                    <a:lnTo>
                      <a:pt x="372" y="1018"/>
                    </a:lnTo>
                    <a:lnTo>
                      <a:pt x="380" y="1000"/>
                    </a:lnTo>
                    <a:lnTo>
                      <a:pt x="387" y="981"/>
                    </a:lnTo>
                    <a:lnTo>
                      <a:pt x="393" y="962"/>
                    </a:lnTo>
                    <a:lnTo>
                      <a:pt x="399" y="943"/>
                    </a:lnTo>
                    <a:lnTo>
                      <a:pt x="406" y="923"/>
                    </a:lnTo>
                    <a:lnTo>
                      <a:pt x="412" y="902"/>
                    </a:lnTo>
                    <a:lnTo>
                      <a:pt x="419" y="879"/>
                    </a:lnTo>
                    <a:lnTo>
                      <a:pt x="414" y="874"/>
                    </a:lnTo>
                    <a:lnTo>
                      <a:pt x="398" y="890"/>
                    </a:lnTo>
                    <a:lnTo>
                      <a:pt x="404" y="895"/>
                    </a:lnTo>
                    <a:lnTo>
                      <a:pt x="404" y="895"/>
                    </a:lnTo>
                    <a:lnTo>
                      <a:pt x="394" y="910"/>
                    </a:lnTo>
                    <a:lnTo>
                      <a:pt x="388" y="924"/>
                    </a:lnTo>
                    <a:lnTo>
                      <a:pt x="384" y="938"/>
                    </a:lnTo>
                    <a:lnTo>
                      <a:pt x="380" y="950"/>
                    </a:lnTo>
                    <a:lnTo>
                      <a:pt x="377" y="963"/>
                    </a:lnTo>
                    <a:lnTo>
                      <a:pt x="373" y="975"/>
                    </a:lnTo>
                    <a:lnTo>
                      <a:pt x="369" y="987"/>
                    </a:lnTo>
                    <a:lnTo>
                      <a:pt x="364" y="999"/>
                    </a:lnTo>
                    <a:lnTo>
                      <a:pt x="357" y="1012"/>
                    </a:lnTo>
                    <a:lnTo>
                      <a:pt x="347" y="1025"/>
                    </a:lnTo>
                    <a:lnTo>
                      <a:pt x="347" y="1025"/>
                    </a:lnTo>
                    <a:lnTo>
                      <a:pt x="337" y="1042"/>
                    </a:lnTo>
                    <a:lnTo>
                      <a:pt x="328" y="1059"/>
                    </a:lnTo>
                    <a:lnTo>
                      <a:pt x="319" y="1077"/>
                    </a:lnTo>
                    <a:lnTo>
                      <a:pt x="311" y="1095"/>
                    </a:lnTo>
                    <a:lnTo>
                      <a:pt x="302" y="1114"/>
                    </a:lnTo>
                    <a:lnTo>
                      <a:pt x="295" y="1133"/>
                    </a:lnTo>
                    <a:lnTo>
                      <a:pt x="288" y="1151"/>
                    </a:lnTo>
                    <a:lnTo>
                      <a:pt x="282" y="1170"/>
                    </a:lnTo>
                    <a:lnTo>
                      <a:pt x="276" y="1188"/>
                    </a:lnTo>
                    <a:lnTo>
                      <a:pt x="271" y="1206"/>
                    </a:lnTo>
                    <a:lnTo>
                      <a:pt x="271" y="1206"/>
                    </a:lnTo>
                    <a:lnTo>
                      <a:pt x="266" y="1212"/>
                    </a:lnTo>
                    <a:lnTo>
                      <a:pt x="261" y="1222"/>
                    </a:lnTo>
                    <a:lnTo>
                      <a:pt x="256" y="1235"/>
                    </a:lnTo>
                    <a:lnTo>
                      <a:pt x="252" y="1248"/>
                    </a:lnTo>
                    <a:lnTo>
                      <a:pt x="250" y="1261"/>
                    </a:lnTo>
                    <a:lnTo>
                      <a:pt x="250" y="1261"/>
                    </a:lnTo>
                    <a:lnTo>
                      <a:pt x="239" y="1271"/>
                    </a:lnTo>
                    <a:lnTo>
                      <a:pt x="233" y="1285"/>
                    </a:lnTo>
                    <a:lnTo>
                      <a:pt x="230" y="1301"/>
                    </a:lnTo>
                    <a:lnTo>
                      <a:pt x="226" y="1317"/>
                    </a:lnTo>
                    <a:lnTo>
                      <a:pt x="220" y="1331"/>
                    </a:lnTo>
                    <a:lnTo>
                      <a:pt x="220" y="1331"/>
                    </a:lnTo>
                    <a:lnTo>
                      <a:pt x="214" y="1358"/>
                    </a:lnTo>
                    <a:lnTo>
                      <a:pt x="209" y="1388"/>
                    </a:lnTo>
                    <a:lnTo>
                      <a:pt x="207" y="1419"/>
                    </a:lnTo>
                    <a:lnTo>
                      <a:pt x="204" y="1452"/>
                    </a:lnTo>
                    <a:lnTo>
                      <a:pt x="201" y="1483"/>
                    </a:lnTo>
                    <a:lnTo>
                      <a:pt x="194" y="1513"/>
                    </a:lnTo>
                    <a:lnTo>
                      <a:pt x="184" y="1539"/>
                    </a:lnTo>
                    <a:lnTo>
                      <a:pt x="169" y="1561"/>
                    </a:lnTo>
                    <a:lnTo>
                      <a:pt x="147" y="1577"/>
                    </a:lnTo>
                    <a:lnTo>
                      <a:pt x="119" y="1586"/>
                    </a:lnTo>
                    <a:lnTo>
                      <a:pt x="119" y="1586"/>
                    </a:lnTo>
                    <a:lnTo>
                      <a:pt x="106" y="1587"/>
                    </a:lnTo>
                    <a:lnTo>
                      <a:pt x="91" y="1585"/>
                    </a:lnTo>
                    <a:lnTo>
                      <a:pt x="75" y="1580"/>
                    </a:lnTo>
                    <a:lnTo>
                      <a:pt x="61" y="1575"/>
                    </a:lnTo>
                    <a:lnTo>
                      <a:pt x="54" y="1570"/>
                    </a:lnTo>
                    <a:lnTo>
                      <a:pt x="51" y="1537"/>
                    </a:lnTo>
                    <a:lnTo>
                      <a:pt x="51" y="1537"/>
                    </a:lnTo>
                    <a:lnTo>
                      <a:pt x="46" y="1501"/>
                    </a:lnTo>
                    <a:lnTo>
                      <a:pt x="45" y="1464"/>
                    </a:lnTo>
                    <a:lnTo>
                      <a:pt x="45" y="1427"/>
                    </a:lnTo>
                    <a:lnTo>
                      <a:pt x="46" y="1389"/>
                    </a:lnTo>
                    <a:lnTo>
                      <a:pt x="47" y="1352"/>
                    </a:lnTo>
                    <a:lnTo>
                      <a:pt x="46" y="1314"/>
                    </a:lnTo>
                    <a:lnTo>
                      <a:pt x="43" y="1278"/>
                    </a:lnTo>
                    <a:lnTo>
                      <a:pt x="36" y="1243"/>
                    </a:lnTo>
                    <a:lnTo>
                      <a:pt x="24" y="1211"/>
                    </a:lnTo>
                    <a:lnTo>
                      <a:pt x="5" y="1181"/>
                    </a:lnTo>
                    <a:lnTo>
                      <a:pt x="5" y="1181"/>
                    </a:lnTo>
                    <a:lnTo>
                      <a:pt x="7" y="1171"/>
                    </a:lnTo>
                    <a:lnTo>
                      <a:pt x="8" y="1160"/>
                    </a:lnTo>
                    <a:lnTo>
                      <a:pt x="9" y="1149"/>
                    </a:lnTo>
                    <a:lnTo>
                      <a:pt x="10" y="1137"/>
                    </a:lnTo>
                    <a:lnTo>
                      <a:pt x="11" y="1126"/>
                    </a:lnTo>
                    <a:lnTo>
                      <a:pt x="13" y="1113"/>
                    </a:lnTo>
                    <a:lnTo>
                      <a:pt x="15" y="1101"/>
                    </a:lnTo>
                    <a:lnTo>
                      <a:pt x="19" y="1090"/>
                    </a:lnTo>
                    <a:lnTo>
                      <a:pt x="24" y="1079"/>
                    </a:lnTo>
                    <a:lnTo>
                      <a:pt x="31" y="1070"/>
                    </a:lnTo>
                    <a:lnTo>
                      <a:pt x="31" y="1070"/>
                    </a:lnTo>
                    <a:lnTo>
                      <a:pt x="24" y="1064"/>
                    </a:lnTo>
                    <a:lnTo>
                      <a:pt x="19" y="1056"/>
                    </a:lnTo>
                    <a:lnTo>
                      <a:pt x="19" y="1045"/>
                    </a:lnTo>
                    <a:lnTo>
                      <a:pt x="21" y="1033"/>
                    </a:lnTo>
                    <a:lnTo>
                      <a:pt x="25" y="1020"/>
                    </a:lnTo>
                    <a:lnTo>
                      <a:pt x="28" y="1005"/>
                    </a:lnTo>
                    <a:lnTo>
                      <a:pt x="31" y="991"/>
                    </a:lnTo>
                    <a:lnTo>
                      <a:pt x="33" y="976"/>
                    </a:lnTo>
                    <a:lnTo>
                      <a:pt x="33" y="962"/>
                    </a:lnTo>
                    <a:lnTo>
                      <a:pt x="31" y="950"/>
                    </a:lnTo>
                    <a:lnTo>
                      <a:pt x="31" y="950"/>
                    </a:lnTo>
                    <a:lnTo>
                      <a:pt x="41" y="919"/>
                    </a:lnTo>
                    <a:lnTo>
                      <a:pt x="47" y="891"/>
                    </a:lnTo>
                    <a:lnTo>
                      <a:pt x="50" y="863"/>
                    </a:lnTo>
                    <a:lnTo>
                      <a:pt x="51" y="836"/>
                    </a:lnTo>
                    <a:lnTo>
                      <a:pt x="50" y="810"/>
                    </a:lnTo>
                    <a:lnTo>
                      <a:pt x="49" y="784"/>
                    </a:lnTo>
                    <a:lnTo>
                      <a:pt x="48" y="758"/>
                    </a:lnTo>
                    <a:lnTo>
                      <a:pt x="48" y="730"/>
                    </a:lnTo>
                    <a:lnTo>
                      <a:pt x="51" y="700"/>
                    </a:lnTo>
                    <a:lnTo>
                      <a:pt x="56" y="669"/>
                    </a:lnTo>
                    <a:lnTo>
                      <a:pt x="56" y="669"/>
                    </a:lnTo>
                    <a:lnTo>
                      <a:pt x="67" y="661"/>
                    </a:lnTo>
                    <a:lnTo>
                      <a:pt x="76" y="650"/>
                    </a:lnTo>
                    <a:lnTo>
                      <a:pt x="83" y="638"/>
                    </a:lnTo>
                    <a:lnTo>
                      <a:pt x="89" y="625"/>
                    </a:lnTo>
                    <a:lnTo>
                      <a:pt x="93" y="611"/>
                    </a:lnTo>
                    <a:lnTo>
                      <a:pt x="95" y="597"/>
                    </a:lnTo>
                    <a:lnTo>
                      <a:pt x="97" y="583"/>
                    </a:lnTo>
                    <a:lnTo>
                      <a:pt x="99" y="568"/>
                    </a:lnTo>
                    <a:lnTo>
                      <a:pt x="100" y="555"/>
                    </a:lnTo>
                    <a:lnTo>
                      <a:pt x="102" y="543"/>
                    </a:lnTo>
                    <a:lnTo>
                      <a:pt x="102" y="543"/>
                    </a:lnTo>
                    <a:lnTo>
                      <a:pt x="95" y="548"/>
                    </a:lnTo>
                    <a:lnTo>
                      <a:pt x="90" y="556"/>
                    </a:lnTo>
                    <a:lnTo>
                      <a:pt x="85" y="566"/>
                    </a:lnTo>
                    <a:lnTo>
                      <a:pt x="82" y="577"/>
                    </a:lnTo>
                    <a:lnTo>
                      <a:pt x="78" y="589"/>
                    </a:lnTo>
                    <a:lnTo>
                      <a:pt x="74" y="601"/>
                    </a:lnTo>
                    <a:lnTo>
                      <a:pt x="69" y="613"/>
                    </a:lnTo>
                    <a:lnTo>
                      <a:pt x="64" y="624"/>
                    </a:lnTo>
                    <a:lnTo>
                      <a:pt x="58" y="634"/>
                    </a:lnTo>
                    <a:lnTo>
                      <a:pt x="51" y="643"/>
                    </a:lnTo>
                    <a:lnTo>
                      <a:pt x="51" y="643"/>
                    </a:lnTo>
                    <a:lnTo>
                      <a:pt x="50" y="643"/>
                    </a:lnTo>
                    <a:lnTo>
                      <a:pt x="50" y="636"/>
                    </a:lnTo>
                    <a:lnTo>
                      <a:pt x="51" y="624"/>
                    </a:lnTo>
                    <a:lnTo>
                      <a:pt x="49" y="610"/>
                    </a:lnTo>
                    <a:lnTo>
                      <a:pt x="46" y="598"/>
                    </a:lnTo>
                    <a:lnTo>
                      <a:pt x="46" y="598"/>
                    </a:lnTo>
                    <a:lnTo>
                      <a:pt x="48" y="598"/>
                    </a:lnTo>
                    <a:lnTo>
                      <a:pt x="50" y="597"/>
                    </a:lnTo>
                    <a:lnTo>
                      <a:pt x="52" y="596"/>
                    </a:lnTo>
                    <a:lnTo>
                      <a:pt x="54" y="594"/>
                    </a:lnTo>
                    <a:lnTo>
                      <a:pt x="56" y="593"/>
                    </a:lnTo>
                    <a:lnTo>
                      <a:pt x="56" y="593"/>
                    </a:lnTo>
                    <a:lnTo>
                      <a:pt x="53" y="582"/>
                    </a:lnTo>
                    <a:lnTo>
                      <a:pt x="50" y="571"/>
                    </a:lnTo>
                    <a:lnTo>
                      <a:pt x="46" y="559"/>
                    </a:lnTo>
                    <a:lnTo>
                      <a:pt x="44" y="545"/>
                    </a:lnTo>
                    <a:lnTo>
                      <a:pt x="42" y="531"/>
                    </a:lnTo>
                    <a:lnTo>
                      <a:pt x="41" y="517"/>
                    </a:lnTo>
                    <a:lnTo>
                      <a:pt x="41" y="502"/>
                    </a:lnTo>
                    <a:lnTo>
                      <a:pt x="42" y="487"/>
                    </a:lnTo>
                    <a:lnTo>
                      <a:pt x="45" y="472"/>
                    </a:lnTo>
                    <a:lnTo>
                      <a:pt x="51" y="458"/>
                    </a:lnTo>
                    <a:lnTo>
                      <a:pt x="163" y="352"/>
                    </a:lnTo>
                    <a:lnTo>
                      <a:pt x="163" y="352"/>
                    </a:lnTo>
                    <a:lnTo>
                      <a:pt x="150" y="348"/>
                    </a:lnTo>
                    <a:lnTo>
                      <a:pt x="143" y="346"/>
                    </a:lnTo>
                    <a:lnTo>
                      <a:pt x="139" y="343"/>
                    </a:lnTo>
                    <a:lnTo>
                      <a:pt x="134" y="337"/>
                    </a:lnTo>
                    <a:lnTo>
                      <a:pt x="128" y="327"/>
                    </a:lnTo>
                    <a:lnTo>
                      <a:pt x="128" y="327"/>
                    </a:lnTo>
                    <a:lnTo>
                      <a:pt x="123" y="341"/>
                    </a:lnTo>
                    <a:lnTo>
                      <a:pt x="115" y="355"/>
                    </a:lnTo>
                    <a:lnTo>
                      <a:pt x="108" y="368"/>
                    </a:lnTo>
                    <a:lnTo>
                      <a:pt x="100" y="380"/>
                    </a:lnTo>
                    <a:lnTo>
                      <a:pt x="90" y="392"/>
                    </a:lnTo>
                    <a:lnTo>
                      <a:pt x="80" y="403"/>
                    </a:lnTo>
                    <a:lnTo>
                      <a:pt x="68" y="413"/>
                    </a:lnTo>
                    <a:lnTo>
                      <a:pt x="56" y="423"/>
                    </a:lnTo>
                    <a:lnTo>
                      <a:pt x="43" y="434"/>
                    </a:lnTo>
                    <a:lnTo>
                      <a:pt x="31" y="443"/>
                    </a:lnTo>
                    <a:lnTo>
                      <a:pt x="31" y="443"/>
                    </a:lnTo>
                    <a:lnTo>
                      <a:pt x="24" y="443"/>
                    </a:lnTo>
                    <a:lnTo>
                      <a:pt x="17" y="442"/>
                    </a:lnTo>
                    <a:lnTo>
                      <a:pt x="11" y="439"/>
                    </a:lnTo>
                    <a:lnTo>
                      <a:pt x="7" y="436"/>
                    </a:lnTo>
                    <a:lnTo>
                      <a:pt x="5" y="433"/>
                    </a:lnTo>
                    <a:lnTo>
                      <a:pt x="0" y="428"/>
                    </a:lnTo>
                    <a:lnTo>
                      <a:pt x="0" y="428"/>
                    </a:lnTo>
                    <a:lnTo>
                      <a:pt x="15" y="418"/>
                    </a:lnTo>
                    <a:lnTo>
                      <a:pt x="31" y="407"/>
                    </a:lnTo>
                    <a:lnTo>
                      <a:pt x="46" y="395"/>
                    </a:lnTo>
                    <a:lnTo>
                      <a:pt x="61" y="382"/>
                    </a:lnTo>
                    <a:lnTo>
                      <a:pt x="75" y="368"/>
                    </a:lnTo>
                    <a:lnTo>
                      <a:pt x="87" y="353"/>
                    </a:lnTo>
                    <a:lnTo>
                      <a:pt x="98" y="338"/>
                    </a:lnTo>
                    <a:lnTo>
                      <a:pt x="108" y="323"/>
                    </a:lnTo>
                    <a:lnTo>
                      <a:pt x="116" y="307"/>
                    </a:lnTo>
                    <a:lnTo>
                      <a:pt x="123" y="292"/>
                    </a:lnTo>
                    <a:lnTo>
                      <a:pt x="123" y="292"/>
                    </a:lnTo>
                    <a:lnTo>
                      <a:pt x="124" y="299"/>
                    </a:lnTo>
                    <a:lnTo>
                      <a:pt x="129" y="302"/>
                    </a:lnTo>
                    <a:lnTo>
                      <a:pt x="136" y="302"/>
                    </a:lnTo>
                    <a:lnTo>
                      <a:pt x="142" y="302"/>
                    </a:lnTo>
                    <a:lnTo>
                      <a:pt x="148" y="307"/>
                    </a:lnTo>
                    <a:lnTo>
                      <a:pt x="148" y="307"/>
                    </a:lnTo>
                    <a:lnTo>
                      <a:pt x="157" y="304"/>
                    </a:lnTo>
                    <a:lnTo>
                      <a:pt x="168" y="301"/>
                    </a:lnTo>
                    <a:lnTo>
                      <a:pt x="178" y="299"/>
                    </a:lnTo>
                    <a:lnTo>
                      <a:pt x="189" y="296"/>
                    </a:lnTo>
                    <a:lnTo>
                      <a:pt x="199" y="293"/>
                    </a:lnTo>
                    <a:lnTo>
                      <a:pt x="208" y="290"/>
                    </a:lnTo>
                    <a:lnTo>
                      <a:pt x="217" y="285"/>
                    </a:lnTo>
                    <a:lnTo>
                      <a:pt x="224" y="279"/>
                    </a:lnTo>
                    <a:lnTo>
                      <a:pt x="230" y="271"/>
                    </a:lnTo>
                    <a:lnTo>
                      <a:pt x="235" y="262"/>
                    </a:lnTo>
                    <a:lnTo>
                      <a:pt x="235" y="262"/>
                    </a:lnTo>
                    <a:lnTo>
                      <a:pt x="239" y="236"/>
                    </a:lnTo>
                    <a:lnTo>
                      <a:pt x="242" y="210"/>
                    </a:lnTo>
                    <a:lnTo>
                      <a:pt x="244" y="182"/>
                    </a:lnTo>
                    <a:lnTo>
                      <a:pt x="246" y="155"/>
                    </a:lnTo>
                    <a:lnTo>
                      <a:pt x="249" y="129"/>
                    </a:lnTo>
                    <a:lnTo>
                      <a:pt x="254" y="103"/>
                    </a:lnTo>
                    <a:lnTo>
                      <a:pt x="262" y="79"/>
                    </a:lnTo>
                    <a:lnTo>
                      <a:pt x="272" y="57"/>
                    </a:lnTo>
                    <a:lnTo>
                      <a:pt x="286" y="37"/>
                    </a:lnTo>
                    <a:lnTo>
                      <a:pt x="306" y="21"/>
                    </a:lnTo>
                    <a:lnTo>
                      <a:pt x="306" y="21"/>
                    </a:lnTo>
                    <a:lnTo>
                      <a:pt x="318" y="20"/>
                    </a:lnTo>
                    <a:lnTo>
                      <a:pt x="329" y="18"/>
                    </a:lnTo>
                    <a:lnTo>
                      <a:pt x="341" y="14"/>
                    </a:lnTo>
                    <a:lnTo>
                      <a:pt x="352" y="10"/>
                    </a:lnTo>
                    <a:lnTo>
                      <a:pt x="366" y="5"/>
                    </a:lnTo>
                    <a:lnTo>
                      <a:pt x="378" y="2"/>
                    </a:lnTo>
                    <a:lnTo>
                      <a:pt x="390" y="0"/>
                    </a:lnTo>
                    <a:lnTo>
                      <a:pt x="404" y="0"/>
                    </a:lnTo>
                    <a:lnTo>
                      <a:pt x="416" y="4"/>
                    </a:lnTo>
                    <a:lnTo>
                      <a:pt x="429" y="11"/>
                    </a:lnTo>
                    <a:lnTo>
                      <a:pt x="429" y="11"/>
                    </a:lnTo>
                    <a:lnTo>
                      <a:pt x="436" y="11"/>
                    </a:lnTo>
                    <a:lnTo>
                      <a:pt x="444" y="15"/>
                    </a:lnTo>
                    <a:lnTo>
                      <a:pt x="452" y="21"/>
                    </a:lnTo>
                    <a:lnTo>
                      <a:pt x="458" y="30"/>
                    </a:lnTo>
                    <a:lnTo>
                      <a:pt x="460" y="41"/>
                    </a:lnTo>
                    <a:lnTo>
                      <a:pt x="460" y="4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09" name="Freeform 3473"/>
              <p:cNvSpPr>
                <a:spLocks/>
              </p:cNvSpPr>
              <p:nvPr/>
            </p:nvSpPr>
            <p:spPr bwMode="auto">
              <a:xfrm>
                <a:off x="223" y="4050"/>
                <a:ext cx="2" cy="1"/>
              </a:xfrm>
              <a:custGeom>
                <a:avLst/>
                <a:gdLst>
                  <a:gd name="T0" fmla="*/ 15 w 91"/>
                  <a:gd name="T1" fmla="*/ 65 h 65"/>
                  <a:gd name="T2" fmla="*/ 0 w 91"/>
                  <a:gd name="T3" fmla="*/ 30 h 65"/>
                  <a:gd name="T4" fmla="*/ 91 w 91"/>
                  <a:gd name="T5" fmla="*/ 0 h 65"/>
                  <a:gd name="T6" fmla="*/ 91 w 91"/>
                  <a:gd name="T7" fmla="*/ 0 h 65"/>
                  <a:gd name="T8" fmla="*/ 80 w 91"/>
                  <a:gd name="T9" fmla="*/ 15 h 65"/>
                  <a:gd name="T10" fmla="*/ 66 w 91"/>
                  <a:gd name="T11" fmla="*/ 29 h 65"/>
                  <a:gd name="T12" fmla="*/ 49 w 91"/>
                  <a:gd name="T13" fmla="*/ 40 h 65"/>
                  <a:gd name="T14" fmla="*/ 31 w 91"/>
                  <a:gd name="T15" fmla="*/ 52 h 65"/>
                  <a:gd name="T16" fmla="*/ 15 w 91"/>
                  <a:gd name="T17" fmla="*/ 65 h 65"/>
                  <a:gd name="T18" fmla="*/ 15 w 91"/>
                  <a:gd name="T19"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 h="65">
                    <a:moveTo>
                      <a:pt x="15" y="65"/>
                    </a:moveTo>
                    <a:lnTo>
                      <a:pt x="0" y="30"/>
                    </a:lnTo>
                    <a:lnTo>
                      <a:pt x="91" y="0"/>
                    </a:lnTo>
                    <a:lnTo>
                      <a:pt x="91" y="0"/>
                    </a:lnTo>
                    <a:lnTo>
                      <a:pt x="80" y="15"/>
                    </a:lnTo>
                    <a:lnTo>
                      <a:pt x="66" y="29"/>
                    </a:lnTo>
                    <a:lnTo>
                      <a:pt x="49" y="40"/>
                    </a:lnTo>
                    <a:lnTo>
                      <a:pt x="31" y="52"/>
                    </a:lnTo>
                    <a:lnTo>
                      <a:pt x="15" y="65"/>
                    </a:lnTo>
                    <a:lnTo>
                      <a:pt x="15" y="6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10" name="Freeform 3474"/>
              <p:cNvSpPr>
                <a:spLocks/>
              </p:cNvSpPr>
              <p:nvPr/>
            </p:nvSpPr>
            <p:spPr bwMode="auto">
              <a:xfrm>
                <a:off x="215" y="4050"/>
                <a:ext cx="2" cy="2"/>
              </a:xfrm>
              <a:custGeom>
                <a:avLst/>
                <a:gdLst>
                  <a:gd name="T0" fmla="*/ 73 w 73"/>
                  <a:gd name="T1" fmla="*/ 2 h 65"/>
                  <a:gd name="T2" fmla="*/ 68 w 73"/>
                  <a:gd name="T3" fmla="*/ 13 h 65"/>
                  <a:gd name="T4" fmla="*/ 64 w 73"/>
                  <a:gd name="T5" fmla="*/ 28 h 65"/>
                  <a:gd name="T6" fmla="*/ 61 w 73"/>
                  <a:gd name="T7" fmla="*/ 43 h 65"/>
                  <a:gd name="T8" fmla="*/ 59 w 73"/>
                  <a:gd name="T9" fmla="*/ 57 h 65"/>
                  <a:gd name="T10" fmla="*/ 60 w 73"/>
                  <a:gd name="T11" fmla="*/ 65 h 65"/>
                  <a:gd name="T12" fmla="*/ 60 w 73"/>
                  <a:gd name="T13" fmla="*/ 65 h 65"/>
                  <a:gd name="T14" fmla="*/ 47 w 73"/>
                  <a:gd name="T15" fmla="*/ 50 h 65"/>
                  <a:gd name="T16" fmla="*/ 35 w 73"/>
                  <a:gd name="T17" fmla="*/ 39 h 65"/>
                  <a:gd name="T18" fmla="*/ 25 w 73"/>
                  <a:gd name="T19" fmla="*/ 28 h 65"/>
                  <a:gd name="T20" fmla="*/ 13 w 73"/>
                  <a:gd name="T21" fmla="*/ 16 h 65"/>
                  <a:gd name="T22" fmla="*/ 0 w 73"/>
                  <a:gd name="T23" fmla="*/ 0 h 65"/>
                  <a:gd name="T24" fmla="*/ 0 w 73"/>
                  <a:gd name="T25" fmla="*/ 0 h 65"/>
                  <a:gd name="T26" fmla="*/ 6 w 73"/>
                  <a:gd name="T27" fmla="*/ 0 h 65"/>
                  <a:gd name="T28" fmla="*/ 20 w 73"/>
                  <a:gd name="T29" fmla="*/ 1 h 65"/>
                  <a:gd name="T30" fmla="*/ 38 w 73"/>
                  <a:gd name="T31" fmla="*/ 2 h 65"/>
                  <a:gd name="T32" fmla="*/ 58 w 73"/>
                  <a:gd name="T33" fmla="*/ 2 h 65"/>
                  <a:gd name="T34" fmla="*/ 73 w 73"/>
                  <a:gd name="T35" fmla="*/ 2 h 65"/>
                  <a:gd name="T36" fmla="*/ 73 w 73"/>
                  <a:gd name="T37" fmla="*/ 2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3" h="65">
                    <a:moveTo>
                      <a:pt x="73" y="2"/>
                    </a:moveTo>
                    <a:lnTo>
                      <a:pt x="68" y="13"/>
                    </a:lnTo>
                    <a:lnTo>
                      <a:pt x="64" y="28"/>
                    </a:lnTo>
                    <a:lnTo>
                      <a:pt x="61" y="43"/>
                    </a:lnTo>
                    <a:lnTo>
                      <a:pt x="59" y="57"/>
                    </a:lnTo>
                    <a:lnTo>
                      <a:pt x="60" y="65"/>
                    </a:lnTo>
                    <a:lnTo>
                      <a:pt x="60" y="65"/>
                    </a:lnTo>
                    <a:lnTo>
                      <a:pt x="47" y="50"/>
                    </a:lnTo>
                    <a:lnTo>
                      <a:pt x="35" y="39"/>
                    </a:lnTo>
                    <a:lnTo>
                      <a:pt x="25" y="28"/>
                    </a:lnTo>
                    <a:lnTo>
                      <a:pt x="13" y="16"/>
                    </a:lnTo>
                    <a:lnTo>
                      <a:pt x="0" y="0"/>
                    </a:lnTo>
                    <a:lnTo>
                      <a:pt x="0" y="0"/>
                    </a:lnTo>
                    <a:lnTo>
                      <a:pt x="6" y="0"/>
                    </a:lnTo>
                    <a:lnTo>
                      <a:pt x="20" y="1"/>
                    </a:lnTo>
                    <a:lnTo>
                      <a:pt x="38" y="2"/>
                    </a:lnTo>
                    <a:lnTo>
                      <a:pt x="58" y="2"/>
                    </a:lnTo>
                    <a:lnTo>
                      <a:pt x="73" y="2"/>
                    </a:lnTo>
                    <a:lnTo>
                      <a:pt x="73" y="2"/>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11" name="Freeform 3475"/>
              <p:cNvSpPr>
                <a:spLocks/>
              </p:cNvSpPr>
              <p:nvPr/>
            </p:nvSpPr>
            <p:spPr bwMode="auto">
              <a:xfrm>
                <a:off x="223" y="4052"/>
                <a:ext cx="2" cy="1"/>
              </a:xfrm>
              <a:custGeom>
                <a:avLst/>
                <a:gdLst>
                  <a:gd name="T0" fmla="*/ 0 w 87"/>
                  <a:gd name="T1" fmla="*/ 40 h 40"/>
                  <a:gd name="T2" fmla="*/ 1 w 87"/>
                  <a:gd name="T3" fmla="*/ 32 h 40"/>
                  <a:gd name="T4" fmla="*/ 2 w 87"/>
                  <a:gd name="T5" fmla="*/ 23 h 40"/>
                  <a:gd name="T6" fmla="*/ 3 w 87"/>
                  <a:gd name="T7" fmla="*/ 15 h 40"/>
                  <a:gd name="T8" fmla="*/ 4 w 87"/>
                  <a:gd name="T9" fmla="*/ 7 h 40"/>
                  <a:gd name="T10" fmla="*/ 5 w 87"/>
                  <a:gd name="T11" fmla="*/ 0 h 40"/>
                  <a:gd name="T12" fmla="*/ 5 w 87"/>
                  <a:gd name="T13" fmla="*/ 0 h 40"/>
                  <a:gd name="T14" fmla="*/ 10 w 87"/>
                  <a:gd name="T15" fmla="*/ 1 h 40"/>
                  <a:gd name="T16" fmla="*/ 16 w 87"/>
                  <a:gd name="T17" fmla="*/ 3 h 40"/>
                  <a:gd name="T18" fmla="*/ 23 w 87"/>
                  <a:gd name="T19" fmla="*/ 4 h 40"/>
                  <a:gd name="T20" fmla="*/ 30 w 87"/>
                  <a:gd name="T21" fmla="*/ 6 h 40"/>
                  <a:gd name="T22" fmla="*/ 39 w 87"/>
                  <a:gd name="T23" fmla="*/ 8 h 40"/>
                  <a:gd name="T24" fmla="*/ 48 w 87"/>
                  <a:gd name="T25" fmla="*/ 10 h 40"/>
                  <a:gd name="T26" fmla="*/ 57 w 87"/>
                  <a:gd name="T27" fmla="*/ 13 h 40"/>
                  <a:gd name="T28" fmla="*/ 66 w 87"/>
                  <a:gd name="T29" fmla="*/ 15 h 40"/>
                  <a:gd name="T30" fmla="*/ 76 w 87"/>
                  <a:gd name="T31" fmla="*/ 17 h 40"/>
                  <a:gd name="T32" fmla="*/ 87 w 87"/>
                  <a:gd name="T33" fmla="*/ 19 h 40"/>
                  <a:gd name="T34" fmla="*/ 87 w 87"/>
                  <a:gd name="T35" fmla="*/ 19 h 40"/>
                  <a:gd name="T36" fmla="*/ 76 w 87"/>
                  <a:gd name="T37" fmla="*/ 22 h 40"/>
                  <a:gd name="T38" fmla="*/ 67 w 87"/>
                  <a:gd name="T39" fmla="*/ 24 h 40"/>
                  <a:gd name="T40" fmla="*/ 58 w 87"/>
                  <a:gd name="T41" fmla="*/ 27 h 40"/>
                  <a:gd name="T42" fmla="*/ 49 w 87"/>
                  <a:gd name="T43" fmla="*/ 29 h 40"/>
                  <a:gd name="T44" fmla="*/ 41 w 87"/>
                  <a:gd name="T45" fmla="*/ 31 h 40"/>
                  <a:gd name="T46" fmla="*/ 32 w 87"/>
                  <a:gd name="T47" fmla="*/ 33 h 40"/>
                  <a:gd name="T48" fmla="*/ 24 w 87"/>
                  <a:gd name="T49" fmla="*/ 35 h 40"/>
                  <a:gd name="T50" fmla="*/ 16 w 87"/>
                  <a:gd name="T51" fmla="*/ 37 h 40"/>
                  <a:gd name="T52" fmla="*/ 8 w 87"/>
                  <a:gd name="T53" fmla="*/ 38 h 40"/>
                  <a:gd name="T54" fmla="*/ 0 w 87"/>
                  <a:gd name="T55" fmla="*/ 40 h 40"/>
                  <a:gd name="T56" fmla="*/ 0 w 87"/>
                  <a:gd name="T57"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7" h="40">
                    <a:moveTo>
                      <a:pt x="0" y="40"/>
                    </a:moveTo>
                    <a:lnTo>
                      <a:pt x="1" y="32"/>
                    </a:lnTo>
                    <a:lnTo>
                      <a:pt x="2" y="23"/>
                    </a:lnTo>
                    <a:lnTo>
                      <a:pt x="3" y="15"/>
                    </a:lnTo>
                    <a:lnTo>
                      <a:pt x="4" y="7"/>
                    </a:lnTo>
                    <a:lnTo>
                      <a:pt x="5" y="0"/>
                    </a:lnTo>
                    <a:lnTo>
                      <a:pt x="5" y="0"/>
                    </a:lnTo>
                    <a:lnTo>
                      <a:pt x="10" y="1"/>
                    </a:lnTo>
                    <a:lnTo>
                      <a:pt x="16" y="3"/>
                    </a:lnTo>
                    <a:lnTo>
                      <a:pt x="23" y="4"/>
                    </a:lnTo>
                    <a:lnTo>
                      <a:pt x="30" y="6"/>
                    </a:lnTo>
                    <a:lnTo>
                      <a:pt x="39" y="8"/>
                    </a:lnTo>
                    <a:lnTo>
                      <a:pt x="48" y="10"/>
                    </a:lnTo>
                    <a:lnTo>
                      <a:pt x="57" y="13"/>
                    </a:lnTo>
                    <a:lnTo>
                      <a:pt x="66" y="15"/>
                    </a:lnTo>
                    <a:lnTo>
                      <a:pt x="76" y="17"/>
                    </a:lnTo>
                    <a:lnTo>
                      <a:pt x="87" y="19"/>
                    </a:lnTo>
                    <a:lnTo>
                      <a:pt x="87" y="19"/>
                    </a:lnTo>
                    <a:lnTo>
                      <a:pt x="76" y="22"/>
                    </a:lnTo>
                    <a:lnTo>
                      <a:pt x="67" y="24"/>
                    </a:lnTo>
                    <a:lnTo>
                      <a:pt x="58" y="27"/>
                    </a:lnTo>
                    <a:lnTo>
                      <a:pt x="49" y="29"/>
                    </a:lnTo>
                    <a:lnTo>
                      <a:pt x="41" y="31"/>
                    </a:lnTo>
                    <a:lnTo>
                      <a:pt x="32" y="33"/>
                    </a:lnTo>
                    <a:lnTo>
                      <a:pt x="24" y="35"/>
                    </a:lnTo>
                    <a:lnTo>
                      <a:pt x="16" y="37"/>
                    </a:lnTo>
                    <a:lnTo>
                      <a:pt x="8" y="38"/>
                    </a:lnTo>
                    <a:lnTo>
                      <a:pt x="0" y="40"/>
                    </a:lnTo>
                    <a:lnTo>
                      <a:pt x="0" y="4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12" name="Freeform 3476"/>
              <p:cNvSpPr>
                <a:spLocks/>
              </p:cNvSpPr>
              <p:nvPr/>
            </p:nvSpPr>
            <p:spPr bwMode="auto">
              <a:xfrm>
                <a:off x="218" y="4052"/>
                <a:ext cx="4" cy="2"/>
              </a:xfrm>
              <a:custGeom>
                <a:avLst/>
                <a:gdLst>
                  <a:gd name="T0" fmla="*/ 135 w 179"/>
                  <a:gd name="T1" fmla="*/ 3 h 87"/>
                  <a:gd name="T2" fmla="*/ 147 w 179"/>
                  <a:gd name="T3" fmla="*/ 2 h 87"/>
                  <a:gd name="T4" fmla="*/ 158 w 179"/>
                  <a:gd name="T5" fmla="*/ 1 h 87"/>
                  <a:gd name="T6" fmla="*/ 168 w 179"/>
                  <a:gd name="T7" fmla="*/ 1 h 87"/>
                  <a:gd name="T8" fmla="*/ 175 w 179"/>
                  <a:gd name="T9" fmla="*/ 6 h 87"/>
                  <a:gd name="T10" fmla="*/ 179 w 179"/>
                  <a:gd name="T11" fmla="*/ 16 h 87"/>
                  <a:gd name="T12" fmla="*/ 179 w 179"/>
                  <a:gd name="T13" fmla="*/ 16 h 87"/>
                  <a:gd name="T14" fmla="*/ 169 w 179"/>
                  <a:gd name="T15" fmla="*/ 13 h 87"/>
                  <a:gd name="T16" fmla="*/ 157 w 179"/>
                  <a:gd name="T17" fmla="*/ 12 h 87"/>
                  <a:gd name="T18" fmla="*/ 144 w 179"/>
                  <a:gd name="T19" fmla="*/ 12 h 87"/>
                  <a:gd name="T20" fmla="*/ 128 w 179"/>
                  <a:gd name="T21" fmla="*/ 15 h 87"/>
                  <a:gd name="T22" fmla="*/ 109 w 179"/>
                  <a:gd name="T23" fmla="*/ 22 h 87"/>
                  <a:gd name="T24" fmla="*/ 109 w 179"/>
                  <a:gd name="T25" fmla="*/ 22 h 87"/>
                  <a:gd name="T26" fmla="*/ 104 w 179"/>
                  <a:gd name="T27" fmla="*/ 33 h 87"/>
                  <a:gd name="T28" fmla="*/ 103 w 179"/>
                  <a:gd name="T29" fmla="*/ 47 h 87"/>
                  <a:gd name="T30" fmla="*/ 104 w 179"/>
                  <a:gd name="T31" fmla="*/ 62 h 87"/>
                  <a:gd name="T32" fmla="*/ 106 w 179"/>
                  <a:gd name="T33" fmla="*/ 75 h 87"/>
                  <a:gd name="T34" fmla="*/ 107 w 179"/>
                  <a:gd name="T35" fmla="*/ 87 h 87"/>
                  <a:gd name="T36" fmla="*/ 107 w 179"/>
                  <a:gd name="T37" fmla="*/ 87 h 87"/>
                  <a:gd name="T38" fmla="*/ 106 w 179"/>
                  <a:gd name="T39" fmla="*/ 86 h 87"/>
                  <a:gd name="T40" fmla="*/ 104 w 179"/>
                  <a:gd name="T41" fmla="*/ 84 h 87"/>
                  <a:gd name="T42" fmla="*/ 101 w 179"/>
                  <a:gd name="T43" fmla="*/ 81 h 87"/>
                  <a:gd name="T44" fmla="*/ 97 w 179"/>
                  <a:gd name="T45" fmla="*/ 79 h 87"/>
                  <a:gd name="T46" fmla="*/ 93 w 179"/>
                  <a:gd name="T47" fmla="*/ 77 h 87"/>
                  <a:gd name="T48" fmla="*/ 93 w 179"/>
                  <a:gd name="T49" fmla="*/ 77 h 87"/>
                  <a:gd name="T50" fmla="*/ 94 w 179"/>
                  <a:gd name="T51" fmla="*/ 71 h 87"/>
                  <a:gd name="T52" fmla="*/ 94 w 179"/>
                  <a:gd name="T53" fmla="*/ 59 h 87"/>
                  <a:gd name="T54" fmla="*/ 94 w 179"/>
                  <a:gd name="T55" fmla="*/ 44 h 87"/>
                  <a:gd name="T56" fmla="*/ 94 w 179"/>
                  <a:gd name="T57" fmla="*/ 30 h 87"/>
                  <a:gd name="T58" fmla="*/ 93 w 179"/>
                  <a:gd name="T59" fmla="*/ 21 h 87"/>
                  <a:gd name="T60" fmla="*/ 93 w 179"/>
                  <a:gd name="T61" fmla="*/ 21 h 87"/>
                  <a:gd name="T62" fmla="*/ 81 w 179"/>
                  <a:gd name="T63" fmla="*/ 16 h 87"/>
                  <a:gd name="T64" fmla="*/ 66 w 179"/>
                  <a:gd name="T65" fmla="*/ 13 h 87"/>
                  <a:gd name="T66" fmla="*/ 51 w 179"/>
                  <a:gd name="T67" fmla="*/ 11 h 87"/>
                  <a:gd name="T68" fmla="*/ 38 w 179"/>
                  <a:gd name="T69" fmla="*/ 11 h 87"/>
                  <a:gd name="T70" fmla="*/ 28 w 179"/>
                  <a:gd name="T71" fmla="*/ 11 h 87"/>
                  <a:gd name="T72" fmla="*/ 0 w 179"/>
                  <a:gd name="T73" fmla="*/ 16 h 87"/>
                  <a:gd name="T74" fmla="*/ 0 w 179"/>
                  <a:gd name="T75" fmla="*/ 16 h 87"/>
                  <a:gd name="T76" fmla="*/ 7 w 179"/>
                  <a:gd name="T77" fmla="*/ 6 h 87"/>
                  <a:gd name="T78" fmla="*/ 17 w 179"/>
                  <a:gd name="T79" fmla="*/ 1 h 87"/>
                  <a:gd name="T80" fmla="*/ 29 w 179"/>
                  <a:gd name="T81" fmla="*/ 0 h 87"/>
                  <a:gd name="T82" fmla="*/ 42 w 179"/>
                  <a:gd name="T83" fmla="*/ 1 h 87"/>
                  <a:gd name="T84" fmla="*/ 57 w 179"/>
                  <a:gd name="T85" fmla="*/ 2 h 87"/>
                  <a:gd name="T86" fmla="*/ 57 w 179"/>
                  <a:gd name="T87" fmla="*/ 2 h 87"/>
                  <a:gd name="T88" fmla="*/ 63 w 179"/>
                  <a:gd name="T89" fmla="*/ 4 h 87"/>
                  <a:gd name="T90" fmla="*/ 71 w 179"/>
                  <a:gd name="T91" fmla="*/ 7 h 87"/>
                  <a:gd name="T92" fmla="*/ 79 w 179"/>
                  <a:gd name="T93" fmla="*/ 8 h 87"/>
                  <a:gd name="T94" fmla="*/ 88 w 179"/>
                  <a:gd name="T95" fmla="*/ 9 h 87"/>
                  <a:gd name="T96" fmla="*/ 96 w 179"/>
                  <a:gd name="T97" fmla="*/ 10 h 87"/>
                  <a:gd name="T98" fmla="*/ 105 w 179"/>
                  <a:gd name="T99" fmla="*/ 10 h 87"/>
                  <a:gd name="T100" fmla="*/ 113 w 179"/>
                  <a:gd name="T101" fmla="*/ 9 h 87"/>
                  <a:gd name="T102" fmla="*/ 122 w 179"/>
                  <a:gd name="T103" fmla="*/ 8 h 87"/>
                  <a:gd name="T104" fmla="*/ 129 w 179"/>
                  <a:gd name="T105" fmla="*/ 6 h 87"/>
                  <a:gd name="T106" fmla="*/ 135 w 179"/>
                  <a:gd name="T107" fmla="*/ 3 h 87"/>
                  <a:gd name="T108" fmla="*/ 135 w 179"/>
                  <a:gd name="T109" fmla="*/ 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9" h="87">
                    <a:moveTo>
                      <a:pt x="135" y="3"/>
                    </a:moveTo>
                    <a:lnTo>
                      <a:pt x="147" y="2"/>
                    </a:lnTo>
                    <a:lnTo>
                      <a:pt x="158" y="1"/>
                    </a:lnTo>
                    <a:lnTo>
                      <a:pt x="168" y="1"/>
                    </a:lnTo>
                    <a:lnTo>
                      <a:pt x="175" y="6"/>
                    </a:lnTo>
                    <a:lnTo>
                      <a:pt x="179" y="16"/>
                    </a:lnTo>
                    <a:lnTo>
                      <a:pt x="179" y="16"/>
                    </a:lnTo>
                    <a:lnTo>
                      <a:pt x="169" y="13"/>
                    </a:lnTo>
                    <a:lnTo>
                      <a:pt x="157" y="12"/>
                    </a:lnTo>
                    <a:lnTo>
                      <a:pt x="144" y="12"/>
                    </a:lnTo>
                    <a:lnTo>
                      <a:pt x="128" y="15"/>
                    </a:lnTo>
                    <a:lnTo>
                      <a:pt x="109" y="22"/>
                    </a:lnTo>
                    <a:lnTo>
                      <a:pt x="109" y="22"/>
                    </a:lnTo>
                    <a:lnTo>
                      <a:pt x="104" y="33"/>
                    </a:lnTo>
                    <a:lnTo>
                      <a:pt x="103" y="47"/>
                    </a:lnTo>
                    <a:lnTo>
                      <a:pt x="104" y="62"/>
                    </a:lnTo>
                    <a:lnTo>
                      <a:pt x="106" y="75"/>
                    </a:lnTo>
                    <a:lnTo>
                      <a:pt x="107" y="87"/>
                    </a:lnTo>
                    <a:lnTo>
                      <a:pt x="107" y="87"/>
                    </a:lnTo>
                    <a:lnTo>
                      <a:pt x="106" y="86"/>
                    </a:lnTo>
                    <a:lnTo>
                      <a:pt x="104" y="84"/>
                    </a:lnTo>
                    <a:lnTo>
                      <a:pt x="101" y="81"/>
                    </a:lnTo>
                    <a:lnTo>
                      <a:pt x="97" y="79"/>
                    </a:lnTo>
                    <a:lnTo>
                      <a:pt x="93" y="77"/>
                    </a:lnTo>
                    <a:lnTo>
                      <a:pt x="93" y="77"/>
                    </a:lnTo>
                    <a:lnTo>
                      <a:pt x="94" y="71"/>
                    </a:lnTo>
                    <a:lnTo>
                      <a:pt x="94" y="59"/>
                    </a:lnTo>
                    <a:lnTo>
                      <a:pt x="94" y="44"/>
                    </a:lnTo>
                    <a:lnTo>
                      <a:pt x="94" y="30"/>
                    </a:lnTo>
                    <a:lnTo>
                      <a:pt x="93" y="21"/>
                    </a:lnTo>
                    <a:lnTo>
                      <a:pt x="93" y="21"/>
                    </a:lnTo>
                    <a:lnTo>
                      <a:pt x="81" y="16"/>
                    </a:lnTo>
                    <a:lnTo>
                      <a:pt x="66" y="13"/>
                    </a:lnTo>
                    <a:lnTo>
                      <a:pt x="51" y="11"/>
                    </a:lnTo>
                    <a:lnTo>
                      <a:pt x="38" y="11"/>
                    </a:lnTo>
                    <a:lnTo>
                      <a:pt x="28" y="11"/>
                    </a:lnTo>
                    <a:lnTo>
                      <a:pt x="0" y="16"/>
                    </a:lnTo>
                    <a:lnTo>
                      <a:pt x="0" y="16"/>
                    </a:lnTo>
                    <a:lnTo>
                      <a:pt x="7" y="6"/>
                    </a:lnTo>
                    <a:lnTo>
                      <a:pt x="17" y="1"/>
                    </a:lnTo>
                    <a:lnTo>
                      <a:pt x="29" y="0"/>
                    </a:lnTo>
                    <a:lnTo>
                      <a:pt x="42" y="1"/>
                    </a:lnTo>
                    <a:lnTo>
                      <a:pt x="57" y="2"/>
                    </a:lnTo>
                    <a:lnTo>
                      <a:pt x="57" y="2"/>
                    </a:lnTo>
                    <a:lnTo>
                      <a:pt x="63" y="4"/>
                    </a:lnTo>
                    <a:lnTo>
                      <a:pt x="71" y="7"/>
                    </a:lnTo>
                    <a:lnTo>
                      <a:pt x="79" y="8"/>
                    </a:lnTo>
                    <a:lnTo>
                      <a:pt x="88" y="9"/>
                    </a:lnTo>
                    <a:lnTo>
                      <a:pt x="96" y="10"/>
                    </a:lnTo>
                    <a:lnTo>
                      <a:pt x="105" y="10"/>
                    </a:lnTo>
                    <a:lnTo>
                      <a:pt x="113" y="9"/>
                    </a:lnTo>
                    <a:lnTo>
                      <a:pt x="122" y="8"/>
                    </a:lnTo>
                    <a:lnTo>
                      <a:pt x="129" y="6"/>
                    </a:lnTo>
                    <a:lnTo>
                      <a:pt x="135" y="3"/>
                    </a:lnTo>
                    <a:lnTo>
                      <a:pt x="135" y="3"/>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13" name="Freeform 3477"/>
              <p:cNvSpPr>
                <a:spLocks/>
              </p:cNvSpPr>
              <p:nvPr/>
            </p:nvSpPr>
            <p:spPr bwMode="auto">
              <a:xfrm>
                <a:off x="218" y="4053"/>
                <a:ext cx="2" cy="0"/>
              </a:xfrm>
              <a:custGeom>
                <a:avLst/>
                <a:gdLst>
                  <a:gd name="T0" fmla="*/ 52 w 52"/>
                  <a:gd name="T1" fmla="*/ 11 h 17"/>
                  <a:gd name="T2" fmla="*/ 48 w 52"/>
                  <a:gd name="T3" fmla="*/ 12 h 17"/>
                  <a:gd name="T4" fmla="*/ 40 w 52"/>
                  <a:gd name="T5" fmla="*/ 15 h 17"/>
                  <a:gd name="T6" fmla="*/ 29 w 52"/>
                  <a:gd name="T7" fmla="*/ 17 h 17"/>
                  <a:gd name="T8" fmla="*/ 15 w 52"/>
                  <a:gd name="T9" fmla="*/ 16 h 17"/>
                  <a:gd name="T10" fmla="*/ 0 w 52"/>
                  <a:gd name="T11" fmla="*/ 11 h 17"/>
                  <a:gd name="T12" fmla="*/ 0 w 52"/>
                  <a:gd name="T13" fmla="*/ 11 h 17"/>
                  <a:gd name="T14" fmla="*/ 9 w 52"/>
                  <a:gd name="T15" fmla="*/ 4 h 17"/>
                  <a:gd name="T16" fmla="*/ 20 w 52"/>
                  <a:gd name="T17" fmla="*/ 0 h 17"/>
                  <a:gd name="T18" fmla="*/ 32 w 52"/>
                  <a:gd name="T19" fmla="*/ 0 h 17"/>
                  <a:gd name="T20" fmla="*/ 43 w 52"/>
                  <a:gd name="T21" fmla="*/ 3 h 17"/>
                  <a:gd name="T22" fmla="*/ 52 w 52"/>
                  <a:gd name="T23" fmla="*/ 11 h 17"/>
                  <a:gd name="T24" fmla="*/ 52 w 52"/>
                  <a:gd name="T25" fmla="*/ 11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 h="17">
                    <a:moveTo>
                      <a:pt x="52" y="11"/>
                    </a:moveTo>
                    <a:lnTo>
                      <a:pt x="48" y="12"/>
                    </a:lnTo>
                    <a:lnTo>
                      <a:pt x="40" y="15"/>
                    </a:lnTo>
                    <a:lnTo>
                      <a:pt x="29" y="17"/>
                    </a:lnTo>
                    <a:lnTo>
                      <a:pt x="15" y="16"/>
                    </a:lnTo>
                    <a:lnTo>
                      <a:pt x="0" y="11"/>
                    </a:lnTo>
                    <a:lnTo>
                      <a:pt x="0" y="11"/>
                    </a:lnTo>
                    <a:lnTo>
                      <a:pt x="9" y="4"/>
                    </a:lnTo>
                    <a:lnTo>
                      <a:pt x="20" y="0"/>
                    </a:lnTo>
                    <a:lnTo>
                      <a:pt x="32" y="0"/>
                    </a:lnTo>
                    <a:lnTo>
                      <a:pt x="43" y="3"/>
                    </a:lnTo>
                    <a:lnTo>
                      <a:pt x="52" y="11"/>
                    </a:lnTo>
                    <a:lnTo>
                      <a:pt x="52" y="1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14" name="Freeform 3478"/>
              <p:cNvSpPr>
                <a:spLocks/>
              </p:cNvSpPr>
              <p:nvPr/>
            </p:nvSpPr>
            <p:spPr bwMode="auto">
              <a:xfrm>
                <a:off x="215" y="4053"/>
                <a:ext cx="2" cy="1"/>
              </a:xfrm>
              <a:custGeom>
                <a:avLst/>
                <a:gdLst>
                  <a:gd name="T0" fmla="*/ 56 w 56"/>
                  <a:gd name="T1" fmla="*/ 10 h 51"/>
                  <a:gd name="T2" fmla="*/ 51 w 56"/>
                  <a:gd name="T3" fmla="*/ 51 h 51"/>
                  <a:gd name="T4" fmla="*/ 0 w 56"/>
                  <a:gd name="T5" fmla="*/ 0 h 51"/>
                  <a:gd name="T6" fmla="*/ 0 w 56"/>
                  <a:gd name="T7" fmla="*/ 0 h 51"/>
                  <a:gd name="T8" fmla="*/ 10 w 56"/>
                  <a:gd name="T9" fmla="*/ 2 h 51"/>
                  <a:gd name="T10" fmla="*/ 21 w 56"/>
                  <a:gd name="T11" fmla="*/ 5 h 51"/>
                  <a:gd name="T12" fmla="*/ 31 w 56"/>
                  <a:gd name="T13" fmla="*/ 9 h 51"/>
                  <a:gd name="T14" fmla="*/ 43 w 56"/>
                  <a:gd name="T15" fmla="*/ 10 h 51"/>
                  <a:gd name="T16" fmla="*/ 56 w 56"/>
                  <a:gd name="T17" fmla="*/ 10 h 51"/>
                  <a:gd name="T18" fmla="*/ 56 w 56"/>
                  <a:gd name="T19" fmla="*/ 1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51">
                    <a:moveTo>
                      <a:pt x="56" y="10"/>
                    </a:moveTo>
                    <a:lnTo>
                      <a:pt x="51" y="51"/>
                    </a:lnTo>
                    <a:lnTo>
                      <a:pt x="0" y="0"/>
                    </a:lnTo>
                    <a:lnTo>
                      <a:pt x="0" y="0"/>
                    </a:lnTo>
                    <a:lnTo>
                      <a:pt x="10" y="2"/>
                    </a:lnTo>
                    <a:lnTo>
                      <a:pt x="21" y="5"/>
                    </a:lnTo>
                    <a:lnTo>
                      <a:pt x="31" y="9"/>
                    </a:lnTo>
                    <a:lnTo>
                      <a:pt x="43" y="10"/>
                    </a:lnTo>
                    <a:lnTo>
                      <a:pt x="56" y="10"/>
                    </a:lnTo>
                    <a:lnTo>
                      <a:pt x="56" y="1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15" name="Freeform 3479"/>
              <p:cNvSpPr>
                <a:spLocks/>
              </p:cNvSpPr>
              <p:nvPr/>
            </p:nvSpPr>
            <p:spPr bwMode="auto">
              <a:xfrm>
                <a:off x="216" y="4053"/>
                <a:ext cx="2" cy="8"/>
              </a:xfrm>
              <a:custGeom>
                <a:avLst/>
                <a:gdLst>
                  <a:gd name="T0" fmla="*/ 59 w 74"/>
                  <a:gd name="T1" fmla="*/ 186 h 357"/>
                  <a:gd name="T2" fmla="*/ 49 w 74"/>
                  <a:gd name="T3" fmla="*/ 199 h 357"/>
                  <a:gd name="T4" fmla="*/ 40 w 74"/>
                  <a:gd name="T5" fmla="*/ 214 h 357"/>
                  <a:gd name="T6" fmla="*/ 31 w 74"/>
                  <a:gd name="T7" fmla="*/ 230 h 357"/>
                  <a:gd name="T8" fmla="*/ 22 w 74"/>
                  <a:gd name="T9" fmla="*/ 248 h 357"/>
                  <a:gd name="T10" fmla="*/ 15 w 74"/>
                  <a:gd name="T11" fmla="*/ 265 h 357"/>
                  <a:gd name="T12" fmla="*/ 8 w 74"/>
                  <a:gd name="T13" fmla="*/ 283 h 357"/>
                  <a:gd name="T14" fmla="*/ 6 w 74"/>
                  <a:gd name="T15" fmla="*/ 301 h 357"/>
                  <a:gd name="T16" fmla="*/ 7 w 74"/>
                  <a:gd name="T17" fmla="*/ 320 h 357"/>
                  <a:gd name="T18" fmla="*/ 13 w 74"/>
                  <a:gd name="T19" fmla="*/ 338 h 357"/>
                  <a:gd name="T20" fmla="*/ 23 w 74"/>
                  <a:gd name="T21" fmla="*/ 357 h 357"/>
                  <a:gd name="T22" fmla="*/ 23 w 74"/>
                  <a:gd name="T23" fmla="*/ 357 h 357"/>
                  <a:gd name="T24" fmla="*/ 18 w 74"/>
                  <a:gd name="T25" fmla="*/ 357 h 357"/>
                  <a:gd name="T26" fmla="*/ 13 w 74"/>
                  <a:gd name="T27" fmla="*/ 356 h 357"/>
                  <a:gd name="T28" fmla="*/ 9 w 74"/>
                  <a:gd name="T29" fmla="*/ 353 h 357"/>
                  <a:gd name="T30" fmla="*/ 5 w 74"/>
                  <a:gd name="T31" fmla="*/ 350 h 357"/>
                  <a:gd name="T32" fmla="*/ 2 w 74"/>
                  <a:gd name="T33" fmla="*/ 347 h 357"/>
                  <a:gd name="T34" fmla="*/ 2 w 74"/>
                  <a:gd name="T35" fmla="*/ 347 h 357"/>
                  <a:gd name="T36" fmla="*/ 0 w 74"/>
                  <a:gd name="T37" fmla="*/ 328 h 357"/>
                  <a:gd name="T38" fmla="*/ 0 w 74"/>
                  <a:gd name="T39" fmla="*/ 310 h 357"/>
                  <a:gd name="T40" fmla="*/ 1 w 74"/>
                  <a:gd name="T41" fmla="*/ 292 h 357"/>
                  <a:gd name="T42" fmla="*/ 4 w 74"/>
                  <a:gd name="T43" fmla="*/ 274 h 357"/>
                  <a:gd name="T44" fmla="*/ 8 w 74"/>
                  <a:gd name="T45" fmla="*/ 258 h 357"/>
                  <a:gd name="T46" fmla="*/ 14 w 74"/>
                  <a:gd name="T47" fmla="*/ 242 h 357"/>
                  <a:gd name="T48" fmla="*/ 20 w 74"/>
                  <a:gd name="T49" fmla="*/ 226 h 357"/>
                  <a:gd name="T50" fmla="*/ 28 w 74"/>
                  <a:gd name="T51" fmla="*/ 211 h 357"/>
                  <a:gd name="T52" fmla="*/ 37 w 74"/>
                  <a:gd name="T53" fmla="*/ 198 h 357"/>
                  <a:gd name="T54" fmla="*/ 48 w 74"/>
                  <a:gd name="T55" fmla="*/ 186 h 357"/>
                  <a:gd name="T56" fmla="*/ 48 w 74"/>
                  <a:gd name="T57" fmla="*/ 186 h 357"/>
                  <a:gd name="T58" fmla="*/ 50 w 74"/>
                  <a:gd name="T59" fmla="*/ 167 h 357"/>
                  <a:gd name="T60" fmla="*/ 52 w 74"/>
                  <a:gd name="T61" fmla="*/ 149 h 357"/>
                  <a:gd name="T62" fmla="*/ 52 w 74"/>
                  <a:gd name="T63" fmla="*/ 130 h 357"/>
                  <a:gd name="T64" fmla="*/ 52 w 74"/>
                  <a:gd name="T65" fmla="*/ 111 h 357"/>
                  <a:gd name="T66" fmla="*/ 52 w 74"/>
                  <a:gd name="T67" fmla="*/ 92 h 357"/>
                  <a:gd name="T68" fmla="*/ 52 w 74"/>
                  <a:gd name="T69" fmla="*/ 73 h 357"/>
                  <a:gd name="T70" fmla="*/ 53 w 74"/>
                  <a:gd name="T71" fmla="*/ 54 h 357"/>
                  <a:gd name="T72" fmla="*/ 55 w 74"/>
                  <a:gd name="T73" fmla="*/ 36 h 357"/>
                  <a:gd name="T74" fmla="*/ 59 w 74"/>
                  <a:gd name="T75" fmla="*/ 18 h 357"/>
                  <a:gd name="T76" fmla="*/ 64 w 74"/>
                  <a:gd name="T77" fmla="*/ 0 h 357"/>
                  <a:gd name="T78" fmla="*/ 64 w 74"/>
                  <a:gd name="T79" fmla="*/ 0 h 357"/>
                  <a:gd name="T80" fmla="*/ 70 w 74"/>
                  <a:gd name="T81" fmla="*/ 23 h 357"/>
                  <a:gd name="T82" fmla="*/ 74 w 74"/>
                  <a:gd name="T83" fmla="*/ 43 h 357"/>
                  <a:gd name="T84" fmla="*/ 74 w 74"/>
                  <a:gd name="T85" fmla="*/ 60 h 357"/>
                  <a:gd name="T86" fmla="*/ 73 w 74"/>
                  <a:gd name="T87" fmla="*/ 76 h 357"/>
                  <a:gd name="T88" fmla="*/ 70 w 74"/>
                  <a:gd name="T89" fmla="*/ 92 h 357"/>
                  <a:gd name="T90" fmla="*/ 66 w 74"/>
                  <a:gd name="T91" fmla="*/ 107 h 357"/>
                  <a:gd name="T92" fmla="*/ 62 w 74"/>
                  <a:gd name="T93" fmla="*/ 123 h 357"/>
                  <a:gd name="T94" fmla="*/ 59 w 74"/>
                  <a:gd name="T95" fmla="*/ 141 h 357"/>
                  <a:gd name="T96" fmla="*/ 57 w 74"/>
                  <a:gd name="T97" fmla="*/ 162 h 357"/>
                  <a:gd name="T98" fmla="*/ 59 w 74"/>
                  <a:gd name="T99" fmla="*/ 186 h 357"/>
                  <a:gd name="T100" fmla="*/ 59 w 74"/>
                  <a:gd name="T101" fmla="*/ 186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4" h="357">
                    <a:moveTo>
                      <a:pt x="59" y="186"/>
                    </a:moveTo>
                    <a:lnTo>
                      <a:pt x="49" y="199"/>
                    </a:lnTo>
                    <a:lnTo>
                      <a:pt x="40" y="214"/>
                    </a:lnTo>
                    <a:lnTo>
                      <a:pt x="31" y="230"/>
                    </a:lnTo>
                    <a:lnTo>
                      <a:pt x="22" y="248"/>
                    </a:lnTo>
                    <a:lnTo>
                      <a:pt x="15" y="265"/>
                    </a:lnTo>
                    <a:lnTo>
                      <a:pt x="8" y="283"/>
                    </a:lnTo>
                    <a:lnTo>
                      <a:pt x="6" y="301"/>
                    </a:lnTo>
                    <a:lnTo>
                      <a:pt x="7" y="320"/>
                    </a:lnTo>
                    <a:lnTo>
                      <a:pt x="13" y="338"/>
                    </a:lnTo>
                    <a:lnTo>
                      <a:pt x="23" y="357"/>
                    </a:lnTo>
                    <a:lnTo>
                      <a:pt x="23" y="357"/>
                    </a:lnTo>
                    <a:lnTo>
                      <a:pt x="18" y="357"/>
                    </a:lnTo>
                    <a:lnTo>
                      <a:pt x="13" y="356"/>
                    </a:lnTo>
                    <a:lnTo>
                      <a:pt x="9" y="353"/>
                    </a:lnTo>
                    <a:lnTo>
                      <a:pt x="5" y="350"/>
                    </a:lnTo>
                    <a:lnTo>
                      <a:pt x="2" y="347"/>
                    </a:lnTo>
                    <a:lnTo>
                      <a:pt x="2" y="347"/>
                    </a:lnTo>
                    <a:lnTo>
                      <a:pt x="0" y="328"/>
                    </a:lnTo>
                    <a:lnTo>
                      <a:pt x="0" y="310"/>
                    </a:lnTo>
                    <a:lnTo>
                      <a:pt x="1" y="292"/>
                    </a:lnTo>
                    <a:lnTo>
                      <a:pt x="4" y="274"/>
                    </a:lnTo>
                    <a:lnTo>
                      <a:pt x="8" y="258"/>
                    </a:lnTo>
                    <a:lnTo>
                      <a:pt x="14" y="242"/>
                    </a:lnTo>
                    <a:lnTo>
                      <a:pt x="20" y="226"/>
                    </a:lnTo>
                    <a:lnTo>
                      <a:pt x="28" y="211"/>
                    </a:lnTo>
                    <a:lnTo>
                      <a:pt x="37" y="198"/>
                    </a:lnTo>
                    <a:lnTo>
                      <a:pt x="48" y="186"/>
                    </a:lnTo>
                    <a:lnTo>
                      <a:pt x="48" y="186"/>
                    </a:lnTo>
                    <a:lnTo>
                      <a:pt x="50" y="167"/>
                    </a:lnTo>
                    <a:lnTo>
                      <a:pt x="52" y="149"/>
                    </a:lnTo>
                    <a:lnTo>
                      <a:pt x="52" y="130"/>
                    </a:lnTo>
                    <a:lnTo>
                      <a:pt x="52" y="111"/>
                    </a:lnTo>
                    <a:lnTo>
                      <a:pt x="52" y="92"/>
                    </a:lnTo>
                    <a:lnTo>
                      <a:pt x="52" y="73"/>
                    </a:lnTo>
                    <a:lnTo>
                      <a:pt x="53" y="54"/>
                    </a:lnTo>
                    <a:lnTo>
                      <a:pt x="55" y="36"/>
                    </a:lnTo>
                    <a:lnTo>
                      <a:pt x="59" y="18"/>
                    </a:lnTo>
                    <a:lnTo>
                      <a:pt x="64" y="0"/>
                    </a:lnTo>
                    <a:lnTo>
                      <a:pt x="64" y="0"/>
                    </a:lnTo>
                    <a:lnTo>
                      <a:pt x="70" y="23"/>
                    </a:lnTo>
                    <a:lnTo>
                      <a:pt x="74" y="43"/>
                    </a:lnTo>
                    <a:lnTo>
                      <a:pt x="74" y="60"/>
                    </a:lnTo>
                    <a:lnTo>
                      <a:pt x="73" y="76"/>
                    </a:lnTo>
                    <a:lnTo>
                      <a:pt x="70" y="92"/>
                    </a:lnTo>
                    <a:lnTo>
                      <a:pt x="66" y="107"/>
                    </a:lnTo>
                    <a:lnTo>
                      <a:pt x="62" y="123"/>
                    </a:lnTo>
                    <a:lnTo>
                      <a:pt x="59" y="141"/>
                    </a:lnTo>
                    <a:lnTo>
                      <a:pt x="57" y="162"/>
                    </a:lnTo>
                    <a:lnTo>
                      <a:pt x="59" y="186"/>
                    </a:lnTo>
                    <a:lnTo>
                      <a:pt x="59" y="186"/>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16" name="Freeform 3480"/>
              <p:cNvSpPr>
                <a:spLocks/>
              </p:cNvSpPr>
              <p:nvPr/>
            </p:nvSpPr>
            <p:spPr bwMode="auto">
              <a:xfrm>
                <a:off x="211" y="4054"/>
                <a:ext cx="3" cy="4"/>
              </a:xfrm>
              <a:custGeom>
                <a:avLst/>
                <a:gdLst>
                  <a:gd name="T0" fmla="*/ 127 w 127"/>
                  <a:gd name="T1" fmla="*/ 0 h 160"/>
                  <a:gd name="T2" fmla="*/ 124 w 127"/>
                  <a:gd name="T3" fmla="*/ 20 h 160"/>
                  <a:gd name="T4" fmla="*/ 118 w 127"/>
                  <a:gd name="T5" fmla="*/ 39 h 160"/>
                  <a:gd name="T6" fmla="*/ 110 w 127"/>
                  <a:gd name="T7" fmla="*/ 58 h 160"/>
                  <a:gd name="T8" fmla="*/ 99 w 127"/>
                  <a:gd name="T9" fmla="*/ 76 h 160"/>
                  <a:gd name="T10" fmla="*/ 86 w 127"/>
                  <a:gd name="T11" fmla="*/ 93 h 160"/>
                  <a:gd name="T12" fmla="*/ 72 w 127"/>
                  <a:gd name="T13" fmla="*/ 109 h 160"/>
                  <a:gd name="T14" fmla="*/ 56 w 127"/>
                  <a:gd name="T15" fmla="*/ 123 h 160"/>
                  <a:gd name="T16" fmla="*/ 39 w 127"/>
                  <a:gd name="T17" fmla="*/ 137 h 160"/>
                  <a:gd name="T18" fmla="*/ 22 w 127"/>
                  <a:gd name="T19" fmla="*/ 149 h 160"/>
                  <a:gd name="T20" fmla="*/ 5 w 127"/>
                  <a:gd name="T21" fmla="*/ 160 h 160"/>
                  <a:gd name="T22" fmla="*/ 5 w 127"/>
                  <a:gd name="T23" fmla="*/ 160 h 160"/>
                  <a:gd name="T24" fmla="*/ 0 w 127"/>
                  <a:gd name="T25" fmla="*/ 140 h 160"/>
                  <a:gd name="T26" fmla="*/ 2 w 127"/>
                  <a:gd name="T27" fmla="*/ 124 h 160"/>
                  <a:gd name="T28" fmla="*/ 9 w 127"/>
                  <a:gd name="T29" fmla="*/ 113 h 160"/>
                  <a:gd name="T30" fmla="*/ 21 w 127"/>
                  <a:gd name="T31" fmla="*/ 104 h 160"/>
                  <a:gd name="T32" fmla="*/ 35 w 127"/>
                  <a:gd name="T33" fmla="*/ 96 h 160"/>
                  <a:gd name="T34" fmla="*/ 51 w 127"/>
                  <a:gd name="T35" fmla="*/ 88 h 160"/>
                  <a:gd name="T36" fmla="*/ 67 w 127"/>
                  <a:gd name="T37" fmla="*/ 80 h 160"/>
                  <a:gd name="T38" fmla="*/ 81 w 127"/>
                  <a:gd name="T39" fmla="*/ 70 h 160"/>
                  <a:gd name="T40" fmla="*/ 94 w 127"/>
                  <a:gd name="T41" fmla="*/ 57 h 160"/>
                  <a:gd name="T42" fmla="*/ 102 w 127"/>
                  <a:gd name="T43" fmla="*/ 40 h 160"/>
                  <a:gd name="T44" fmla="*/ 102 w 127"/>
                  <a:gd name="T45" fmla="*/ 40 h 160"/>
                  <a:gd name="T46" fmla="*/ 104 w 127"/>
                  <a:gd name="T47" fmla="*/ 30 h 160"/>
                  <a:gd name="T48" fmla="*/ 108 w 127"/>
                  <a:gd name="T49" fmla="*/ 19 h 160"/>
                  <a:gd name="T50" fmla="*/ 112 w 127"/>
                  <a:gd name="T51" fmla="*/ 10 h 160"/>
                  <a:gd name="T52" fmla="*/ 118 w 127"/>
                  <a:gd name="T53" fmla="*/ 3 h 160"/>
                  <a:gd name="T54" fmla="*/ 127 w 127"/>
                  <a:gd name="T55" fmla="*/ 0 h 160"/>
                  <a:gd name="T56" fmla="*/ 127 w 127"/>
                  <a:gd name="T57" fmla="*/ 0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7" h="160">
                    <a:moveTo>
                      <a:pt x="127" y="0"/>
                    </a:moveTo>
                    <a:lnTo>
                      <a:pt x="124" y="20"/>
                    </a:lnTo>
                    <a:lnTo>
                      <a:pt x="118" y="39"/>
                    </a:lnTo>
                    <a:lnTo>
                      <a:pt x="110" y="58"/>
                    </a:lnTo>
                    <a:lnTo>
                      <a:pt x="99" y="76"/>
                    </a:lnTo>
                    <a:lnTo>
                      <a:pt x="86" y="93"/>
                    </a:lnTo>
                    <a:lnTo>
                      <a:pt x="72" y="109"/>
                    </a:lnTo>
                    <a:lnTo>
                      <a:pt x="56" y="123"/>
                    </a:lnTo>
                    <a:lnTo>
                      <a:pt x="39" y="137"/>
                    </a:lnTo>
                    <a:lnTo>
                      <a:pt x="22" y="149"/>
                    </a:lnTo>
                    <a:lnTo>
                      <a:pt x="5" y="160"/>
                    </a:lnTo>
                    <a:lnTo>
                      <a:pt x="5" y="160"/>
                    </a:lnTo>
                    <a:lnTo>
                      <a:pt x="0" y="140"/>
                    </a:lnTo>
                    <a:lnTo>
                      <a:pt x="2" y="124"/>
                    </a:lnTo>
                    <a:lnTo>
                      <a:pt x="9" y="113"/>
                    </a:lnTo>
                    <a:lnTo>
                      <a:pt x="21" y="104"/>
                    </a:lnTo>
                    <a:lnTo>
                      <a:pt x="35" y="96"/>
                    </a:lnTo>
                    <a:lnTo>
                      <a:pt x="51" y="88"/>
                    </a:lnTo>
                    <a:lnTo>
                      <a:pt x="67" y="80"/>
                    </a:lnTo>
                    <a:lnTo>
                      <a:pt x="81" y="70"/>
                    </a:lnTo>
                    <a:lnTo>
                      <a:pt x="94" y="57"/>
                    </a:lnTo>
                    <a:lnTo>
                      <a:pt x="102" y="40"/>
                    </a:lnTo>
                    <a:lnTo>
                      <a:pt x="102" y="40"/>
                    </a:lnTo>
                    <a:lnTo>
                      <a:pt x="104" y="30"/>
                    </a:lnTo>
                    <a:lnTo>
                      <a:pt x="108" y="19"/>
                    </a:lnTo>
                    <a:lnTo>
                      <a:pt x="112" y="10"/>
                    </a:lnTo>
                    <a:lnTo>
                      <a:pt x="118" y="3"/>
                    </a:lnTo>
                    <a:lnTo>
                      <a:pt x="127" y="0"/>
                    </a:lnTo>
                    <a:lnTo>
                      <a:pt x="127"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17" name="Freeform 3481"/>
              <p:cNvSpPr>
                <a:spLocks/>
              </p:cNvSpPr>
              <p:nvPr/>
            </p:nvSpPr>
            <p:spPr bwMode="auto">
              <a:xfrm>
                <a:off x="219" y="4054"/>
                <a:ext cx="2" cy="1"/>
              </a:xfrm>
              <a:custGeom>
                <a:avLst/>
                <a:gdLst>
                  <a:gd name="T0" fmla="*/ 0 w 77"/>
                  <a:gd name="T1" fmla="*/ 5 h 5"/>
                  <a:gd name="T2" fmla="*/ 0 w 77"/>
                  <a:gd name="T3" fmla="*/ 0 h 5"/>
                  <a:gd name="T4" fmla="*/ 77 w 77"/>
                  <a:gd name="T5" fmla="*/ 0 h 5"/>
                  <a:gd name="T6" fmla="*/ 77 w 77"/>
                  <a:gd name="T7" fmla="*/ 5 h 5"/>
                  <a:gd name="T8" fmla="*/ 0 w 77"/>
                  <a:gd name="T9" fmla="*/ 5 h 5"/>
                  <a:gd name="T10" fmla="*/ 0 w 77"/>
                  <a:gd name="T11" fmla="*/ 5 h 5"/>
                </a:gdLst>
                <a:ahLst/>
                <a:cxnLst>
                  <a:cxn ang="0">
                    <a:pos x="T0" y="T1"/>
                  </a:cxn>
                  <a:cxn ang="0">
                    <a:pos x="T2" y="T3"/>
                  </a:cxn>
                  <a:cxn ang="0">
                    <a:pos x="T4" y="T5"/>
                  </a:cxn>
                  <a:cxn ang="0">
                    <a:pos x="T6" y="T7"/>
                  </a:cxn>
                  <a:cxn ang="0">
                    <a:pos x="T8" y="T9"/>
                  </a:cxn>
                  <a:cxn ang="0">
                    <a:pos x="T10" y="T11"/>
                  </a:cxn>
                </a:cxnLst>
                <a:rect l="0" t="0" r="r" b="b"/>
                <a:pathLst>
                  <a:path w="77" h="5">
                    <a:moveTo>
                      <a:pt x="0" y="5"/>
                    </a:moveTo>
                    <a:lnTo>
                      <a:pt x="0" y="0"/>
                    </a:lnTo>
                    <a:lnTo>
                      <a:pt x="77" y="0"/>
                    </a:lnTo>
                    <a:lnTo>
                      <a:pt x="77" y="5"/>
                    </a:lnTo>
                    <a:lnTo>
                      <a:pt x="0" y="5"/>
                    </a:lnTo>
                    <a:lnTo>
                      <a:pt x="0" y="5"/>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18" name="Freeform 3482"/>
              <p:cNvSpPr>
                <a:spLocks/>
              </p:cNvSpPr>
              <p:nvPr/>
            </p:nvSpPr>
            <p:spPr bwMode="auto">
              <a:xfrm>
                <a:off x="220" y="4055"/>
                <a:ext cx="1" cy="0"/>
              </a:xfrm>
              <a:custGeom>
                <a:avLst/>
                <a:gdLst>
                  <a:gd name="T0" fmla="*/ 51 w 51"/>
                  <a:gd name="T1" fmla="*/ 1 h 11"/>
                  <a:gd name="T2" fmla="*/ 50 w 51"/>
                  <a:gd name="T3" fmla="*/ 2 h 11"/>
                  <a:gd name="T4" fmla="*/ 49 w 51"/>
                  <a:gd name="T5" fmla="*/ 5 h 11"/>
                  <a:gd name="T6" fmla="*/ 49 w 51"/>
                  <a:gd name="T7" fmla="*/ 7 h 11"/>
                  <a:gd name="T8" fmla="*/ 47 w 51"/>
                  <a:gd name="T9" fmla="*/ 9 h 11"/>
                  <a:gd name="T10" fmla="*/ 46 w 51"/>
                  <a:gd name="T11" fmla="*/ 11 h 11"/>
                  <a:gd name="T12" fmla="*/ 46 w 51"/>
                  <a:gd name="T13" fmla="*/ 11 h 11"/>
                  <a:gd name="T14" fmla="*/ 40 w 51"/>
                  <a:gd name="T15" fmla="*/ 9 h 11"/>
                  <a:gd name="T16" fmla="*/ 31 w 51"/>
                  <a:gd name="T17" fmla="*/ 8 h 11"/>
                  <a:gd name="T18" fmla="*/ 20 w 51"/>
                  <a:gd name="T19" fmla="*/ 8 h 11"/>
                  <a:gd name="T20" fmla="*/ 11 w 51"/>
                  <a:gd name="T21" fmla="*/ 8 h 11"/>
                  <a:gd name="T22" fmla="*/ 5 w 51"/>
                  <a:gd name="T23" fmla="*/ 10 h 11"/>
                  <a:gd name="T24" fmla="*/ 5 w 51"/>
                  <a:gd name="T25" fmla="*/ 10 h 11"/>
                  <a:gd name="T26" fmla="*/ 4 w 51"/>
                  <a:gd name="T27" fmla="*/ 8 h 11"/>
                  <a:gd name="T28" fmla="*/ 3 w 51"/>
                  <a:gd name="T29" fmla="*/ 6 h 11"/>
                  <a:gd name="T30" fmla="*/ 3 w 51"/>
                  <a:gd name="T31" fmla="*/ 4 h 11"/>
                  <a:gd name="T32" fmla="*/ 2 w 51"/>
                  <a:gd name="T33" fmla="*/ 1 h 11"/>
                  <a:gd name="T34" fmla="*/ 0 w 51"/>
                  <a:gd name="T35" fmla="*/ 0 h 11"/>
                  <a:gd name="T36" fmla="*/ 0 w 51"/>
                  <a:gd name="T37" fmla="*/ 0 h 11"/>
                  <a:gd name="T38" fmla="*/ 8 w 51"/>
                  <a:gd name="T39" fmla="*/ 3 h 11"/>
                  <a:gd name="T40" fmla="*/ 17 w 51"/>
                  <a:gd name="T41" fmla="*/ 5 h 11"/>
                  <a:gd name="T42" fmla="*/ 27 w 51"/>
                  <a:gd name="T43" fmla="*/ 5 h 11"/>
                  <a:gd name="T44" fmla="*/ 39 w 51"/>
                  <a:gd name="T45" fmla="*/ 4 h 11"/>
                  <a:gd name="T46" fmla="*/ 51 w 51"/>
                  <a:gd name="T47" fmla="*/ 1 h 11"/>
                  <a:gd name="T48" fmla="*/ 51 w 51"/>
                  <a:gd name="T49"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1" h="11">
                    <a:moveTo>
                      <a:pt x="51" y="1"/>
                    </a:moveTo>
                    <a:lnTo>
                      <a:pt x="50" y="2"/>
                    </a:lnTo>
                    <a:lnTo>
                      <a:pt x="49" y="5"/>
                    </a:lnTo>
                    <a:lnTo>
                      <a:pt x="49" y="7"/>
                    </a:lnTo>
                    <a:lnTo>
                      <a:pt x="47" y="9"/>
                    </a:lnTo>
                    <a:lnTo>
                      <a:pt x="46" y="11"/>
                    </a:lnTo>
                    <a:lnTo>
                      <a:pt x="46" y="11"/>
                    </a:lnTo>
                    <a:lnTo>
                      <a:pt x="40" y="9"/>
                    </a:lnTo>
                    <a:lnTo>
                      <a:pt x="31" y="8"/>
                    </a:lnTo>
                    <a:lnTo>
                      <a:pt x="20" y="8"/>
                    </a:lnTo>
                    <a:lnTo>
                      <a:pt x="11" y="8"/>
                    </a:lnTo>
                    <a:lnTo>
                      <a:pt x="5" y="10"/>
                    </a:lnTo>
                    <a:lnTo>
                      <a:pt x="5" y="10"/>
                    </a:lnTo>
                    <a:lnTo>
                      <a:pt x="4" y="8"/>
                    </a:lnTo>
                    <a:lnTo>
                      <a:pt x="3" y="6"/>
                    </a:lnTo>
                    <a:lnTo>
                      <a:pt x="3" y="4"/>
                    </a:lnTo>
                    <a:lnTo>
                      <a:pt x="2" y="1"/>
                    </a:lnTo>
                    <a:lnTo>
                      <a:pt x="0" y="0"/>
                    </a:lnTo>
                    <a:lnTo>
                      <a:pt x="0" y="0"/>
                    </a:lnTo>
                    <a:lnTo>
                      <a:pt x="8" y="3"/>
                    </a:lnTo>
                    <a:lnTo>
                      <a:pt x="17" y="5"/>
                    </a:lnTo>
                    <a:lnTo>
                      <a:pt x="27" y="5"/>
                    </a:lnTo>
                    <a:lnTo>
                      <a:pt x="39" y="4"/>
                    </a:lnTo>
                    <a:lnTo>
                      <a:pt x="51" y="1"/>
                    </a:lnTo>
                    <a:lnTo>
                      <a:pt x="51" y="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19" name="Freeform 3483"/>
              <p:cNvSpPr>
                <a:spLocks/>
              </p:cNvSpPr>
              <p:nvPr/>
            </p:nvSpPr>
            <p:spPr bwMode="auto">
              <a:xfrm>
                <a:off x="213" y="4056"/>
                <a:ext cx="3" cy="3"/>
              </a:xfrm>
              <a:custGeom>
                <a:avLst/>
                <a:gdLst>
                  <a:gd name="T0" fmla="*/ 82 w 102"/>
                  <a:gd name="T1" fmla="*/ 65 h 116"/>
                  <a:gd name="T2" fmla="*/ 73 w 102"/>
                  <a:gd name="T3" fmla="*/ 71 h 116"/>
                  <a:gd name="T4" fmla="*/ 66 w 102"/>
                  <a:gd name="T5" fmla="*/ 77 h 116"/>
                  <a:gd name="T6" fmla="*/ 58 w 102"/>
                  <a:gd name="T7" fmla="*/ 83 h 116"/>
                  <a:gd name="T8" fmla="*/ 50 w 102"/>
                  <a:gd name="T9" fmla="*/ 88 h 116"/>
                  <a:gd name="T10" fmla="*/ 42 w 102"/>
                  <a:gd name="T11" fmla="*/ 95 h 116"/>
                  <a:gd name="T12" fmla="*/ 34 w 102"/>
                  <a:gd name="T13" fmla="*/ 99 h 116"/>
                  <a:gd name="T14" fmla="*/ 25 w 102"/>
                  <a:gd name="T15" fmla="*/ 104 h 116"/>
                  <a:gd name="T16" fmla="*/ 17 w 102"/>
                  <a:gd name="T17" fmla="*/ 108 h 116"/>
                  <a:gd name="T18" fmla="*/ 8 w 102"/>
                  <a:gd name="T19" fmla="*/ 112 h 116"/>
                  <a:gd name="T20" fmla="*/ 0 w 102"/>
                  <a:gd name="T21" fmla="*/ 116 h 116"/>
                  <a:gd name="T22" fmla="*/ 0 w 102"/>
                  <a:gd name="T23" fmla="*/ 116 h 116"/>
                  <a:gd name="T24" fmla="*/ 10 w 102"/>
                  <a:gd name="T25" fmla="*/ 106 h 116"/>
                  <a:gd name="T26" fmla="*/ 22 w 102"/>
                  <a:gd name="T27" fmla="*/ 97 h 116"/>
                  <a:gd name="T28" fmla="*/ 34 w 102"/>
                  <a:gd name="T29" fmla="*/ 86 h 116"/>
                  <a:gd name="T30" fmla="*/ 46 w 102"/>
                  <a:gd name="T31" fmla="*/ 75 h 116"/>
                  <a:gd name="T32" fmla="*/ 58 w 102"/>
                  <a:gd name="T33" fmla="*/ 63 h 116"/>
                  <a:gd name="T34" fmla="*/ 69 w 102"/>
                  <a:gd name="T35" fmla="*/ 52 h 116"/>
                  <a:gd name="T36" fmla="*/ 80 w 102"/>
                  <a:gd name="T37" fmla="*/ 39 h 116"/>
                  <a:gd name="T38" fmla="*/ 89 w 102"/>
                  <a:gd name="T39" fmla="*/ 26 h 116"/>
                  <a:gd name="T40" fmla="*/ 96 w 102"/>
                  <a:gd name="T41" fmla="*/ 13 h 116"/>
                  <a:gd name="T42" fmla="*/ 102 w 102"/>
                  <a:gd name="T43" fmla="*/ 0 h 116"/>
                  <a:gd name="T44" fmla="*/ 102 w 102"/>
                  <a:gd name="T45" fmla="*/ 0 h 116"/>
                  <a:gd name="T46" fmla="*/ 102 w 102"/>
                  <a:gd name="T47" fmla="*/ 12 h 116"/>
                  <a:gd name="T48" fmla="*/ 100 w 102"/>
                  <a:gd name="T49" fmla="*/ 24 h 116"/>
                  <a:gd name="T50" fmla="*/ 96 w 102"/>
                  <a:gd name="T51" fmla="*/ 37 h 116"/>
                  <a:gd name="T52" fmla="*/ 89 w 102"/>
                  <a:gd name="T53" fmla="*/ 51 h 116"/>
                  <a:gd name="T54" fmla="*/ 82 w 102"/>
                  <a:gd name="T55" fmla="*/ 65 h 116"/>
                  <a:gd name="T56" fmla="*/ 82 w 102"/>
                  <a:gd name="T57" fmla="*/ 65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2" h="116">
                    <a:moveTo>
                      <a:pt x="82" y="65"/>
                    </a:moveTo>
                    <a:lnTo>
                      <a:pt x="73" y="71"/>
                    </a:lnTo>
                    <a:lnTo>
                      <a:pt x="66" y="77"/>
                    </a:lnTo>
                    <a:lnTo>
                      <a:pt x="58" y="83"/>
                    </a:lnTo>
                    <a:lnTo>
                      <a:pt x="50" y="88"/>
                    </a:lnTo>
                    <a:lnTo>
                      <a:pt x="42" y="95"/>
                    </a:lnTo>
                    <a:lnTo>
                      <a:pt x="34" y="99"/>
                    </a:lnTo>
                    <a:lnTo>
                      <a:pt x="25" y="104"/>
                    </a:lnTo>
                    <a:lnTo>
                      <a:pt x="17" y="108"/>
                    </a:lnTo>
                    <a:lnTo>
                      <a:pt x="8" y="112"/>
                    </a:lnTo>
                    <a:lnTo>
                      <a:pt x="0" y="116"/>
                    </a:lnTo>
                    <a:lnTo>
                      <a:pt x="0" y="116"/>
                    </a:lnTo>
                    <a:lnTo>
                      <a:pt x="10" y="106"/>
                    </a:lnTo>
                    <a:lnTo>
                      <a:pt x="22" y="97"/>
                    </a:lnTo>
                    <a:lnTo>
                      <a:pt x="34" y="86"/>
                    </a:lnTo>
                    <a:lnTo>
                      <a:pt x="46" y="75"/>
                    </a:lnTo>
                    <a:lnTo>
                      <a:pt x="58" y="63"/>
                    </a:lnTo>
                    <a:lnTo>
                      <a:pt x="69" y="52"/>
                    </a:lnTo>
                    <a:lnTo>
                      <a:pt x="80" y="39"/>
                    </a:lnTo>
                    <a:lnTo>
                      <a:pt x="89" y="26"/>
                    </a:lnTo>
                    <a:lnTo>
                      <a:pt x="96" y="13"/>
                    </a:lnTo>
                    <a:lnTo>
                      <a:pt x="102" y="0"/>
                    </a:lnTo>
                    <a:lnTo>
                      <a:pt x="102" y="0"/>
                    </a:lnTo>
                    <a:lnTo>
                      <a:pt x="102" y="12"/>
                    </a:lnTo>
                    <a:lnTo>
                      <a:pt x="100" y="24"/>
                    </a:lnTo>
                    <a:lnTo>
                      <a:pt x="96" y="37"/>
                    </a:lnTo>
                    <a:lnTo>
                      <a:pt x="89" y="51"/>
                    </a:lnTo>
                    <a:lnTo>
                      <a:pt x="82" y="65"/>
                    </a:lnTo>
                    <a:lnTo>
                      <a:pt x="82" y="65"/>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20" name="Freeform 3484"/>
              <p:cNvSpPr>
                <a:spLocks/>
              </p:cNvSpPr>
              <p:nvPr/>
            </p:nvSpPr>
            <p:spPr bwMode="auto">
              <a:xfrm>
                <a:off x="224" y="4058"/>
                <a:ext cx="2" cy="5"/>
              </a:xfrm>
              <a:custGeom>
                <a:avLst/>
                <a:gdLst>
                  <a:gd name="T0" fmla="*/ 96 w 96"/>
                  <a:gd name="T1" fmla="*/ 151 h 236"/>
                  <a:gd name="T2" fmla="*/ 93 w 96"/>
                  <a:gd name="T3" fmla="*/ 159 h 236"/>
                  <a:gd name="T4" fmla="*/ 91 w 96"/>
                  <a:gd name="T5" fmla="*/ 168 h 236"/>
                  <a:gd name="T6" fmla="*/ 88 w 96"/>
                  <a:gd name="T7" fmla="*/ 177 h 236"/>
                  <a:gd name="T8" fmla="*/ 85 w 96"/>
                  <a:gd name="T9" fmla="*/ 185 h 236"/>
                  <a:gd name="T10" fmla="*/ 81 w 96"/>
                  <a:gd name="T11" fmla="*/ 193 h 236"/>
                  <a:gd name="T12" fmla="*/ 77 w 96"/>
                  <a:gd name="T13" fmla="*/ 202 h 236"/>
                  <a:gd name="T14" fmla="*/ 73 w 96"/>
                  <a:gd name="T15" fmla="*/ 210 h 236"/>
                  <a:gd name="T16" fmla="*/ 70 w 96"/>
                  <a:gd name="T17" fmla="*/ 218 h 236"/>
                  <a:gd name="T18" fmla="*/ 67 w 96"/>
                  <a:gd name="T19" fmla="*/ 227 h 236"/>
                  <a:gd name="T20" fmla="*/ 65 w 96"/>
                  <a:gd name="T21" fmla="*/ 236 h 236"/>
                  <a:gd name="T22" fmla="*/ 65 w 96"/>
                  <a:gd name="T23" fmla="*/ 236 h 236"/>
                  <a:gd name="T24" fmla="*/ 54 w 96"/>
                  <a:gd name="T25" fmla="*/ 215 h 236"/>
                  <a:gd name="T26" fmla="*/ 43 w 96"/>
                  <a:gd name="T27" fmla="*/ 194 h 236"/>
                  <a:gd name="T28" fmla="*/ 33 w 96"/>
                  <a:gd name="T29" fmla="*/ 173 h 236"/>
                  <a:gd name="T30" fmla="*/ 22 w 96"/>
                  <a:gd name="T31" fmla="*/ 150 h 236"/>
                  <a:gd name="T32" fmla="*/ 14 w 96"/>
                  <a:gd name="T33" fmla="*/ 128 h 236"/>
                  <a:gd name="T34" fmla="*/ 7 w 96"/>
                  <a:gd name="T35" fmla="*/ 104 h 236"/>
                  <a:gd name="T36" fmla="*/ 2 w 96"/>
                  <a:gd name="T37" fmla="*/ 80 h 236"/>
                  <a:gd name="T38" fmla="*/ 0 w 96"/>
                  <a:gd name="T39" fmla="*/ 55 h 236"/>
                  <a:gd name="T40" fmla="*/ 0 w 96"/>
                  <a:gd name="T41" fmla="*/ 28 h 236"/>
                  <a:gd name="T42" fmla="*/ 4 w 96"/>
                  <a:gd name="T43" fmla="*/ 0 h 236"/>
                  <a:gd name="T44" fmla="*/ 4 w 96"/>
                  <a:gd name="T45" fmla="*/ 0 h 236"/>
                  <a:gd name="T46" fmla="*/ 16 w 96"/>
                  <a:gd name="T47" fmla="*/ 13 h 236"/>
                  <a:gd name="T48" fmla="*/ 27 w 96"/>
                  <a:gd name="T49" fmla="*/ 28 h 236"/>
                  <a:gd name="T50" fmla="*/ 38 w 96"/>
                  <a:gd name="T51" fmla="*/ 42 h 236"/>
                  <a:gd name="T52" fmla="*/ 48 w 96"/>
                  <a:gd name="T53" fmla="*/ 57 h 236"/>
                  <a:gd name="T54" fmla="*/ 56 w 96"/>
                  <a:gd name="T55" fmla="*/ 73 h 236"/>
                  <a:gd name="T56" fmla="*/ 64 w 96"/>
                  <a:gd name="T57" fmla="*/ 88 h 236"/>
                  <a:gd name="T58" fmla="*/ 72 w 96"/>
                  <a:gd name="T59" fmla="*/ 103 h 236"/>
                  <a:gd name="T60" fmla="*/ 80 w 96"/>
                  <a:gd name="T61" fmla="*/ 119 h 236"/>
                  <a:gd name="T62" fmla="*/ 88 w 96"/>
                  <a:gd name="T63" fmla="*/ 135 h 236"/>
                  <a:gd name="T64" fmla="*/ 96 w 96"/>
                  <a:gd name="T65" fmla="*/ 151 h 236"/>
                  <a:gd name="T66" fmla="*/ 96 w 96"/>
                  <a:gd name="T67" fmla="*/ 151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6" h="236">
                    <a:moveTo>
                      <a:pt x="96" y="151"/>
                    </a:moveTo>
                    <a:lnTo>
                      <a:pt x="93" y="159"/>
                    </a:lnTo>
                    <a:lnTo>
                      <a:pt x="91" y="168"/>
                    </a:lnTo>
                    <a:lnTo>
                      <a:pt x="88" y="177"/>
                    </a:lnTo>
                    <a:lnTo>
                      <a:pt x="85" y="185"/>
                    </a:lnTo>
                    <a:lnTo>
                      <a:pt x="81" y="193"/>
                    </a:lnTo>
                    <a:lnTo>
                      <a:pt x="77" y="202"/>
                    </a:lnTo>
                    <a:lnTo>
                      <a:pt x="73" y="210"/>
                    </a:lnTo>
                    <a:lnTo>
                      <a:pt x="70" y="218"/>
                    </a:lnTo>
                    <a:lnTo>
                      <a:pt x="67" y="227"/>
                    </a:lnTo>
                    <a:lnTo>
                      <a:pt x="65" y="236"/>
                    </a:lnTo>
                    <a:lnTo>
                      <a:pt x="65" y="236"/>
                    </a:lnTo>
                    <a:lnTo>
                      <a:pt x="54" y="215"/>
                    </a:lnTo>
                    <a:lnTo>
                      <a:pt x="43" y="194"/>
                    </a:lnTo>
                    <a:lnTo>
                      <a:pt x="33" y="173"/>
                    </a:lnTo>
                    <a:lnTo>
                      <a:pt x="22" y="150"/>
                    </a:lnTo>
                    <a:lnTo>
                      <a:pt x="14" y="128"/>
                    </a:lnTo>
                    <a:lnTo>
                      <a:pt x="7" y="104"/>
                    </a:lnTo>
                    <a:lnTo>
                      <a:pt x="2" y="80"/>
                    </a:lnTo>
                    <a:lnTo>
                      <a:pt x="0" y="55"/>
                    </a:lnTo>
                    <a:lnTo>
                      <a:pt x="0" y="28"/>
                    </a:lnTo>
                    <a:lnTo>
                      <a:pt x="4" y="0"/>
                    </a:lnTo>
                    <a:lnTo>
                      <a:pt x="4" y="0"/>
                    </a:lnTo>
                    <a:lnTo>
                      <a:pt x="16" y="13"/>
                    </a:lnTo>
                    <a:lnTo>
                      <a:pt x="27" y="28"/>
                    </a:lnTo>
                    <a:lnTo>
                      <a:pt x="38" y="42"/>
                    </a:lnTo>
                    <a:lnTo>
                      <a:pt x="48" y="57"/>
                    </a:lnTo>
                    <a:lnTo>
                      <a:pt x="56" y="73"/>
                    </a:lnTo>
                    <a:lnTo>
                      <a:pt x="64" y="88"/>
                    </a:lnTo>
                    <a:lnTo>
                      <a:pt x="72" y="103"/>
                    </a:lnTo>
                    <a:lnTo>
                      <a:pt x="80" y="119"/>
                    </a:lnTo>
                    <a:lnTo>
                      <a:pt x="88" y="135"/>
                    </a:lnTo>
                    <a:lnTo>
                      <a:pt x="96" y="151"/>
                    </a:lnTo>
                    <a:lnTo>
                      <a:pt x="96" y="15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21" name="Freeform 3485"/>
              <p:cNvSpPr>
                <a:spLocks/>
              </p:cNvSpPr>
              <p:nvPr/>
            </p:nvSpPr>
            <p:spPr bwMode="auto">
              <a:xfrm>
                <a:off x="216" y="4058"/>
                <a:ext cx="5" cy="5"/>
              </a:xfrm>
              <a:custGeom>
                <a:avLst/>
                <a:gdLst>
                  <a:gd name="T0" fmla="*/ 200 w 200"/>
                  <a:gd name="T1" fmla="*/ 6 h 222"/>
                  <a:gd name="T2" fmla="*/ 190 w 200"/>
                  <a:gd name="T3" fmla="*/ 14 h 222"/>
                  <a:gd name="T4" fmla="*/ 182 w 200"/>
                  <a:gd name="T5" fmla="*/ 17 h 222"/>
                  <a:gd name="T6" fmla="*/ 173 w 200"/>
                  <a:gd name="T7" fmla="*/ 17 h 222"/>
                  <a:gd name="T8" fmla="*/ 163 w 200"/>
                  <a:gd name="T9" fmla="*/ 15 h 222"/>
                  <a:gd name="T10" fmla="*/ 154 w 200"/>
                  <a:gd name="T11" fmla="*/ 12 h 222"/>
                  <a:gd name="T12" fmla="*/ 143 w 200"/>
                  <a:gd name="T13" fmla="*/ 8 h 222"/>
                  <a:gd name="T14" fmla="*/ 133 w 200"/>
                  <a:gd name="T15" fmla="*/ 5 h 222"/>
                  <a:gd name="T16" fmla="*/ 123 w 200"/>
                  <a:gd name="T17" fmla="*/ 4 h 222"/>
                  <a:gd name="T18" fmla="*/ 113 w 200"/>
                  <a:gd name="T19" fmla="*/ 5 h 222"/>
                  <a:gd name="T20" fmla="*/ 102 w 200"/>
                  <a:gd name="T21" fmla="*/ 12 h 222"/>
                  <a:gd name="T22" fmla="*/ 102 w 200"/>
                  <a:gd name="T23" fmla="*/ 12 h 222"/>
                  <a:gd name="T24" fmla="*/ 84 w 200"/>
                  <a:gd name="T25" fmla="*/ 27 h 222"/>
                  <a:gd name="T26" fmla="*/ 71 w 200"/>
                  <a:gd name="T27" fmla="*/ 46 h 222"/>
                  <a:gd name="T28" fmla="*/ 62 w 200"/>
                  <a:gd name="T29" fmla="*/ 67 h 222"/>
                  <a:gd name="T30" fmla="*/ 54 w 200"/>
                  <a:gd name="T31" fmla="*/ 89 h 222"/>
                  <a:gd name="T32" fmla="*/ 49 w 200"/>
                  <a:gd name="T33" fmla="*/ 113 h 222"/>
                  <a:gd name="T34" fmla="*/ 44 w 200"/>
                  <a:gd name="T35" fmla="*/ 137 h 222"/>
                  <a:gd name="T36" fmla="*/ 39 w 200"/>
                  <a:gd name="T37" fmla="*/ 161 h 222"/>
                  <a:gd name="T38" fmla="*/ 31 w 200"/>
                  <a:gd name="T39" fmla="*/ 183 h 222"/>
                  <a:gd name="T40" fmla="*/ 20 w 200"/>
                  <a:gd name="T41" fmla="*/ 203 h 222"/>
                  <a:gd name="T42" fmla="*/ 5 w 200"/>
                  <a:gd name="T43" fmla="*/ 222 h 222"/>
                  <a:gd name="T44" fmla="*/ 0 w 200"/>
                  <a:gd name="T45" fmla="*/ 222 h 222"/>
                  <a:gd name="T46" fmla="*/ 0 w 200"/>
                  <a:gd name="T47" fmla="*/ 222 h 222"/>
                  <a:gd name="T48" fmla="*/ 15 w 200"/>
                  <a:gd name="T49" fmla="*/ 197 h 222"/>
                  <a:gd name="T50" fmla="*/ 26 w 200"/>
                  <a:gd name="T51" fmla="*/ 168 h 222"/>
                  <a:gd name="T52" fmla="*/ 33 w 200"/>
                  <a:gd name="T53" fmla="*/ 137 h 222"/>
                  <a:gd name="T54" fmla="*/ 40 w 200"/>
                  <a:gd name="T55" fmla="*/ 106 h 222"/>
                  <a:gd name="T56" fmla="*/ 47 w 200"/>
                  <a:gd name="T57" fmla="*/ 76 h 222"/>
                  <a:gd name="T58" fmla="*/ 57 w 200"/>
                  <a:gd name="T59" fmla="*/ 49 h 222"/>
                  <a:gd name="T60" fmla="*/ 70 w 200"/>
                  <a:gd name="T61" fmla="*/ 26 h 222"/>
                  <a:gd name="T62" fmla="*/ 89 w 200"/>
                  <a:gd name="T63" fmla="*/ 8 h 222"/>
                  <a:gd name="T64" fmla="*/ 117 w 200"/>
                  <a:gd name="T65" fmla="*/ 0 h 222"/>
                  <a:gd name="T66" fmla="*/ 154 w 200"/>
                  <a:gd name="T67" fmla="*/ 1 h 222"/>
                  <a:gd name="T68" fmla="*/ 154 w 200"/>
                  <a:gd name="T69" fmla="*/ 1 h 222"/>
                  <a:gd name="T70" fmla="*/ 161 w 200"/>
                  <a:gd name="T71" fmla="*/ 4 h 222"/>
                  <a:gd name="T72" fmla="*/ 170 w 200"/>
                  <a:gd name="T73" fmla="*/ 6 h 222"/>
                  <a:gd name="T74" fmla="*/ 180 w 200"/>
                  <a:gd name="T75" fmla="*/ 5 h 222"/>
                  <a:gd name="T76" fmla="*/ 189 w 200"/>
                  <a:gd name="T77" fmla="*/ 5 h 222"/>
                  <a:gd name="T78" fmla="*/ 200 w 200"/>
                  <a:gd name="T79" fmla="*/ 6 h 222"/>
                  <a:gd name="T80" fmla="*/ 200 w 200"/>
                  <a:gd name="T81" fmla="*/ 6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00" h="222">
                    <a:moveTo>
                      <a:pt x="200" y="6"/>
                    </a:moveTo>
                    <a:lnTo>
                      <a:pt x="190" y="14"/>
                    </a:lnTo>
                    <a:lnTo>
                      <a:pt x="182" y="17"/>
                    </a:lnTo>
                    <a:lnTo>
                      <a:pt x="173" y="17"/>
                    </a:lnTo>
                    <a:lnTo>
                      <a:pt x="163" y="15"/>
                    </a:lnTo>
                    <a:lnTo>
                      <a:pt x="154" y="12"/>
                    </a:lnTo>
                    <a:lnTo>
                      <a:pt x="143" y="8"/>
                    </a:lnTo>
                    <a:lnTo>
                      <a:pt x="133" y="5"/>
                    </a:lnTo>
                    <a:lnTo>
                      <a:pt x="123" y="4"/>
                    </a:lnTo>
                    <a:lnTo>
                      <a:pt x="113" y="5"/>
                    </a:lnTo>
                    <a:lnTo>
                      <a:pt x="102" y="12"/>
                    </a:lnTo>
                    <a:lnTo>
                      <a:pt x="102" y="12"/>
                    </a:lnTo>
                    <a:lnTo>
                      <a:pt x="84" y="27"/>
                    </a:lnTo>
                    <a:lnTo>
                      <a:pt x="71" y="46"/>
                    </a:lnTo>
                    <a:lnTo>
                      <a:pt x="62" y="67"/>
                    </a:lnTo>
                    <a:lnTo>
                      <a:pt x="54" y="89"/>
                    </a:lnTo>
                    <a:lnTo>
                      <a:pt x="49" y="113"/>
                    </a:lnTo>
                    <a:lnTo>
                      <a:pt x="44" y="137"/>
                    </a:lnTo>
                    <a:lnTo>
                      <a:pt x="39" y="161"/>
                    </a:lnTo>
                    <a:lnTo>
                      <a:pt x="31" y="183"/>
                    </a:lnTo>
                    <a:lnTo>
                      <a:pt x="20" y="203"/>
                    </a:lnTo>
                    <a:lnTo>
                      <a:pt x="5" y="222"/>
                    </a:lnTo>
                    <a:lnTo>
                      <a:pt x="0" y="222"/>
                    </a:lnTo>
                    <a:lnTo>
                      <a:pt x="0" y="222"/>
                    </a:lnTo>
                    <a:lnTo>
                      <a:pt x="15" y="197"/>
                    </a:lnTo>
                    <a:lnTo>
                      <a:pt x="26" y="168"/>
                    </a:lnTo>
                    <a:lnTo>
                      <a:pt x="33" y="137"/>
                    </a:lnTo>
                    <a:lnTo>
                      <a:pt x="40" y="106"/>
                    </a:lnTo>
                    <a:lnTo>
                      <a:pt x="47" y="76"/>
                    </a:lnTo>
                    <a:lnTo>
                      <a:pt x="57" y="49"/>
                    </a:lnTo>
                    <a:lnTo>
                      <a:pt x="70" y="26"/>
                    </a:lnTo>
                    <a:lnTo>
                      <a:pt x="89" y="8"/>
                    </a:lnTo>
                    <a:lnTo>
                      <a:pt x="117" y="0"/>
                    </a:lnTo>
                    <a:lnTo>
                      <a:pt x="154" y="1"/>
                    </a:lnTo>
                    <a:lnTo>
                      <a:pt x="154" y="1"/>
                    </a:lnTo>
                    <a:lnTo>
                      <a:pt x="161" y="4"/>
                    </a:lnTo>
                    <a:lnTo>
                      <a:pt x="170" y="6"/>
                    </a:lnTo>
                    <a:lnTo>
                      <a:pt x="180" y="5"/>
                    </a:lnTo>
                    <a:lnTo>
                      <a:pt x="189" y="5"/>
                    </a:lnTo>
                    <a:lnTo>
                      <a:pt x="200" y="6"/>
                    </a:lnTo>
                    <a:lnTo>
                      <a:pt x="200" y="6"/>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22" name="Freeform 3486"/>
              <p:cNvSpPr>
                <a:spLocks/>
              </p:cNvSpPr>
              <p:nvPr/>
            </p:nvSpPr>
            <p:spPr bwMode="auto">
              <a:xfrm>
                <a:off x="215" y="4059"/>
                <a:ext cx="0" cy="2"/>
              </a:xfrm>
              <a:custGeom>
                <a:avLst/>
                <a:gdLst>
                  <a:gd name="T0" fmla="*/ 8 w 22"/>
                  <a:gd name="T1" fmla="*/ 50 h 100"/>
                  <a:gd name="T2" fmla="*/ 8 w 22"/>
                  <a:gd name="T3" fmla="*/ 59 h 100"/>
                  <a:gd name="T4" fmla="*/ 7 w 22"/>
                  <a:gd name="T5" fmla="*/ 69 h 100"/>
                  <a:gd name="T6" fmla="*/ 7 w 22"/>
                  <a:gd name="T7" fmla="*/ 79 h 100"/>
                  <a:gd name="T8" fmla="*/ 10 w 22"/>
                  <a:gd name="T9" fmla="*/ 88 h 100"/>
                  <a:gd name="T10" fmla="*/ 18 w 22"/>
                  <a:gd name="T11" fmla="*/ 95 h 100"/>
                  <a:gd name="T12" fmla="*/ 18 w 22"/>
                  <a:gd name="T13" fmla="*/ 95 h 100"/>
                  <a:gd name="T14" fmla="*/ 15 w 22"/>
                  <a:gd name="T15" fmla="*/ 97 h 100"/>
                  <a:gd name="T16" fmla="*/ 13 w 22"/>
                  <a:gd name="T17" fmla="*/ 99 h 100"/>
                  <a:gd name="T18" fmla="*/ 10 w 22"/>
                  <a:gd name="T19" fmla="*/ 99 h 100"/>
                  <a:gd name="T20" fmla="*/ 6 w 22"/>
                  <a:gd name="T21" fmla="*/ 100 h 100"/>
                  <a:gd name="T22" fmla="*/ 3 w 22"/>
                  <a:gd name="T23" fmla="*/ 100 h 100"/>
                  <a:gd name="T24" fmla="*/ 3 w 22"/>
                  <a:gd name="T25" fmla="*/ 100 h 100"/>
                  <a:gd name="T26" fmla="*/ 1 w 22"/>
                  <a:gd name="T27" fmla="*/ 90 h 100"/>
                  <a:gd name="T28" fmla="*/ 0 w 22"/>
                  <a:gd name="T29" fmla="*/ 80 h 100"/>
                  <a:gd name="T30" fmla="*/ 0 w 22"/>
                  <a:gd name="T31" fmla="*/ 70 h 100"/>
                  <a:gd name="T32" fmla="*/ 1 w 22"/>
                  <a:gd name="T33" fmla="*/ 59 h 100"/>
                  <a:gd name="T34" fmla="*/ 3 w 22"/>
                  <a:gd name="T35" fmla="*/ 49 h 100"/>
                  <a:gd name="T36" fmla="*/ 6 w 22"/>
                  <a:gd name="T37" fmla="*/ 39 h 100"/>
                  <a:gd name="T38" fmla="*/ 8 w 22"/>
                  <a:gd name="T39" fmla="*/ 29 h 100"/>
                  <a:gd name="T40" fmla="*/ 11 w 22"/>
                  <a:gd name="T41" fmla="*/ 19 h 100"/>
                  <a:gd name="T42" fmla="*/ 14 w 22"/>
                  <a:gd name="T43" fmla="*/ 9 h 100"/>
                  <a:gd name="T44" fmla="*/ 18 w 22"/>
                  <a:gd name="T45" fmla="*/ 0 h 100"/>
                  <a:gd name="T46" fmla="*/ 18 w 22"/>
                  <a:gd name="T47" fmla="*/ 0 h 100"/>
                  <a:gd name="T48" fmla="*/ 22 w 22"/>
                  <a:gd name="T49" fmla="*/ 10 h 100"/>
                  <a:gd name="T50" fmla="*/ 19 w 22"/>
                  <a:gd name="T51" fmla="*/ 19 h 100"/>
                  <a:gd name="T52" fmla="*/ 14 w 22"/>
                  <a:gd name="T53" fmla="*/ 29 h 100"/>
                  <a:gd name="T54" fmla="*/ 9 w 22"/>
                  <a:gd name="T55" fmla="*/ 39 h 100"/>
                  <a:gd name="T56" fmla="*/ 8 w 22"/>
                  <a:gd name="T57" fmla="*/ 50 h 100"/>
                  <a:gd name="T58" fmla="*/ 8 w 22"/>
                  <a:gd name="T59"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 h="100">
                    <a:moveTo>
                      <a:pt x="8" y="50"/>
                    </a:moveTo>
                    <a:lnTo>
                      <a:pt x="8" y="59"/>
                    </a:lnTo>
                    <a:lnTo>
                      <a:pt x="7" y="69"/>
                    </a:lnTo>
                    <a:lnTo>
                      <a:pt x="7" y="79"/>
                    </a:lnTo>
                    <a:lnTo>
                      <a:pt x="10" y="88"/>
                    </a:lnTo>
                    <a:lnTo>
                      <a:pt x="18" y="95"/>
                    </a:lnTo>
                    <a:lnTo>
                      <a:pt x="18" y="95"/>
                    </a:lnTo>
                    <a:lnTo>
                      <a:pt x="15" y="97"/>
                    </a:lnTo>
                    <a:lnTo>
                      <a:pt x="13" y="99"/>
                    </a:lnTo>
                    <a:lnTo>
                      <a:pt x="10" y="99"/>
                    </a:lnTo>
                    <a:lnTo>
                      <a:pt x="6" y="100"/>
                    </a:lnTo>
                    <a:lnTo>
                      <a:pt x="3" y="100"/>
                    </a:lnTo>
                    <a:lnTo>
                      <a:pt x="3" y="100"/>
                    </a:lnTo>
                    <a:lnTo>
                      <a:pt x="1" y="90"/>
                    </a:lnTo>
                    <a:lnTo>
                      <a:pt x="0" y="80"/>
                    </a:lnTo>
                    <a:lnTo>
                      <a:pt x="0" y="70"/>
                    </a:lnTo>
                    <a:lnTo>
                      <a:pt x="1" y="59"/>
                    </a:lnTo>
                    <a:lnTo>
                      <a:pt x="3" y="49"/>
                    </a:lnTo>
                    <a:lnTo>
                      <a:pt x="6" y="39"/>
                    </a:lnTo>
                    <a:lnTo>
                      <a:pt x="8" y="29"/>
                    </a:lnTo>
                    <a:lnTo>
                      <a:pt x="11" y="19"/>
                    </a:lnTo>
                    <a:lnTo>
                      <a:pt x="14" y="9"/>
                    </a:lnTo>
                    <a:lnTo>
                      <a:pt x="18" y="0"/>
                    </a:lnTo>
                    <a:lnTo>
                      <a:pt x="18" y="0"/>
                    </a:lnTo>
                    <a:lnTo>
                      <a:pt x="22" y="10"/>
                    </a:lnTo>
                    <a:lnTo>
                      <a:pt x="19" y="19"/>
                    </a:lnTo>
                    <a:lnTo>
                      <a:pt x="14" y="29"/>
                    </a:lnTo>
                    <a:lnTo>
                      <a:pt x="9" y="39"/>
                    </a:lnTo>
                    <a:lnTo>
                      <a:pt x="8" y="50"/>
                    </a:lnTo>
                    <a:lnTo>
                      <a:pt x="8" y="50"/>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23" name="Freeform 3487"/>
              <p:cNvSpPr>
                <a:spLocks/>
              </p:cNvSpPr>
              <p:nvPr/>
            </p:nvSpPr>
            <p:spPr bwMode="auto">
              <a:xfrm>
                <a:off x="212" y="4061"/>
                <a:ext cx="10" cy="11"/>
              </a:xfrm>
              <a:custGeom>
                <a:avLst/>
                <a:gdLst>
                  <a:gd name="T0" fmla="*/ 342 w 439"/>
                  <a:gd name="T1" fmla="*/ 164 h 502"/>
                  <a:gd name="T2" fmla="*/ 333 w 439"/>
                  <a:gd name="T3" fmla="*/ 176 h 502"/>
                  <a:gd name="T4" fmla="*/ 321 w 439"/>
                  <a:gd name="T5" fmla="*/ 181 h 502"/>
                  <a:gd name="T6" fmla="*/ 308 w 439"/>
                  <a:gd name="T7" fmla="*/ 198 h 502"/>
                  <a:gd name="T8" fmla="*/ 278 w 439"/>
                  <a:gd name="T9" fmla="*/ 224 h 502"/>
                  <a:gd name="T10" fmla="*/ 255 w 439"/>
                  <a:gd name="T11" fmla="*/ 251 h 502"/>
                  <a:gd name="T12" fmla="*/ 250 w 439"/>
                  <a:gd name="T13" fmla="*/ 246 h 502"/>
                  <a:gd name="T14" fmla="*/ 217 w 439"/>
                  <a:gd name="T15" fmla="*/ 270 h 502"/>
                  <a:gd name="T16" fmla="*/ 190 w 439"/>
                  <a:gd name="T17" fmla="*/ 288 h 502"/>
                  <a:gd name="T18" fmla="*/ 173 w 439"/>
                  <a:gd name="T19" fmla="*/ 301 h 502"/>
                  <a:gd name="T20" fmla="*/ 148 w 439"/>
                  <a:gd name="T21" fmla="*/ 321 h 502"/>
                  <a:gd name="T22" fmla="*/ 137 w 439"/>
                  <a:gd name="T23" fmla="*/ 339 h 502"/>
                  <a:gd name="T24" fmla="*/ 111 w 439"/>
                  <a:gd name="T25" fmla="*/ 372 h 502"/>
                  <a:gd name="T26" fmla="*/ 83 w 439"/>
                  <a:gd name="T27" fmla="*/ 402 h 502"/>
                  <a:gd name="T28" fmla="*/ 56 w 439"/>
                  <a:gd name="T29" fmla="*/ 432 h 502"/>
                  <a:gd name="T30" fmla="*/ 33 w 439"/>
                  <a:gd name="T31" fmla="*/ 464 h 502"/>
                  <a:gd name="T32" fmla="*/ 0 w 439"/>
                  <a:gd name="T33" fmla="*/ 502 h 502"/>
                  <a:gd name="T34" fmla="*/ 0 w 439"/>
                  <a:gd name="T35" fmla="*/ 492 h 502"/>
                  <a:gd name="T36" fmla="*/ 13 w 439"/>
                  <a:gd name="T37" fmla="*/ 482 h 502"/>
                  <a:gd name="T38" fmla="*/ 17 w 439"/>
                  <a:gd name="T39" fmla="*/ 465 h 502"/>
                  <a:gd name="T40" fmla="*/ 25 w 439"/>
                  <a:gd name="T41" fmla="*/ 462 h 502"/>
                  <a:gd name="T42" fmla="*/ 40 w 439"/>
                  <a:gd name="T43" fmla="*/ 438 h 502"/>
                  <a:gd name="T44" fmla="*/ 73 w 439"/>
                  <a:gd name="T45" fmla="*/ 391 h 502"/>
                  <a:gd name="T46" fmla="*/ 111 w 439"/>
                  <a:gd name="T47" fmla="*/ 347 h 502"/>
                  <a:gd name="T48" fmla="*/ 154 w 439"/>
                  <a:gd name="T49" fmla="*/ 305 h 502"/>
                  <a:gd name="T50" fmla="*/ 200 w 439"/>
                  <a:gd name="T51" fmla="*/ 271 h 502"/>
                  <a:gd name="T52" fmla="*/ 224 w 439"/>
                  <a:gd name="T53" fmla="*/ 246 h 502"/>
                  <a:gd name="T54" fmla="*/ 242 w 439"/>
                  <a:gd name="T55" fmla="*/ 237 h 502"/>
                  <a:gd name="T56" fmla="*/ 270 w 439"/>
                  <a:gd name="T57" fmla="*/ 215 h 502"/>
                  <a:gd name="T58" fmla="*/ 301 w 439"/>
                  <a:gd name="T59" fmla="*/ 186 h 502"/>
                  <a:gd name="T60" fmla="*/ 314 w 439"/>
                  <a:gd name="T61" fmla="*/ 167 h 502"/>
                  <a:gd name="T62" fmla="*/ 345 w 439"/>
                  <a:gd name="T63" fmla="*/ 133 h 502"/>
                  <a:gd name="T64" fmla="*/ 376 w 439"/>
                  <a:gd name="T65" fmla="*/ 99 h 502"/>
                  <a:gd name="T66" fmla="*/ 404 w 439"/>
                  <a:gd name="T67" fmla="*/ 62 h 502"/>
                  <a:gd name="T68" fmla="*/ 429 w 439"/>
                  <a:gd name="T69" fmla="*/ 22 h 502"/>
                  <a:gd name="T70" fmla="*/ 439 w 439"/>
                  <a:gd name="T71" fmla="*/ 0 h 502"/>
                  <a:gd name="T72" fmla="*/ 433 w 439"/>
                  <a:gd name="T73" fmla="*/ 36 h 502"/>
                  <a:gd name="T74" fmla="*/ 416 w 439"/>
                  <a:gd name="T75" fmla="*/ 69 h 502"/>
                  <a:gd name="T76" fmla="*/ 395 w 439"/>
                  <a:gd name="T77" fmla="*/ 101 h 502"/>
                  <a:gd name="T78" fmla="*/ 370 w 439"/>
                  <a:gd name="T79" fmla="*/ 131 h 502"/>
                  <a:gd name="T80" fmla="*/ 347 w 439"/>
                  <a:gd name="T81" fmla="*/ 161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39" h="502">
                    <a:moveTo>
                      <a:pt x="347" y="161"/>
                    </a:moveTo>
                    <a:lnTo>
                      <a:pt x="342" y="164"/>
                    </a:lnTo>
                    <a:lnTo>
                      <a:pt x="338" y="170"/>
                    </a:lnTo>
                    <a:lnTo>
                      <a:pt x="333" y="176"/>
                    </a:lnTo>
                    <a:lnTo>
                      <a:pt x="328" y="180"/>
                    </a:lnTo>
                    <a:lnTo>
                      <a:pt x="321" y="181"/>
                    </a:lnTo>
                    <a:lnTo>
                      <a:pt x="321" y="181"/>
                    </a:lnTo>
                    <a:lnTo>
                      <a:pt x="308" y="198"/>
                    </a:lnTo>
                    <a:lnTo>
                      <a:pt x="293" y="212"/>
                    </a:lnTo>
                    <a:lnTo>
                      <a:pt x="278" y="224"/>
                    </a:lnTo>
                    <a:lnTo>
                      <a:pt x="264" y="236"/>
                    </a:lnTo>
                    <a:lnTo>
                      <a:pt x="255" y="251"/>
                    </a:lnTo>
                    <a:lnTo>
                      <a:pt x="250" y="246"/>
                    </a:lnTo>
                    <a:lnTo>
                      <a:pt x="250" y="246"/>
                    </a:lnTo>
                    <a:lnTo>
                      <a:pt x="233" y="261"/>
                    </a:lnTo>
                    <a:lnTo>
                      <a:pt x="217" y="270"/>
                    </a:lnTo>
                    <a:lnTo>
                      <a:pt x="203" y="278"/>
                    </a:lnTo>
                    <a:lnTo>
                      <a:pt x="190" y="288"/>
                    </a:lnTo>
                    <a:lnTo>
                      <a:pt x="178" y="306"/>
                    </a:lnTo>
                    <a:lnTo>
                      <a:pt x="173" y="301"/>
                    </a:lnTo>
                    <a:lnTo>
                      <a:pt x="153" y="326"/>
                    </a:lnTo>
                    <a:lnTo>
                      <a:pt x="148" y="321"/>
                    </a:lnTo>
                    <a:lnTo>
                      <a:pt x="148" y="321"/>
                    </a:lnTo>
                    <a:lnTo>
                      <a:pt x="137" y="339"/>
                    </a:lnTo>
                    <a:lnTo>
                      <a:pt x="124" y="356"/>
                    </a:lnTo>
                    <a:lnTo>
                      <a:pt x="111" y="372"/>
                    </a:lnTo>
                    <a:lnTo>
                      <a:pt x="97" y="387"/>
                    </a:lnTo>
                    <a:lnTo>
                      <a:pt x="83" y="402"/>
                    </a:lnTo>
                    <a:lnTo>
                      <a:pt x="69" y="417"/>
                    </a:lnTo>
                    <a:lnTo>
                      <a:pt x="56" y="432"/>
                    </a:lnTo>
                    <a:lnTo>
                      <a:pt x="44" y="448"/>
                    </a:lnTo>
                    <a:lnTo>
                      <a:pt x="33" y="464"/>
                    </a:lnTo>
                    <a:lnTo>
                      <a:pt x="25" y="482"/>
                    </a:lnTo>
                    <a:lnTo>
                      <a:pt x="0" y="502"/>
                    </a:lnTo>
                    <a:lnTo>
                      <a:pt x="0" y="492"/>
                    </a:lnTo>
                    <a:lnTo>
                      <a:pt x="0" y="492"/>
                    </a:lnTo>
                    <a:lnTo>
                      <a:pt x="8" y="488"/>
                    </a:lnTo>
                    <a:lnTo>
                      <a:pt x="13" y="482"/>
                    </a:lnTo>
                    <a:lnTo>
                      <a:pt x="15" y="473"/>
                    </a:lnTo>
                    <a:lnTo>
                      <a:pt x="17" y="465"/>
                    </a:lnTo>
                    <a:lnTo>
                      <a:pt x="20" y="457"/>
                    </a:lnTo>
                    <a:lnTo>
                      <a:pt x="25" y="462"/>
                    </a:lnTo>
                    <a:lnTo>
                      <a:pt x="25" y="462"/>
                    </a:lnTo>
                    <a:lnTo>
                      <a:pt x="40" y="438"/>
                    </a:lnTo>
                    <a:lnTo>
                      <a:pt x="56" y="414"/>
                    </a:lnTo>
                    <a:lnTo>
                      <a:pt x="73" y="391"/>
                    </a:lnTo>
                    <a:lnTo>
                      <a:pt x="92" y="368"/>
                    </a:lnTo>
                    <a:lnTo>
                      <a:pt x="111" y="347"/>
                    </a:lnTo>
                    <a:lnTo>
                      <a:pt x="131" y="325"/>
                    </a:lnTo>
                    <a:lnTo>
                      <a:pt x="154" y="305"/>
                    </a:lnTo>
                    <a:lnTo>
                      <a:pt x="176" y="287"/>
                    </a:lnTo>
                    <a:lnTo>
                      <a:pt x="200" y="271"/>
                    </a:lnTo>
                    <a:lnTo>
                      <a:pt x="224" y="256"/>
                    </a:lnTo>
                    <a:lnTo>
                      <a:pt x="224" y="246"/>
                    </a:lnTo>
                    <a:lnTo>
                      <a:pt x="224" y="246"/>
                    </a:lnTo>
                    <a:lnTo>
                      <a:pt x="242" y="237"/>
                    </a:lnTo>
                    <a:lnTo>
                      <a:pt x="257" y="227"/>
                    </a:lnTo>
                    <a:lnTo>
                      <a:pt x="270" y="215"/>
                    </a:lnTo>
                    <a:lnTo>
                      <a:pt x="285" y="201"/>
                    </a:lnTo>
                    <a:lnTo>
                      <a:pt x="301" y="186"/>
                    </a:lnTo>
                    <a:lnTo>
                      <a:pt x="301" y="186"/>
                    </a:lnTo>
                    <a:lnTo>
                      <a:pt x="314" y="167"/>
                    </a:lnTo>
                    <a:lnTo>
                      <a:pt x="330" y="150"/>
                    </a:lnTo>
                    <a:lnTo>
                      <a:pt x="345" y="133"/>
                    </a:lnTo>
                    <a:lnTo>
                      <a:pt x="360" y="116"/>
                    </a:lnTo>
                    <a:lnTo>
                      <a:pt x="376" y="99"/>
                    </a:lnTo>
                    <a:lnTo>
                      <a:pt x="390" y="80"/>
                    </a:lnTo>
                    <a:lnTo>
                      <a:pt x="404" y="62"/>
                    </a:lnTo>
                    <a:lnTo>
                      <a:pt x="416" y="42"/>
                    </a:lnTo>
                    <a:lnTo>
                      <a:pt x="429" y="22"/>
                    </a:lnTo>
                    <a:lnTo>
                      <a:pt x="439" y="0"/>
                    </a:lnTo>
                    <a:lnTo>
                      <a:pt x="439" y="0"/>
                    </a:lnTo>
                    <a:lnTo>
                      <a:pt x="437" y="18"/>
                    </a:lnTo>
                    <a:lnTo>
                      <a:pt x="433" y="36"/>
                    </a:lnTo>
                    <a:lnTo>
                      <a:pt x="426" y="53"/>
                    </a:lnTo>
                    <a:lnTo>
                      <a:pt x="416" y="69"/>
                    </a:lnTo>
                    <a:lnTo>
                      <a:pt x="406" y="85"/>
                    </a:lnTo>
                    <a:lnTo>
                      <a:pt x="395" y="101"/>
                    </a:lnTo>
                    <a:lnTo>
                      <a:pt x="383" y="116"/>
                    </a:lnTo>
                    <a:lnTo>
                      <a:pt x="370" y="131"/>
                    </a:lnTo>
                    <a:lnTo>
                      <a:pt x="358" y="146"/>
                    </a:lnTo>
                    <a:lnTo>
                      <a:pt x="347" y="161"/>
                    </a:lnTo>
                    <a:lnTo>
                      <a:pt x="347" y="16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24" name="Freeform 3488"/>
              <p:cNvSpPr>
                <a:spLocks/>
              </p:cNvSpPr>
              <p:nvPr/>
            </p:nvSpPr>
            <p:spPr bwMode="auto">
              <a:xfrm>
                <a:off x="226" y="4062"/>
                <a:ext cx="5" cy="12"/>
              </a:xfrm>
              <a:custGeom>
                <a:avLst/>
                <a:gdLst>
                  <a:gd name="T0" fmla="*/ 65 w 237"/>
                  <a:gd name="T1" fmla="*/ 59 h 559"/>
                  <a:gd name="T2" fmla="*/ 86 w 237"/>
                  <a:gd name="T3" fmla="*/ 140 h 559"/>
                  <a:gd name="T4" fmla="*/ 126 w 237"/>
                  <a:gd name="T5" fmla="*/ 204 h 559"/>
                  <a:gd name="T6" fmla="*/ 176 w 237"/>
                  <a:gd name="T7" fmla="*/ 226 h 559"/>
                  <a:gd name="T8" fmla="*/ 186 w 237"/>
                  <a:gd name="T9" fmla="*/ 207 h 559"/>
                  <a:gd name="T10" fmla="*/ 202 w 237"/>
                  <a:gd name="T11" fmla="*/ 206 h 559"/>
                  <a:gd name="T12" fmla="*/ 211 w 237"/>
                  <a:gd name="T13" fmla="*/ 216 h 559"/>
                  <a:gd name="T14" fmla="*/ 207 w 237"/>
                  <a:gd name="T15" fmla="*/ 231 h 559"/>
                  <a:gd name="T16" fmla="*/ 223 w 237"/>
                  <a:gd name="T17" fmla="*/ 243 h 559"/>
                  <a:gd name="T18" fmla="*/ 237 w 237"/>
                  <a:gd name="T19" fmla="*/ 271 h 559"/>
                  <a:gd name="T20" fmla="*/ 229 w 237"/>
                  <a:gd name="T21" fmla="*/ 292 h 559"/>
                  <a:gd name="T22" fmla="*/ 202 w 237"/>
                  <a:gd name="T23" fmla="*/ 317 h 559"/>
                  <a:gd name="T24" fmla="*/ 211 w 237"/>
                  <a:gd name="T25" fmla="*/ 343 h 559"/>
                  <a:gd name="T26" fmla="*/ 194 w 237"/>
                  <a:gd name="T27" fmla="*/ 374 h 559"/>
                  <a:gd name="T28" fmla="*/ 174 w 237"/>
                  <a:gd name="T29" fmla="*/ 405 h 559"/>
                  <a:gd name="T30" fmla="*/ 176 w 237"/>
                  <a:gd name="T31" fmla="*/ 432 h 559"/>
                  <a:gd name="T32" fmla="*/ 156 w 237"/>
                  <a:gd name="T33" fmla="*/ 467 h 559"/>
                  <a:gd name="T34" fmla="*/ 151 w 237"/>
                  <a:gd name="T35" fmla="*/ 497 h 559"/>
                  <a:gd name="T36" fmla="*/ 142 w 237"/>
                  <a:gd name="T37" fmla="*/ 533 h 559"/>
                  <a:gd name="T38" fmla="*/ 130 w 237"/>
                  <a:gd name="T39" fmla="*/ 558 h 559"/>
                  <a:gd name="T40" fmla="*/ 91 w 237"/>
                  <a:gd name="T41" fmla="*/ 548 h 559"/>
                  <a:gd name="T42" fmla="*/ 64 w 237"/>
                  <a:gd name="T43" fmla="*/ 543 h 559"/>
                  <a:gd name="T44" fmla="*/ 82 w 237"/>
                  <a:gd name="T45" fmla="*/ 464 h 559"/>
                  <a:gd name="T46" fmla="*/ 105 w 237"/>
                  <a:gd name="T47" fmla="*/ 387 h 559"/>
                  <a:gd name="T48" fmla="*/ 122 w 237"/>
                  <a:gd name="T49" fmla="*/ 311 h 559"/>
                  <a:gd name="T50" fmla="*/ 129 w 237"/>
                  <a:gd name="T51" fmla="*/ 283 h 559"/>
                  <a:gd name="T52" fmla="*/ 151 w 237"/>
                  <a:gd name="T53" fmla="*/ 284 h 559"/>
                  <a:gd name="T54" fmla="*/ 153 w 237"/>
                  <a:gd name="T55" fmla="*/ 280 h 559"/>
                  <a:gd name="T56" fmla="*/ 143 w 237"/>
                  <a:gd name="T57" fmla="*/ 268 h 559"/>
                  <a:gd name="T58" fmla="*/ 138 w 237"/>
                  <a:gd name="T59" fmla="*/ 257 h 559"/>
                  <a:gd name="T60" fmla="*/ 147 w 237"/>
                  <a:gd name="T61" fmla="*/ 238 h 559"/>
                  <a:gd name="T62" fmla="*/ 139 w 237"/>
                  <a:gd name="T63" fmla="*/ 242 h 559"/>
                  <a:gd name="T64" fmla="*/ 102 w 237"/>
                  <a:gd name="T65" fmla="*/ 255 h 559"/>
                  <a:gd name="T66" fmla="*/ 64 w 237"/>
                  <a:gd name="T67" fmla="*/ 255 h 559"/>
                  <a:gd name="T68" fmla="*/ 38 w 237"/>
                  <a:gd name="T69" fmla="*/ 261 h 559"/>
                  <a:gd name="T70" fmla="*/ 66 w 237"/>
                  <a:gd name="T71" fmla="*/ 245 h 559"/>
                  <a:gd name="T72" fmla="*/ 105 w 237"/>
                  <a:gd name="T73" fmla="*/ 211 h 559"/>
                  <a:gd name="T74" fmla="*/ 76 w 237"/>
                  <a:gd name="T75" fmla="*/ 214 h 559"/>
                  <a:gd name="T76" fmla="*/ 33 w 237"/>
                  <a:gd name="T77" fmla="*/ 231 h 559"/>
                  <a:gd name="T78" fmla="*/ 22 w 237"/>
                  <a:gd name="T79" fmla="*/ 205 h 559"/>
                  <a:gd name="T80" fmla="*/ 29 w 237"/>
                  <a:gd name="T81" fmla="*/ 172 h 559"/>
                  <a:gd name="T82" fmla="*/ 47 w 237"/>
                  <a:gd name="T83" fmla="*/ 141 h 559"/>
                  <a:gd name="T84" fmla="*/ 59 w 237"/>
                  <a:gd name="T85" fmla="*/ 121 h 559"/>
                  <a:gd name="T86" fmla="*/ 63 w 237"/>
                  <a:gd name="T87" fmla="*/ 113 h 559"/>
                  <a:gd name="T88" fmla="*/ 59 w 237"/>
                  <a:gd name="T89" fmla="*/ 101 h 559"/>
                  <a:gd name="T90" fmla="*/ 37 w 237"/>
                  <a:gd name="T91" fmla="*/ 122 h 559"/>
                  <a:gd name="T92" fmla="*/ 8 w 237"/>
                  <a:gd name="T93" fmla="*/ 161 h 559"/>
                  <a:gd name="T94" fmla="*/ 0 w 237"/>
                  <a:gd name="T95" fmla="*/ 124 h 559"/>
                  <a:gd name="T96" fmla="*/ 9 w 237"/>
                  <a:gd name="T97" fmla="*/ 77 h 559"/>
                  <a:gd name="T98" fmla="*/ 25 w 237"/>
                  <a:gd name="T99" fmla="*/ 33 h 559"/>
                  <a:gd name="T100" fmla="*/ 48 w 237"/>
                  <a:gd name="T101" fmla="*/ 10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37" h="559">
                    <a:moveTo>
                      <a:pt x="48" y="10"/>
                    </a:moveTo>
                    <a:lnTo>
                      <a:pt x="58" y="33"/>
                    </a:lnTo>
                    <a:lnTo>
                      <a:pt x="65" y="59"/>
                    </a:lnTo>
                    <a:lnTo>
                      <a:pt x="71" y="87"/>
                    </a:lnTo>
                    <a:lnTo>
                      <a:pt x="78" y="114"/>
                    </a:lnTo>
                    <a:lnTo>
                      <a:pt x="86" y="140"/>
                    </a:lnTo>
                    <a:lnTo>
                      <a:pt x="95" y="165"/>
                    </a:lnTo>
                    <a:lnTo>
                      <a:pt x="109" y="186"/>
                    </a:lnTo>
                    <a:lnTo>
                      <a:pt x="126" y="204"/>
                    </a:lnTo>
                    <a:lnTo>
                      <a:pt x="147" y="218"/>
                    </a:lnTo>
                    <a:lnTo>
                      <a:pt x="176" y="226"/>
                    </a:lnTo>
                    <a:lnTo>
                      <a:pt x="176" y="226"/>
                    </a:lnTo>
                    <a:lnTo>
                      <a:pt x="178" y="219"/>
                    </a:lnTo>
                    <a:lnTo>
                      <a:pt x="182" y="212"/>
                    </a:lnTo>
                    <a:lnTo>
                      <a:pt x="186" y="207"/>
                    </a:lnTo>
                    <a:lnTo>
                      <a:pt x="192" y="204"/>
                    </a:lnTo>
                    <a:lnTo>
                      <a:pt x="202" y="206"/>
                    </a:lnTo>
                    <a:lnTo>
                      <a:pt x="202" y="206"/>
                    </a:lnTo>
                    <a:lnTo>
                      <a:pt x="205" y="209"/>
                    </a:lnTo>
                    <a:lnTo>
                      <a:pt x="208" y="213"/>
                    </a:lnTo>
                    <a:lnTo>
                      <a:pt x="211" y="216"/>
                    </a:lnTo>
                    <a:lnTo>
                      <a:pt x="212" y="221"/>
                    </a:lnTo>
                    <a:lnTo>
                      <a:pt x="212" y="226"/>
                    </a:lnTo>
                    <a:lnTo>
                      <a:pt x="207" y="231"/>
                    </a:lnTo>
                    <a:lnTo>
                      <a:pt x="207" y="231"/>
                    </a:lnTo>
                    <a:lnTo>
                      <a:pt x="216" y="236"/>
                    </a:lnTo>
                    <a:lnTo>
                      <a:pt x="223" y="243"/>
                    </a:lnTo>
                    <a:lnTo>
                      <a:pt x="229" y="252"/>
                    </a:lnTo>
                    <a:lnTo>
                      <a:pt x="233" y="261"/>
                    </a:lnTo>
                    <a:lnTo>
                      <a:pt x="237" y="271"/>
                    </a:lnTo>
                    <a:lnTo>
                      <a:pt x="237" y="271"/>
                    </a:lnTo>
                    <a:lnTo>
                      <a:pt x="237" y="285"/>
                    </a:lnTo>
                    <a:lnTo>
                      <a:pt x="229" y="292"/>
                    </a:lnTo>
                    <a:lnTo>
                      <a:pt x="217" y="297"/>
                    </a:lnTo>
                    <a:lnTo>
                      <a:pt x="207" y="303"/>
                    </a:lnTo>
                    <a:lnTo>
                      <a:pt x="202" y="317"/>
                    </a:lnTo>
                    <a:lnTo>
                      <a:pt x="202" y="317"/>
                    </a:lnTo>
                    <a:lnTo>
                      <a:pt x="209" y="331"/>
                    </a:lnTo>
                    <a:lnTo>
                      <a:pt x="211" y="343"/>
                    </a:lnTo>
                    <a:lnTo>
                      <a:pt x="208" y="354"/>
                    </a:lnTo>
                    <a:lnTo>
                      <a:pt x="203" y="364"/>
                    </a:lnTo>
                    <a:lnTo>
                      <a:pt x="194" y="374"/>
                    </a:lnTo>
                    <a:lnTo>
                      <a:pt x="186" y="384"/>
                    </a:lnTo>
                    <a:lnTo>
                      <a:pt x="179" y="394"/>
                    </a:lnTo>
                    <a:lnTo>
                      <a:pt x="174" y="405"/>
                    </a:lnTo>
                    <a:lnTo>
                      <a:pt x="173" y="417"/>
                    </a:lnTo>
                    <a:lnTo>
                      <a:pt x="176" y="432"/>
                    </a:lnTo>
                    <a:lnTo>
                      <a:pt x="176" y="432"/>
                    </a:lnTo>
                    <a:lnTo>
                      <a:pt x="165" y="440"/>
                    </a:lnTo>
                    <a:lnTo>
                      <a:pt x="159" y="453"/>
                    </a:lnTo>
                    <a:lnTo>
                      <a:pt x="156" y="467"/>
                    </a:lnTo>
                    <a:lnTo>
                      <a:pt x="154" y="482"/>
                    </a:lnTo>
                    <a:lnTo>
                      <a:pt x="151" y="497"/>
                    </a:lnTo>
                    <a:lnTo>
                      <a:pt x="151" y="497"/>
                    </a:lnTo>
                    <a:lnTo>
                      <a:pt x="152" y="509"/>
                    </a:lnTo>
                    <a:lnTo>
                      <a:pt x="148" y="521"/>
                    </a:lnTo>
                    <a:lnTo>
                      <a:pt x="142" y="533"/>
                    </a:lnTo>
                    <a:lnTo>
                      <a:pt x="135" y="546"/>
                    </a:lnTo>
                    <a:lnTo>
                      <a:pt x="130" y="558"/>
                    </a:lnTo>
                    <a:lnTo>
                      <a:pt x="130" y="558"/>
                    </a:lnTo>
                    <a:lnTo>
                      <a:pt x="117" y="559"/>
                    </a:lnTo>
                    <a:lnTo>
                      <a:pt x="105" y="555"/>
                    </a:lnTo>
                    <a:lnTo>
                      <a:pt x="91" y="548"/>
                    </a:lnTo>
                    <a:lnTo>
                      <a:pt x="78" y="543"/>
                    </a:lnTo>
                    <a:lnTo>
                      <a:pt x="64" y="543"/>
                    </a:lnTo>
                    <a:lnTo>
                      <a:pt x="64" y="543"/>
                    </a:lnTo>
                    <a:lnTo>
                      <a:pt x="69" y="516"/>
                    </a:lnTo>
                    <a:lnTo>
                      <a:pt x="75" y="490"/>
                    </a:lnTo>
                    <a:lnTo>
                      <a:pt x="82" y="464"/>
                    </a:lnTo>
                    <a:lnTo>
                      <a:pt x="89" y="438"/>
                    </a:lnTo>
                    <a:lnTo>
                      <a:pt x="96" y="413"/>
                    </a:lnTo>
                    <a:lnTo>
                      <a:pt x="105" y="387"/>
                    </a:lnTo>
                    <a:lnTo>
                      <a:pt x="111" y="361"/>
                    </a:lnTo>
                    <a:lnTo>
                      <a:pt x="117" y="336"/>
                    </a:lnTo>
                    <a:lnTo>
                      <a:pt x="122" y="311"/>
                    </a:lnTo>
                    <a:lnTo>
                      <a:pt x="126" y="284"/>
                    </a:lnTo>
                    <a:lnTo>
                      <a:pt x="126" y="284"/>
                    </a:lnTo>
                    <a:lnTo>
                      <a:pt x="129" y="283"/>
                    </a:lnTo>
                    <a:lnTo>
                      <a:pt x="136" y="283"/>
                    </a:lnTo>
                    <a:lnTo>
                      <a:pt x="143" y="284"/>
                    </a:lnTo>
                    <a:lnTo>
                      <a:pt x="151" y="284"/>
                    </a:lnTo>
                    <a:lnTo>
                      <a:pt x="153" y="283"/>
                    </a:lnTo>
                    <a:lnTo>
                      <a:pt x="153" y="283"/>
                    </a:lnTo>
                    <a:lnTo>
                      <a:pt x="153" y="280"/>
                    </a:lnTo>
                    <a:lnTo>
                      <a:pt x="150" y="276"/>
                    </a:lnTo>
                    <a:lnTo>
                      <a:pt x="146" y="272"/>
                    </a:lnTo>
                    <a:lnTo>
                      <a:pt x="143" y="268"/>
                    </a:lnTo>
                    <a:lnTo>
                      <a:pt x="142" y="266"/>
                    </a:lnTo>
                    <a:lnTo>
                      <a:pt x="142" y="266"/>
                    </a:lnTo>
                    <a:lnTo>
                      <a:pt x="138" y="257"/>
                    </a:lnTo>
                    <a:lnTo>
                      <a:pt x="139" y="250"/>
                    </a:lnTo>
                    <a:lnTo>
                      <a:pt x="143" y="243"/>
                    </a:lnTo>
                    <a:lnTo>
                      <a:pt x="147" y="238"/>
                    </a:lnTo>
                    <a:lnTo>
                      <a:pt x="151" y="233"/>
                    </a:lnTo>
                    <a:lnTo>
                      <a:pt x="151" y="233"/>
                    </a:lnTo>
                    <a:lnTo>
                      <a:pt x="139" y="242"/>
                    </a:lnTo>
                    <a:lnTo>
                      <a:pt x="128" y="249"/>
                    </a:lnTo>
                    <a:lnTo>
                      <a:pt x="115" y="253"/>
                    </a:lnTo>
                    <a:lnTo>
                      <a:pt x="102" y="255"/>
                    </a:lnTo>
                    <a:lnTo>
                      <a:pt x="88" y="255"/>
                    </a:lnTo>
                    <a:lnTo>
                      <a:pt x="76" y="255"/>
                    </a:lnTo>
                    <a:lnTo>
                      <a:pt x="64" y="255"/>
                    </a:lnTo>
                    <a:lnTo>
                      <a:pt x="52" y="255"/>
                    </a:lnTo>
                    <a:lnTo>
                      <a:pt x="44" y="257"/>
                    </a:lnTo>
                    <a:lnTo>
                      <a:pt x="38" y="261"/>
                    </a:lnTo>
                    <a:lnTo>
                      <a:pt x="38" y="261"/>
                    </a:lnTo>
                    <a:lnTo>
                      <a:pt x="50" y="253"/>
                    </a:lnTo>
                    <a:lnTo>
                      <a:pt x="66" y="245"/>
                    </a:lnTo>
                    <a:lnTo>
                      <a:pt x="81" y="237"/>
                    </a:lnTo>
                    <a:lnTo>
                      <a:pt x="94" y="225"/>
                    </a:lnTo>
                    <a:lnTo>
                      <a:pt x="105" y="211"/>
                    </a:lnTo>
                    <a:lnTo>
                      <a:pt x="105" y="211"/>
                    </a:lnTo>
                    <a:lnTo>
                      <a:pt x="90" y="211"/>
                    </a:lnTo>
                    <a:lnTo>
                      <a:pt x="76" y="214"/>
                    </a:lnTo>
                    <a:lnTo>
                      <a:pt x="62" y="220"/>
                    </a:lnTo>
                    <a:lnTo>
                      <a:pt x="47" y="225"/>
                    </a:lnTo>
                    <a:lnTo>
                      <a:pt x="33" y="231"/>
                    </a:lnTo>
                    <a:lnTo>
                      <a:pt x="33" y="231"/>
                    </a:lnTo>
                    <a:lnTo>
                      <a:pt x="25" y="217"/>
                    </a:lnTo>
                    <a:lnTo>
                      <a:pt x="22" y="205"/>
                    </a:lnTo>
                    <a:lnTo>
                      <a:pt x="22" y="194"/>
                    </a:lnTo>
                    <a:lnTo>
                      <a:pt x="24" y="182"/>
                    </a:lnTo>
                    <a:lnTo>
                      <a:pt x="29" y="172"/>
                    </a:lnTo>
                    <a:lnTo>
                      <a:pt x="34" y="161"/>
                    </a:lnTo>
                    <a:lnTo>
                      <a:pt x="41" y="151"/>
                    </a:lnTo>
                    <a:lnTo>
                      <a:pt x="47" y="141"/>
                    </a:lnTo>
                    <a:lnTo>
                      <a:pt x="54" y="131"/>
                    </a:lnTo>
                    <a:lnTo>
                      <a:pt x="59" y="121"/>
                    </a:lnTo>
                    <a:lnTo>
                      <a:pt x="59" y="121"/>
                    </a:lnTo>
                    <a:lnTo>
                      <a:pt x="61" y="118"/>
                    </a:lnTo>
                    <a:lnTo>
                      <a:pt x="63" y="116"/>
                    </a:lnTo>
                    <a:lnTo>
                      <a:pt x="63" y="113"/>
                    </a:lnTo>
                    <a:lnTo>
                      <a:pt x="64" y="109"/>
                    </a:lnTo>
                    <a:lnTo>
                      <a:pt x="64" y="106"/>
                    </a:lnTo>
                    <a:lnTo>
                      <a:pt x="59" y="101"/>
                    </a:lnTo>
                    <a:lnTo>
                      <a:pt x="59" y="101"/>
                    </a:lnTo>
                    <a:lnTo>
                      <a:pt x="47" y="111"/>
                    </a:lnTo>
                    <a:lnTo>
                      <a:pt x="37" y="122"/>
                    </a:lnTo>
                    <a:lnTo>
                      <a:pt x="27" y="135"/>
                    </a:lnTo>
                    <a:lnTo>
                      <a:pt x="17" y="148"/>
                    </a:lnTo>
                    <a:lnTo>
                      <a:pt x="8" y="161"/>
                    </a:lnTo>
                    <a:lnTo>
                      <a:pt x="8" y="161"/>
                    </a:lnTo>
                    <a:lnTo>
                      <a:pt x="2" y="142"/>
                    </a:lnTo>
                    <a:lnTo>
                      <a:pt x="0" y="124"/>
                    </a:lnTo>
                    <a:lnTo>
                      <a:pt x="1" y="108"/>
                    </a:lnTo>
                    <a:lnTo>
                      <a:pt x="3" y="93"/>
                    </a:lnTo>
                    <a:lnTo>
                      <a:pt x="9" y="77"/>
                    </a:lnTo>
                    <a:lnTo>
                      <a:pt x="14" y="63"/>
                    </a:lnTo>
                    <a:lnTo>
                      <a:pt x="19" y="48"/>
                    </a:lnTo>
                    <a:lnTo>
                      <a:pt x="25" y="33"/>
                    </a:lnTo>
                    <a:lnTo>
                      <a:pt x="29" y="17"/>
                    </a:lnTo>
                    <a:lnTo>
                      <a:pt x="33" y="0"/>
                    </a:lnTo>
                    <a:lnTo>
                      <a:pt x="48" y="10"/>
                    </a:lnTo>
                    <a:lnTo>
                      <a:pt x="48" y="1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25" name="Freeform 3489"/>
              <p:cNvSpPr>
                <a:spLocks/>
              </p:cNvSpPr>
              <p:nvPr/>
            </p:nvSpPr>
            <p:spPr bwMode="auto">
              <a:xfrm>
                <a:off x="213" y="4063"/>
                <a:ext cx="9" cy="13"/>
              </a:xfrm>
              <a:custGeom>
                <a:avLst/>
                <a:gdLst>
                  <a:gd name="T0" fmla="*/ 343 w 393"/>
                  <a:gd name="T1" fmla="*/ 214 h 613"/>
                  <a:gd name="T2" fmla="*/ 341 w 393"/>
                  <a:gd name="T3" fmla="*/ 197 h 613"/>
                  <a:gd name="T4" fmla="*/ 342 w 393"/>
                  <a:gd name="T5" fmla="*/ 176 h 613"/>
                  <a:gd name="T6" fmla="*/ 341 w 393"/>
                  <a:gd name="T7" fmla="*/ 155 h 613"/>
                  <a:gd name="T8" fmla="*/ 334 w 393"/>
                  <a:gd name="T9" fmla="*/ 135 h 613"/>
                  <a:gd name="T10" fmla="*/ 327 w 393"/>
                  <a:gd name="T11" fmla="*/ 126 h 613"/>
                  <a:gd name="T12" fmla="*/ 304 w 393"/>
                  <a:gd name="T13" fmla="*/ 146 h 613"/>
                  <a:gd name="T14" fmla="*/ 295 w 393"/>
                  <a:gd name="T15" fmla="*/ 174 h 613"/>
                  <a:gd name="T16" fmla="*/ 286 w 393"/>
                  <a:gd name="T17" fmla="*/ 191 h 613"/>
                  <a:gd name="T18" fmla="*/ 273 w 393"/>
                  <a:gd name="T19" fmla="*/ 201 h 613"/>
                  <a:gd name="T20" fmla="*/ 251 w 393"/>
                  <a:gd name="T21" fmla="*/ 223 h 613"/>
                  <a:gd name="T22" fmla="*/ 230 w 393"/>
                  <a:gd name="T23" fmla="*/ 248 h 613"/>
                  <a:gd name="T24" fmla="*/ 210 w 393"/>
                  <a:gd name="T25" fmla="*/ 273 h 613"/>
                  <a:gd name="T26" fmla="*/ 192 w 393"/>
                  <a:gd name="T27" fmla="*/ 299 h 613"/>
                  <a:gd name="T28" fmla="*/ 184 w 393"/>
                  <a:gd name="T29" fmla="*/ 312 h 613"/>
                  <a:gd name="T30" fmla="*/ 133 w 393"/>
                  <a:gd name="T31" fmla="*/ 352 h 613"/>
                  <a:gd name="T32" fmla="*/ 86 w 393"/>
                  <a:gd name="T33" fmla="*/ 405 h 613"/>
                  <a:gd name="T34" fmla="*/ 48 w 393"/>
                  <a:gd name="T35" fmla="*/ 467 h 613"/>
                  <a:gd name="T36" fmla="*/ 22 w 393"/>
                  <a:gd name="T37" fmla="*/ 536 h 613"/>
                  <a:gd name="T38" fmla="*/ 15 w 393"/>
                  <a:gd name="T39" fmla="*/ 608 h 613"/>
                  <a:gd name="T40" fmla="*/ 12 w 393"/>
                  <a:gd name="T41" fmla="*/ 607 h 613"/>
                  <a:gd name="T42" fmla="*/ 8 w 393"/>
                  <a:gd name="T43" fmla="*/ 609 h 613"/>
                  <a:gd name="T44" fmla="*/ 5 w 393"/>
                  <a:gd name="T45" fmla="*/ 613 h 613"/>
                  <a:gd name="T46" fmla="*/ 0 w 393"/>
                  <a:gd name="T47" fmla="*/ 563 h 613"/>
                  <a:gd name="T48" fmla="*/ 7 w 393"/>
                  <a:gd name="T49" fmla="*/ 547 h 613"/>
                  <a:gd name="T50" fmla="*/ 5 w 393"/>
                  <a:gd name="T51" fmla="*/ 526 h 613"/>
                  <a:gd name="T52" fmla="*/ 10 w 393"/>
                  <a:gd name="T53" fmla="*/ 518 h 613"/>
                  <a:gd name="T54" fmla="*/ 24 w 393"/>
                  <a:gd name="T55" fmla="*/ 489 h 613"/>
                  <a:gd name="T56" fmla="*/ 44 w 393"/>
                  <a:gd name="T57" fmla="*/ 461 h 613"/>
                  <a:gd name="T58" fmla="*/ 64 w 393"/>
                  <a:gd name="T59" fmla="*/ 434 h 613"/>
                  <a:gd name="T60" fmla="*/ 82 w 393"/>
                  <a:gd name="T61" fmla="*/ 406 h 613"/>
                  <a:gd name="T62" fmla="*/ 97 w 393"/>
                  <a:gd name="T63" fmla="*/ 377 h 613"/>
                  <a:gd name="T64" fmla="*/ 158 w 393"/>
                  <a:gd name="T65" fmla="*/ 317 h 613"/>
                  <a:gd name="T66" fmla="*/ 167 w 393"/>
                  <a:gd name="T67" fmla="*/ 307 h 613"/>
                  <a:gd name="T68" fmla="*/ 188 w 393"/>
                  <a:gd name="T69" fmla="*/ 283 h 613"/>
                  <a:gd name="T70" fmla="*/ 207 w 393"/>
                  <a:gd name="T71" fmla="*/ 256 h 613"/>
                  <a:gd name="T72" fmla="*/ 227 w 393"/>
                  <a:gd name="T73" fmla="*/ 229 h 613"/>
                  <a:gd name="T74" fmla="*/ 249 w 393"/>
                  <a:gd name="T75" fmla="*/ 203 h 613"/>
                  <a:gd name="T76" fmla="*/ 260 w 393"/>
                  <a:gd name="T77" fmla="*/ 191 h 613"/>
                  <a:gd name="T78" fmla="*/ 272 w 393"/>
                  <a:gd name="T79" fmla="*/ 173 h 613"/>
                  <a:gd name="T80" fmla="*/ 285 w 393"/>
                  <a:gd name="T81" fmla="*/ 157 h 613"/>
                  <a:gd name="T82" fmla="*/ 297 w 393"/>
                  <a:gd name="T83" fmla="*/ 141 h 613"/>
                  <a:gd name="T84" fmla="*/ 309 w 393"/>
                  <a:gd name="T85" fmla="*/ 126 h 613"/>
                  <a:gd name="T86" fmla="*/ 321 w 393"/>
                  <a:gd name="T87" fmla="*/ 111 h 613"/>
                  <a:gd name="T88" fmla="*/ 327 w 393"/>
                  <a:gd name="T89" fmla="*/ 113 h 613"/>
                  <a:gd name="T90" fmla="*/ 331 w 393"/>
                  <a:gd name="T91" fmla="*/ 121 h 613"/>
                  <a:gd name="T92" fmla="*/ 337 w 393"/>
                  <a:gd name="T93" fmla="*/ 131 h 613"/>
                  <a:gd name="T94" fmla="*/ 338 w 393"/>
                  <a:gd name="T95" fmla="*/ 122 h 613"/>
                  <a:gd name="T96" fmla="*/ 342 w 393"/>
                  <a:gd name="T97" fmla="*/ 126 h 613"/>
                  <a:gd name="T98" fmla="*/ 337 w 393"/>
                  <a:gd name="T99" fmla="*/ 130 h 613"/>
                  <a:gd name="T100" fmla="*/ 336 w 393"/>
                  <a:gd name="T101" fmla="*/ 137 h 613"/>
                  <a:gd name="T102" fmla="*/ 352 w 393"/>
                  <a:gd name="T103" fmla="*/ 151 h 613"/>
                  <a:gd name="T104" fmla="*/ 356 w 393"/>
                  <a:gd name="T105" fmla="*/ 136 h 613"/>
                  <a:gd name="T106" fmla="*/ 365 w 393"/>
                  <a:gd name="T107" fmla="*/ 106 h 613"/>
                  <a:gd name="T108" fmla="*/ 375 w 393"/>
                  <a:gd name="T109" fmla="*/ 77 h 613"/>
                  <a:gd name="T110" fmla="*/ 383 w 393"/>
                  <a:gd name="T111" fmla="*/ 47 h 613"/>
                  <a:gd name="T112" fmla="*/ 390 w 393"/>
                  <a:gd name="T113" fmla="*/ 15 h 613"/>
                  <a:gd name="T114" fmla="*/ 393 w 393"/>
                  <a:gd name="T115" fmla="*/ 0 h 613"/>
                  <a:gd name="T116" fmla="*/ 387 w 393"/>
                  <a:gd name="T117" fmla="*/ 41 h 613"/>
                  <a:gd name="T118" fmla="*/ 380 w 393"/>
                  <a:gd name="T119" fmla="*/ 85 h 613"/>
                  <a:gd name="T120" fmla="*/ 370 w 393"/>
                  <a:gd name="T121" fmla="*/ 131 h 613"/>
                  <a:gd name="T122" fmla="*/ 359 w 393"/>
                  <a:gd name="T123" fmla="*/ 177 h 613"/>
                  <a:gd name="T124" fmla="*/ 347 w 393"/>
                  <a:gd name="T125" fmla="*/ 221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93" h="613">
                    <a:moveTo>
                      <a:pt x="347" y="221"/>
                    </a:moveTo>
                    <a:lnTo>
                      <a:pt x="343" y="214"/>
                    </a:lnTo>
                    <a:lnTo>
                      <a:pt x="342" y="206"/>
                    </a:lnTo>
                    <a:lnTo>
                      <a:pt x="341" y="197"/>
                    </a:lnTo>
                    <a:lnTo>
                      <a:pt x="342" y="187"/>
                    </a:lnTo>
                    <a:lnTo>
                      <a:pt x="342" y="176"/>
                    </a:lnTo>
                    <a:lnTo>
                      <a:pt x="342" y="166"/>
                    </a:lnTo>
                    <a:lnTo>
                      <a:pt x="341" y="155"/>
                    </a:lnTo>
                    <a:lnTo>
                      <a:pt x="338" y="145"/>
                    </a:lnTo>
                    <a:lnTo>
                      <a:pt x="334" y="135"/>
                    </a:lnTo>
                    <a:lnTo>
                      <a:pt x="327" y="126"/>
                    </a:lnTo>
                    <a:lnTo>
                      <a:pt x="327" y="126"/>
                    </a:lnTo>
                    <a:lnTo>
                      <a:pt x="310" y="134"/>
                    </a:lnTo>
                    <a:lnTo>
                      <a:pt x="304" y="146"/>
                    </a:lnTo>
                    <a:lnTo>
                      <a:pt x="301" y="160"/>
                    </a:lnTo>
                    <a:lnTo>
                      <a:pt x="295" y="174"/>
                    </a:lnTo>
                    <a:lnTo>
                      <a:pt x="281" y="186"/>
                    </a:lnTo>
                    <a:lnTo>
                      <a:pt x="286" y="191"/>
                    </a:lnTo>
                    <a:lnTo>
                      <a:pt x="286" y="191"/>
                    </a:lnTo>
                    <a:lnTo>
                      <a:pt x="273" y="201"/>
                    </a:lnTo>
                    <a:lnTo>
                      <a:pt x="262" y="212"/>
                    </a:lnTo>
                    <a:lnTo>
                      <a:pt x="251" y="223"/>
                    </a:lnTo>
                    <a:lnTo>
                      <a:pt x="241" y="235"/>
                    </a:lnTo>
                    <a:lnTo>
                      <a:pt x="230" y="248"/>
                    </a:lnTo>
                    <a:lnTo>
                      <a:pt x="220" y="261"/>
                    </a:lnTo>
                    <a:lnTo>
                      <a:pt x="210" y="273"/>
                    </a:lnTo>
                    <a:lnTo>
                      <a:pt x="201" y="286"/>
                    </a:lnTo>
                    <a:lnTo>
                      <a:pt x="192" y="299"/>
                    </a:lnTo>
                    <a:lnTo>
                      <a:pt x="184" y="312"/>
                    </a:lnTo>
                    <a:lnTo>
                      <a:pt x="184" y="312"/>
                    </a:lnTo>
                    <a:lnTo>
                      <a:pt x="158" y="330"/>
                    </a:lnTo>
                    <a:lnTo>
                      <a:pt x="133" y="352"/>
                    </a:lnTo>
                    <a:lnTo>
                      <a:pt x="110" y="377"/>
                    </a:lnTo>
                    <a:lnTo>
                      <a:pt x="86" y="405"/>
                    </a:lnTo>
                    <a:lnTo>
                      <a:pt x="66" y="435"/>
                    </a:lnTo>
                    <a:lnTo>
                      <a:pt x="48" y="467"/>
                    </a:lnTo>
                    <a:lnTo>
                      <a:pt x="33" y="501"/>
                    </a:lnTo>
                    <a:lnTo>
                      <a:pt x="22" y="536"/>
                    </a:lnTo>
                    <a:lnTo>
                      <a:pt x="16" y="571"/>
                    </a:lnTo>
                    <a:lnTo>
                      <a:pt x="15" y="608"/>
                    </a:lnTo>
                    <a:lnTo>
                      <a:pt x="15" y="608"/>
                    </a:lnTo>
                    <a:lnTo>
                      <a:pt x="12" y="607"/>
                    </a:lnTo>
                    <a:lnTo>
                      <a:pt x="10" y="608"/>
                    </a:lnTo>
                    <a:lnTo>
                      <a:pt x="8" y="609"/>
                    </a:lnTo>
                    <a:lnTo>
                      <a:pt x="6" y="611"/>
                    </a:lnTo>
                    <a:lnTo>
                      <a:pt x="5" y="613"/>
                    </a:lnTo>
                    <a:lnTo>
                      <a:pt x="0" y="563"/>
                    </a:lnTo>
                    <a:lnTo>
                      <a:pt x="0" y="563"/>
                    </a:lnTo>
                    <a:lnTo>
                      <a:pt x="6" y="556"/>
                    </a:lnTo>
                    <a:lnTo>
                      <a:pt x="7" y="547"/>
                    </a:lnTo>
                    <a:lnTo>
                      <a:pt x="5" y="536"/>
                    </a:lnTo>
                    <a:lnTo>
                      <a:pt x="5" y="526"/>
                    </a:lnTo>
                    <a:lnTo>
                      <a:pt x="10" y="518"/>
                    </a:lnTo>
                    <a:lnTo>
                      <a:pt x="10" y="518"/>
                    </a:lnTo>
                    <a:lnTo>
                      <a:pt x="16" y="503"/>
                    </a:lnTo>
                    <a:lnTo>
                      <a:pt x="24" y="489"/>
                    </a:lnTo>
                    <a:lnTo>
                      <a:pt x="33" y="474"/>
                    </a:lnTo>
                    <a:lnTo>
                      <a:pt x="44" y="461"/>
                    </a:lnTo>
                    <a:lnTo>
                      <a:pt x="54" y="447"/>
                    </a:lnTo>
                    <a:lnTo>
                      <a:pt x="64" y="434"/>
                    </a:lnTo>
                    <a:lnTo>
                      <a:pt x="73" y="420"/>
                    </a:lnTo>
                    <a:lnTo>
                      <a:pt x="82" y="406"/>
                    </a:lnTo>
                    <a:lnTo>
                      <a:pt x="91" y="392"/>
                    </a:lnTo>
                    <a:lnTo>
                      <a:pt x="97" y="377"/>
                    </a:lnTo>
                    <a:lnTo>
                      <a:pt x="153" y="312"/>
                    </a:lnTo>
                    <a:lnTo>
                      <a:pt x="158" y="317"/>
                    </a:lnTo>
                    <a:lnTo>
                      <a:pt x="158" y="317"/>
                    </a:lnTo>
                    <a:lnTo>
                      <a:pt x="167" y="307"/>
                    </a:lnTo>
                    <a:lnTo>
                      <a:pt x="177" y="295"/>
                    </a:lnTo>
                    <a:lnTo>
                      <a:pt x="188" y="283"/>
                    </a:lnTo>
                    <a:lnTo>
                      <a:pt x="197" y="271"/>
                    </a:lnTo>
                    <a:lnTo>
                      <a:pt x="207" y="256"/>
                    </a:lnTo>
                    <a:lnTo>
                      <a:pt x="217" y="243"/>
                    </a:lnTo>
                    <a:lnTo>
                      <a:pt x="227" y="229"/>
                    </a:lnTo>
                    <a:lnTo>
                      <a:pt x="238" y="216"/>
                    </a:lnTo>
                    <a:lnTo>
                      <a:pt x="249" y="203"/>
                    </a:lnTo>
                    <a:lnTo>
                      <a:pt x="260" y="191"/>
                    </a:lnTo>
                    <a:lnTo>
                      <a:pt x="260" y="191"/>
                    </a:lnTo>
                    <a:lnTo>
                      <a:pt x="266" y="181"/>
                    </a:lnTo>
                    <a:lnTo>
                      <a:pt x="272" y="173"/>
                    </a:lnTo>
                    <a:lnTo>
                      <a:pt x="278" y="165"/>
                    </a:lnTo>
                    <a:lnTo>
                      <a:pt x="285" y="157"/>
                    </a:lnTo>
                    <a:lnTo>
                      <a:pt x="291" y="149"/>
                    </a:lnTo>
                    <a:lnTo>
                      <a:pt x="297" y="141"/>
                    </a:lnTo>
                    <a:lnTo>
                      <a:pt x="303" y="134"/>
                    </a:lnTo>
                    <a:lnTo>
                      <a:pt x="309" y="126"/>
                    </a:lnTo>
                    <a:lnTo>
                      <a:pt x="315" y="118"/>
                    </a:lnTo>
                    <a:lnTo>
                      <a:pt x="321" y="111"/>
                    </a:lnTo>
                    <a:lnTo>
                      <a:pt x="321" y="111"/>
                    </a:lnTo>
                    <a:lnTo>
                      <a:pt x="327" y="113"/>
                    </a:lnTo>
                    <a:lnTo>
                      <a:pt x="330" y="117"/>
                    </a:lnTo>
                    <a:lnTo>
                      <a:pt x="331" y="121"/>
                    </a:lnTo>
                    <a:lnTo>
                      <a:pt x="333" y="126"/>
                    </a:lnTo>
                    <a:lnTo>
                      <a:pt x="337" y="131"/>
                    </a:lnTo>
                    <a:lnTo>
                      <a:pt x="333" y="127"/>
                    </a:lnTo>
                    <a:lnTo>
                      <a:pt x="338" y="122"/>
                    </a:lnTo>
                    <a:lnTo>
                      <a:pt x="342" y="126"/>
                    </a:lnTo>
                    <a:lnTo>
                      <a:pt x="342" y="126"/>
                    </a:lnTo>
                    <a:lnTo>
                      <a:pt x="339" y="128"/>
                    </a:lnTo>
                    <a:lnTo>
                      <a:pt x="337" y="130"/>
                    </a:lnTo>
                    <a:lnTo>
                      <a:pt x="337" y="133"/>
                    </a:lnTo>
                    <a:lnTo>
                      <a:pt x="336" y="137"/>
                    </a:lnTo>
                    <a:lnTo>
                      <a:pt x="337" y="141"/>
                    </a:lnTo>
                    <a:lnTo>
                      <a:pt x="352" y="151"/>
                    </a:lnTo>
                    <a:lnTo>
                      <a:pt x="352" y="151"/>
                    </a:lnTo>
                    <a:lnTo>
                      <a:pt x="356" y="136"/>
                    </a:lnTo>
                    <a:lnTo>
                      <a:pt x="361" y="121"/>
                    </a:lnTo>
                    <a:lnTo>
                      <a:pt x="365" y="106"/>
                    </a:lnTo>
                    <a:lnTo>
                      <a:pt x="369" y="92"/>
                    </a:lnTo>
                    <a:lnTo>
                      <a:pt x="375" y="77"/>
                    </a:lnTo>
                    <a:lnTo>
                      <a:pt x="379" y="62"/>
                    </a:lnTo>
                    <a:lnTo>
                      <a:pt x="383" y="47"/>
                    </a:lnTo>
                    <a:lnTo>
                      <a:pt x="386" y="31"/>
                    </a:lnTo>
                    <a:lnTo>
                      <a:pt x="390" y="15"/>
                    </a:lnTo>
                    <a:lnTo>
                      <a:pt x="393" y="0"/>
                    </a:lnTo>
                    <a:lnTo>
                      <a:pt x="393" y="0"/>
                    </a:lnTo>
                    <a:lnTo>
                      <a:pt x="390" y="19"/>
                    </a:lnTo>
                    <a:lnTo>
                      <a:pt x="387" y="41"/>
                    </a:lnTo>
                    <a:lnTo>
                      <a:pt x="383" y="63"/>
                    </a:lnTo>
                    <a:lnTo>
                      <a:pt x="380" y="85"/>
                    </a:lnTo>
                    <a:lnTo>
                      <a:pt x="375" y="108"/>
                    </a:lnTo>
                    <a:lnTo>
                      <a:pt x="370" y="131"/>
                    </a:lnTo>
                    <a:lnTo>
                      <a:pt x="364" y="154"/>
                    </a:lnTo>
                    <a:lnTo>
                      <a:pt x="359" y="177"/>
                    </a:lnTo>
                    <a:lnTo>
                      <a:pt x="353" y="199"/>
                    </a:lnTo>
                    <a:lnTo>
                      <a:pt x="347" y="221"/>
                    </a:lnTo>
                    <a:lnTo>
                      <a:pt x="347" y="22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26" name="Freeform 3490"/>
              <p:cNvSpPr>
                <a:spLocks/>
              </p:cNvSpPr>
              <p:nvPr/>
            </p:nvSpPr>
            <p:spPr bwMode="auto">
              <a:xfrm>
                <a:off x="222" y="4063"/>
                <a:ext cx="1" cy="5"/>
              </a:xfrm>
              <a:custGeom>
                <a:avLst/>
                <a:gdLst>
                  <a:gd name="T0" fmla="*/ 0 w 46"/>
                  <a:gd name="T1" fmla="*/ 221 h 221"/>
                  <a:gd name="T2" fmla="*/ 10 w 46"/>
                  <a:gd name="T3" fmla="*/ 203 h 221"/>
                  <a:gd name="T4" fmla="*/ 17 w 46"/>
                  <a:gd name="T5" fmla="*/ 184 h 221"/>
                  <a:gd name="T6" fmla="*/ 23 w 46"/>
                  <a:gd name="T7" fmla="*/ 164 h 221"/>
                  <a:gd name="T8" fmla="*/ 27 w 46"/>
                  <a:gd name="T9" fmla="*/ 142 h 221"/>
                  <a:gd name="T10" fmla="*/ 31 w 46"/>
                  <a:gd name="T11" fmla="*/ 120 h 221"/>
                  <a:gd name="T12" fmla="*/ 33 w 46"/>
                  <a:gd name="T13" fmla="*/ 97 h 221"/>
                  <a:gd name="T14" fmla="*/ 35 w 46"/>
                  <a:gd name="T15" fmla="*/ 73 h 221"/>
                  <a:gd name="T16" fmla="*/ 38 w 46"/>
                  <a:gd name="T17" fmla="*/ 49 h 221"/>
                  <a:gd name="T18" fmla="*/ 42 w 46"/>
                  <a:gd name="T19" fmla="*/ 25 h 221"/>
                  <a:gd name="T20" fmla="*/ 46 w 46"/>
                  <a:gd name="T21" fmla="*/ 0 h 221"/>
                  <a:gd name="T22" fmla="*/ 46 w 46"/>
                  <a:gd name="T23" fmla="*/ 0 h 221"/>
                  <a:gd name="T24" fmla="*/ 46 w 46"/>
                  <a:gd name="T25" fmla="*/ 23 h 221"/>
                  <a:gd name="T26" fmla="*/ 46 w 46"/>
                  <a:gd name="T27" fmla="*/ 46 h 221"/>
                  <a:gd name="T28" fmla="*/ 46 w 46"/>
                  <a:gd name="T29" fmla="*/ 70 h 221"/>
                  <a:gd name="T30" fmla="*/ 45 w 46"/>
                  <a:gd name="T31" fmla="*/ 94 h 221"/>
                  <a:gd name="T32" fmla="*/ 43 w 46"/>
                  <a:gd name="T33" fmla="*/ 117 h 221"/>
                  <a:gd name="T34" fmla="*/ 38 w 46"/>
                  <a:gd name="T35" fmla="*/ 140 h 221"/>
                  <a:gd name="T36" fmla="*/ 33 w 46"/>
                  <a:gd name="T37" fmla="*/ 163 h 221"/>
                  <a:gd name="T38" fmla="*/ 25 w 46"/>
                  <a:gd name="T39" fmla="*/ 184 h 221"/>
                  <a:gd name="T40" fmla="*/ 14 w 46"/>
                  <a:gd name="T41" fmla="*/ 203 h 221"/>
                  <a:gd name="T42" fmla="*/ 0 w 46"/>
                  <a:gd name="T43" fmla="*/ 221 h 221"/>
                  <a:gd name="T44" fmla="*/ 0 w 46"/>
                  <a:gd name="T45"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6" h="221">
                    <a:moveTo>
                      <a:pt x="0" y="221"/>
                    </a:moveTo>
                    <a:lnTo>
                      <a:pt x="10" y="203"/>
                    </a:lnTo>
                    <a:lnTo>
                      <a:pt x="17" y="184"/>
                    </a:lnTo>
                    <a:lnTo>
                      <a:pt x="23" y="164"/>
                    </a:lnTo>
                    <a:lnTo>
                      <a:pt x="27" y="142"/>
                    </a:lnTo>
                    <a:lnTo>
                      <a:pt x="31" y="120"/>
                    </a:lnTo>
                    <a:lnTo>
                      <a:pt x="33" y="97"/>
                    </a:lnTo>
                    <a:lnTo>
                      <a:pt x="35" y="73"/>
                    </a:lnTo>
                    <a:lnTo>
                      <a:pt x="38" y="49"/>
                    </a:lnTo>
                    <a:lnTo>
                      <a:pt x="42" y="25"/>
                    </a:lnTo>
                    <a:lnTo>
                      <a:pt x="46" y="0"/>
                    </a:lnTo>
                    <a:lnTo>
                      <a:pt x="46" y="0"/>
                    </a:lnTo>
                    <a:lnTo>
                      <a:pt x="46" y="23"/>
                    </a:lnTo>
                    <a:lnTo>
                      <a:pt x="46" y="46"/>
                    </a:lnTo>
                    <a:lnTo>
                      <a:pt x="46" y="70"/>
                    </a:lnTo>
                    <a:lnTo>
                      <a:pt x="45" y="94"/>
                    </a:lnTo>
                    <a:lnTo>
                      <a:pt x="43" y="117"/>
                    </a:lnTo>
                    <a:lnTo>
                      <a:pt x="38" y="140"/>
                    </a:lnTo>
                    <a:lnTo>
                      <a:pt x="33" y="163"/>
                    </a:lnTo>
                    <a:lnTo>
                      <a:pt x="25" y="184"/>
                    </a:lnTo>
                    <a:lnTo>
                      <a:pt x="14" y="203"/>
                    </a:lnTo>
                    <a:lnTo>
                      <a:pt x="0" y="221"/>
                    </a:lnTo>
                    <a:lnTo>
                      <a:pt x="0" y="22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27" name="Freeform 3491"/>
              <p:cNvSpPr>
                <a:spLocks/>
              </p:cNvSpPr>
              <p:nvPr/>
            </p:nvSpPr>
            <p:spPr bwMode="auto">
              <a:xfrm>
                <a:off x="214" y="4066"/>
                <a:ext cx="2" cy="2"/>
              </a:xfrm>
              <a:custGeom>
                <a:avLst/>
                <a:gdLst>
                  <a:gd name="T0" fmla="*/ 0 w 77"/>
                  <a:gd name="T1" fmla="*/ 95 h 95"/>
                  <a:gd name="T2" fmla="*/ 7 w 77"/>
                  <a:gd name="T3" fmla="*/ 79 h 95"/>
                  <a:gd name="T4" fmla="*/ 19 w 77"/>
                  <a:gd name="T5" fmla="*/ 67 h 95"/>
                  <a:gd name="T6" fmla="*/ 30 w 77"/>
                  <a:gd name="T7" fmla="*/ 55 h 95"/>
                  <a:gd name="T8" fmla="*/ 39 w 77"/>
                  <a:gd name="T9" fmla="*/ 42 h 95"/>
                  <a:gd name="T10" fmla="*/ 41 w 77"/>
                  <a:gd name="T11" fmla="*/ 25 h 95"/>
                  <a:gd name="T12" fmla="*/ 16 w 77"/>
                  <a:gd name="T13" fmla="*/ 25 h 95"/>
                  <a:gd name="T14" fmla="*/ 26 w 77"/>
                  <a:gd name="T15" fmla="*/ 15 h 95"/>
                  <a:gd name="T16" fmla="*/ 31 w 77"/>
                  <a:gd name="T17" fmla="*/ 20 h 95"/>
                  <a:gd name="T18" fmla="*/ 31 w 77"/>
                  <a:gd name="T19" fmla="*/ 20 h 95"/>
                  <a:gd name="T20" fmla="*/ 40 w 77"/>
                  <a:gd name="T21" fmla="*/ 11 h 95"/>
                  <a:gd name="T22" fmla="*/ 49 w 77"/>
                  <a:gd name="T23" fmla="*/ 9 h 95"/>
                  <a:gd name="T24" fmla="*/ 59 w 77"/>
                  <a:gd name="T25" fmla="*/ 10 h 95"/>
                  <a:gd name="T26" fmla="*/ 68 w 77"/>
                  <a:gd name="T27" fmla="*/ 8 h 95"/>
                  <a:gd name="T28" fmla="*/ 77 w 77"/>
                  <a:gd name="T29" fmla="*/ 0 h 95"/>
                  <a:gd name="T30" fmla="*/ 77 w 77"/>
                  <a:gd name="T31" fmla="*/ 0 h 95"/>
                  <a:gd name="T32" fmla="*/ 71 w 77"/>
                  <a:gd name="T33" fmla="*/ 10 h 95"/>
                  <a:gd name="T34" fmla="*/ 65 w 77"/>
                  <a:gd name="T35" fmla="*/ 21 h 95"/>
                  <a:gd name="T36" fmla="*/ 59 w 77"/>
                  <a:gd name="T37" fmla="*/ 31 h 95"/>
                  <a:gd name="T38" fmla="*/ 51 w 77"/>
                  <a:gd name="T39" fmla="*/ 41 h 95"/>
                  <a:gd name="T40" fmla="*/ 44 w 77"/>
                  <a:gd name="T41" fmla="*/ 51 h 95"/>
                  <a:gd name="T42" fmla="*/ 36 w 77"/>
                  <a:gd name="T43" fmla="*/ 61 h 95"/>
                  <a:gd name="T44" fmla="*/ 28 w 77"/>
                  <a:gd name="T45" fmla="*/ 70 h 95"/>
                  <a:gd name="T46" fmla="*/ 19 w 77"/>
                  <a:gd name="T47" fmla="*/ 79 h 95"/>
                  <a:gd name="T48" fmla="*/ 10 w 77"/>
                  <a:gd name="T49" fmla="*/ 87 h 95"/>
                  <a:gd name="T50" fmla="*/ 0 w 77"/>
                  <a:gd name="T51" fmla="*/ 95 h 95"/>
                  <a:gd name="T52" fmla="*/ 0 w 77"/>
                  <a:gd name="T53" fmla="*/ 9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7" h="95">
                    <a:moveTo>
                      <a:pt x="0" y="95"/>
                    </a:moveTo>
                    <a:lnTo>
                      <a:pt x="7" y="79"/>
                    </a:lnTo>
                    <a:lnTo>
                      <a:pt x="19" y="67"/>
                    </a:lnTo>
                    <a:lnTo>
                      <a:pt x="30" y="55"/>
                    </a:lnTo>
                    <a:lnTo>
                      <a:pt x="39" y="42"/>
                    </a:lnTo>
                    <a:lnTo>
                      <a:pt x="41" y="25"/>
                    </a:lnTo>
                    <a:lnTo>
                      <a:pt x="16" y="25"/>
                    </a:lnTo>
                    <a:lnTo>
                      <a:pt x="26" y="15"/>
                    </a:lnTo>
                    <a:lnTo>
                      <a:pt x="31" y="20"/>
                    </a:lnTo>
                    <a:lnTo>
                      <a:pt x="31" y="20"/>
                    </a:lnTo>
                    <a:lnTo>
                      <a:pt x="40" y="11"/>
                    </a:lnTo>
                    <a:lnTo>
                      <a:pt x="49" y="9"/>
                    </a:lnTo>
                    <a:lnTo>
                      <a:pt x="59" y="10"/>
                    </a:lnTo>
                    <a:lnTo>
                      <a:pt x="68" y="8"/>
                    </a:lnTo>
                    <a:lnTo>
                      <a:pt x="77" y="0"/>
                    </a:lnTo>
                    <a:lnTo>
                      <a:pt x="77" y="0"/>
                    </a:lnTo>
                    <a:lnTo>
                      <a:pt x="71" y="10"/>
                    </a:lnTo>
                    <a:lnTo>
                      <a:pt x="65" y="21"/>
                    </a:lnTo>
                    <a:lnTo>
                      <a:pt x="59" y="31"/>
                    </a:lnTo>
                    <a:lnTo>
                      <a:pt x="51" y="41"/>
                    </a:lnTo>
                    <a:lnTo>
                      <a:pt x="44" y="51"/>
                    </a:lnTo>
                    <a:lnTo>
                      <a:pt x="36" y="61"/>
                    </a:lnTo>
                    <a:lnTo>
                      <a:pt x="28" y="70"/>
                    </a:lnTo>
                    <a:lnTo>
                      <a:pt x="19" y="79"/>
                    </a:lnTo>
                    <a:lnTo>
                      <a:pt x="10" y="87"/>
                    </a:lnTo>
                    <a:lnTo>
                      <a:pt x="0" y="95"/>
                    </a:lnTo>
                    <a:lnTo>
                      <a:pt x="0" y="95"/>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28" name="Freeform 3492"/>
              <p:cNvSpPr>
                <a:spLocks/>
              </p:cNvSpPr>
              <p:nvPr/>
            </p:nvSpPr>
            <p:spPr bwMode="auto">
              <a:xfrm>
                <a:off x="227" y="4068"/>
                <a:ext cx="2" cy="3"/>
              </a:xfrm>
              <a:custGeom>
                <a:avLst/>
                <a:gdLst>
                  <a:gd name="T0" fmla="*/ 68 w 68"/>
                  <a:gd name="T1" fmla="*/ 15 h 146"/>
                  <a:gd name="T2" fmla="*/ 68 w 68"/>
                  <a:gd name="T3" fmla="*/ 19 h 146"/>
                  <a:gd name="T4" fmla="*/ 67 w 68"/>
                  <a:gd name="T5" fmla="*/ 24 h 146"/>
                  <a:gd name="T6" fmla="*/ 64 w 68"/>
                  <a:gd name="T7" fmla="*/ 28 h 146"/>
                  <a:gd name="T8" fmla="*/ 61 w 68"/>
                  <a:gd name="T9" fmla="*/ 32 h 146"/>
                  <a:gd name="T10" fmla="*/ 58 w 68"/>
                  <a:gd name="T11" fmla="*/ 36 h 146"/>
                  <a:gd name="T12" fmla="*/ 63 w 68"/>
                  <a:gd name="T13" fmla="*/ 41 h 146"/>
                  <a:gd name="T14" fmla="*/ 63 w 68"/>
                  <a:gd name="T15" fmla="*/ 41 h 146"/>
                  <a:gd name="T16" fmla="*/ 57 w 68"/>
                  <a:gd name="T17" fmla="*/ 52 h 146"/>
                  <a:gd name="T18" fmla="*/ 52 w 68"/>
                  <a:gd name="T19" fmla="*/ 62 h 146"/>
                  <a:gd name="T20" fmla="*/ 47 w 68"/>
                  <a:gd name="T21" fmla="*/ 72 h 146"/>
                  <a:gd name="T22" fmla="*/ 43 w 68"/>
                  <a:gd name="T23" fmla="*/ 82 h 146"/>
                  <a:gd name="T24" fmla="*/ 39 w 68"/>
                  <a:gd name="T25" fmla="*/ 92 h 146"/>
                  <a:gd name="T26" fmla="*/ 36 w 68"/>
                  <a:gd name="T27" fmla="*/ 102 h 146"/>
                  <a:gd name="T28" fmla="*/ 32 w 68"/>
                  <a:gd name="T29" fmla="*/ 112 h 146"/>
                  <a:gd name="T30" fmla="*/ 29 w 68"/>
                  <a:gd name="T31" fmla="*/ 122 h 146"/>
                  <a:gd name="T32" fmla="*/ 25 w 68"/>
                  <a:gd name="T33" fmla="*/ 133 h 146"/>
                  <a:gd name="T34" fmla="*/ 22 w 68"/>
                  <a:gd name="T35" fmla="*/ 146 h 146"/>
                  <a:gd name="T36" fmla="*/ 22 w 68"/>
                  <a:gd name="T37" fmla="*/ 146 h 146"/>
                  <a:gd name="T38" fmla="*/ 17 w 68"/>
                  <a:gd name="T39" fmla="*/ 132 h 146"/>
                  <a:gd name="T40" fmla="*/ 13 w 68"/>
                  <a:gd name="T41" fmla="*/ 117 h 146"/>
                  <a:gd name="T42" fmla="*/ 10 w 68"/>
                  <a:gd name="T43" fmla="*/ 102 h 146"/>
                  <a:gd name="T44" fmla="*/ 5 w 68"/>
                  <a:gd name="T45" fmla="*/ 87 h 146"/>
                  <a:gd name="T46" fmla="*/ 3 w 68"/>
                  <a:gd name="T47" fmla="*/ 72 h 146"/>
                  <a:gd name="T48" fmla="*/ 1 w 68"/>
                  <a:gd name="T49" fmla="*/ 57 h 146"/>
                  <a:gd name="T50" fmla="*/ 0 w 68"/>
                  <a:gd name="T51" fmla="*/ 42 h 146"/>
                  <a:gd name="T52" fmla="*/ 1 w 68"/>
                  <a:gd name="T53" fmla="*/ 28 h 146"/>
                  <a:gd name="T54" fmla="*/ 2 w 68"/>
                  <a:gd name="T55" fmla="*/ 13 h 146"/>
                  <a:gd name="T56" fmla="*/ 7 w 68"/>
                  <a:gd name="T57" fmla="*/ 0 h 146"/>
                  <a:gd name="T58" fmla="*/ 7 w 68"/>
                  <a:gd name="T59" fmla="*/ 0 h 146"/>
                  <a:gd name="T60" fmla="*/ 20 w 68"/>
                  <a:gd name="T61" fmla="*/ 1 h 146"/>
                  <a:gd name="T62" fmla="*/ 34 w 68"/>
                  <a:gd name="T63" fmla="*/ 2 h 146"/>
                  <a:gd name="T64" fmla="*/ 48 w 68"/>
                  <a:gd name="T65" fmla="*/ 4 h 146"/>
                  <a:gd name="T66" fmla="*/ 60 w 68"/>
                  <a:gd name="T67" fmla="*/ 8 h 146"/>
                  <a:gd name="T68" fmla="*/ 68 w 68"/>
                  <a:gd name="T69" fmla="*/ 15 h 146"/>
                  <a:gd name="T70" fmla="*/ 68 w 68"/>
                  <a:gd name="T71" fmla="*/ 15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 h="146">
                    <a:moveTo>
                      <a:pt x="68" y="15"/>
                    </a:moveTo>
                    <a:lnTo>
                      <a:pt x="68" y="19"/>
                    </a:lnTo>
                    <a:lnTo>
                      <a:pt x="67" y="24"/>
                    </a:lnTo>
                    <a:lnTo>
                      <a:pt x="64" y="28"/>
                    </a:lnTo>
                    <a:lnTo>
                      <a:pt x="61" y="32"/>
                    </a:lnTo>
                    <a:lnTo>
                      <a:pt x="58" y="36"/>
                    </a:lnTo>
                    <a:lnTo>
                      <a:pt x="63" y="41"/>
                    </a:lnTo>
                    <a:lnTo>
                      <a:pt x="63" y="41"/>
                    </a:lnTo>
                    <a:lnTo>
                      <a:pt x="57" y="52"/>
                    </a:lnTo>
                    <a:lnTo>
                      <a:pt x="52" y="62"/>
                    </a:lnTo>
                    <a:lnTo>
                      <a:pt x="47" y="72"/>
                    </a:lnTo>
                    <a:lnTo>
                      <a:pt x="43" y="82"/>
                    </a:lnTo>
                    <a:lnTo>
                      <a:pt x="39" y="92"/>
                    </a:lnTo>
                    <a:lnTo>
                      <a:pt x="36" y="102"/>
                    </a:lnTo>
                    <a:lnTo>
                      <a:pt x="32" y="112"/>
                    </a:lnTo>
                    <a:lnTo>
                      <a:pt x="29" y="122"/>
                    </a:lnTo>
                    <a:lnTo>
                      <a:pt x="25" y="133"/>
                    </a:lnTo>
                    <a:lnTo>
                      <a:pt x="22" y="146"/>
                    </a:lnTo>
                    <a:lnTo>
                      <a:pt x="22" y="146"/>
                    </a:lnTo>
                    <a:lnTo>
                      <a:pt x="17" y="132"/>
                    </a:lnTo>
                    <a:lnTo>
                      <a:pt x="13" y="117"/>
                    </a:lnTo>
                    <a:lnTo>
                      <a:pt x="10" y="102"/>
                    </a:lnTo>
                    <a:lnTo>
                      <a:pt x="5" y="87"/>
                    </a:lnTo>
                    <a:lnTo>
                      <a:pt x="3" y="72"/>
                    </a:lnTo>
                    <a:lnTo>
                      <a:pt x="1" y="57"/>
                    </a:lnTo>
                    <a:lnTo>
                      <a:pt x="0" y="42"/>
                    </a:lnTo>
                    <a:lnTo>
                      <a:pt x="1" y="28"/>
                    </a:lnTo>
                    <a:lnTo>
                      <a:pt x="2" y="13"/>
                    </a:lnTo>
                    <a:lnTo>
                      <a:pt x="7" y="0"/>
                    </a:lnTo>
                    <a:lnTo>
                      <a:pt x="7" y="0"/>
                    </a:lnTo>
                    <a:lnTo>
                      <a:pt x="20" y="1"/>
                    </a:lnTo>
                    <a:lnTo>
                      <a:pt x="34" y="2"/>
                    </a:lnTo>
                    <a:lnTo>
                      <a:pt x="48" y="4"/>
                    </a:lnTo>
                    <a:lnTo>
                      <a:pt x="60" y="8"/>
                    </a:lnTo>
                    <a:lnTo>
                      <a:pt x="68" y="15"/>
                    </a:lnTo>
                    <a:lnTo>
                      <a:pt x="68" y="1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29" name="Freeform 3493"/>
              <p:cNvSpPr>
                <a:spLocks/>
              </p:cNvSpPr>
              <p:nvPr/>
            </p:nvSpPr>
            <p:spPr bwMode="auto">
              <a:xfrm>
                <a:off x="230" y="4069"/>
                <a:ext cx="1" cy="3"/>
              </a:xfrm>
              <a:custGeom>
                <a:avLst/>
                <a:gdLst>
                  <a:gd name="T0" fmla="*/ 72 w 72"/>
                  <a:gd name="T1" fmla="*/ 45 h 140"/>
                  <a:gd name="T2" fmla="*/ 69 w 72"/>
                  <a:gd name="T3" fmla="*/ 56 h 140"/>
                  <a:gd name="T4" fmla="*/ 65 w 72"/>
                  <a:gd name="T5" fmla="*/ 66 h 140"/>
                  <a:gd name="T6" fmla="*/ 61 w 72"/>
                  <a:gd name="T7" fmla="*/ 76 h 140"/>
                  <a:gd name="T8" fmla="*/ 55 w 72"/>
                  <a:gd name="T9" fmla="*/ 86 h 140"/>
                  <a:gd name="T10" fmla="*/ 48 w 72"/>
                  <a:gd name="T11" fmla="*/ 95 h 140"/>
                  <a:gd name="T12" fmla="*/ 41 w 72"/>
                  <a:gd name="T13" fmla="*/ 104 h 140"/>
                  <a:gd name="T14" fmla="*/ 33 w 72"/>
                  <a:gd name="T15" fmla="*/ 113 h 140"/>
                  <a:gd name="T16" fmla="*/ 24 w 72"/>
                  <a:gd name="T17" fmla="*/ 122 h 140"/>
                  <a:gd name="T18" fmla="*/ 15 w 72"/>
                  <a:gd name="T19" fmla="*/ 131 h 140"/>
                  <a:gd name="T20" fmla="*/ 6 w 72"/>
                  <a:gd name="T21" fmla="*/ 140 h 140"/>
                  <a:gd name="T22" fmla="*/ 6 w 72"/>
                  <a:gd name="T23" fmla="*/ 140 h 140"/>
                  <a:gd name="T24" fmla="*/ 0 w 72"/>
                  <a:gd name="T25" fmla="*/ 131 h 140"/>
                  <a:gd name="T26" fmla="*/ 2 w 72"/>
                  <a:gd name="T27" fmla="*/ 123 h 140"/>
                  <a:gd name="T28" fmla="*/ 8 w 72"/>
                  <a:gd name="T29" fmla="*/ 116 h 140"/>
                  <a:gd name="T30" fmla="*/ 14 w 72"/>
                  <a:gd name="T31" fmla="*/ 108 h 140"/>
                  <a:gd name="T32" fmla="*/ 16 w 72"/>
                  <a:gd name="T33" fmla="*/ 100 h 140"/>
                  <a:gd name="T34" fmla="*/ 16 w 72"/>
                  <a:gd name="T35" fmla="*/ 100 h 140"/>
                  <a:gd name="T36" fmla="*/ 21 w 72"/>
                  <a:gd name="T37" fmla="*/ 100 h 140"/>
                  <a:gd name="T38" fmla="*/ 28 w 72"/>
                  <a:gd name="T39" fmla="*/ 99 h 140"/>
                  <a:gd name="T40" fmla="*/ 33 w 72"/>
                  <a:gd name="T41" fmla="*/ 97 h 140"/>
                  <a:gd name="T42" fmla="*/ 38 w 72"/>
                  <a:gd name="T43" fmla="*/ 94 h 140"/>
                  <a:gd name="T44" fmla="*/ 42 w 72"/>
                  <a:gd name="T45" fmla="*/ 90 h 140"/>
                  <a:gd name="T46" fmla="*/ 42 w 72"/>
                  <a:gd name="T47" fmla="*/ 90 h 140"/>
                  <a:gd name="T48" fmla="*/ 36 w 72"/>
                  <a:gd name="T49" fmla="*/ 87 h 140"/>
                  <a:gd name="T50" fmla="*/ 33 w 72"/>
                  <a:gd name="T51" fmla="*/ 83 h 140"/>
                  <a:gd name="T52" fmla="*/ 31 w 72"/>
                  <a:gd name="T53" fmla="*/ 79 h 140"/>
                  <a:gd name="T54" fmla="*/ 29 w 72"/>
                  <a:gd name="T55" fmla="*/ 75 h 140"/>
                  <a:gd name="T56" fmla="*/ 27 w 72"/>
                  <a:gd name="T57" fmla="*/ 70 h 140"/>
                  <a:gd name="T58" fmla="*/ 27 w 72"/>
                  <a:gd name="T59" fmla="*/ 70 h 140"/>
                  <a:gd name="T60" fmla="*/ 33 w 72"/>
                  <a:gd name="T61" fmla="*/ 65 h 140"/>
                  <a:gd name="T62" fmla="*/ 34 w 72"/>
                  <a:gd name="T63" fmla="*/ 60 h 140"/>
                  <a:gd name="T64" fmla="*/ 33 w 72"/>
                  <a:gd name="T65" fmla="*/ 56 h 140"/>
                  <a:gd name="T66" fmla="*/ 32 w 72"/>
                  <a:gd name="T67" fmla="*/ 51 h 140"/>
                  <a:gd name="T68" fmla="*/ 37 w 72"/>
                  <a:gd name="T69" fmla="*/ 45 h 140"/>
                  <a:gd name="T70" fmla="*/ 37 w 72"/>
                  <a:gd name="T71" fmla="*/ 45 h 140"/>
                  <a:gd name="T72" fmla="*/ 39 w 72"/>
                  <a:gd name="T73" fmla="*/ 44 h 140"/>
                  <a:gd name="T74" fmla="*/ 41 w 72"/>
                  <a:gd name="T75" fmla="*/ 45 h 140"/>
                  <a:gd name="T76" fmla="*/ 43 w 72"/>
                  <a:gd name="T77" fmla="*/ 46 h 140"/>
                  <a:gd name="T78" fmla="*/ 45 w 72"/>
                  <a:gd name="T79" fmla="*/ 48 h 140"/>
                  <a:gd name="T80" fmla="*/ 47 w 72"/>
                  <a:gd name="T81" fmla="*/ 50 h 140"/>
                  <a:gd name="T82" fmla="*/ 47 w 72"/>
                  <a:gd name="T83" fmla="*/ 50 h 140"/>
                  <a:gd name="T84" fmla="*/ 49 w 72"/>
                  <a:gd name="T85" fmla="*/ 42 h 140"/>
                  <a:gd name="T86" fmla="*/ 53 w 72"/>
                  <a:gd name="T87" fmla="*/ 41 h 140"/>
                  <a:gd name="T88" fmla="*/ 57 w 72"/>
                  <a:gd name="T89" fmla="*/ 43 h 140"/>
                  <a:gd name="T90" fmla="*/ 60 w 72"/>
                  <a:gd name="T91" fmla="*/ 42 h 140"/>
                  <a:gd name="T92" fmla="*/ 62 w 72"/>
                  <a:gd name="T93" fmla="*/ 35 h 140"/>
                  <a:gd name="T94" fmla="*/ 62 w 72"/>
                  <a:gd name="T95" fmla="*/ 35 h 140"/>
                  <a:gd name="T96" fmla="*/ 58 w 72"/>
                  <a:gd name="T97" fmla="*/ 28 h 140"/>
                  <a:gd name="T98" fmla="*/ 55 w 72"/>
                  <a:gd name="T99" fmla="*/ 21 h 140"/>
                  <a:gd name="T100" fmla="*/ 52 w 72"/>
                  <a:gd name="T101" fmla="*/ 15 h 140"/>
                  <a:gd name="T102" fmla="*/ 51 w 72"/>
                  <a:gd name="T103" fmla="*/ 7 h 140"/>
                  <a:gd name="T104" fmla="*/ 52 w 72"/>
                  <a:gd name="T105" fmla="*/ 0 h 140"/>
                  <a:gd name="T106" fmla="*/ 52 w 72"/>
                  <a:gd name="T107" fmla="*/ 0 h 140"/>
                  <a:gd name="T108" fmla="*/ 58 w 72"/>
                  <a:gd name="T109" fmla="*/ 4 h 140"/>
                  <a:gd name="T110" fmla="*/ 63 w 72"/>
                  <a:gd name="T111" fmla="*/ 12 h 140"/>
                  <a:gd name="T112" fmla="*/ 65 w 72"/>
                  <a:gd name="T113" fmla="*/ 23 h 140"/>
                  <a:gd name="T114" fmla="*/ 68 w 72"/>
                  <a:gd name="T115" fmla="*/ 34 h 140"/>
                  <a:gd name="T116" fmla="*/ 72 w 72"/>
                  <a:gd name="T117" fmla="*/ 45 h 140"/>
                  <a:gd name="T118" fmla="*/ 72 w 72"/>
                  <a:gd name="T119" fmla="*/ 45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2" h="140">
                    <a:moveTo>
                      <a:pt x="72" y="45"/>
                    </a:moveTo>
                    <a:lnTo>
                      <a:pt x="69" y="56"/>
                    </a:lnTo>
                    <a:lnTo>
                      <a:pt x="65" y="66"/>
                    </a:lnTo>
                    <a:lnTo>
                      <a:pt x="61" y="76"/>
                    </a:lnTo>
                    <a:lnTo>
                      <a:pt x="55" y="86"/>
                    </a:lnTo>
                    <a:lnTo>
                      <a:pt x="48" y="95"/>
                    </a:lnTo>
                    <a:lnTo>
                      <a:pt x="41" y="104"/>
                    </a:lnTo>
                    <a:lnTo>
                      <a:pt x="33" y="113"/>
                    </a:lnTo>
                    <a:lnTo>
                      <a:pt x="24" y="122"/>
                    </a:lnTo>
                    <a:lnTo>
                      <a:pt x="15" y="131"/>
                    </a:lnTo>
                    <a:lnTo>
                      <a:pt x="6" y="140"/>
                    </a:lnTo>
                    <a:lnTo>
                      <a:pt x="6" y="140"/>
                    </a:lnTo>
                    <a:lnTo>
                      <a:pt x="0" y="131"/>
                    </a:lnTo>
                    <a:lnTo>
                      <a:pt x="2" y="123"/>
                    </a:lnTo>
                    <a:lnTo>
                      <a:pt x="8" y="116"/>
                    </a:lnTo>
                    <a:lnTo>
                      <a:pt x="14" y="108"/>
                    </a:lnTo>
                    <a:lnTo>
                      <a:pt x="16" y="100"/>
                    </a:lnTo>
                    <a:lnTo>
                      <a:pt x="16" y="100"/>
                    </a:lnTo>
                    <a:lnTo>
                      <a:pt x="21" y="100"/>
                    </a:lnTo>
                    <a:lnTo>
                      <a:pt x="28" y="99"/>
                    </a:lnTo>
                    <a:lnTo>
                      <a:pt x="33" y="97"/>
                    </a:lnTo>
                    <a:lnTo>
                      <a:pt x="38" y="94"/>
                    </a:lnTo>
                    <a:lnTo>
                      <a:pt x="42" y="90"/>
                    </a:lnTo>
                    <a:lnTo>
                      <a:pt x="42" y="90"/>
                    </a:lnTo>
                    <a:lnTo>
                      <a:pt x="36" y="87"/>
                    </a:lnTo>
                    <a:lnTo>
                      <a:pt x="33" y="83"/>
                    </a:lnTo>
                    <a:lnTo>
                      <a:pt x="31" y="79"/>
                    </a:lnTo>
                    <a:lnTo>
                      <a:pt x="29" y="75"/>
                    </a:lnTo>
                    <a:lnTo>
                      <a:pt x="27" y="70"/>
                    </a:lnTo>
                    <a:lnTo>
                      <a:pt x="27" y="70"/>
                    </a:lnTo>
                    <a:lnTo>
                      <a:pt x="33" y="65"/>
                    </a:lnTo>
                    <a:lnTo>
                      <a:pt x="34" y="60"/>
                    </a:lnTo>
                    <a:lnTo>
                      <a:pt x="33" y="56"/>
                    </a:lnTo>
                    <a:lnTo>
                      <a:pt x="32" y="51"/>
                    </a:lnTo>
                    <a:lnTo>
                      <a:pt x="37" y="45"/>
                    </a:lnTo>
                    <a:lnTo>
                      <a:pt x="37" y="45"/>
                    </a:lnTo>
                    <a:lnTo>
                      <a:pt x="39" y="44"/>
                    </a:lnTo>
                    <a:lnTo>
                      <a:pt x="41" y="45"/>
                    </a:lnTo>
                    <a:lnTo>
                      <a:pt x="43" y="46"/>
                    </a:lnTo>
                    <a:lnTo>
                      <a:pt x="45" y="48"/>
                    </a:lnTo>
                    <a:lnTo>
                      <a:pt x="47" y="50"/>
                    </a:lnTo>
                    <a:lnTo>
                      <a:pt x="47" y="50"/>
                    </a:lnTo>
                    <a:lnTo>
                      <a:pt x="49" y="42"/>
                    </a:lnTo>
                    <a:lnTo>
                      <a:pt x="53" y="41"/>
                    </a:lnTo>
                    <a:lnTo>
                      <a:pt x="57" y="43"/>
                    </a:lnTo>
                    <a:lnTo>
                      <a:pt x="60" y="42"/>
                    </a:lnTo>
                    <a:lnTo>
                      <a:pt x="62" y="35"/>
                    </a:lnTo>
                    <a:lnTo>
                      <a:pt x="62" y="35"/>
                    </a:lnTo>
                    <a:lnTo>
                      <a:pt x="58" y="28"/>
                    </a:lnTo>
                    <a:lnTo>
                      <a:pt x="55" y="21"/>
                    </a:lnTo>
                    <a:lnTo>
                      <a:pt x="52" y="15"/>
                    </a:lnTo>
                    <a:lnTo>
                      <a:pt x="51" y="7"/>
                    </a:lnTo>
                    <a:lnTo>
                      <a:pt x="52" y="0"/>
                    </a:lnTo>
                    <a:lnTo>
                      <a:pt x="52" y="0"/>
                    </a:lnTo>
                    <a:lnTo>
                      <a:pt x="58" y="4"/>
                    </a:lnTo>
                    <a:lnTo>
                      <a:pt x="63" y="12"/>
                    </a:lnTo>
                    <a:lnTo>
                      <a:pt x="65" y="23"/>
                    </a:lnTo>
                    <a:lnTo>
                      <a:pt x="68" y="34"/>
                    </a:lnTo>
                    <a:lnTo>
                      <a:pt x="72" y="45"/>
                    </a:lnTo>
                    <a:lnTo>
                      <a:pt x="72" y="4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30" name="Freeform 3494"/>
              <p:cNvSpPr>
                <a:spLocks/>
              </p:cNvSpPr>
              <p:nvPr/>
            </p:nvSpPr>
            <p:spPr bwMode="auto">
              <a:xfrm>
                <a:off x="214" y="4071"/>
                <a:ext cx="4" cy="8"/>
              </a:xfrm>
              <a:custGeom>
                <a:avLst/>
                <a:gdLst>
                  <a:gd name="T0" fmla="*/ 199 w 199"/>
                  <a:gd name="T1" fmla="*/ 5 h 361"/>
                  <a:gd name="T2" fmla="*/ 182 w 199"/>
                  <a:gd name="T3" fmla="*/ 23 h 361"/>
                  <a:gd name="T4" fmla="*/ 165 w 199"/>
                  <a:gd name="T5" fmla="*/ 42 h 361"/>
                  <a:gd name="T6" fmla="*/ 148 w 199"/>
                  <a:gd name="T7" fmla="*/ 61 h 361"/>
                  <a:gd name="T8" fmla="*/ 132 w 199"/>
                  <a:gd name="T9" fmla="*/ 80 h 361"/>
                  <a:gd name="T10" fmla="*/ 118 w 199"/>
                  <a:gd name="T11" fmla="*/ 100 h 361"/>
                  <a:gd name="T12" fmla="*/ 103 w 199"/>
                  <a:gd name="T13" fmla="*/ 121 h 361"/>
                  <a:gd name="T14" fmla="*/ 90 w 199"/>
                  <a:gd name="T15" fmla="*/ 145 h 361"/>
                  <a:gd name="T16" fmla="*/ 79 w 199"/>
                  <a:gd name="T17" fmla="*/ 170 h 361"/>
                  <a:gd name="T18" fmla="*/ 70 w 199"/>
                  <a:gd name="T19" fmla="*/ 196 h 361"/>
                  <a:gd name="T20" fmla="*/ 62 w 199"/>
                  <a:gd name="T21" fmla="*/ 226 h 361"/>
                  <a:gd name="T22" fmla="*/ 62 w 199"/>
                  <a:gd name="T23" fmla="*/ 226 h 361"/>
                  <a:gd name="T24" fmla="*/ 50 w 199"/>
                  <a:gd name="T25" fmla="*/ 236 h 361"/>
                  <a:gd name="T26" fmla="*/ 43 w 199"/>
                  <a:gd name="T27" fmla="*/ 249 h 361"/>
                  <a:gd name="T28" fmla="*/ 37 w 199"/>
                  <a:gd name="T29" fmla="*/ 263 h 361"/>
                  <a:gd name="T30" fmla="*/ 33 w 199"/>
                  <a:gd name="T31" fmla="*/ 277 h 361"/>
                  <a:gd name="T32" fmla="*/ 29 w 199"/>
                  <a:gd name="T33" fmla="*/ 293 h 361"/>
                  <a:gd name="T34" fmla="*/ 26 w 199"/>
                  <a:gd name="T35" fmla="*/ 308 h 361"/>
                  <a:gd name="T36" fmla="*/ 22 w 199"/>
                  <a:gd name="T37" fmla="*/ 323 h 361"/>
                  <a:gd name="T38" fmla="*/ 17 w 199"/>
                  <a:gd name="T39" fmla="*/ 337 h 361"/>
                  <a:gd name="T40" fmla="*/ 9 w 199"/>
                  <a:gd name="T41" fmla="*/ 349 h 361"/>
                  <a:gd name="T42" fmla="*/ 0 w 199"/>
                  <a:gd name="T43" fmla="*/ 361 h 361"/>
                  <a:gd name="T44" fmla="*/ 0 w 199"/>
                  <a:gd name="T45" fmla="*/ 361 h 361"/>
                  <a:gd name="T46" fmla="*/ 5 w 199"/>
                  <a:gd name="T47" fmla="*/ 352 h 361"/>
                  <a:gd name="T48" fmla="*/ 11 w 199"/>
                  <a:gd name="T49" fmla="*/ 342 h 361"/>
                  <a:gd name="T50" fmla="*/ 13 w 199"/>
                  <a:gd name="T51" fmla="*/ 331 h 361"/>
                  <a:gd name="T52" fmla="*/ 16 w 199"/>
                  <a:gd name="T53" fmla="*/ 319 h 361"/>
                  <a:gd name="T54" fmla="*/ 17 w 199"/>
                  <a:gd name="T55" fmla="*/ 306 h 361"/>
                  <a:gd name="T56" fmla="*/ 19 w 199"/>
                  <a:gd name="T57" fmla="*/ 293 h 361"/>
                  <a:gd name="T58" fmla="*/ 21 w 199"/>
                  <a:gd name="T59" fmla="*/ 280 h 361"/>
                  <a:gd name="T60" fmla="*/ 24 w 199"/>
                  <a:gd name="T61" fmla="*/ 266 h 361"/>
                  <a:gd name="T62" fmla="*/ 29 w 199"/>
                  <a:gd name="T63" fmla="*/ 253 h 361"/>
                  <a:gd name="T64" fmla="*/ 36 w 199"/>
                  <a:gd name="T65" fmla="*/ 241 h 361"/>
                  <a:gd name="T66" fmla="*/ 36 w 199"/>
                  <a:gd name="T67" fmla="*/ 241 h 361"/>
                  <a:gd name="T68" fmla="*/ 37 w 199"/>
                  <a:gd name="T69" fmla="*/ 227 h 361"/>
                  <a:gd name="T70" fmla="*/ 43 w 199"/>
                  <a:gd name="T71" fmla="*/ 213 h 361"/>
                  <a:gd name="T72" fmla="*/ 53 w 199"/>
                  <a:gd name="T73" fmla="*/ 200 h 361"/>
                  <a:gd name="T74" fmla="*/ 62 w 199"/>
                  <a:gd name="T75" fmla="*/ 186 h 361"/>
                  <a:gd name="T76" fmla="*/ 67 w 199"/>
                  <a:gd name="T77" fmla="*/ 171 h 361"/>
                  <a:gd name="T78" fmla="*/ 67 w 199"/>
                  <a:gd name="T79" fmla="*/ 171 h 361"/>
                  <a:gd name="T80" fmla="*/ 73 w 199"/>
                  <a:gd name="T81" fmla="*/ 153 h 361"/>
                  <a:gd name="T82" fmla="*/ 80 w 199"/>
                  <a:gd name="T83" fmla="*/ 134 h 361"/>
                  <a:gd name="T84" fmla="*/ 89 w 199"/>
                  <a:gd name="T85" fmla="*/ 116 h 361"/>
                  <a:gd name="T86" fmla="*/ 98 w 199"/>
                  <a:gd name="T87" fmla="*/ 98 h 361"/>
                  <a:gd name="T88" fmla="*/ 109 w 199"/>
                  <a:gd name="T89" fmla="*/ 81 h 361"/>
                  <a:gd name="T90" fmla="*/ 120 w 199"/>
                  <a:gd name="T91" fmla="*/ 65 h 361"/>
                  <a:gd name="T92" fmla="*/ 131 w 199"/>
                  <a:gd name="T93" fmla="*/ 50 h 361"/>
                  <a:gd name="T94" fmla="*/ 143 w 199"/>
                  <a:gd name="T95" fmla="*/ 36 h 361"/>
                  <a:gd name="T96" fmla="*/ 156 w 199"/>
                  <a:gd name="T97" fmla="*/ 24 h 361"/>
                  <a:gd name="T98" fmla="*/ 169 w 199"/>
                  <a:gd name="T99" fmla="*/ 15 h 361"/>
                  <a:gd name="T100" fmla="*/ 174 w 199"/>
                  <a:gd name="T101" fmla="*/ 20 h 361"/>
                  <a:gd name="T102" fmla="*/ 194 w 199"/>
                  <a:gd name="T103" fmla="*/ 0 h 361"/>
                  <a:gd name="T104" fmla="*/ 199 w 199"/>
                  <a:gd name="T105" fmla="*/ 5 h 361"/>
                  <a:gd name="T106" fmla="*/ 199 w 199"/>
                  <a:gd name="T107" fmla="*/ 5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99" h="361">
                    <a:moveTo>
                      <a:pt x="199" y="5"/>
                    </a:moveTo>
                    <a:lnTo>
                      <a:pt x="182" y="23"/>
                    </a:lnTo>
                    <a:lnTo>
                      <a:pt x="165" y="42"/>
                    </a:lnTo>
                    <a:lnTo>
                      <a:pt x="148" y="61"/>
                    </a:lnTo>
                    <a:lnTo>
                      <a:pt x="132" y="80"/>
                    </a:lnTo>
                    <a:lnTo>
                      <a:pt x="118" y="100"/>
                    </a:lnTo>
                    <a:lnTo>
                      <a:pt x="103" y="121"/>
                    </a:lnTo>
                    <a:lnTo>
                      <a:pt x="90" y="145"/>
                    </a:lnTo>
                    <a:lnTo>
                      <a:pt x="79" y="170"/>
                    </a:lnTo>
                    <a:lnTo>
                      <a:pt x="70" y="196"/>
                    </a:lnTo>
                    <a:lnTo>
                      <a:pt x="62" y="226"/>
                    </a:lnTo>
                    <a:lnTo>
                      <a:pt x="62" y="226"/>
                    </a:lnTo>
                    <a:lnTo>
                      <a:pt x="50" y="236"/>
                    </a:lnTo>
                    <a:lnTo>
                      <a:pt x="43" y="249"/>
                    </a:lnTo>
                    <a:lnTo>
                      <a:pt x="37" y="263"/>
                    </a:lnTo>
                    <a:lnTo>
                      <a:pt x="33" y="277"/>
                    </a:lnTo>
                    <a:lnTo>
                      <a:pt x="29" y="293"/>
                    </a:lnTo>
                    <a:lnTo>
                      <a:pt x="26" y="308"/>
                    </a:lnTo>
                    <a:lnTo>
                      <a:pt x="22" y="323"/>
                    </a:lnTo>
                    <a:lnTo>
                      <a:pt x="17" y="337"/>
                    </a:lnTo>
                    <a:lnTo>
                      <a:pt x="9" y="349"/>
                    </a:lnTo>
                    <a:lnTo>
                      <a:pt x="0" y="361"/>
                    </a:lnTo>
                    <a:lnTo>
                      <a:pt x="0" y="361"/>
                    </a:lnTo>
                    <a:lnTo>
                      <a:pt x="5" y="352"/>
                    </a:lnTo>
                    <a:lnTo>
                      <a:pt x="11" y="342"/>
                    </a:lnTo>
                    <a:lnTo>
                      <a:pt x="13" y="331"/>
                    </a:lnTo>
                    <a:lnTo>
                      <a:pt x="16" y="319"/>
                    </a:lnTo>
                    <a:lnTo>
                      <a:pt x="17" y="306"/>
                    </a:lnTo>
                    <a:lnTo>
                      <a:pt x="19" y="293"/>
                    </a:lnTo>
                    <a:lnTo>
                      <a:pt x="21" y="280"/>
                    </a:lnTo>
                    <a:lnTo>
                      <a:pt x="24" y="266"/>
                    </a:lnTo>
                    <a:lnTo>
                      <a:pt x="29" y="253"/>
                    </a:lnTo>
                    <a:lnTo>
                      <a:pt x="36" y="241"/>
                    </a:lnTo>
                    <a:lnTo>
                      <a:pt x="36" y="241"/>
                    </a:lnTo>
                    <a:lnTo>
                      <a:pt x="37" y="227"/>
                    </a:lnTo>
                    <a:lnTo>
                      <a:pt x="43" y="213"/>
                    </a:lnTo>
                    <a:lnTo>
                      <a:pt x="53" y="200"/>
                    </a:lnTo>
                    <a:lnTo>
                      <a:pt x="62" y="186"/>
                    </a:lnTo>
                    <a:lnTo>
                      <a:pt x="67" y="171"/>
                    </a:lnTo>
                    <a:lnTo>
                      <a:pt x="67" y="171"/>
                    </a:lnTo>
                    <a:lnTo>
                      <a:pt x="73" y="153"/>
                    </a:lnTo>
                    <a:lnTo>
                      <a:pt x="80" y="134"/>
                    </a:lnTo>
                    <a:lnTo>
                      <a:pt x="89" y="116"/>
                    </a:lnTo>
                    <a:lnTo>
                      <a:pt x="98" y="98"/>
                    </a:lnTo>
                    <a:lnTo>
                      <a:pt x="109" y="81"/>
                    </a:lnTo>
                    <a:lnTo>
                      <a:pt x="120" y="65"/>
                    </a:lnTo>
                    <a:lnTo>
                      <a:pt x="131" y="50"/>
                    </a:lnTo>
                    <a:lnTo>
                      <a:pt x="143" y="36"/>
                    </a:lnTo>
                    <a:lnTo>
                      <a:pt x="156" y="24"/>
                    </a:lnTo>
                    <a:lnTo>
                      <a:pt x="169" y="15"/>
                    </a:lnTo>
                    <a:lnTo>
                      <a:pt x="174" y="20"/>
                    </a:lnTo>
                    <a:lnTo>
                      <a:pt x="194" y="0"/>
                    </a:lnTo>
                    <a:lnTo>
                      <a:pt x="199" y="5"/>
                    </a:lnTo>
                    <a:lnTo>
                      <a:pt x="199" y="5"/>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31" name="Freeform 3495"/>
              <p:cNvSpPr>
                <a:spLocks/>
              </p:cNvSpPr>
              <p:nvPr/>
            </p:nvSpPr>
            <p:spPr bwMode="auto">
              <a:xfrm>
                <a:off x="223" y="4071"/>
                <a:ext cx="0" cy="1"/>
              </a:xfrm>
              <a:custGeom>
                <a:avLst/>
                <a:gdLst>
                  <a:gd name="T0" fmla="*/ 0 w 10"/>
                  <a:gd name="T1" fmla="*/ 1 h 26"/>
                  <a:gd name="T2" fmla="*/ 5 w 10"/>
                  <a:gd name="T3" fmla="*/ 0 h 26"/>
                  <a:gd name="T4" fmla="*/ 10 w 10"/>
                  <a:gd name="T5" fmla="*/ 25 h 26"/>
                  <a:gd name="T6" fmla="*/ 5 w 10"/>
                  <a:gd name="T7" fmla="*/ 26 h 26"/>
                  <a:gd name="T8" fmla="*/ 0 w 10"/>
                  <a:gd name="T9" fmla="*/ 1 h 26"/>
                  <a:gd name="T10" fmla="*/ 0 w 10"/>
                  <a:gd name="T11" fmla="*/ 1 h 26"/>
                </a:gdLst>
                <a:ahLst/>
                <a:cxnLst>
                  <a:cxn ang="0">
                    <a:pos x="T0" y="T1"/>
                  </a:cxn>
                  <a:cxn ang="0">
                    <a:pos x="T2" y="T3"/>
                  </a:cxn>
                  <a:cxn ang="0">
                    <a:pos x="T4" y="T5"/>
                  </a:cxn>
                  <a:cxn ang="0">
                    <a:pos x="T6" y="T7"/>
                  </a:cxn>
                  <a:cxn ang="0">
                    <a:pos x="T8" y="T9"/>
                  </a:cxn>
                  <a:cxn ang="0">
                    <a:pos x="T10" y="T11"/>
                  </a:cxn>
                </a:cxnLst>
                <a:rect l="0" t="0" r="r" b="b"/>
                <a:pathLst>
                  <a:path w="10" h="26">
                    <a:moveTo>
                      <a:pt x="0" y="1"/>
                    </a:moveTo>
                    <a:lnTo>
                      <a:pt x="5" y="0"/>
                    </a:lnTo>
                    <a:lnTo>
                      <a:pt x="10" y="25"/>
                    </a:lnTo>
                    <a:lnTo>
                      <a:pt x="5" y="26"/>
                    </a:lnTo>
                    <a:lnTo>
                      <a:pt x="0" y="1"/>
                    </a:lnTo>
                    <a:lnTo>
                      <a:pt x="0" y="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32" name="Freeform 3496"/>
              <p:cNvSpPr>
                <a:spLocks/>
              </p:cNvSpPr>
              <p:nvPr/>
            </p:nvSpPr>
            <p:spPr bwMode="auto">
              <a:xfrm>
                <a:off x="212" y="4072"/>
                <a:ext cx="2" cy="3"/>
              </a:xfrm>
              <a:custGeom>
                <a:avLst/>
                <a:gdLst>
                  <a:gd name="T0" fmla="*/ 0 w 87"/>
                  <a:gd name="T1" fmla="*/ 146 h 146"/>
                  <a:gd name="T2" fmla="*/ 2 w 87"/>
                  <a:gd name="T3" fmla="*/ 128 h 146"/>
                  <a:gd name="T4" fmla="*/ 7 w 87"/>
                  <a:gd name="T5" fmla="*/ 111 h 146"/>
                  <a:gd name="T6" fmla="*/ 12 w 87"/>
                  <a:gd name="T7" fmla="*/ 95 h 146"/>
                  <a:gd name="T8" fmla="*/ 20 w 87"/>
                  <a:gd name="T9" fmla="*/ 79 h 146"/>
                  <a:gd name="T10" fmla="*/ 28 w 87"/>
                  <a:gd name="T11" fmla="*/ 65 h 146"/>
                  <a:gd name="T12" fmla="*/ 38 w 87"/>
                  <a:gd name="T13" fmla="*/ 51 h 146"/>
                  <a:gd name="T14" fmla="*/ 49 w 87"/>
                  <a:gd name="T15" fmla="*/ 38 h 146"/>
                  <a:gd name="T16" fmla="*/ 61 w 87"/>
                  <a:gd name="T17" fmla="*/ 25 h 146"/>
                  <a:gd name="T18" fmla="*/ 73 w 87"/>
                  <a:gd name="T19" fmla="*/ 12 h 146"/>
                  <a:gd name="T20" fmla="*/ 87 w 87"/>
                  <a:gd name="T21" fmla="*/ 0 h 146"/>
                  <a:gd name="T22" fmla="*/ 87 w 87"/>
                  <a:gd name="T23" fmla="*/ 0 h 146"/>
                  <a:gd name="T24" fmla="*/ 77 w 87"/>
                  <a:gd name="T25" fmla="*/ 15 h 146"/>
                  <a:gd name="T26" fmla="*/ 68 w 87"/>
                  <a:gd name="T27" fmla="*/ 30 h 146"/>
                  <a:gd name="T28" fmla="*/ 58 w 87"/>
                  <a:gd name="T29" fmla="*/ 45 h 146"/>
                  <a:gd name="T30" fmla="*/ 47 w 87"/>
                  <a:gd name="T31" fmla="*/ 61 h 146"/>
                  <a:gd name="T32" fmla="*/ 36 w 87"/>
                  <a:gd name="T33" fmla="*/ 76 h 146"/>
                  <a:gd name="T34" fmla="*/ 26 w 87"/>
                  <a:gd name="T35" fmla="*/ 92 h 146"/>
                  <a:gd name="T36" fmla="*/ 16 w 87"/>
                  <a:gd name="T37" fmla="*/ 106 h 146"/>
                  <a:gd name="T38" fmla="*/ 9 w 87"/>
                  <a:gd name="T39" fmla="*/ 120 h 146"/>
                  <a:gd name="T40" fmla="*/ 3 w 87"/>
                  <a:gd name="T41" fmla="*/ 133 h 146"/>
                  <a:gd name="T42" fmla="*/ 0 w 87"/>
                  <a:gd name="T43" fmla="*/ 146 h 146"/>
                  <a:gd name="T44" fmla="*/ 0 w 87"/>
                  <a:gd name="T45"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 h="146">
                    <a:moveTo>
                      <a:pt x="0" y="146"/>
                    </a:moveTo>
                    <a:lnTo>
                      <a:pt x="2" y="128"/>
                    </a:lnTo>
                    <a:lnTo>
                      <a:pt x="7" y="111"/>
                    </a:lnTo>
                    <a:lnTo>
                      <a:pt x="12" y="95"/>
                    </a:lnTo>
                    <a:lnTo>
                      <a:pt x="20" y="79"/>
                    </a:lnTo>
                    <a:lnTo>
                      <a:pt x="28" y="65"/>
                    </a:lnTo>
                    <a:lnTo>
                      <a:pt x="38" y="51"/>
                    </a:lnTo>
                    <a:lnTo>
                      <a:pt x="49" y="38"/>
                    </a:lnTo>
                    <a:lnTo>
                      <a:pt x="61" y="25"/>
                    </a:lnTo>
                    <a:lnTo>
                      <a:pt x="73" y="12"/>
                    </a:lnTo>
                    <a:lnTo>
                      <a:pt x="87" y="0"/>
                    </a:lnTo>
                    <a:lnTo>
                      <a:pt x="87" y="0"/>
                    </a:lnTo>
                    <a:lnTo>
                      <a:pt x="77" y="15"/>
                    </a:lnTo>
                    <a:lnTo>
                      <a:pt x="68" y="30"/>
                    </a:lnTo>
                    <a:lnTo>
                      <a:pt x="58" y="45"/>
                    </a:lnTo>
                    <a:lnTo>
                      <a:pt x="47" y="61"/>
                    </a:lnTo>
                    <a:lnTo>
                      <a:pt x="36" y="76"/>
                    </a:lnTo>
                    <a:lnTo>
                      <a:pt x="26" y="92"/>
                    </a:lnTo>
                    <a:lnTo>
                      <a:pt x="16" y="106"/>
                    </a:lnTo>
                    <a:lnTo>
                      <a:pt x="9" y="120"/>
                    </a:lnTo>
                    <a:lnTo>
                      <a:pt x="3" y="133"/>
                    </a:lnTo>
                    <a:lnTo>
                      <a:pt x="0" y="146"/>
                    </a:lnTo>
                    <a:lnTo>
                      <a:pt x="0" y="146"/>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33" name="Freeform 3497"/>
              <p:cNvSpPr>
                <a:spLocks/>
              </p:cNvSpPr>
              <p:nvPr/>
            </p:nvSpPr>
            <p:spPr bwMode="auto">
              <a:xfrm>
                <a:off x="213" y="4074"/>
                <a:ext cx="5" cy="9"/>
              </a:xfrm>
              <a:custGeom>
                <a:avLst/>
                <a:gdLst>
                  <a:gd name="T0" fmla="*/ 102 w 189"/>
                  <a:gd name="T1" fmla="*/ 180 h 411"/>
                  <a:gd name="T2" fmla="*/ 96 w 189"/>
                  <a:gd name="T3" fmla="*/ 187 h 411"/>
                  <a:gd name="T4" fmla="*/ 89 w 189"/>
                  <a:gd name="T5" fmla="*/ 196 h 411"/>
                  <a:gd name="T6" fmla="*/ 84 w 189"/>
                  <a:gd name="T7" fmla="*/ 205 h 411"/>
                  <a:gd name="T8" fmla="*/ 79 w 189"/>
                  <a:gd name="T9" fmla="*/ 217 h 411"/>
                  <a:gd name="T10" fmla="*/ 81 w 189"/>
                  <a:gd name="T11" fmla="*/ 231 h 411"/>
                  <a:gd name="T12" fmla="*/ 81 w 189"/>
                  <a:gd name="T13" fmla="*/ 231 h 411"/>
                  <a:gd name="T14" fmla="*/ 69 w 189"/>
                  <a:gd name="T15" fmla="*/ 247 h 411"/>
                  <a:gd name="T16" fmla="*/ 60 w 189"/>
                  <a:gd name="T17" fmla="*/ 265 h 411"/>
                  <a:gd name="T18" fmla="*/ 53 w 189"/>
                  <a:gd name="T19" fmla="*/ 284 h 411"/>
                  <a:gd name="T20" fmla="*/ 46 w 189"/>
                  <a:gd name="T21" fmla="*/ 303 h 411"/>
                  <a:gd name="T22" fmla="*/ 41 w 189"/>
                  <a:gd name="T23" fmla="*/ 322 h 411"/>
                  <a:gd name="T24" fmla="*/ 34 w 189"/>
                  <a:gd name="T25" fmla="*/ 341 h 411"/>
                  <a:gd name="T26" fmla="*/ 27 w 189"/>
                  <a:gd name="T27" fmla="*/ 360 h 411"/>
                  <a:gd name="T28" fmla="*/ 20 w 189"/>
                  <a:gd name="T29" fmla="*/ 378 h 411"/>
                  <a:gd name="T30" fmla="*/ 11 w 189"/>
                  <a:gd name="T31" fmla="*/ 395 h 411"/>
                  <a:gd name="T32" fmla="*/ 0 w 189"/>
                  <a:gd name="T33" fmla="*/ 411 h 411"/>
                  <a:gd name="T34" fmla="*/ 0 w 189"/>
                  <a:gd name="T35" fmla="*/ 411 h 411"/>
                  <a:gd name="T36" fmla="*/ 2 w 189"/>
                  <a:gd name="T37" fmla="*/ 393 h 411"/>
                  <a:gd name="T38" fmla="*/ 7 w 189"/>
                  <a:gd name="T39" fmla="*/ 376 h 411"/>
                  <a:gd name="T40" fmla="*/ 13 w 189"/>
                  <a:gd name="T41" fmla="*/ 360 h 411"/>
                  <a:gd name="T42" fmla="*/ 20 w 189"/>
                  <a:gd name="T43" fmla="*/ 344 h 411"/>
                  <a:gd name="T44" fmla="*/ 28 w 189"/>
                  <a:gd name="T45" fmla="*/ 328 h 411"/>
                  <a:gd name="T46" fmla="*/ 36 w 189"/>
                  <a:gd name="T47" fmla="*/ 313 h 411"/>
                  <a:gd name="T48" fmla="*/ 43 w 189"/>
                  <a:gd name="T49" fmla="*/ 297 h 411"/>
                  <a:gd name="T50" fmla="*/ 49 w 189"/>
                  <a:gd name="T51" fmla="*/ 282 h 411"/>
                  <a:gd name="T52" fmla="*/ 53 w 189"/>
                  <a:gd name="T53" fmla="*/ 266 h 411"/>
                  <a:gd name="T54" fmla="*/ 56 w 189"/>
                  <a:gd name="T55" fmla="*/ 251 h 411"/>
                  <a:gd name="T56" fmla="*/ 56 w 189"/>
                  <a:gd name="T57" fmla="*/ 251 h 411"/>
                  <a:gd name="T58" fmla="*/ 62 w 189"/>
                  <a:gd name="T59" fmla="*/ 241 h 411"/>
                  <a:gd name="T60" fmla="*/ 67 w 189"/>
                  <a:gd name="T61" fmla="*/ 229 h 411"/>
                  <a:gd name="T62" fmla="*/ 72 w 189"/>
                  <a:gd name="T63" fmla="*/ 215 h 411"/>
                  <a:gd name="T64" fmla="*/ 77 w 189"/>
                  <a:gd name="T65" fmla="*/ 202 h 411"/>
                  <a:gd name="T66" fmla="*/ 81 w 189"/>
                  <a:gd name="T67" fmla="*/ 190 h 411"/>
                  <a:gd name="T68" fmla="*/ 81 w 189"/>
                  <a:gd name="T69" fmla="*/ 190 h 411"/>
                  <a:gd name="T70" fmla="*/ 90 w 189"/>
                  <a:gd name="T71" fmla="*/ 174 h 411"/>
                  <a:gd name="T72" fmla="*/ 99 w 189"/>
                  <a:gd name="T73" fmla="*/ 159 h 411"/>
                  <a:gd name="T74" fmla="*/ 108 w 189"/>
                  <a:gd name="T75" fmla="*/ 144 h 411"/>
                  <a:gd name="T76" fmla="*/ 117 w 189"/>
                  <a:gd name="T77" fmla="*/ 130 h 411"/>
                  <a:gd name="T78" fmla="*/ 127 w 189"/>
                  <a:gd name="T79" fmla="*/ 117 h 411"/>
                  <a:gd name="T80" fmla="*/ 137 w 189"/>
                  <a:gd name="T81" fmla="*/ 103 h 411"/>
                  <a:gd name="T82" fmla="*/ 146 w 189"/>
                  <a:gd name="T83" fmla="*/ 89 h 411"/>
                  <a:gd name="T84" fmla="*/ 154 w 189"/>
                  <a:gd name="T85" fmla="*/ 75 h 411"/>
                  <a:gd name="T86" fmla="*/ 161 w 189"/>
                  <a:gd name="T87" fmla="*/ 60 h 411"/>
                  <a:gd name="T88" fmla="*/ 168 w 189"/>
                  <a:gd name="T89" fmla="*/ 45 h 411"/>
                  <a:gd name="T90" fmla="*/ 189 w 189"/>
                  <a:gd name="T91" fmla="*/ 0 h 411"/>
                  <a:gd name="T92" fmla="*/ 189 w 189"/>
                  <a:gd name="T93" fmla="*/ 0 h 411"/>
                  <a:gd name="T94" fmla="*/ 183 w 189"/>
                  <a:gd name="T95" fmla="*/ 19 h 411"/>
                  <a:gd name="T96" fmla="*/ 175 w 189"/>
                  <a:gd name="T97" fmla="*/ 38 h 411"/>
                  <a:gd name="T98" fmla="*/ 167 w 189"/>
                  <a:gd name="T99" fmla="*/ 56 h 411"/>
                  <a:gd name="T100" fmla="*/ 159 w 189"/>
                  <a:gd name="T101" fmla="*/ 75 h 411"/>
                  <a:gd name="T102" fmla="*/ 150 w 189"/>
                  <a:gd name="T103" fmla="*/ 93 h 411"/>
                  <a:gd name="T104" fmla="*/ 141 w 189"/>
                  <a:gd name="T105" fmla="*/ 111 h 411"/>
                  <a:gd name="T106" fmla="*/ 130 w 189"/>
                  <a:gd name="T107" fmla="*/ 128 h 411"/>
                  <a:gd name="T108" fmla="*/ 121 w 189"/>
                  <a:gd name="T109" fmla="*/ 146 h 411"/>
                  <a:gd name="T110" fmla="*/ 111 w 189"/>
                  <a:gd name="T111" fmla="*/ 163 h 411"/>
                  <a:gd name="T112" fmla="*/ 102 w 189"/>
                  <a:gd name="T113" fmla="*/ 180 h 411"/>
                  <a:gd name="T114" fmla="*/ 102 w 189"/>
                  <a:gd name="T115" fmla="*/ 180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89" h="411">
                    <a:moveTo>
                      <a:pt x="102" y="180"/>
                    </a:moveTo>
                    <a:lnTo>
                      <a:pt x="96" y="187"/>
                    </a:lnTo>
                    <a:lnTo>
                      <a:pt x="89" y="196"/>
                    </a:lnTo>
                    <a:lnTo>
                      <a:pt x="84" y="205"/>
                    </a:lnTo>
                    <a:lnTo>
                      <a:pt x="79" y="217"/>
                    </a:lnTo>
                    <a:lnTo>
                      <a:pt x="81" y="231"/>
                    </a:lnTo>
                    <a:lnTo>
                      <a:pt x="81" y="231"/>
                    </a:lnTo>
                    <a:lnTo>
                      <a:pt x="69" y="247"/>
                    </a:lnTo>
                    <a:lnTo>
                      <a:pt x="60" y="265"/>
                    </a:lnTo>
                    <a:lnTo>
                      <a:pt x="53" y="284"/>
                    </a:lnTo>
                    <a:lnTo>
                      <a:pt x="46" y="303"/>
                    </a:lnTo>
                    <a:lnTo>
                      <a:pt x="41" y="322"/>
                    </a:lnTo>
                    <a:lnTo>
                      <a:pt x="34" y="341"/>
                    </a:lnTo>
                    <a:lnTo>
                      <a:pt x="27" y="360"/>
                    </a:lnTo>
                    <a:lnTo>
                      <a:pt x="20" y="378"/>
                    </a:lnTo>
                    <a:lnTo>
                      <a:pt x="11" y="395"/>
                    </a:lnTo>
                    <a:lnTo>
                      <a:pt x="0" y="411"/>
                    </a:lnTo>
                    <a:lnTo>
                      <a:pt x="0" y="411"/>
                    </a:lnTo>
                    <a:lnTo>
                      <a:pt x="2" y="393"/>
                    </a:lnTo>
                    <a:lnTo>
                      <a:pt x="7" y="376"/>
                    </a:lnTo>
                    <a:lnTo>
                      <a:pt x="13" y="360"/>
                    </a:lnTo>
                    <a:lnTo>
                      <a:pt x="20" y="344"/>
                    </a:lnTo>
                    <a:lnTo>
                      <a:pt x="28" y="328"/>
                    </a:lnTo>
                    <a:lnTo>
                      <a:pt x="36" y="313"/>
                    </a:lnTo>
                    <a:lnTo>
                      <a:pt x="43" y="297"/>
                    </a:lnTo>
                    <a:lnTo>
                      <a:pt x="49" y="282"/>
                    </a:lnTo>
                    <a:lnTo>
                      <a:pt x="53" y="266"/>
                    </a:lnTo>
                    <a:lnTo>
                      <a:pt x="56" y="251"/>
                    </a:lnTo>
                    <a:lnTo>
                      <a:pt x="56" y="251"/>
                    </a:lnTo>
                    <a:lnTo>
                      <a:pt x="62" y="241"/>
                    </a:lnTo>
                    <a:lnTo>
                      <a:pt x="67" y="229"/>
                    </a:lnTo>
                    <a:lnTo>
                      <a:pt x="72" y="215"/>
                    </a:lnTo>
                    <a:lnTo>
                      <a:pt x="77" y="202"/>
                    </a:lnTo>
                    <a:lnTo>
                      <a:pt x="81" y="190"/>
                    </a:lnTo>
                    <a:lnTo>
                      <a:pt x="81" y="190"/>
                    </a:lnTo>
                    <a:lnTo>
                      <a:pt x="90" y="174"/>
                    </a:lnTo>
                    <a:lnTo>
                      <a:pt x="99" y="159"/>
                    </a:lnTo>
                    <a:lnTo>
                      <a:pt x="108" y="144"/>
                    </a:lnTo>
                    <a:lnTo>
                      <a:pt x="117" y="130"/>
                    </a:lnTo>
                    <a:lnTo>
                      <a:pt x="127" y="117"/>
                    </a:lnTo>
                    <a:lnTo>
                      <a:pt x="137" y="103"/>
                    </a:lnTo>
                    <a:lnTo>
                      <a:pt x="146" y="89"/>
                    </a:lnTo>
                    <a:lnTo>
                      <a:pt x="154" y="75"/>
                    </a:lnTo>
                    <a:lnTo>
                      <a:pt x="161" y="60"/>
                    </a:lnTo>
                    <a:lnTo>
                      <a:pt x="168" y="45"/>
                    </a:lnTo>
                    <a:lnTo>
                      <a:pt x="189" y="0"/>
                    </a:lnTo>
                    <a:lnTo>
                      <a:pt x="189" y="0"/>
                    </a:lnTo>
                    <a:lnTo>
                      <a:pt x="183" y="19"/>
                    </a:lnTo>
                    <a:lnTo>
                      <a:pt x="175" y="38"/>
                    </a:lnTo>
                    <a:lnTo>
                      <a:pt x="167" y="56"/>
                    </a:lnTo>
                    <a:lnTo>
                      <a:pt x="159" y="75"/>
                    </a:lnTo>
                    <a:lnTo>
                      <a:pt x="150" y="93"/>
                    </a:lnTo>
                    <a:lnTo>
                      <a:pt x="141" y="111"/>
                    </a:lnTo>
                    <a:lnTo>
                      <a:pt x="130" y="128"/>
                    </a:lnTo>
                    <a:lnTo>
                      <a:pt x="121" y="146"/>
                    </a:lnTo>
                    <a:lnTo>
                      <a:pt x="111" y="163"/>
                    </a:lnTo>
                    <a:lnTo>
                      <a:pt x="102" y="180"/>
                    </a:lnTo>
                    <a:lnTo>
                      <a:pt x="102" y="180"/>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34" name="Freeform 3498"/>
              <p:cNvSpPr>
                <a:spLocks/>
              </p:cNvSpPr>
              <p:nvPr/>
            </p:nvSpPr>
            <p:spPr bwMode="auto">
              <a:xfrm>
                <a:off x="226" y="4074"/>
                <a:ext cx="3" cy="2"/>
              </a:xfrm>
              <a:custGeom>
                <a:avLst/>
                <a:gdLst>
                  <a:gd name="T0" fmla="*/ 100 w 113"/>
                  <a:gd name="T1" fmla="*/ 20 h 100"/>
                  <a:gd name="T2" fmla="*/ 106 w 113"/>
                  <a:gd name="T3" fmla="*/ 31 h 100"/>
                  <a:gd name="T4" fmla="*/ 111 w 113"/>
                  <a:gd name="T5" fmla="*/ 44 h 100"/>
                  <a:gd name="T6" fmla="*/ 113 w 113"/>
                  <a:gd name="T7" fmla="*/ 58 h 100"/>
                  <a:gd name="T8" fmla="*/ 112 w 113"/>
                  <a:gd name="T9" fmla="*/ 72 h 100"/>
                  <a:gd name="T10" fmla="*/ 110 w 113"/>
                  <a:gd name="T11" fmla="*/ 85 h 100"/>
                  <a:gd name="T12" fmla="*/ 79 w 113"/>
                  <a:gd name="T13" fmla="*/ 100 h 100"/>
                  <a:gd name="T14" fmla="*/ 79 w 113"/>
                  <a:gd name="T15" fmla="*/ 100 h 100"/>
                  <a:gd name="T16" fmla="*/ 77 w 113"/>
                  <a:gd name="T17" fmla="*/ 83 h 100"/>
                  <a:gd name="T18" fmla="*/ 70 w 113"/>
                  <a:gd name="T19" fmla="*/ 70 h 100"/>
                  <a:gd name="T20" fmla="*/ 59 w 113"/>
                  <a:gd name="T21" fmla="*/ 59 h 100"/>
                  <a:gd name="T22" fmla="*/ 46 w 113"/>
                  <a:gd name="T23" fmla="*/ 50 h 100"/>
                  <a:gd name="T24" fmla="*/ 33 w 113"/>
                  <a:gd name="T25" fmla="*/ 40 h 100"/>
                  <a:gd name="T26" fmla="*/ 33 w 113"/>
                  <a:gd name="T27" fmla="*/ 40 h 100"/>
                  <a:gd name="T28" fmla="*/ 26 w 113"/>
                  <a:gd name="T29" fmla="*/ 39 h 100"/>
                  <a:gd name="T30" fmla="*/ 20 w 113"/>
                  <a:gd name="T31" fmla="*/ 41 h 100"/>
                  <a:gd name="T32" fmla="*/ 15 w 113"/>
                  <a:gd name="T33" fmla="*/ 44 h 100"/>
                  <a:gd name="T34" fmla="*/ 9 w 113"/>
                  <a:gd name="T35" fmla="*/ 46 h 100"/>
                  <a:gd name="T36" fmla="*/ 3 w 113"/>
                  <a:gd name="T37" fmla="*/ 45 h 100"/>
                  <a:gd name="T38" fmla="*/ 3 w 113"/>
                  <a:gd name="T39" fmla="*/ 45 h 100"/>
                  <a:gd name="T40" fmla="*/ 0 w 113"/>
                  <a:gd name="T41" fmla="*/ 41 h 100"/>
                  <a:gd name="T42" fmla="*/ 4 w 113"/>
                  <a:gd name="T43" fmla="*/ 34 h 100"/>
                  <a:gd name="T44" fmla="*/ 11 w 113"/>
                  <a:gd name="T45" fmla="*/ 26 h 100"/>
                  <a:gd name="T46" fmla="*/ 19 w 113"/>
                  <a:gd name="T47" fmla="*/ 16 h 100"/>
                  <a:gd name="T48" fmla="*/ 23 w 113"/>
                  <a:gd name="T49" fmla="*/ 5 h 100"/>
                  <a:gd name="T50" fmla="*/ 28 w 113"/>
                  <a:gd name="T51" fmla="*/ 10 h 100"/>
                  <a:gd name="T52" fmla="*/ 33 w 113"/>
                  <a:gd name="T53" fmla="*/ 0 h 100"/>
                  <a:gd name="T54" fmla="*/ 33 w 113"/>
                  <a:gd name="T55" fmla="*/ 0 h 100"/>
                  <a:gd name="T56" fmla="*/ 46 w 113"/>
                  <a:gd name="T57" fmla="*/ 4 h 100"/>
                  <a:gd name="T58" fmla="*/ 59 w 113"/>
                  <a:gd name="T59" fmla="*/ 6 h 100"/>
                  <a:gd name="T60" fmla="*/ 71 w 113"/>
                  <a:gd name="T61" fmla="*/ 9 h 100"/>
                  <a:gd name="T62" fmla="*/ 85 w 113"/>
                  <a:gd name="T63" fmla="*/ 13 h 100"/>
                  <a:gd name="T64" fmla="*/ 100 w 113"/>
                  <a:gd name="T65" fmla="*/ 20 h 100"/>
                  <a:gd name="T66" fmla="*/ 100 w 113"/>
                  <a:gd name="T67" fmla="*/ 2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3" h="100">
                    <a:moveTo>
                      <a:pt x="100" y="20"/>
                    </a:moveTo>
                    <a:lnTo>
                      <a:pt x="106" y="31"/>
                    </a:lnTo>
                    <a:lnTo>
                      <a:pt x="111" y="44"/>
                    </a:lnTo>
                    <a:lnTo>
                      <a:pt x="113" y="58"/>
                    </a:lnTo>
                    <a:lnTo>
                      <a:pt x="112" y="72"/>
                    </a:lnTo>
                    <a:lnTo>
                      <a:pt x="110" y="85"/>
                    </a:lnTo>
                    <a:lnTo>
                      <a:pt x="79" y="100"/>
                    </a:lnTo>
                    <a:lnTo>
                      <a:pt x="79" y="100"/>
                    </a:lnTo>
                    <a:lnTo>
                      <a:pt x="77" y="83"/>
                    </a:lnTo>
                    <a:lnTo>
                      <a:pt x="70" y="70"/>
                    </a:lnTo>
                    <a:lnTo>
                      <a:pt x="59" y="59"/>
                    </a:lnTo>
                    <a:lnTo>
                      <a:pt x="46" y="50"/>
                    </a:lnTo>
                    <a:lnTo>
                      <a:pt x="33" y="40"/>
                    </a:lnTo>
                    <a:lnTo>
                      <a:pt x="33" y="40"/>
                    </a:lnTo>
                    <a:lnTo>
                      <a:pt x="26" y="39"/>
                    </a:lnTo>
                    <a:lnTo>
                      <a:pt x="20" y="41"/>
                    </a:lnTo>
                    <a:lnTo>
                      <a:pt x="15" y="44"/>
                    </a:lnTo>
                    <a:lnTo>
                      <a:pt x="9" y="46"/>
                    </a:lnTo>
                    <a:lnTo>
                      <a:pt x="3" y="45"/>
                    </a:lnTo>
                    <a:lnTo>
                      <a:pt x="3" y="45"/>
                    </a:lnTo>
                    <a:lnTo>
                      <a:pt x="0" y="41"/>
                    </a:lnTo>
                    <a:lnTo>
                      <a:pt x="4" y="34"/>
                    </a:lnTo>
                    <a:lnTo>
                      <a:pt x="11" y="26"/>
                    </a:lnTo>
                    <a:lnTo>
                      <a:pt x="19" y="16"/>
                    </a:lnTo>
                    <a:lnTo>
                      <a:pt x="23" y="5"/>
                    </a:lnTo>
                    <a:lnTo>
                      <a:pt x="28" y="10"/>
                    </a:lnTo>
                    <a:lnTo>
                      <a:pt x="33" y="0"/>
                    </a:lnTo>
                    <a:lnTo>
                      <a:pt x="33" y="0"/>
                    </a:lnTo>
                    <a:lnTo>
                      <a:pt x="46" y="4"/>
                    </a:lnTo>
                    <a:lnTo>
                      <a:pt x="59" y="6"/>
                    </a:lnTo>
                    <a:lnTo>
                      <a:pt x="71" y="9"/>
                    </a:lnTo>
                    <a:lnTo>
                      <a:pt x="85" y="13"/>
                    </a:lnTo>
                    <a:lnTo>
                      <a:pt x="100" y="20"/>
                    </a:lnTo>
                    <a:lnTo>
                      <a:pt x="100" y="2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35" name="Freeform 3499"/>
              <p:cNvSpPr>
                <a:spLocks/>
              </p:cNvSpPr>
              <p:nvPr/>
            </p:nvSpPr>
            <p:spPr bwMode="auto">
              <a:xfrm>
                <a:off x="220" y="4080"/>
                <a:ext cx="0" cy="1"/>
              </a:xfrm>
              <a:custGeom>
                <a:avLst/>
                <a:gdLst>
                  <a:gd name="T0" fmla="*/ 0 w 5"/>
                  <a:gd name="T1" fmla="*/ 45 h 45"/>
                  <a:gd name="T2" fmla="*/ 5 w 5"/>
                  <a:gd name="T3" fmla="*/ 0 h 45"/>
                  <a:gd name="T4" fmla="*/ 5 w 5"/>
                  <a:gd name="T5" fmla="*/ 40 h 45"/>
                  <a:gd name="T6" fmla="*/ 0 w 5"/>
                  <a:gd name="T7" fmla="*/ 45 h 45"/>
                  <a:gd name="T8" fmla="*/ 0 w 5"/>
                  <a:gd name="T9" fmla="*/ 45 h 45"/>
                </a:gdLst>
                <a:ahLst/>
                <a:cxnLst>
                  <a:cxn ang="0">
                    <a:pos x="T0" y="T1"/>
                  </a:cxn>
                  <a:cxn ang="0">
                    <a:pos x="T2" y="T3"/>
                  </a:cxn>
                  <a:cxn ang="0">
                    <a:pos x="T4" y="T5"/>
                  </a:cxn>
                  <a:cxn ang="0">
                    <a:pos x="T6" y="T7"/>
                  </a:cxn>
                  <a:cxn ang="0">
                    <a:pos x="T8" y="T9"/>
                  </a:cxn>
                </a:cxnLst>
                <a:rect l="0" t="0" r="r" b="b"/>
                <a:pathLst>
                  <a:path w="5" h="45">
                    <a:moveTo>
                      <a:pt x="0" y="45"/>
                    </a:moveTo>
                    <a:lnTo>
                      <a:pt x="5" y="0"/>
                    </a:lnTo>
                    <a:lnTo>
                      <a:pt x="5" y="40"/>
                    </a:lnTo>
                    <a:lnTo>
                      <a:pt x="0" y="45"/>
                    </a:lnTo>
                    <a:lnTo>
                      <a:pt x="0" y="4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36" name="Freeform 3500"/>
              <p:cNvSpPr>
                <a:spLocks/>
              </p:cNvSpPr>
              <p:nvPr/>
            </p:nvSpPr>
            <p:spPr bwMode="auto">
              <a:xfrm>
                <a:off x="213" y="4082"/>
                <a:ext cx="5" cy="7"/>
              </a:xfrm>
              <a:custGeom>
                <a:avLst/>
                <a:gdLst>
                  <a:gd name="T0" fmla="*/ 158 w 226"/>
                  <a:gd name="T1" fmla="*/ 261 h 317"/>
                  <a:gd name="T2" fmla="*/ 164 w 226"/>
                  <a:gd name="T3" fmla="*/ 266 h 317"/>
                  <a:gd name="T4" fmla="*/ 164 w 226"/>
                  <a:gd name="T5" fmla="*/ 266 h 317"/>
                  <a:gd name="T6" fmla="*/ 154 w 226"/>
                  <a:gd name="T7" fmla="*/ 274 h 317"/>
                  <a:gd name="T8" fmla="*/ 144 w 226"/>
                  <a:gd name="T9" fmla="*/ 284 h 317"/>
                  <a:gd name="T10" fmla="*/ 133 w 226"/>
                  <a:gd name="T11" fmla="*/ 295 h 317"/>
                  <a:gd name="T12" fmla="*/ 123 w 226"/>
                  <a:gd name="T13" fmla="*/ 306 h 317"/>
                  <a:gd name="T14" fmla="*/ 112 w 226"/>
                  <a:gd name="T15" fmla="*/ 317 h 317"/>
                  <a:gd name="T16" fmla="*/ 112 w 226"/>
                  <a:gd name="T17" fmla="*/ 317 h 317"/>
                  <a:gd name="T18" fmla="*/ 91 w 226"/>
                  <a:gd name="T19" fmla="*/ 317 h 317"/>
                  <a:gd name="T20" fmla="*/ 73 w 226"/>
                  <a:gd name="T21" fmla="*/ 311 h 317"/>
                  <a:gd name="T22" fmla="*/ 58 w 226"/>
                  <a:gd name="T23" fmla="*/ 301 h 317"/>
                  <a:gd name="T24" fmla="*/ 46 w 226"/>
                  <a:gd name="T25" fmla="*/ 286 h 317"/>
                  <a:gd name="T26" fmla="*/ 36 w 226"/>
                  <a:gd name="T27" fmla="*/ 271 h 317"/>
                  <a:gd name="T28" fmla="*/ 36 w 226"/>
                  <a:gd name="T29" fmla="*/ 271 h 317"/>
                  <a:gd name="T30" fmla="*/ 28 w 226"/>
                  <a:gd name="T31" fmla="*/ 252 h 317"/>
                  <a:gd name="T32" fmla="*/ 22 w 226"/>
                  <a:gd name="T33" fmla="*/ 234 h 317"/>
                  <a:gd name="T34" fmla="*/ 16 w 226"/>
                  <a:gd name="T35" fmla="*/ 214 h 317"/>
                  <a:gd name="T36" fmla="*/ 12 w 226"/>
                  <a:gd name="T37" fmla="*/ 194 h 317"/>
                  <a:gd name="T38" fmla="*/ 8 w 226"/>
                  <a:gd name="T39" fmla="*/ 174 h 317"/>
                  <a:gd name="T40" fmla="*/ 6 w 226"/>
                  <a:gd name="T41" fmla="*/ 154 h 317"/>
                  <a:gd name="T42" fmla="*/ 4 w 226"/>
                  <a:gd name="T43" fmla="*/ 134 h 317"/>
                  <a:gd name="T44" fmla="*/ 2 w 226"/>
                  <a:gd name="T45" fmla="*/ 114 h 317"/>
                  <a:gd name="T46" fmla="*/ 1 w 226"/>
                  <a:gd name="T47" fmla="*/ 94 h 317"/>
                  <a:gd name="T48" fmla="*/ 0 w 226"/>
                  <a:gd name="T49" fmla="*/ 76 h 317"/>
                  <a:gd name="T50" fmla="*/ 10 w 226"/>
                  <a:gd name="T51" fmla="*/ 86 h 317"/>
                  <a:gd name="T52" fmla="*/ 15 w 226"/>
                  <a:gd name="T53" fmla="*/ 81 h 317"/>
                  <a:gd name="T54" fmla="*/ 15 w 226"/>
                  <a:gd name="T55" fmla="*/ 86 h 317"/>
                  <a:gd name="T56" fmla="*/ 15 w 226"/>
                  <a:gd name="T57" fmla="*/ 86 h 317"/>
                  <a:gd name="T58" fmla="*/ 39 w 226"/>
                  <a:gd name="T59" fmla="*/ 96 h 317"/>
                  <a:gd name="T60" fmla="*/ 67 w 226"/>
                  <a:gd name="T61" fmla="*/ 97 h 317"/>
                  <a:gd name="T62" fmla="*/ 94 w 226"/>
                  <a:gd name="T63" fmla="*/ 90 h 317"/>
                  <a:gd name="T64" fmla="*/ 122 w 226"/>
                  <a:gd name="T65" fmla="*/ 78 h 317"/>
                  <a:gd name="T66" fmla="*/ 148 w 226"/>
                  <a:gd name="T67" fmla="*/ 62 h 317"/>
                  <a:gd name="T68" fmla="*/ 173 w 226"/>
                  <a:gd name="T69" fmla="*/ 45 h 317"/>
                  <a:gd name="T70" fmla="*/ 193 w 226"/>
                  <a:gd name="T71" fmla="*/ 28 h 317"/>
                  <a:gd name="T72" fmla="*/ 210 w 226"/>
                  <a:gd name="T73" fmla="*/ 13 h 317"/>
                  <a:gd name="T74" fmla="*/ 221 w 226"/>
                  <a:gd name="T75" fmla="*/ 3 h 317"/>
                  <a:gd name="T76" fmla="*/ 225 w 226"/>
                  <a:gd name="T77" fmla="*/ 0 h 317"/>
                  <a:gd name="T78" fmla="*/ 225 w 226"/>
                  <a:gd name="T79" fmla="*/ 0 h 317"/>
                  <a:gd name="T80" fmla="*/ 222 w 226"/>
                  <a:gd name="T81" fmla="*/ 24 h 317"/>
                  <a:gd name="T82" fmla="*/ 222 w 226"/>
                  <a:gd name="T83" fmla="*/ 52 h 317"/>
                  <a:gd name="T84" fmla="*/ 224 w 226"/>
                  <a:gd name="T85" fmla="*/ 81 h 317"/>
                  <a:gd name="T86" fmla="*/ 226 w 226"/>
                  <a:gd name="T87" fmla="*/ 110 h 317"/>
                  <a:gd name="T88" fmla="*/ 226 w 226"/>
                  <a:gd name="T89" fmla="*/ 139 h 317"/>
                  <a:gd name="T90" fmla="*/ 223 w 226"/>
                  <a:gd name="T91" fmla="*/ 168 h 317"/>
                  <a:gd name="T92" fmla="*/ 217 w 226"/>
                  <a:gd name="T93" fmla="*/ 195 h 317"/>
                  <a:gd name="T94" fmla="*/ 204 w 226"/>
                  <a:gd name="T95" fmla="*/ 220 h 317"/>
                  <a:gd name="T96" fmla="*/ 185 w 226"/>
                  <a:gd name="T97" fmla="*/ 242 h 317"/>
                  <a:gd name="T98" fmla="*/ 158 w 226"/>
                  <a:gd name="T99" fmla="*/ 261 h 317"/>
                  <a:gd name="T100" fmla="*/ 158 w 226"/>
                  <a:gd name="T101" fmla="*/ 261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26" h="317">
                    <a:moveTo>
                      <a:pt x="158" y="261"/>
                    </a:moveTo>
                    <a:lnTo>
                      <a:pt x="164" y="266"/>
                    </a:lnTo>
                    <a:lnTo>
                      <a:pt x="164" y="266"/>
                    </a:lnTo>
                    <a:lnTo>
                      <a:pt x="154" y="274"/>
                    </a:lnTo>
                    <a:lnTo>
                      <a:pt x="144" y="284"/>
                    </a:lnTo>
                    <a:lnTo>
                      <a:pt x="133" y="295"/>
                    </a:lnTo>
                    <a:lnTo>
                      <a:pt x="123" y="306"/>
                    </a:lnTo>
                    <a:lnTo>
                      <a:pt x="112" y="317"/>
                    </a:lnTo>
                    <a:lnTo>
                      <a:pt x="112" y="317"/>
                    </a:lnTo>
                    <a:lnTo>
                      <a:pt x="91" y="317"/>
                    </a:lnTo>
                    <a:lnTo>
                      <a:pt x="73" y="311"/>
                    </a:lnTo>
                    <a:lnTo>
                      <a:pt x="58" y="301"/>
                    </a:lnTo>
                    <a:lnTo>
                      <a:pt x="46" y="286"/>
                    </a:lnTo>
                    <a:lnTo>
                      <a:pt x="36" y="271"/>
                    </a:lnTo>
                    <a:lnTo>
                      <a:pt x="36" y="271"/>
                    </a:lnTo>
                    <a:lnTo>
                      <a:pt x="28" y="252"/>
                    </a:lnTo>
                    <a:lnTo>
                      <a:pt x="22" y="234"/>
                    </a:lnTo>
                    <a:lnTo>
                      <a:pt x="16" y="214"/>
                    </a:lnTo>
                    <a:lnTo>
                      <a:pt x="12" y="194"/>
                    </a:lnTo>
                    <a:lnTo>
                      <a:pt x="8" y="174"/>
                    </a:lnTo>
                    <a:lnTo>
                      <a:pt x="6" y="154"/>
                    </a:lnTo>
                    <a:lnTo>
                      <a:pt x="4" y="134"/>
                    </a:lnTo>
                    <a:lnTo>
                      <a:pt x="2" y="114"/>
                    </a:lnTo>
                    <a:lnTo>
                      <a:pt x="1" y="94"/>
                    </a:lnTo>
                    <a:lnTo>
                      <a:pt x="0" y="76"/>
                    </a:lnTo>
                    <a:lnTo>
                      <a:pt x="10" y="86"/>
                    </a:lnTo>
                    <a:lnTo>
                      <a:pt x="15" y="81"/>
                    </a:lnTo>
                    <a:lnTo>
                      <a:pt x="15" y="86"/>
                    </a:lnTo>
                    <a:lnTo>
                      <a:pt x="15" y="86"/>
                    </a:lnTo>
                    <a:lnTo>
                      <a:pt x="39" y="96"/>
                    </a:lnTo>
                    <a:lnTo>
                      <a:pt x="67" y="97"/>
                    </a:lnTo>
                    <a:lnTo>
                      <a:pt x="94" y="90"/>
                    </a:lnTo>
                    <a:lnTo>
                      <a:pt x="122" y="78"/>
                    </a:lnTo>
                    <a:lnTo>
                      <a:pt x="148" y="62"/>
                    </a:lnTo>
                    <a:lnTo>
                      <a:pt x="173" y="45"/>
                    </a:lnTo>
                    <a:lnTo>
                      <a:pt x="193" y="28"/>
                    </a:lnTo>
                    <a:lnTo>
                      <a:pt x="210" y="13"/>
                    </a:lnTo>
                    <a:lnTo>
                      <a:pt x="221" y="3"/>
                    </a:lnTo>
                    <a:lnTo>
                      <a:pt x="225" y="0"/>
                    </a:lnTo>
                    <a:lnTo>
                      <a:pt x="225" y="0"/>
                    </a:lnTo>
                    <a:lnTo>
                      <a:pt x="222" y="24"/>
                    </a:lnTo>
                    <a:lnTo>
                      <a:pt x="222" y="52"/>
                    </a:lnTo>
                    <a:lnTo>
                      <a:pt x="224" y="81"/>
                    </a:lnTo>
                    <a:lnTo>
                      <a:pt x="226" y="110"/>
                    </a:lnTo>
                    <a:lnTo>
                      <a:pt x="226" y="139"/>
                    </a:lnTo>
                    <a:lnTo>
                      <a:pt x="223" y="168"/>
                    </a:lnTo>
                    <a:lnTo>
                      <a:pt x="217" y="195"/>
                    </a:lnTo>
                    <a:lnTo>
                      <a:pt x="204" y="220"/>
                    </a:lnTo>
                    <a:lnTo>
                      <a:pt x="185" y="242"/>
                    </a:lnTo>
                    <a:lnTo>
                      <a:pt x="158" y="261"/>
                    </a:lnTo>
                    <a:lnTo>
                      <a:pt x="158" y="26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37" name="Freeform 3501"/>
              <p:cNvSpPr>
                <a:spLocks/>
              </p:cNvSpPr>
              <p:nvPr/>
            </p:nvSpPr>
            <p:spPr bwMode="auto">
              <a:xfrm>
                <a:off x="224" y="4082"/>
                <a:ext cx="1" cy="4"/>
              </a:xfrm>
              <a:custGeom>
                <a:avLst/>
                <a:gdLst>
                  <a:gd name="T0" fmla="*/ 45 w 45"/>
                  <a:gd name="T1" fmla="*/ 151 h 151"/>
                  <a:gd name="T2" fmla="*/ 39 w 45"/>
                  <a:gd name="T3" fmla="*/ 135 h 151"/>
                  <a:gd name="T4" fmla="*/ 33 w 45"/>
                  <a:gd name="T5" fmla="*/ 120 h 151"/>
                  <a:gd name="T6" fmla="*/ 26 w 45"/>
                  <a:gd name="T7" fmla="*/ 105 h 151"/>
                  <a:gd name="T8" fmla="*/ 19 w 45"/>
                  <a:gd name="T9" fmla="*/ 92 h 151"/>
                  <a:gd name="T10" fmla="*/ 13 w 45"/>
                  <a:gd name="T11" fmla="*/ 78 h 151"/>
                  <a:gd name="T12" fmla="*/ 7 w 45"/>
                  <a:gd name="T13" fmla="*/ 64 h 151"/>
                  <a:gd name="T14" fmla="*/ 2 w 45"/>
                  <a:gd name="T15" fmla="*/ 48 h 151"/>
                  <a:gd name="T16" fmla="*/ 0 w 45"/>
                  <a:gd name="T17" fmla="*/ 33 h 151"/>
                  <a:gd name="T18" fmla="*/ 0 w 45"/>
                  <a:gd name="T19" fmla="*/ 17 h 151"/>
                  <a:gd name="T20" fmla="*/ 4 w 45"/>
                  <a:gd name="T21" fmla="*/ 0 h 151"/>
                  <a:gd name="T22" fmla="*/ 4 w 45"/>
                  <a:gd name="T23" fmla="*/ 0 h 151"/>
                  <a:gd name="T24" fmla="*/ 3 w 45"/>
                  <a:gd name="T25" fmla="*/ 16 h 151"/>
                  <a:gd name="T26" fmla="*/ 6 w 45"/>
                  <a:gd name="T27" fmla="*/ 32 h 151"/>
                  <a:gd name="T28" fmla="*/ 11 w 45"/>
                  <a:gd name="T29" fmla="*/ 46 h 151"/>
                  <a:gd name="T30" fmla="*/ 18 w 45"/>
                  <a:gd name="T31" fmla="*/ 61 h 151"/>
                  <a:gd name="T32" fmla="*/ 25 w 45"/>
                  <a:gd name="T33" fmla="*/ 75 h 151"/>
                  <a:gd name="T34" fmla="*/ 32 w 45"/>
                  <a:gd name="T35" fmla="*/ 89 h 151"/>
                  <a:gd name="T36" fmla="*/ 38 w 45"/>
                  <a:gd name="T37" fmla="*/ 103 h 151"/>
                  <a:gd name="T38" fmla="*/ 43 w 45"/>
                  <a:gd name="T39" fmla="*/ 118 h 151"/>
                  <a:gd name="T40" fmla="*/ 45 w 45"/>
                  <a:gd name="T41" fmla="*/ 134 h 151"/>
                  <a:gd name="T42" fmla="*/ 45 w 45"/>
                  <a:gd name="T43" fmla="*/ 151 h 151"/>
                  <a:gd name="T44" fmla="*/ 45 w 45"/>
                  <a:gd name="T45" fmla="*/ 151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5" h="151">
                    <a:moveTo>
                      <a:pt x="45" y="151"/>
                    </a:moveTo>
                    <a:lnTo>
                      <a:pt x="39" y="135"/>
                    </a:lnTo>
                    <a:lnTo>
                      <a:pt x="33" y="120"/>
                    </a:lnTo>
                    <a:lnTo>
                      <a:pt x="26" y="105"/>
                    </a:lnTo>
                    <a:lnTo>
                      <a:pt x="19" y="92"/>
                    </a:lnTo>
                    <a:lnTo>
                      <a:pt x="13" y="78"/>
                    </a:lnTo>
                    <a:lnTo>
                      <a:pt x="7" y="64"/>
                    </a:lnTo>
                    <a:lnTo>
                      <a:pt x="2" y="48"/>
                    </a:lnTo>
                    <a:lnTo>
                      <a:pt x="0" y="33"/>
                    </a:lnTo>
                    <a:lnTo>
                      <a:pt x="0" y="17"/>
                    </a:lnTo>
                    <a:lnTo>
                      <a:pt x="4" y="0"/>
                    </a:lnTo>
                    <a:lnTo>
                      <a:pt x="4" y="0"/>
                    </a:lnTo>
                    <a:lnTo>
                      <a:pt x="3" y="16"/>
                    </a:lnTo>
                    <a:lnTo>
                      <a:pt x="6" y="32"/>
                    </a:lnTo>
                    <a:lnTo>
                      <a:pt x="11" y="46"/>
                    </a:lnTo>
                    <a:lnTo>
                      <a:pt x="18" y="61"/>
                    </a:lnTo>
                    <a:lnTo>
                      <a:pt x="25" y="75"/>
                    </a:lnTo>
                    <a:lnTo>
                      <a:pt x="32" y="89"/>
                    </a:lnTo>
                    <a:lnTo>
                      <a:pt x="38" y="103"/>
                    </a:lnTo>
                    <a:lnTo>
                      <a:pt x="43" y="118"/>
                    </a:lnTo>
                    <a:lnTo>
                      <a:pt x="45" y="134"/>
                    </a:lnTo>
                    <a:lnTo>
                      <a:pt x="45" y="151"/>
                    </a:lnTo>
                    <a:lnTo>
                      <a:pt x="45" y="15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38" name="Freeform 3502"/>
              <p:cNvSpPr>
                <a:spLocks/>
              </p:cNvSpPr>
              <p:nvPr/>
            </p:nvSpPr>
            <p:spPr bwMode="auto">
              <a:xfrm>
                <a:off x="212" y="4088"/>
                <a:ext cx="5" cy="18"/>
              </a:xfrm>
              <a:custGeom>
                <a:avLst/>
                <a:gdLst>
                  <a:gd name="T0" fmla="*/ 136 w 226"/>
                  <a:gd name="T1" fmla="*/ 113 h 819"/>
                  <a:gd name="T2" fmla="*/ 97 w 226"/>
                  <a:gd name="T3" fmla="*/ 126 h 819"/>
                  <a:gd name="T4" fmla="*/ 117 w 226"/>
                  <a:gd name="T5" fmla="*/ 131 h 819"/>
                  <a:gd name="T6" fmla="*/ 155 w 226"/>
                  <a:gd name="T7" fmla="*/ 126 h 819"/>
                  <a:gd name="T8" fmla="*/ 192 w 226"/>
                  <a:gd name="T9" fmla="*/ 110 h 819"/>
                  <a:gd name="T10" fmla="*/ 214 w 226"/>
                  <a:gd name="T11" fmla="*/ 96 h 819"/>
                  <a:gd name="T12" fmla="*/ 214 w 226"/>
                  <a:gd name="T13" fmla="*/ 120 h 819"/>
                  <a:gd name="T14" fmla="*/ 207 w 226"/>
                  <a:gd name="T15" fmla="*/ 148 h 819"/>
                  <a:gd name="T16" fmla="*/ 200 w 226"/>
                  <a:gd name="T17" fmla="*/ 176 h 819"/>
                  <a:gd name="T18" fmla="*/ 195 w 226"/>
                  <a:gd name="T19" fmla="*/ 185 h 819"/>
                  <a:gd name="T20" fmla="*/ 185 w 226"/>
                  <a:gd name="T21" fmla="*/ 193 h 819"/>
                  <a:gd name="T22" fmla="*/ 176 w 226"/>
                  <a:gd name="T23" fmla="*/ 215 h 819"/>
                  <a:gd name="T24" fmla="*/ 119 w 226"/>
                  <a:gd name="T25" fmla="*/ 254 h 819"/>
                  <a:gd name="T26" fmla="*/ 114 w 226"/>
                  <a:gd name="T27" fmla="*/ 273 h 819"/>
                  <a:gd name="T28" fmla="*/ 138 w 226"/>
                  <a:gd name="T29" fmla="*/ 266 h 819"/>
                  <a:gd name="T30" fmla="*/ 155 w 226"/>
                  <a:gd name="T31" fmla="*/ 258 h 819"/>
                  <a:gd name="T32" fmla="*/ 178 w 226"/>
                  <a:gd name="T33" fmla="*/ 228 h 819"/>
                  <a:gd name="T34" fmla="*/ 185 w 226"/>
                  <a:gd name="T35" fmla="*/ 242 h 819"/>
                  <a:gd name="T36" fmla="*/ 163 w 226"/>
                  <a:gd name="T37" fmla="*/ 281 h 819"/>
                  <a:gd name="T38" fmla="*/ 125 w 226"/>
                  <a:gd name="T39" fmla="*/ 298 h 819"/>
                  <a:gd name="T40" fmla="*/ 81 w 226"/>
                  <a:gd name="T41" fmla="*/ 322 h 819"/>
                  <a:gd name="T42" fmla="*/ 111 w 226"/>
                  <a:gd name="T43" fmla="*/ 321 h 819"/>
                  <a:gd name="T44" fmla="*/ 158 w 226"/>
                  <a:gd name="T45" fmla="*/ 307 h 819"/>
                  <a:gd name="T46" fmla="*/ 131 w 226"/>
                  <a:gd name="T47" fmla="*/ 387 h 819"/>
                  <a:gd name="T48" fmla="*/ 116 w 226"/>
                  <a:gd name="T49" fmla="*/ 519 h 819"/>
                  <a:gd name="T50" fmla="*/ 119 w 226"/>
                  <a:gd name="T51" fmla="*/ 648 h 819"/>
                  <a:gd name="T52" fmla="*/ 127 w 226"/>
                  <a:gd name="T53" fmla="*/ 728 h 819"/>
                  <a:gd name="T54" fmla="*/ 120 w 226"/>
                  <a:gd name="T55" fmla="*/ 736 h 819"/>
                  <a:gd name="T56" fmla="*/ 102 w 226"/>
                  <a:gd name="T57" fmla="*/ 759 h 819"/>
                  <a:gd name="T58" fmla="*/ 97 w 226"/>
                  <a:gd name="T59" fmla="*/ 766 h 819"/>
                  <a:gd name="T60" fmla="*/ 78 w 226"/>
                  <a:gd name="T61" fmla="*/ 783 h 819"/>
                  <a:gd name="T62" fmla="*/ 66 w 226"/>
                  <a:gd name="T63" fmla="*/ 784 h 819"/>
                  <a:gd name="T64" fmla="*/ 43 w 226"/>
                  <a:gd name="T65" fmla="*/ 806 h 819"/>
                  <a:gd name="T66" fmla="*/ 25 w 226"/>
                  <a:gd name="T67" fmla="*/ 819 h 819"/>
                  <a:gd name="T68" fmla="*/ 10 w 226"/>
                  <a:gd name="T69" fmla="*/ 810 h 819"/>
                  <a:gd name="T70" fmla="*/ 0 w 226"/>
                  <a:gd name="T71" fmla="*/ 814 h 819"/>
                  <a:gd name="T72" fmla="*/ 42 w 226"/>
                  <a:gd name="T73" fmla="*/ 689 h 819"/>
                  <a:gd name="T74" fmla="*/ 51 w 226"/>
                  <a:gd name="T75" fmla="*/ 550 h 819"/>
                  <a:gd name="T76" fmla="*/ 52 w 226"/>
                  <a:gd name="T77" fmla="*/ 416 h 819"/>
                  <a:gd name="T78" fmla="*/ 56 w 226"/>
                  <a:gd name="T79" fmla="*/ 342 h 819"/>
                  <a:gd name="T80" fmla="*/ 56 w 226"/>
                  <a:gd name="T81" fmla="*/ 239 h 819"/>
                  <a:gd name="T82" fmla="*/ 56 w 226"/>
                  <a:gd name="T83" fmla="*/ 145 h 819"/>
                  <a:gd name="T84" fmla="*/ 61 w 226"/>
                  <a:gd name="T85" fmla="*/ 66 h 819"/>
                  <a:gd name="T86" fmla="*/ 72 w 226"/>
                  <a:gd name="T87" fmla="*/ 81 h 819"/>
                  <a:gd name="T88" fmla="*/ 96 w 226"/>
                  <a:gd name="T89" fmla="*/ 86 h 819"/>
                  <a:gd name="T90" fmla="*/ 123 w 226"/>
                  <a:gd name="T91" fmla="*/ 86 h 819"/>
                  <a:gd name="T92" fmla="*/ 143 w 226"/>
                  <a:gd name="T93" fmla="*/ 91 h 819"/>
                  <a:gd name="T94" fmla="*/ 174 w 226"/>
                  <a:gd name="T95" fmla="*/ 68 h 819"/>
                  <a:gd name="T96" fmla="*/ 199 w 226"/>
                  <a:gd name="T97" fmla="*/ 40 h 819"/>
                  <a:gd name="T98" fmla="*/ 218 w 226"/>
                  <a:gd name="T99" fmla="*/ 9 h 819"/>
                  <a:gd name="T100" fmla="*/ 226 w 226"/>
                  <a:gd name="T101" fmla="*/ 13 h 819"/>
                  <a:gd name="T102" fmla="*/ 214 w 226"/>
                  <a:gd name="T103" fmla="*/ 48 h 819"/>
                  <a:gd name="T104" fmla="*/ 189 w 226"/>
                  <a:gd name="T105" fmla="*/ 75 h 819"/>
                  <a:gd name="T106" fmla="*/ 163 w 226"/>
                  <a:gd name="T107" fmla="*/ 101 h 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6" h="819">
                    <a:moveTo>
                      <a:pt x="163" y="101"/>
                    </a:moveTo>
                    <a:lnTo>
                      <a:pt x="149" y="109"/>
                    </a:lnTo>
                    <a:lnTo>
                      <a:pt x="136" y="113"/>
                    </a:lnTo>
                    <a:lnTo>
                      <a:pt x="123" y="115"/>
                    </a:lnTo>
                    <a:lnTo>
                      <a:pt x="110" y="118"/>
                    </a:lnTo>
                    <a:lnTo>
                      <a:pt x="97" y="126"/>
                    </a:lnTo>
                    <a:lnTo>
                      <a:pt x="97" y="126"/>
                    </a:lnTo>
                    <a:lnTo>
                      <a:pt x="106" y="129"/>
                    </a:lnTo>
                    <a:lnTo>
                      <a:pt x="117" y="131"/>
                    </a:lnTo>
                    <a:lnTo>
                      <a:pt x="129" y="131"/>
                    </a:lnTo>
                    <a:lnTo>
                      <a:pt x="142" y="129"/>
                    </a:lnTo>
                    <a:lnTo>
                      <a:pt x="155" y="126"/>
                    </a:lnTo>
                    <a:lnTo>
                      <a:pt x="167" y="121"/>
                    </a:lnTo>
                    <a:lnTo>
                      <a:pt x="179" y="116"/>
                    </a:lnTo>
                    <a:lnTo>
                      <a:pt x="192" y="110"/>
                    </a:lnTo>
                    <a:lnTo>
                      <a:pt x="203" y="103"/>
                    </a:lnTo>
                    <a:lnTo>
                      <a:pt x="214" y="96"/>
                    </a:lnTo>
                    <a:lnTo>
                      <a:pt x="214" y="96"/>
                    </a:lnTo>
                    <a:lnTo>
                      <a:pt x="215" y="103"/>
                    </a:lnTo>
                    <a:lnTo>
                      <a:pt x="215" y="111"/>
                    </a:lnTo>
                    <a:lnTo>
                      <a:pt x="214" y="120"/>
                    </a:lnTo>
                    <a:lnTo>
                      <a:pt x="213" y="129"/>
                    </a:lnTo>
                    <a:lnTo>
                      <a:pt x="210" y="138"/>
                    </a:lnTo>
                    <a:lnTo>
                      <a:pt x="207" y="148"/>
                    </a:lnTo>
                    <a:lnTo>
                      <a:pt x="205" y="157"/>
                    </a:lnTo>
                    <a:lnTo>
                      <a:pt x="202" y="167"/>
                    </a:lnTo>
                    <a:lnTo>
                      <a:pt x="200" y="176"/>
                    </a:lnTo>
                    <a:lnTo>
                      <a:pt x="199" y="186"/>
                    </a:lnTo>
                    <a:lnTo>
                      <a:pt x="199" y="186"/>
                    </a:lnTo>
                    <a:lnTo>
                      <a:pt x="195" y="185"/>
                    </a:lnTo>
                    <a:lnTo>
                      <a:pt x="192" y="187"/>
                    </a:lnTo>
                    <a:lnTo>
                      <a:pt x="189" y="190"/>
                    </a:lnTo>
                    <a:lnTo>
                      <a:pt x="185" y="193"/>
                    </a:lnTo>
                    <a:lnTo>
                      <a:pt x="183" y="196"/>
                    </a:lnTo>
                    <a:lnTo>
                      <a:pt x="183" y="196"/>
                    </a:lnTo>
                    <a:lnTo>
                      <a:pt x="176" y="215"/>
                    </a:lnTo>
                    <a:lnTo>
                      <a:pt x="159" y="230"/>
                    </a:lnTo>
                    <a:lnTo>
                      <a:pt x="138" y="241"/>
                    </a:lnTo>
                    <a:lnTo>
                      <a:pt x="119" y="254"/>
                    </a:lnTo>
                    <a:lnTo>
                      <a:pt x="107" y="271"/>
                    </a:lnTo>
                    <a:lnTo>
                      <a:pt x="107" y="271"/>
                    </a:lnTo>
                    <a:lnTo>
                      <a:pt x="114" y="273"/>
                    </a:lnTo>
                    <a:lnTo>
                      <a:pt x="122" y="273"/>
                    </a:lnTo>
                    <a:lnTo>
                      <a:pt x="130" y="271"/>
                    </a:lnTo>
                    <a:lnTo>
                      <a:pt x="138" y="266"/>
                    </a:lnTo>
                    <a:lnTo>
                      <a:pt x="148" y="261"/>
                    </a:lnTo>
                    <a:lnTo>
                      <a:pt x="148" y="261"/>
                    </a:lnTo>
                    <a:lnTo>
                      <a:pt x="155" y="258"/>
                    </a:lnTo>
                    <a:lnTo>
                      <a:pt x="163" y="250"/>
                    </a:lnTo>
                    <a:lnTo>
                      <a:pt x="170" y="239"/>
                    </a:lnTo>
                    <a:lnTo>
                      <a:pt x="178" y="228"/>
                    </a:lnTo>
                    <a:lnTo>
                      <a:pt x="189" y="221"/>
                    </a:lnTo>
                    <a:lnTo>
                      <a:pt x="189" y="221"/>
                    </a:lnTo>
                    <a:lnTo>
                      <a:pt x="185" y="242"/>
                    </a:lnTo>
                    <a:lnTo>
                      <a:pt x="179" y="259"/>
                    </a:lnTo>
                    <a:lnTo>
                      <a:pt x="172" y="271"/>
                    </a:lnTo>
                    <a:lnTo>
                      <a:pt x="163" y="281"/>
                    </a:lnTo>
                    <a:lnTo>
                      <a:pt x="152" y="288"/>
                    </a:lnTo>
                    <a:lnTo>
                      <a:pt x="140" y="293"/>
                    </a:lnTo>
                    <a:lnTo>
                      <a:pt x="125" y="298"/>
                    </a:lnTo>
                    <a:lnTo>
                      <a:pt x="111" y="304"/>
                    </a:lnTo>
                    <a:lnTo>
                      <a:pt x="96" y="311"/>
                    </a:lnTo>
                    <a:lnTo>
                      <a:pt x="81" y="322"/>
                    </a:lnTo>
                    <a:lnTo>
                      <a:pt x="81" y="322"/>
                    </a:lnTo>
                    <a:lnTo>
                      <a:pt x="96" y="322"/>
                    </a:lnTo>
                    <a:lnTo>
                      <a:pt x="111" y="321"/>
                    </a:lnTo>
                    <a:lnTo>
                      <a:pt x="127" y="318"/>
                    </a:lnTo>
                    <a:lnTo>
                      <a:pt x="143" y="313"/>
                    </a:lnTo>
                    <a:lnTo>
                      <a:pt x="158" y="307"/>
                    </a:lnTo>
                    <a:lnTo>
                      <a:pt x="158" y="307"/>
                    </a:lnTo>
                    <a:lnTo>
                      <a:pt x="143" y="346"/>
                    </a:lnTo>
                    <a:lnTo>
                      <a:pt x="131" y="387"/>
                    </a:lnTo>
                    <a:lnTo>
                      <a:pt x="123" y="430"/>
                    </a:lnTo>
                    <a:lnTo>
                      <a:pt x="118" y="474"/>
                    </a:lnTo>
                    <a:lnTo>
                      <a:pt x="116" y="519"/>
                    </a:lnTo>
                    <a:lnTo>
                      <a:pt x="116" y="563"/>
                    </a:lnTo>
                    <a:lnTo>
                      <a:pt x="117" y="606"/>
                    </a:lnTo>
                    <a:lnTo>
                      <a:pt x="119" y="648"/>
                    </a:lnTo>
                    <a:lnTo>
                      <a:pt x="123" y="689"/>
                    </a:lnTo>
                    <a:lnTo>
                      <a:pt x="127" y="728"/>
                    </a:lnTo>
                    <a:lnTo>
                      <a:pt x="127" y="728"/>
                    </a:lnTo>
                    <a:lnTo>
                      <a:pt x="120" y="729"/>
                    </a:lnTo>
                    <a:lnTo>
                      <a:pt x="119" y="731"/>
                    </a:lnTo>
                    <a:lnTo>
                      <a:pt x="120" y="736"/>
                    </a:lnTo>
                    <a:lnTo>
                      <a:pt x="120" y="740"/>
                    </a:lnTo>
                    <a:lnTo>
                      <a:pt x="117" y="744"/>
                    </a:lnTo>
                    <a:lnTo>
                      <a:pt x="102" y="759"/>
                    </a:lnTo>
                    <a:lnTo>
                      <a:pt x="107" y="764"/>
                    </a:lnTo>
                    <a:lnTo>
                      <a:pt x="107" y="764"/>
                    </a:lnTo>
                    <a:lnTo>
                      <a:pt x="97" y="766"/>
                    </a:lnTo>
                    <a:lnTo>
                      <a:pt x="90" y="770"/>
                    </a:lnTo>
                    <a:lnTo>
                      <a:pt x="84" y="777"/>
                    </a:lnTo>
                    <a:lnTo>
                      <a:pt x="78" y="783"/>
                    </a:lnTo>
                    <a:lnTo>
                      <a:pt x="71" y="789"/>
                    </a:lnTo>
                    <a:lnTo>
                      <a:pt x="66" y="784"/>
                    </a:lnTo>
                    <a:lnTo>
                      <a:pt x="66" y="784"/>
                    </a:lnTo>
                    <a:lnTo>
                      <a:pt x="59" y="793"/>
                    </a:lnTo>
                    <a:lnTo>
                      <a:pt x="52" y="801"/>
                    </a:lnTo>
                    <a:lnTo>
                      <a:pt x="43" y="806"/>
                    </a:lnTo>
                    <a:lnTo>
                      <a:pt x="35" y="812"/>
                    </a:lnTo>
                    <a:lnTo>
                      <a:pt x="25" y="819"/>
                    </a:lnTo>
                    <a:lnTo>
                      <a:pt x="25" y="819"/>
                    </a:lnTo>
                    <a:lnTo>
                      <a:pt x="20" y="813"/>
                    </a:lnTo>
                    <a:lnTo>
                      <a:pt x="15" y="810"/>
                    </a:lnTo>
                    <a:lnTo>
                      <a:pt x="10" y="810"/>
                    </a:lnTo>
                    <a:lnTo>
                      <a:pt x="5" y="811"/>
                    </a:lnTo>
                    <a:lnTo>
                      <a:pt x="0" y="814"/>
                    </a:lnTo>
                    <a:lnTo>
                      <a:pt x="0" y="814"/>
                    </a:lnTo>
                    <a:lnTo>
                      <a:pt x="20" y="775"/>
                    </a:lnTo>
                    <a:lnTo>
                      <a:pt x="33" y="733"/>
                    </a:lnTo>
                    <a:lnTo>
                      <a:pt x="42" y="689"/>
                    </a:lnTo>
                    <a:lnTo>
                      <a:pt x="48" y="643"/>
                    </a:lnTo>
                    <a:lnTo>
                      <a:pt x="51" y="597"/>
                    </a:lnTo>
                    <a:lnTo>
                      <a:pt x="51" y="550"/>
                    </a:lnTo>
                    <a:lnTo>
                      <a:pt x="50" y="503"/>
                    </a:lnTo>
                    <a:lnTo>
                      <a:pt x="50" y="458"/>
                    </a:lnTo>
                    <a:lnTo>
                      <a:pt x="52" y="416"/>
                    </a:lnTo>
                    <a:lnTo>
                      <a:pt x="56" y="377"/>
                    </a:lnTo>
                    <a:lnTo>
                      <a:pt x="56" y="377"/>
                    </a:lnTo>
                    <a:lnTo>
                      <a:pt x="56" y="342"/>
                    </a:lnTo>
                    <a:lnTo>
                      <a:pt x="56" y="307"/>
                    </a:lnTo>
                    <a:lnTo>
                      <a:pt x="56" y="272"/>
                    </a:lnTo>
                    <a:lnTo>
                      <a:pt x="56" y="239"/>
                    </a:lnTo>
                    <a:lnTo>
                      <a:pt x="55" y="207"/>
                    </a:lnTo>
                    <a:lnTo>
                      <a:pt x="55" y="175"/>
                    </a:lnTo>
                    <a:lnTo>
                      <a:pt x="56" y="145"/>
                    </a:lnTo>
                    <a:lnTo>
                      <a:pt x="57" y="117"/>
                    </a:lnTo>
                    <a:lnTo>
                      <a:pt x="58" y="90"/>
                    </a:lnTo>
                    <a:lnTo>
                      <a:pt x="61" y="66"/>
                    </a:lnTo>
                    <a:lnTo>
                      <a:pt x="61" y="66"/>
                    </a:lnTo>
                    <a:lnTo>
                      <a:pt x="66" y="75"/>
                    </a:lnTo>
                    <a:lnTo>
                      <a:pt x="72" y="81"/>
                    </a:lnTo>
                    <a:lnTo>
                      <a:pt x="79" y="84"/>
                    </a:lnTo>
                    <a:lnTo>
                      <a:pt x="87" y="86"/>
                    </a:lnTo>
                    <a:lnTo>
                      <a:pt x="96" y="86"/>
                    </a:lnTo>
                    <a:lnTo>
                      <a:pt x="105" y="86"/>
                    </a:lnTo>
                    <a:lnTo>
                      <a:pt x="114" y="86"/>
                    </a:lnTo>
                    <a:lnTo>
                      <a:pt x="123" y="86"/>
                    </a:lnTo>
                    <a:lnTo>
                      <a:pt x="133" y="87"/>
                    </a:lnTo>
                    <a:lnTo>
                      <a:pt x="143" y="91"/>
                    </a:lnTo>
                    <a:lnTo>
                      <a:pt x="143" y="91"/>
                    </a:lnTo>
                    <a:lnTo>
                      <a:pt x="154" y="84"/>
                    </a:lnTo>
                    <a:lnTo>
                      <a:pt x="165" y="77"/>
                    </a:lnTo>
                    <a:lnTo>
                      <a:pt x="174" y="68"/>
                    </a:lnTo>
                    <a:lnTo>
                      <a:pt x="183" y="60"/>
                    </a:lnTo>
                    <a:lnTo>
                      <a:pt x="192" y="50"/>
                    </a:lnTo>
                    <a:lnTo>
                      <a:pt x="199" y="40"/>
                    </a:lnTo>
                    <a:lnTo>
                      <a:pt x="206" y="30"/>
                    </a:lnTo>
                    <a:lnTo>
                      <a:pt x="212" y="20"/>
                    </a:lnTo>
                    <a:lnTo>
                      <a:pt x="218" y="9"/>
                    </a:lnTo>
                    <a:lnTo>
                      <a:pt x="224" y="0"/>
                    </a:lnTo>
                    <a:lnTo>
                      <a:pt x="224" y="0"/>
                    </a:lnTo>
                    <a:lnTo>
                      <a:pt x="226" y="13"/>
                    </a:lnTo>
                    <a:lnTo>
                      <a:pt x="224" y="25"/>
                    </a:lnTo>
                    <a:lnTo>
                      <a:pt x="220" y="37"/>
                    </a:lnTo>
                    <a:lnTo>
                      <a:pt x="214" y="48"/>
                    </a:lnTo>
                    <a:lnTo>
                      <a:pt x="207" y="58"/>
                    </a:lnTo>
                    <a:lnTo>
                      <a:pt x="198" y="67"/>
                    </a:lnTo>
                    <a:lnTo>
                      <a:pt x="189" y="75"/>
                    </a:lnTo>
                    <a:lnTo>
                      <a:pt x="178" y="84"/>
                    </a:lnTo>
                    <a:lnTo>
                      <a:pt x="170" y="92"/>
                    </a:lnTo>
                    <a:lnTo>
                      <a:pt x="163" y="101"/>
                    </a:lnTo>
                    <a:lnTo>
                      <a:pt x="163" y="10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39" name="Freeform 3503"/>
              <p:cNvSpPr>
                <a:spLocks/>
              </p:cNvSpPr>
              <p:nvPr/>
            </p:nvSpPr>
            <p:spPr bwMode="auto">
              <a:xfrm>
                <a:off x="220" y="4089"/>
                <a:ext cx="8" cy="17"/>
              </a:xfrm>
              <a:custGeom>
                <a:avLst/>
                <a:gdLst>
                  <a:gd name="T0" fmla="*/ 227 w 363"/>
                  <a:gd name="T1" fmla="*/ 222 h 736"/>
                  <a:gd name="T2" fmla="*/ 225 w 363"/>
                  <a:gd name="T3" fmla="*/ 295 h 736"/>
                  <a:gd name="T4" fmla="*/ 246 w 363"/>
                  <a:gd name="T5" fmla="*/ 351 h 736"/>
                  <a:gd name="T6" fmla="*/ 255 w 363"/>
                  <a:gd name="T7" fmla="*/ 471 h 736"/>
                  <a:gd name="T8" fmla="*/ 248 w 363"/>
                  <a:gd name="T9" fmla="*/ 586 h 736"/>
                  <a:gd name="T10" fmla="*/ 252 w 363"/>
                  <a:gd name="T11" fmla="*/ 639 h 736"/>
                  <a:gd name="T12" fmla="*/ 266 w 363"/>
                  <a:gd name="T13" fmla="*/ 617 h 736"/>
                  <a:gd name="T14" fmla="*/ 276 w 363"/>
                  <a:gd name="T15" fmla="*/ 570 h 736"/>
                  <a:gd name="T16" fmla="*/ 282 w 363"/>
                  <a:gd name="T17" fmla="*/ 510 h 736"/>
                  <a:gd name="T18" fmla="*/ 282 w 363"/>
                  <a:gd name="T19" fmla="*/ 457 h 736"/>
                  <a:gd name="T20" fmla="*/ 273 w 363"/>
                  <a:gd name="T21" fmla="*/ 408 h 736"/>
                  <a:gd name="T22" fmla="*/ 265 w 363"/>
                  <a:gd name="T23" fmla="*/ 335 h 736"/>
                  <a:gd name="T24" fmla="*/ 246 w 363"/>
                  <a:gd name="T25" fmla="*/ 286 h 736"/>
                  <a:gd name="T26" fmla="*/ 257 w 363"/>
                  <a:gd name="T27" fmla="*/ 182 h 736"/>
                  <a:gd name="T28" fmla="*/ 271 w 363"/>
                  <a:gd name="T29" fmla="*/ 76 h 736"/>
                  <a:gd name="T30" fmla="*/ 312 w 363"/>
                  <a:gd name="T31" fmla="*/ 55 h 736"/>
                  <a:gd name="T32" fmla="*/ 297 w 363"/>
                  <a:gd name="T33" fmla="*/ 277 h 736"/>
                  <a:gd name="T34" fmla="*/ 316 w 363"/>
                  <a:gd name="T35" fmla="*/ 495 h 736"/>
                  <a:gd name="T36" fmla="*/ 331 w 363"/>
                  <a:gd name="T37" fmla="*/ 614 h 736"/>
                  <a:gd name="T38" fmla="*/ 342 w 363"/>
                  <a:gd name="T39" fmla="*/ 663 h 736"/>
                  <a:gd name="T40" fmla="*/ 357 w 363"/>
                  <a:gd name="T41" fmla="*/ 711 h 736"/>
                  <a:gd name="T42" fmla="*/ 319 w 363"/>
                  <a:gd name="T43" fmla="*/ 736 h 736"/>
                  <a:gd name="T44" fmla="*/ 210 w 363"/>
                  <a:gd name="T45" fmla="*/ 710 h 736"/>
                  <a:gd name="T46" fmla="*/ 113 w 363"/>
                  <a:gd name="T47" fmla="*/ 654 h 736"/>
                  <a:gd name="T48" fmla="*/ 82 w 363"/>
                  <a:gd name="T49" fmla="*/ 617 h 736"/>
                  <a:gd name="T50" fmla="*/ 72 w 363"/>
                  <a:gd name="T51" fmla="*/ 587 h 736"/>
                  <a:gd name="T52" fmla="*/ 63 w 363"/>
                  <a:gd name="T53" fmla="*/ 554 h 736"/>
                  <a:gd name="T54" fmla="*/ 51 w 363"/>
                  <a:gd name="T55" fmla="*/ 498 h 736"/>
                  <a:gd name="T56" fmla="*/ 57 w 363"/>
                  <a:gd name="T57" fmla="*/ 462 h 736"/>
                  <a:gd name="T58" fmla="*/ 57 w 363"/>
                  <a:gd name="T59" fmla="*/ 419 h 736"/>
                  <a:gd name="T60" fmla="*/ 67 w 363"/>
                  <a:gd name="T61" fmla="*/ 368 h 736"/>
                  <a:gd name="T62" fmla="*/ 77 w 363"/>
                  <a:gd name="T63" fmla="*/ 335 h 736"/>
                  <a:gd name="T64" fmla="*/ 58 w 363"/>
                  <a:gd name="T65" fmla="*/ 300 h 736"/>
                  <a:gd name="T66" fmla="*/ 36 w 363"/>
                  <a:gd name="T67" fmla="*/ 266 h 736"/>
                  <a:gd name="T68" fmla="*/ 25 w 363"/>
                  <a:gd name="T69" fmla="*/ 276 h 736"/>
                  <a:gd name="T70" fmla="*/ 16 w 363"/>
                  <a:gd name="T71" fmla="*/ 316 h 736"/>
                  <a:gd name="T72" fmla="*/ 4 w 363"/>
                  <a:gd name="T73" fmla="*/ 272 h 736"/>
                  <a:gd name="T74" fmla="*/ 1 w 363"/>
                  <a:gd name="T75" fmla="*/ 217 h 736"/>
                  <a:gd name="T76" fmla="*/ 10 w 363"/>
                  <a:gd name="T77" fmla="*/ 171 h 736"/>
                  <a:gd name="T78" fmla="*/ 62 w 363"/>
                  <a:gd name="T79" fmla="*/ 115 h 736"/>
                  <a:gd name="T80" fmla="*/ 95 w 363"/>
                  <a:gd name="T81" fmla="*/ 110 h 736"/>
                  <a:gd name="T82" fmla="*/ 124 w 363"/>
                  <a:gd name="T83" fmla="*/ 122 h 736"/>
                  <a:gd name="T84" fmla="*/ 139 w 363"/>
                  <a:gd name="T85" fmla="*/ 180 h 736"/>
                  <a:gd name="T86" fmla="*/ 148 w 363"/>
                  <a:gd name="T87" fmla="*/ 153 h 736"/>
                  <a:gd name="T88" fmla="*/ 143 w 363"/>
                  <a:gd name="T89" fmla="*/ 116 h 736"/>
                  <a:gd name="T90" fmla="*/ 133 w 363"/>
                  <a:gd name="T91" fmla="*/ 90 h 736"/>
                  <a:gd name="T92" fmla="*/ 183 w 363"/>
                  <a:gd name="T93" fmla="*/ 59 h 736"/>
                  <a:gd name="T94" fmla="*/ 231 w 363"/>
                  <a:gd name="T95" fmla="*/ 24 h 736"/>
                  <a:gd name="T96" fmla="*/ 258 w 363"/>
                  <a:gd name="T97" fmla="*/ 14 h 736"/>
                  <a:gd name="T98" fmla="*/ 255 w 363"/>
                  <a:gd name="T99" fmla="*/ 78 h 736"/>
                  <a:gd name="T100" fmla="*/ 236 w 363"/>
                  <a:gd name="T101" fmla="*/ 147 h 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63" h="736">
                    <a:moveTo>
                      <a:pt x="236" y="165"/>
                    </a:moveTo>
                    <a:lnTo>
                      <a:pt x="234" y="184"/>
                    </a:lnTo>
                    <a:lnTo>
                      <a:pt x="230" y="203"/>
                    </a:lnTo>
                    <a:lnTo>
                      <a:pt x="227" y="222"/>
                    </a:lnTo>
                    <a:lnTo>
                      <a:pt x="225" y="241"/>
                    </a:lnTo>
                    <a:lnTo>
                      <a:pt x="224" y="259"/>
                    </a:lnTo>
                    <a:lnTo>
                      <a:pt x="224" y="277"/>
                    </a:lnTo>
                    <a:lnTo>
                      <a:pt x="225" y="295"/>
                    </a:lnTo>
                    <a:lnTo>
                      <a:pt x="229" y="313"/>
                    </a:lnTo>
                    <a:lnTo>
                      <a:pt x="236" y="332"/>
                    </a:lnTo>
                    <a:lnTo>
                      <a:pt x="246" y="351"/>
                    </a:lnTo>
                    <a:lnTo>
                      <a:pt x="246" y="351"/>
                    </a:lnTo>
                    <a:lnTo>
                      <a:pt x="251" y="380"/>
                    </a:lnTo>
                    <a:lnTo>
                      <a:pt x="254" y="410"/>
                    </a:lnTo>
                    <a:lnTo>
                      <a:pt x="255" y="440"/>
                    </a:lnTo>
                    <a:lnTo>
                      <a:pt x="255" y="471"/>
                    </a:lnTo>
                    <a:lnTo>
                      <a:pt x="254" y="500"/>
                    </a:lnTo>
                    <a:lnTo>
                      <a:pt x="252" y="529"/>
                    </a:lnTo>
                    <a:lnTo>
                      <a:pt x="250" y="558"/>
                    </a:lnTo>
                    <a:lnTo>
                      <a:pt x="248" y="586"/>
                    </a:lnTo>
                    <a:lnTo>
                      <a:pt x="246" y="614"/>
                    </a:lnTo>
                    <a:lnTo>
                      <a:pt x="246" y="642"/>
                    </a:lnTo>
                    <a:lnTo>
                      <a:pt x="246" y="642"/>
                    </a:lnTo>
                    <a:lnTo>
                      <a:pt x="252" y="639"/>
                    </a:lnTo>
                    <a:lnTo>
                      <a:pt x="257" y="635"/>
                    </a:lnTo>
                    <a:lnTo>
                      <a:pt x="259" y="628"/>
                    </a:lnTo>
                    <a:lnTo>
                      <a:pt x="262" y="622"/>
                    </a:lnTo>
                    <a:lnTo>
                      <a:pt x="266" y="617"/>
                    </a:lnTo>
                    <a:lnTo>
                      <a:pt x="266" y="617"/>
                    </a:lnTo>
                    <a:lnTo>
                      <a:pt x="270" y="601"/>
                    </a:lnTo>
                    <a:lnTo>
                      <a:pt x="274" y="586"/>
                    </a:lnTo>
                    <a:lnTo>
                      <a:pt x="276" y="570"/>
                    </a:lnTo>
                    <a:lnTo>
                      <a:pt x="278" y="555"/>
                    </a:lnTo>
                    <a:lnTo>
                      <a:pt x="279" y="541"/>
                    </a:lnTo>
                    <a:lnTo>
                      <a:pt x="281" y="525"/>
                    </a:lnTo>
                    <a:lnTo>
                      <a:pt x="282" y="510"/>
                    </a:lnTo>
                    <a:lnTo>
                      <a:pt x="283" y="494"/>
                    </a:lnTo>
                    <a:lnTo>
                      <a:pt x="284" y="478"/>
                    </a:lnTo>
                    <a:lnTo>
                      <a:pt x="287" y="462"/>
                    </a:lnTo>
                    <a:lnTo>
                      <a:pt x="282" y="457"/>
                    </a:lnTo>
                    <a:lnTo>
                      <a:pt x="282" y="457"/>
                    </a:lnTo>
                    <a:lnTo>
                      <a:pt x="277" y="441"/>
                    </a:lnTo>
                    <a:lnTo>
                      <a:pt x="275" y="425"/>
                    </a:lnTo>
                    <a:lnTo>
                      <a:pt x="273" y="408"/>
                    </a:lnTo>
                    <a:lnTo>
                      <a:pt x="271" y="390"/>
                    </a:lnTo>
                    <a:lnTo>
                      <a:pt x="270" y="372"/>
                    </a:lnTo>
                    <a:lnTo>
                      <a:pt x="268" y="353"/>
                    </a:lnTo>
                    <a:lnTo>
                      <a:pt x="265" y="335"/>
                    </a:lnTo>
                    <a:lnTo>
                      <a:pt x="260" y="317"/>
                    </a:lnTo>
                    <a:lnTo>
                      <a:pt x="254" y="301"/>
                    </a:lnTo>
                    <a:lnTo>
                      <a:pt x="246" y="286"/>
                    </a:lnTo>
                    <a:lnTo>
                      <a:pt x="246" y="286"/>
                    </a:lnTo>
                    <a:lnTo>
                      <a:pt x="249" y="261"/>
                    </a:lnTo>
                    <a:lnTo>
                      <a:pt x="252" y="235"/>
                    </a:lnTo>
                    <a:lnTo>
                      <a:pt x="254" y="208"/>
                    </a:lnTo>
                    <a:lnTo>
                      <a:pt x="257" y="182"/>
                    </a:lnTo>
                    <a:lnTo>
                      <a:pt x="260" y="156"/>
                    </a:lnTo>
                    <a:lnTo>
                      <a:pt x="263" y="129"/>
                    </a:lnTo>
                    <a:lnTo>
                      <a:pt x="267" y="102"/>
                    </a:lnTo>
                    <a:lnTo>
                      <a:pt x="271" y="76"/>
                    </a:lnTo>
                    <a:lnTo>
                      <a:pt x="275" y="50"/>
                    </a:lnTo>
                    <a:lnTo>
                      <a:pt x="282" y="25"/>
                    </a:lnTo>
                    <a:lnTo>
                      <a:pt x="312" y="55"/>
                    </a:lnTo>
                    <a:lnTo>
                      <a:pt x="312" y="55"/>
                    </a:lnTo>
                    <a:lnTo>
                      <a:pt x="303" y="110"/>
                    </a:lnTo>
                    <a:lnTo>
                      <a:pt x="298" y="166"/>
                    </a:lnTo>
                    <a:lnTo>
                      <a:pt x="297" y="222"/>
                    </a:lnTo>
                    <a:lnTo>
                      <a:pt x="297" y="277"/>
                    </a:lnTo>
                    <a:lnTo>
                      <a:pt x="300" y="331"/>
                    </a:lnTo>
                    <a:lnTo>
                      <a:pt x="305" y="386"/>
                    </a:lnTo>
                    <a:lnTo>
                      <a:pt x="310" y="440"/>
                    </a:lnTo>
                    <a:lnTo>
                      <a:pt x="316" y="495"/>
                    </a:lnTo>
                    <a:lnTo>
                      <a:pt x="321" y="548"/>
                    </a:lnTo>
                    <a:lnTo>
                      <a:pt x="328" y="602"/>
                    </a:lnTo>
                    <a:lnTo>
                      <a:pt x="328" y="602"/>
                    </a:lnTo>
                    <a:lnTo>
                      <a:pt x="331" y="614"/>
                    </a:lnTo>
                    <a:lnTo>
                      <a:pt x="334" y="626"/>
                    </a:lnTo>
                    <a:lnTo>
                      <a:pt x="337" y="638"/>
                    </a:lnTo>
                    <a:lnTo>
                      <a:pt x="340" y="650"/>
                    </a:lnTo>
                    <a:lnTo>
                      <a:pt x="342" y="663"/>
                    </a:lnTo>
                    <a:lnTo>
                      <a:pt x="345" y="676"/>
                    </a:lnTo>
                    <a:lnTo>
                      <a:pt x="349" y="688"/>
                    </a:lnTo>
                    <a:lnTo>
                      <a:pt x="353" y="700"/>
                    </a:lnTo>
                    <a:lnTo>
                      <a:pt x="357" y="711"/>
                    </a:lnTo>
                    <a:lnTo>
                      <a:pt x="363" y="723"/>
                    </a:lnTo>
                    <a:lnTo>
                      <a:pt x="353" y="733"/>
                    </a:lnTo>
                    <a:lnTo>
                      <a:pt x="353" y="733"/>
                    </a:lnTo>
                    <a:lnTo>
                      <a:pt x="319" y="736"/>
                    </a:lnTo>
                    <a:lnTo>
                      <a:pt x="290" y="735"/>
                    </a:lnTo>
                    <a:lnTo>
                      <a:pt x="261" y="730"/>
                    </a:lnTo>
                    <a:lnTo>
                      <a:pt x="236" y="721"/>
                    </a:lnTo>
                    <a:lnTo>
                      <a:pt x="210" y="710"/>
                    </a:lnTo>
                    <a:lnTo>
                      <a:pt x="186" y="697"/>
                    </a:lnTo>
                    <a:lnTo>
                      <a:pt x="162" y="682"/>
                    </a:lnTo>
                    <a:lnTo>
                      <a:pt x="138" y="667"/>
                    </a:lnTo>
                    <a:lnTo>
                      <a:pt x="113" y="654"/>
                    </a:lnTo>
                    <a:lnTo>
                      <a:pt x="87" y="642"/>
                    </a:lnTo>
                    <a:lnTo>
                      <a:pt x="87" y="642"/>
                    </a:lnTo>
                    <a:lnTo>
                      <a:pt x="83" y="629"/>
                    </a:lnTo>
                    <a:lnTo>
                      <a:pt x="82" y="617"/>
                    </a:lnTo>
                    <a:lnTo>
                      <a:pt x="82" y="606"/>
                    </a:lnTo>
                    <a:lnTo>
                      <a:pt x="81" y="594"/>
                    </a:lnTo>
                    <a:lnTo>
                      <a:pt x="77" y="582"/>
                    </a:lnTo>
                    <a:lnTo>
                      <a:pt x="72" y="587"/>
                    </a:lnTo>
                    <a:lnTo>
                      <a:pt x="72" y="587"/>
                    </a:lnTo>
                    <a:lnTo>
                      <a:pt x="69" y="577"/>
                    </a:lnTo>
                    <a:lnTo>
                      <a:pt x="66" y="566"/>
                    </a:lnTo>
                    <a:lnTo>
                      <a:pt x="63" y="554"/>
                    </a:lnTo>
                    <a:lnTo>
                      <a:pt x="59" y="540"/>
                    </a:lnTo>
                    <a:lnTo>
                      <a:pt x="56" y="526"/>
                    </a:lnTo>
                    <a:lnTo>
                      <a:pt x="53" y="512"/>
                    </a:lnTo>
                    <a:lnTo>
                      <a:pt x="51" y="498"/>
                    </a:lnTo>
                    <a:lnTo>
                      <a:pt x="51" y="484"/>
                    </a:lnTo>
                    <a:lnTo>
                      <a:pt x="53" y="472"/>
                    </a:lnTo>
                    <a:lnTo>
                      <a:pt x="57" y="462"/>
                    </a:lnTo>
                    <a:lnTo>
                      <a:pt x="57" y="462"/>
                    </a:lnTo>
                    <a:lnTo>
                      <a:pt x="56" y="453"/>
                    </a:lnTo>
                    <a:lnTo>
                      <a:pt x="56" y="442"/>
                    </a:lnTo>
                    <a:lnTo>
                      <a:pt x="56" y="431"/>
                    </a:lnTo>
                    <a:lnTo>
                      <a:pt x="57" y="419"/>
                    </a:lnTo>
                    <a:lnTo>
                      <a:pt x="59" y="406"/>
                    </a:lnTo>
                    <a:lnTo>
                      <a:pt x="61" y="393"/>
                    </a:lnTo>
                    <a:lnTo>
                      <a:pt x="63" y="380"/>
                    </a:lnTo>
                    <a:lnTo>
                      <a:pt x="67" y="368"/>
                    </a:lnTo>
                    <a:lnTo>
                      <a:pt x="71" y="356"/>
                    </a:lnTo>
                    <a:lnTo>
                      <a:pt x="77" y="346"/>
                    </a:lnTo>
                    <a:lnTo>
                      <a:pt x="77" y="346"/>
                    </a:lnTo>
                    <a:lnTo>
                      <a:pt x="77" y="335"/>
                    </a:lnTo>
                    <a:lnTo>
                      <a:pt x="75" y="325"/>
                    </a:lnTo>
                    <a:lnTo>
                      <a:pt x="71" y="316"/>
                    </a:lnTo>
                    <a:lnTo>
                      <a:pt x="65" y="308"/>
                    </a:lnTo>
                    <a:lnTo>
                      <a:pt x="58" y="300"/>
                    </a:lnTo>
                    <a:lnTo>
                      <a:pt x="52" y="292"/>
                    </a:lnTo>
                    <a:lnTo>
                      <a:pt x="45" y="284"/>
                    </a:lnTo>
                    <a:lnTo>
                      <a:pt x="39" y="275"/>
                    </a:lnTo>
                    <a:lnTo>
                      <a:pt x="36" y="266"/>
                    </a:lnTo>
                    <a:lnTo>
                      <a:pt x="36" y="256"/>
                    </a:lnTo>
                    <a:lnTo>
                      <a:pt x="36" y="256"/>
                    </a:lnTo>
                    <a:lnTo>
                      <a:pt x="27" y="264"/>
                    </a:lnTo>
                    <a:lnTo>
                      <a:pt x="25" y="276"/>
                    </a:lnTo>
                    <a:lnTo>
                      <a:pt x="26" y="291"/>
                    </a:lnTo>
                    <a:lnTo>
                      <a:pt x="24" y="305"/>
                    </a:lnTo>
                    <a:lnTo>
                      <a:pt x="16" y="316"/>
                    </a:lnTo>
                    <a:lnTo>
                      <a:pt x="16" y="316"/>
                    </a:lnTo>
                    <a:lnTo>
                      <a:pt x="12" y="306"/>
                    </a:lnTo>
                    <a:lnTo>
                      <a:pt x="9" y="296"/>
                    </a:lnTo>
                    <a:lnTo>
                      <a:pt x="6" y="284"/>
                    </a:lnTo>
                    <a:lnTo>
                      <a:pt x="4" y="272"/>
                    </a:lnTo>
                    <a:lnTo>
                      <a:pt x="2" y="258"/>
                    </a:lnTo>
                    <a:lnTo>
                      <a:pt x="1" y="245"/>
                    </a:lnTo>
                    <a:lnTo>
                      <a:pt x="0" y="231"/>
                    </a:lnTo>
                    <a:lnTo>
                      <a:pt x="1" y="217"/>
                    </a:lnTo>
                    <a:lnTo>
                      <a:pt x="3" y="202"/>
                    </a:lnTo>
                    <a:lnTo>
                      <a:pt x="6" y="190"/>
                    </a:lnTo>
                    <a:lnTo>
                      <a:pt x="6" y="190"/>
                    </a:lnTo>
                    <a:lnTo>
                      <a:pt x="10" y="171"/>
                    </a:lnTo>
                    <a:lnTo>
                      <a:pt x="19" y="155"/>
                    </a:lnTo>
                    <a:lnTo>
                      <a:pt x="31" y="139"/>
                    </a:lnTo>
                    <a:lnTo>
                      <a:pt x="46" y="126"/>
                    </a:lnTo>
                    <a:lnTo>
                      <a:pt x="62" y="115"/>
                    </a:lnTo>
                    <a:lnTo>
                      <a:pt x="62" y="115"/>
                    </a:lnTo>
                    <a:lnTo>
                      <a:pt x="71" y="111"/>
                    </a:lnTo>
                    <a:lnTo>
                      <a:pt x="82" y="109"/>
                    </a:lnTo>
                    <a:lnTo>
                      <a:pt x="95" y="110"/>
                    </a:lnTo>
                    <a:lnTo>
                      <a:pt x="106" y="110"/>
                    </a:lnTo>
                    <a:lnTo>
                      <a:pt x="118" y="110"/>
                    </a:lnTo>
                    <a:lnTo>
                      <a:pt x="118" y="110"/>
                    </a:lnTo>
                    <a:lnTo>
                      <a:pt x="124" y="122"/>
                    </a:lnTo>
                    <a:lnTo>
                      <a:pt x="129" y="136"/>
                    </a:lnTo>
                    <a:lnTo>
                      <a:pt x="131" y="151"/>
                    </a:lnTo>
                    <a:lnTo>
                      <a:pt x="134" y="165"/>
                    </a:lnTo>
                    <a:lnTo>
                      <a:pt x="139" y="180"/>
                    </a:lnTo>
                    <a:lnTo>
                      <a:pt x="139" y="180"/>
                    </a:lnTo>
                    <a:lnTo>
                      <a:pt x="144" y="171"/>
                    </a:lnTo>
                    <a:lnTo>
                      <a:pt x="147" y="162"/>
                    </a:lnTo>
                    <a:lnTo>
                      <a:pt x="148" y="153"/>
                    </a:lnTo>
                    <a:lnTo>
                      <a:pt x="148" y="144"/>
                    </a:lnTo>
                    <a:lnTo>
                      <a:pt x="147" y="135"/>
                    </a:lnTo>
                    <a:lnTo>
                      <a:pt x="145" y="125"/>
                    </a:lnTo>
                    <a:lnTo>
                      <a:pt x="143" y="116"/>
                    </a:lnTo>
                    <a:lnTo>
                      <a:pt x="139" y="107"/>
                    </a:lnTo>
                    <a:lnTo>
                      <a:pt x="135" y="98"/>
                    </a:lnTo>
                    <a:lnTo>
                      <a:pt x="133" y="90"/>
                    </a:lnTo>
                    <a:lnTo>
                      <a:pt x="133" y="90"/>
                    </a:lnTo>
                    <a:lnTo>
                      <a:pt x="145" y="81"/>
                    </a:lnTo>
                    <a:lnTo>
                      <a:pt x="158" y="73"/>
                    </a:lnTo>
                    <a:lnTo>
                      <a:pt x="170" y="66"/>
                    </a:lnTo>
                    <a:lnTo>
                      <a:pt x="183" y="59"/>
                    </a:lnTo>
                    <a:lnTo>
                      <a:pt x="197" y="51"/>
                    </a:lnTo>
                    <a:lnTo>
                      <a:pt x="209" y="43"/>
                    </a:lnTo>
                    <a:lnTo>
                      <a:pt x="220" y="34"/>
                    </a:lnTo>
                    <a:lnTo>
                      <a:pt x="231" y="24"/>
                    </a:lnTo>
                    <a:lnTo>
                      <a:pt x="242" y="13"/>
                    </a:lnTo>
                    <a:lnTo>
                      <a:pt x="251" y="0"/>
                    </a:lnTo>
                    <a:lnTo>
                      <a:pt x="251" y="0"/>
                    </a:lnTo>
                    <a:lnTo>
                      <a:pt x="258" y="14"/>
                    </a:lnTo>
                    <a:lnTo>
                      <a:pt x="261" y="29"/>
                    </a:lnTo>
                    <a:lnTo>
                      <a:pt x="261" y="45"/>
                    </a:lnTo>
                    <a:lnTo>
                      <a:pt x="259" y="61"/>
                    </a:lnTo>
                    <a:lnTo>
                      <a:pt x="255" y="78"/>
                    </a:lnTo>
                    <a:lnTo>
                      <a:pt x="249" y="95"/>
                    </a:lnTo>
                    <a:lnTo>
                      <a:pt x="244" y="112"/>
                    </a:lnTo>
                    <a:lnTo>
                      <a:pt x="239" y="130"/>
                    </a:lnTo>
                    <a:lnTo>
                      <a:pt x="236" y="147"/>
                    </a:lnTo>
                    <a:lnTo>
                      <a:pt x="236" y="165"/>
                    </a:lnTo>
                    <a:lnTo>
                      <a:pt x="236" y="16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40" name="Freeform 3504"/>
              <p:cNvSpPr>
                <a:spLocks/>
              </p:cNvSpPr>
              <p:nvPr/>
            </p:nvSpPr>
            <p:spPr bwMode="auto">
              <a:xfrm>
                <a:off x="215" y="4097"/>
                <a:ext cx="6" cy="8"/>
              </a:xfrm>
              <a:custGeom>
                <a:avLst/>
                <a:gdLst>
                  <a:gd name="T0" fmla="*/ 237 w 278"/>
                  <a:gd name="T1" fmla="*/ 154 h 393"/>
                  <a:gd name="T2" fmla="*/ 247 w 278"/>
                  <a:gd name="T3" fmla="*/ 204 h 393"/>
                  <a:gd name="T4" fmla="*/ 263 w 278"/>
                  <a:gd name="T5" fmla="*/ 249 h 393"/>
                  <a:gd name="T6" fmla="*/ 278 w 278"/>
                  <a:gd name="T7" fmla="*/ 277 h 393"/>
                  <a:gd name="T8" fmla="*/ 264 w 278"/>
                  <a:gd name="T9" fmla="*/ 300 h 393"/>
                  <a:gd name="T10" fmla="*/ 242 w 278"/>
                  <a:gd name="T11" fmla="*/ 302 h 393"/>
                  <a:gd name="T12" fmla="*/ 185 w 278"/>
                  <a:gd name="T13" fmla="*/ 336 h 393"/>
                  <a:gd name="T14" fmla="*/ 125 w 278"/>
                  <a:gd name="T15" fmla="*/ 364 h 393"/>
                  <a:gd name="T16" fmla="*/ 64 w 278"/>
                  <a:gd name="T17" fmla="*/ 386 h 393"/>
                  <a:gd name="T18" fmla="*/ 29 w 278"/>
                  <a:gd name="T19" fmla="*/ 390 h 393"/>
                  <a:gd name="T20" fmla="*/ 0 w 278"/>
                  <a:gd name="T21" fmla="*/ 367 h 393"/>
                  <a:gd name="T22" fmla="*/ 23 w 278"/>
                  <a:gd name="T23" fmla="*/ 338 h 393"/>
                  <a:gd name="T24" fmla="*/ 27 w 278"/>
                  <a:gd name="T25" fmla="*/ 285 h 393"/>
                  <a:gd name="T26" fmla="*/ 27 w 278"/>
                  <a:gd name="T27" fmla="*/ 240 h 393"/>
                  <a:gd name="T28" fmla="*/ 23 w 278"/>
                  <a:gd name="T29" fmla="*/ 194 h 393"/>
                  <a:gd name="T30" fmla="*/ 25 w 278"/>
                  <a:gd name="T31" fmla="*/ 170 h 393"/>
                  <a:gd name="T32" fmla="*/ 41 w 278"/>
                  <a:gd name="T33" fmla="*/ 162 h 393"/>
                  <a:gd name="T34" fmla="*/ 58 w 278"/>
                  <a:gd name="T35" fmla="*/ 172 h 393"/>
                  <a:gd name="T36" fmla="*/ 57 w 278"/>
                  <a:gd name="T37" fmla="*/ 230 h 393"/>
                  <a:gd name="T38" fmla="*/ 58 w 278"/>
                  <a:gd name="T39" fmla="*/ 289 h 393"/>
                  <a:gd name="T40" fmla="*/ 50 w 278"/>
                  <a:gd name="T41" fmla="*/ 346 h 393"/>
                  <a:gd name="T42" fmla="*/ 48 w 278"/>
                  <a:gd name="T43" fmla="*/ 368 h 393"/>
                  <a:gd name="T44" fmla="*/ 81 w 278"/>
                  <a:gd name="T45" fmla="*/ 305 h 393"/>
                  <a:gd name="T46" fmla="*/ 84 w 278"/>
                  <a:gd name="T47" fmla="*/ 232 h 393"/>
                  <a:gd name="T48" fmla="*/ 82 w 278"/>
                  <a:gd name="T49" fmla="*/ 156 h 393"/>
                  <a:gd name="T50" fmla="*/ 92 w 278"/>
                  <a:gd name="T51" fmla="*/ 125 h 393"/>
                  <a:gd name="T52" fmla="*/ 110 w 278"/>
                  <a:gd name="T53" fmla="*/ 104 h 393"/>
                  <a:gd name="T54" fmla="*/ 121 w 278"/>
                  <a:gd name="T55" fmla="*/ 126 h 393"/>
                  <a:gd name="T56" fmla="*/ 125 w 278"/>
                  <a:gd name="T57" fmla="*/ 189 h 393"/>
                  <a:gd name="T58" fmla="*/ 124 w 278"/>
                  <a:gd name="T59" fmla="*/ 256 h 393"/>
                  <a:gd name="T60" fmla="*/ 110 w 278"/>
                  <a:gd name="T61" fmla="*/ 317 h 393"/>
                  <a:gd name="T62" fmla="*/ 131 w 278"/>
                  <a:gd name="T63" fmla="*/ 304 h 393"/>
                  <a:gd name="T64" fmla="*/ 151 w 278"/>
                  <a:gd name="T65" fmla="*/ 235 h 393"/>
                  <a:gd name="T66" fmla="*/ 149 w 278"/>
                  <a:gd name="T67" fmla="*/ 156 h 393"/>
                  <a:gd name="T68" fmla="*/ 161 w 278"/>
                  <a:gd name="T69" fmla="*/ 81 h 393"/>
                  <a:gd name="T70" fmla="*/ 187 w 278"/>
                  <a:gd name="T71" fmla="*/ 64 h 393"/>
                  <a:gd name="T72" fmla="*/ 209 w 278"/>
                  <a:gd name="T73" fmla="*/ 27 h 393"/>
                  <a:gd name="T74" fmla="*/ 230 w 278"/>
                  <a:gd name="T75" fmla="*/ 0 h 393"/>
                  <a:gd name="T76" fmla="*/ 258 w 278"/>
                  <a:gd name="T77" fmla="*/ 6 h 393"/>
                  <a:gd name="T78" fmla="*/ 253 w 278"/>
                  <a:gd name="T79" fmla="*/ 41 h 393"/>
                  <a:gd name="T80" fmla="*/ 243 w 278"/>
                  <a:gd name="T81" fmla="*/ 75 h 393"/>
                  <a:gd name="T82" fmla="*/ 234 w 278"/>
                  <a:gd name="T83" fmla="*/ 11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78" h="393">
                    <a:moveTo>
                      <a:pt x="232" y="122"/>
                    </a:moveTo>
                    <a:lnTo>
                      <a:pt x="234" y="138"/>
                    </a:lnTo>
                    <a:lnTo>
                      <a:pt x="237" y="154"/>
                    </a:lnTo>
                    <a:lnTo>
                      <a:pt x="240" y="171"/>
                    </a:lnTo>
                    <a:lnTo>
                      <a:pt x="244" y="187"/>
                    </a:lnTo>
                    <a:lnTo>
                      <a:pt x="247" y="204"/>
                    </a:lnTo>
                    <a:lnTo>
                      <a:pt x="251" y="219"/>
                    </a:lnTo>
                    <a:lnTo>
                      <a:pt x="257" y="235"/>
                    </a:lnTo>
                    <a:lnTo>
                      <a:pt x="263" y="249"/>
                    </a:lnTo>
                    <a:lnTo>
                      <a:pt x="270" y="263"/>
                    </a:lnTo>
                    <a:lnTo>
                      <a:pt x="278" y="277"/>
                    </a:lnTo>
                    <a:lnTo>
                      <a:pt x="278" y="277"/>
                    </a:lnTo>
                    <a:lnTo>
                      <a:pt x="275" y="287"/>
                    </a:lnTo>
                    <a:lnTo>
                      <a:pt x="271" y="295"/>
                    </a:lnTo>
                    <a:lnTo>
                      <a:pt x="264" y="300"/>
                    </a:lnTo>
                    <a:lnTo>
                      <a:pt x="254" y="303"/>
                    </a:lnTo>
                    <a:lnTo>
                      <a:pt x="242" y="302"/>
                    </a:lnTo>
                    <a:lnTo>
                      <a:pt x="242" y="302"/>
                    </a:lnTo>
                    <a:lnTo>
                      <a:pt x="223" y="313"/>
                    </a:lnTo>
                    <a:lnTo>
                      <a:pt x="203" y="325"/>
                    </a:lnTo>
                    <a:lnTo>
                      <a:pt x="185" y="336"/>
                    </a:lnTo>
                    <a:lnTo>
                      <a:pt x="165" y="346"/>
                    </a:lnTo>
                    <a:lnTo>
                      <a:pt x="145" y="356"/>
                    </a:lnTo>
                    <a:lnTo>
                      <a:pt x="125" y="364"/>
                    </a:lnTo>
                    <a:lnTo>
                      <a:pt x="105" y="372"/>
                    </a:lnTo>
                    <a:lnTo>
                      <a:pt x="84" y="380"/>
                    </a:lnTo>
                    <a:lnTo>
                      <a:pt x="64" y="386"/>
                    </a:lnTo>
                    <a:lnTo>
                      <a:pt x="43" y="393"/>
                    </a:lnTo>
                    <a:lnTo>
                      <a:pt x="43" y="393"/>
                    </a:lnTo>
                    <a:lnTo>
                      <a:pt x="29" y="390"/>
                    </a:lnTo>
                    <a:lnTo>
                      <a:pt x="16" y="386"/>
                    </a:lnTo>
                    <a:lnTo>
                      <a:pt x="4" y="378"/>
                    </a:lnTo>
                    <a:lnTo>
                      <a:pt x="0" y="367"/>
                    </a:lnTo>
                    <a:lnTo>
                      <a:pt x="7" y="353"/>
                    </a:lnTo>
                    <a:lnTo>
                      <a:pt x="23" y="338"/>
                    </a:lnTo>
                    <a:lnTo>
                      <a:pt x="23" y="338"/>
                    </a:lnTo>
                    <a:lnTo>
                      <a:pt x="25" y="318"/>
                    </a:lnTo>
                    <a:lnTo>
                      <a:pt x="27" y="301"/>
                    </a:lnTo>
                    <a:lnTo>
                      <a:pt x="27" y="285"/>
                    </a:lnTo>
                    <a:lnTo>
                      <a:pt x="28" y="270"/>
                    </a:lnTo>
                    <a:lnTo>
                      <a:pt x="27" y="255"/>
                    </a:lnTo>
                    <a:lnTo>
                      <a:pt x="27" y="240"/>
                    </a:lnTo>
                    <a:lnTo>
                      <a:pt x="26" y="225"/>
                    </a:lnTo>
                    <a:lnTo>
                      <a:pt x="25" y="210"/>
                    </a:lnTo>
                    <a:lnTo>
                      <a:pt x="23" y="194"/>
                    </a:lnTo>
                    <a:lnTo>
                      <a:pt x="23" y="177"/>
                    </a:lnTo>
                    <a:lnTo>
                      <a:pt x="23" y="177"/>
                    </a:lnTo>
                    <a:lnTo>
                      <a:pt x="25" y="170"/>
                    </a:lnTo>
                    <a:lnTo>
                      <a:pt x="29" y="166"/>
                    </a:lnTo>
                    <a:lnTo>
                      <a:pt x="35" y="163"/>
                    </a:lnTo>
                    <a:lnTo>
                      <a:pt x="41" y="162"/>
                    </a:lnTo>
                    <a:lnTo>
                      <a:pt x="48" y="162"/>
                    </a:lnTo>
                    <a:lnTo>
                      <a:pt x="58" y="172"/>
                    </a:lnTo>
                    <a:lnTo>
                      <a:pt x="58" y="172"/>
                    </a:lnTo>
                    <a:lnTo>
                      <a:pt x="57" y="191"/>
                    </a:lnTo>
                    <a:lnTo>
                      <a:pt x="57" y="210"/>
                    </a:lnTo>
                    <a:lnTo>
                      <a:pt x="57" y="230"/>
                    </a:lnTo>
                    <a:lnTo>
                      <a:pt x="58" y="250"/>
                    </a:lnTo>
                    <a:lnTo>
                      <a:pt x="59" y="270"/>
                    </a:lnTo>
                    <a:lnTo>
                      <a:pt x="58" y="289"/>
                    </a:lnTo>
                    <a:lnTo>
                      <a:pt x="57" y="309"/>
                    </a:lnTo>
                    <a:lnTo>
                      <a:pt x="54" y="327"/>
                    </a:lnTo>
                    <a:lnTo>
                      <a:pt x="50" y="346"/>
                    </a:lnTo>
                    <a:lnTo>
                      <a:pt x="43" y="363"/>
                    </a:lnTo>
                    <a:lnTo>
                      <a:pt x="48" y="368"/>
                    </a:lnTo>
                    <a:lnTo>
                      <a:pt x="48" y="368"/>
                    </a:lnTo>
                    <a:lnTo>
                      <a:pt x="64" y="349"/>
                    </a:lnTo>
                    <a:lnTo>
                      <a:pt x="75" y="327"/>
                    </a:lnTo>
                    <a:lnTo>
                      <a:pt x="81" y="305"/>
                    </a:lnTo>
                    <a:lnTo>
                      <a:pt x="84" y="281"/>
                    </a:lnTo>
                    <a:lnTo>
                      <a:pt x="85" y="257"/>
                    </a:lnTo>
                    <a:lnTo>
                      <a:pt x="84" y="232"/>
                    </a:lnTo>
                    <a:lnTo>
                      <a:pt x="83" y="206"/>
                    </a:lnTo>
                    <a:lnTo>
                      <a:pt x="82" y="181"/>
                    </a:lnTo>
                    <a:lnTo>
                      <a:pt x="82" y="156"/>
                    </a:lnTo>
                    <a:lnTo>
                      <a:pt x="84" y="132"/>
                    </a:lnTo>
                    <a:lnTo>
                      <a:pt x="84" y="132"/>
                    </a:lnTo>
                    <a:lnTo>
                      <a:pt x="92" y="125"/>
                    </a:lnTo>
                    <a:lnTo>
                      <a:pt x="98" y="116"/>
                    </a:lnTo>
                    <a:lnTo>
                      <a:pt x="103" y="108"/>
                    </a:lnTo>
                    <a:lnTo>
                      <a:pt x="110" y="104"/>
                    </a:lnTo>
                    <a:lnTo>
                      <a:pt x="120" y="107"/>
                    </a:lnTo>
                    <a:lnTo>
                      <a:pt x="120" y="107"/>
                    </a:lnTo>
                    <a:lnTo>
                      <a:pt x="121" y="126"/>
                    </a:lnTo>
                    <a:lnTo>
                      <a:pt x="122" y="146"/>
                    </a:lnTo>
                    <a:lnTo>
                      <a:pt x="124" y="167"/>
                    </a:lnTo>
                    <a:lnTo>
                      <a:pt x="125" y="189"/>
                    </a:lnTo>
                    <a:lnTo>
                      <a:pt x="126" y="212"/>
                    </a:lnTo>
                    <a:lnTo>
                      <a:pt x="125" y="234"/>
                    </a:lnTo>
                    <a:lnTo>
                      <a:pt x="124" y="256"/>
                    </a:lnTo>
                    <a:lnTo>
                      <a:pt x="121" y="277"/>
                    </a:lnTo>
                    <a:lnTo>
                      <a:pt x="116" y="297"/>
                    </a:lnTo>
                    <a:lnTo>
                      <a:pt x="110" y="317"/>
                    </a:lnTo>
                    <a:lnTo>
                      <a:pt x="115" y="322"/>
                    </a:lnTo>
                    <a:lnTo>
                      <a:pt x="115" y="322"/>
                    </a:lnTo>
                    <a:lnTo>
                      <a:pt x="131" y="304"/>
                    </a:lnTo>
                    <a:lnTo>
                      <a:pt x="142" y="283"/>
                    </a:lnTo>
                    <a:lnTo>
                      <a:pt x="149" y="260"/>
                    </a:lnTo>
                    <a:lnTo>
                      <a:pt x="151" y="235"/>
                    </a:lnTo>
                    <a:lnTo>
                      <a:pt x="151" y="209"/>
                    </a:lnTo>
                    <a:lnTo>
                      <a:pt x="150" y="182"/>
                    </a:lnTo>
                    <a:lnTo>
                      <a:pt x="149" y="156"/>
                    </a:lnTo>
                    <a:lnTo>
                      <a:pt x="150" y="130"/>
                    </a:lnTo>
                    <a:lnTo>
                      <a:pt x="153" y="105"/>
                    </a:lnTo>
                    <a:lnTo>
                      <a:pt x="161" y="81"/>
                    </a:lnTo>
                    <a:lnTo>
                      <a:pt x="161" y="81"/>
                    </a:lnTo>
                    <a:lnTo>
                      <a:pt x="176" y="74"/>
                    </a:lnTo>
                    <a:lnTo>
                      <a:pt x="187" y="64"/>
                    </a:lnTo>
                    <a:lnTo>
                      <a:pt x="195" y="52"/>
                    </a:lnTo>
                    <a:lnTo>
                      <a:pt x="202" y="39"/>
                    </a:lnTo>
                    <a:lnTo>
                      <a:pt x="209" y="27"/>
                    </a:lnTo>
                    <a:lnTo>
                      <a:pt x="214" y="15"/>
                    </a:lnTo>
                    <a:lnTo>
                      <a:pt x="221" y="6"/>
                    </a:lnTo>
                    <a:lnTo>
                      <a:pt x="230" y="0"/>
                    </a:lnTo>
                    <a:lnTo>
                      <a:pt x="241" y="0"/>
                    </a:lnTo>
                    <a:lnTo>
                      <a:pt x="258" y="6"/>
                    </a:lnTo>
                    <a:lnTo>
                      <a:pt x="258" y="6"/>
                    </a:lnTo>
                    <a:lnTo>
                      <a:pt x="257" y="18"/>
                    </a:lnTo>
                    <a:lnTo>
                      <a:pt x="255" y="30"/>
                    </a:lnTo>
                    <a:lnTo>
                      <a:pt x="253" y="41"/>
                    </a:lnTo>
                    <a:lnTo>
                      <a:pt x="250" y="53"/>
                    </a:lnTo>
                    <a:lnTo>
                      <a:pt x="247" y="64"/>
                    </a:lnTo>
                    <a:lnTo>
                      <a:pt x="243" y="75"/>
                    </a:lnTo>
                    <a:lnTo>
                      <a:pt x="240" y="87"/>
                    </a:lnTo>
                    <a:lnTo>
                      <a:pt x="237" y="98"/>
                    </a:lnTo>
                    <a:lnTo>
                      <a:pt x="234" y="110"/>
                    </a:lnTo>
                    <a:lnTo>
                      <a:pt x="232" y="122"/>
                    </a:lnTo>
                    <a:lnTo>
                      <a:pt x="232" y="122"/>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41" name="Freeform 3505"/>
              <p:cNvSpPr>
                <a:spLocks/>
              </p:cNvSpPr>
              <p:nvPr/>
            </p:nvSpPr>
            <p:spPr bwMode="auto">
              <a:xfrm>
                <a:off x="213" y="4104"/>
                <a:ext cx="16" cy="2"/>
              </a:xfrm>
              <a:custGeom>
                <a:avLst/>
                <a:gdLst>
                  <a:gd name="T0" fmla="*/ 565 w 690"/>
                  <a:gd name="T1" fmla="*/ 80 h 110"/>
                  <a:gd name="T2" fmla="*/ 595 w 690"/>
                  <a:gd name="T3" fmla="*/ 80 h 110"/>
                  <a:gd name="T4" fmla="*/ 624 w 690"/>
                  <a:gd name="T5" fmla="*/ 78 h 110"/>
                  <a:gd name="T6" fmla="*/ 652 w 690"/>
                  <a:gd name="T7" fmla="*/ 80 h 110"/>
                  <a:gd name="T8" fmla="*/ 678 w 690"/>
                  <a:gd name="T9" fmla="*/ 87 h 110"/>
                  <a:gd name="T10" fmla="*/ 690 w 690"/>
                  <a:gd name="T11" fmla="*/ 100 h 110"/>
                  <a:gd name="T12" fmla="*/ 16 w 690"/>
                  <a:gd name="T13" fmla="*/ 110 h 110"/>
                  <a:gd name="T14" fmla="*/ 0 w 690"/>
                  <a:gd name="T15" fmla="*/ 105 h 110"/>
                  <a:gd name="T16" fmla="*/ 2 w 690"/>
                  <a:gd name="T17" fmla="*/ 105 h 110"/>
                  <a:gd name="T18" fmla="*/ 7 w 690"/>
                  <a:gd name="T19" fmla="*/ 103 h 110"/>
                  <a:gd name="T20" fmla="*/ 11 w 690"/>
                  <a:gd name="T21" fmla="*/ 100 h 110"/>
                  <a:gd name="T22" fmla="*/ 11 w 690"/>
                  <a:gd name="T23" fmla="*/ 90 h 110"/>
                  <a:gd name="T24" fmla="*/ 18 w 690"/>
                  <a:gd name="T25" fmla="*/ 89 h 110"/>
                  <a:gd name="T26" fmla="*/ 23 w 690"/>
                  <a:gd name="T27" fmla="*/ 87 h 110"/>
                  <a:gd name="T28" fmla="*/ 26 w 690"/>
                  <a:gd name="T29" fmla="*/ 85 h 110"/>
                  <a:gd name="T30" fmla="*/ 36 w 690"/>
                  <a:gd name="T31" fmla="*/ 73 h 110"/>
                  <a:gd name="T32" fmla="*/ 55 w 690"/>
                  <a:gd name="T33" fmla="*/ 64 h 110"/>
                  <a:gd name="T34" fmla="*/ 62 w 690"/>
                  <a:gd name="T35" fmla="*/ 60 h 110"/>
                  <a:gd name="T36" fmla="*/ 80 w 690"/>
                  <a:gd name="T37" fmla="*/ 62 h 110"/>
                  <a:gd name="T38" fmla="*/ 93 w 690"/>
                  <a:gd name="T39" fmla="*/ 76 h 110"/>
                  <a:gd name="T40" fmla="*/ 103 w 690"/>
                  <a:gd name="T41" fmla="*/ 80 h 110"/>
                  <a:gd name="T42" fmla="*/ 181 w 690"/>
                  <a:gd name="T43" fmla="*/ 79 h 110"/>
                  <a:gd name="T44" fmla="*/ 250 w 690"/>
                  <a:gd name="T45" fmla="*/ 47 h 110"/>
                  <a:gd name="T46" fmla="*/ 314 w 690"/>
                  <a:gd name="T47" fmla="*/ 12 h 110"/>
                  <a:gd name="T48" fmla="*/ 379 w 690"/>
                  <a:gd name="T49" fmla="*/ 0 h 110"/>
                  <a:gd name="T50" fmla="*/ 455 w 690"/>
                  <a:gd name="T51" fmla="*/ 40 h 110"/>
                  <a:gd name="T52" fmla="*/ 462 w 690"/>
                  <a:gd name="T53" fmla="*/ 49 h 110"/>
                  <a:gd name="T54" fmla="*/ 479 w 690"/>
                  <a:gd name="T55" fmla="*/ 61 h 110"/>
                  <a:gd name="T56" fmla="*/ 500 w 690"/>
                  <a:gd name="T57" fmla="*/ 68 h 110"/>
                  <a:gd name="T58" fmla="*/ 520 w 690"/>
                  <a:gd name="T59" fmla="*/ 72 h 110"/>
                  <a:gd name="T60" fmla="*/ 542 w 690"/>
                  <a:gd name="T61" fmla="*/ 76 h 110"/>
                  <a:gd name="T62" fmla="*/ 552 w 690"/>
                  <a:gd name="T63" fmla="*/ 8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90" h="110">
                    <a:moveTo>
                      <a:pt x="552" y="80"/>
                    </a:moveTo>
                    <a:lnTo>
                      <a:pt x="565" y="80"/>
                    </a:lnTo>
                    <a:lnTo>
                      <a:pt x="580" y="80"/>
                    </a:lnTo>
                    <a:lnTo>
                      <a:pt x="595" y="80"/>
                    </a:lnTo>
                    <a:lnTo>
                      <a:pt x="609" y="79"/>
                    </a:lnTo>
                    <a:lnTo>
                      <a:pt x="624" y="78"/>
                    </a:lnTo>
                    <a:lnTo>
                      <a:pt x="638" y="79"/>
                    </a:lnTo>
                    <a:lnTo>
                      <a:pt x="652" y="80"/>
                    </a:lnTo>
                    <a:lnTo>
                      <a:pt x="665" y="83"/>
                    </a:lnTo>
                    <a:lnTo>
                      <a:pt x="678" y="87"/>
                    </a:lnTo>
                    <a:lnTo>
                      <a:pt x="690" y="95"/>
                    </a:lnTo>
                    <a:lnTo>
                      <a:pt x="690" y="100"/>
                    </a:lnTo>
                    <a:lnTo>
                      <a:pt x="16" y="105"/>
                    </a:lnTo>
                    <a:lnTo>
                      <a:pt x="16" y="110"/>
                    </a:lnTo>
                    <a:lnTo>
                      <a:pt x="0" y="110"/>
                    </a:lnTo>
                    <a:lnTo>
                      <a:pt x="0" y="105"/>
                    </a:lnTo>
                    <a:lnTo>
                      <a:pt x="0" y="105"/>
                    </a:lnTo>
                    <a:lnTo>
                      <a:pt x="2" y="105"/>
                    </a:lnTo>
                    <a:lnTo>
                      <a:pt x="5" y="104"/>
                    </a:lnTo>
                    <a:lnTo>
                      <a:pt x="7" y="103"/>
                    </a:lnTo>
                    <a:lnTo>
                      <a:pt x="9" y="101"/>
                    </a:lnTo>
                    <a:lnTo>
                      <a:pt x="11" y="100"/>
                    </a:lnTo>
                    <a:lnTo>
                      <a:pt x="11" y="90"/>
                    </a:lnTo>
                    <a:lnTo>
                      <a:pt x="11" y="90"/>
                    </a:lnTo>
                    <a:lnTo>
                      <a:pt x="14" y="90"/>
                    </a:lnTo>
                    <a:lnTo>
                      <a:pt x="18" y="89"/>
                    </a:lnTo>
                    <a:lnTo>
                      <a:pt x="21" y="89"/>
                    </a:lnTo>
                    <a:lnTo>
                      <a:pt x="23" y="87"/>
                    </a:lnTo>
                    <a:lnTo>
                      <a:pt x="26" y="85"/>
                    </a:lnTo>
                    <a:lnTo>
                      <a:pt x="26" y="85"/>
                    </a:lnTo>
                    <a:lnTo>
                      <a:pt x="29" y="78"/>
                    </a:lnTo>
                    <a:lnTo>
                      <a:pt x="36" y="73"/>
                    </a:lnTo>
                    <a:lnTo>
                      <a:pt x="45" y="68"/>
                    </a:lnTo>
                    <a:lnTo>
                      <a:pt x="55" y="64"/>
                    </a:lnTo>
                    <a:lnTo>
                      <a:pt x="62" y="60"/>
                    </a:lnTo>
                    <a:lnTo>
                      <a:pt x="62" y="60"/>
                    </a:lnTo>
                    <a:lnTo>
                      <a:pt x="72" y="58"/>
                    </a:lnTo>
                    <a:lnTo>
                      <a:pt x="80" y="62"/>
                    </a:lnTo>
                    <a:lnTo>
                      <a:pt x="86" y="69"/>
                    </a:lnTo>
                    <a:lnTo>
                      <a:pt x="93" y="76"/>
                    </a:lnTo>
                    <a:lnTo>
                      <a:pt x="103" y="80"/>
                    </a:lnTo>
                    <a:lnTo>
                      <a:pt x="103" y="80"/>
                    </a:lnTo>
                    <a:lnTo>
                      <a:pt x="143" y="85"/>
                    </a:lnTo>
                    <a:lnTo>
                      <a:pt x="181" y="79"/>
                    </a:lnTo>
                    <a:lnTo>
                      <a:pt x="216" y="65"/>
                    </a:lnTo>
                    <a:lnTo>
                      <a:pt x="250" y="47"/>
                    </a:lnTo>
                    <a:lnTo>
                      <a:pt x="281" y="28"/>
                    </a:lnTo>
                    <a:lnTo>
                      <a:pt x="314" y="12"/>
                    </a:lnTo>
                    <a:lnTo>
                      <a:pt x="346" y="1"/>
                    </a:lnTo>
                    <a:lnTo>
                      <a:pt x="379" y="0"/>
                    </a:lnTo>
                    <a:lnTo>
                      <a:pt x="416" y="12"/>
                    </a:lnTo>
                    <a:lnTo>
                      <a:pt x="455" y="40"/>
                    </a:lnTo>
                    <a:lnTo>
                      <a:pt x="455" y="40"/>
                    </a:lnTo>
                    <a:lnTo>
                      <a:pt x="462" y="49"/>
                    </a:lnTo>
                    <a:lnTo>
                      <a:pt x="470" y="56"/>
                    </a:lnTo>
                    <a:lnTo>
                      <a:pt x="479" y="61"/>
                    </a:lnTo>
                    <a:lnTo>
                      <a:pt x="490" y="65"/>
                    </a:lnTo>
                    <a:lnTo>
                      <a:pt x="500" y="68"/>
                    </a:lnTo>
                    <a:lnTo>
                      <a:pt x="510" y="70"/>
                    </a:lnTo>
                    <a:lnTo>
                      <a:pt x="520" y="72"/>
                    </a:lnTo>
                    <a:lnTo>
                      <a:pt x="532" y="74"/>
                    </a:lnTo>
                    <a:lnTo>
                      <a:pt x="542" y="76"/>
                    </a:lnTo>
                    <a:lnTo>
                      <a:pt x="552" y="80"/>
                    </a:lnTo>
                    <a:lnTo>
                      <a:pt x="552" y="8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42" name="Freeform 3506"/>
              <p:cNvSpPr>
                <a:spLocks/>
              </p:cNvSpPr>
              <p:nvPr/>
            </p:nvSpPr>
            <p:spPr bwMode="auto">
              <a:xfrm>
                <a:off x="221" y="4069"/>
                <a:ext cx="4" cy="7"/>
              </a:xfrm>
              <a:custGeom>
                <a:avLst/>
                <a:gdLst>
                  <a:gd name="T0" fmla="*/ 0 w 168"/>
                  <a:gd name="T1" fmla="*/ 301 h 301"/>
                  <a:gd name="T2" fmla="*/ 0 w 168"/>
                  <a:gd name="T3" fmla="*/ 288 h 301"/>
                  <a:gd name="T4" fmla="*/ 5 w 168"/>
                  <a:gd name="T5" fmla="*/ 274 h 301"/>
                  <a:gd name="T6" fmla="*/ 15 w 168"/>
                  <a:gd name="T7" fmla="*/ 261 h 301"/>
                  <a:gd name="T8" fmla="*/ 27 w 168"/>
                  <a:gd name="T9" fmla="*/ 247 h 301"/>
                  <a:gd name="T10" fmla="*/ 41 w 168"/>
                  <a:gd name="T11" fmla="*/ 234 h 301"/>
                  <a:gd name="T12" fmla="*/ 56 w 168"/>
                  <a:gd name="T13" fmla="*/ 219 h 301"/>
                  <a:gd name="T14" fmla="*/ 71 w 168"/>
                  <a:gd name="T15" fmla="*/ 205 h 301"/>
                  <a:gd name="T16" fmla="*/ 86 w 168"/>
                  <a:gd name="T17" fmla="*/ 190 h 301"/>
                  <a:gd name="T18" fmla="*/ 98 w 168"/>
                  <a:gd name="T19" fmla="*/ 175 h 301"/>
                  <a:gd name="T20" fmla="*/ 107 w 168"/>
                  <a:gd name="T21" fmla="*/ 160 h 301"/>
                  <a:gd name="T22" fmla="*/ 107 w 168"/>
                  <a:gd name="T23" fmla="*/ 160 h 301"/>
                  <a:gd name="T24" fmla="*/ 116 w 168"/>
                  <a:gd name="T25" fmla="*/ 145 h 301"/>
                  <a:gd name="T26" fmla="*/ 124 w 168"/>
                  <a:gd name="T27" fmla="*/ 130 h 301"/>
                  <a:gd name="T28" fmla="*/ 131 w 168"/>
                  <a:gd name="T29" fmla="*/ 114 h 301"/>
                  <a:gd name="T30" fmla="*/ 137 w 168"/>
                  <a:gd name="T31" fmla="*/ 98 h 301"/>
                  <a:gd name="T32" fmla="*/ 142 w 168"/>
                  <a:gd name="T33" fmla="*/ 81 h 301"/>
                  <a:gd name="T34" fmla="*/ 146 w 168"/>
                  <a:gd name="T35" fmla="*/ 64 h 301"/>
                  <a:gd name="T36" fmla="*/ 150 w 168"/>
                  <a:gd name="T37" fmla="*/ 48 h 301"/>
                  <a:gd name="T38" fmla="*/ 155 w 168"/>
                  <a:gd name="T39" fmla="*/ 31 h 301"/>
                  <a:gd name="T40" fmla="*/ 161 w 168"/>
                  <a:gd name="T41" fmla="*/ 15 h 301"/>
                  <a:gd name="T42" fmla="*/ 168 w 168"/>
                  <a:gd name="T43" fmla="*/ 0 h 301"/>
                  <a:gd name="T44" fmla="*/ 168 w 168"/>
                  <a:gd name="T45" fmla="*/ 0 h 301"/>
                  <a:gd name="T46" fmla="*/ 167 w 168"/>
                  <a:gd name="T47" fmla="*/ 36 h 301"/>
                  <a:gd name="T48" fmla="*/ 162 w 168"/>
                  <a:gd name="T49" fmla="*/ 71 h 301"/>
                  <a:gd name="T50" fmla="*/ 151 w 168"/>
                  <a:gd name="T51" fmla="*/ 104 h 301"/>
                  <a:gd name="T52" fmla="*/ 137 w 168"/>
                  <a:gd name="T53" fmla="*/ 136 h 301"/>
                  <a:gd name="T54" fmla="*/ 118 w 168"/>
                  <a:gd name="T55" fmla="*/ 167 h 301"/>
                  <a:gd name="T56" fmla="*/ 98 w 168"/>
                  <a:gd name="T57" fmla="*/ 196 h 301"/>
                  <a:gd name="T58" fmla="*/ 74 w 168"/>
                  <a:gd name="T59" fmla="*/ 225 h 301"/>
                  <a:gd name="T60" fmla="*/ 50 w 168"/>
                  <a:gd name="T61" fmla="*/ 251 h 301"/>
                  <a:gd name="T62" fmla="*/ 24 w 168"/>
                  <a:gd name="T63" fmla="*/ 276 h 301"/>
                  <a:gd name="T64" fmla="*/ 0 w 168"/>
                  <a:gd name="T65" fmla="*/ 301 h 301"/>
                  <a:gd name="T66" fmla="*/ 0 w 168"/>
                  <a:gd name="T67" fmla="*/ 301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8" h="301">
                    <a:moveTo>
                      <a:pt x="0" y="301"/>
                    </a:moveTo>
                    <a:lnTo>
                      <a:pt x="0" y="288"/>
                    </a:lnTo>
                    <a:lnTo>
                      <a:pt x="5" y="274"/>
                    </a:lnTo>
                    <a:lnTo>
                      <a:pt x="15" y="261"/>
                    </a:lnTo>
                    <a:lnTo>
                      <a:pt x="27" y="247"/>
                    </a:lnTo>
                    <a:lnTo>
                      <a:pt x="41" y="234"/>
                    </a:lnTo>
                    <a:lnTo>
                      <a:pt x="56" y="219"/>
                    </a:lnTo>
                    <a:lnTo>
                      <a:pt x="71" y="205"/>
                    </a:lnTo>
                    <a:lnTo>
                      <a:pt x="86" y="190"/>
                    </a:lnTo>
                    <a:lnTo>
                      <a:pt x="98" y="175"/>
                    </a:lnTo>
                    <a:lnTo>
                      <a:pt x="107" y="160"/>
                    </a:lnTo>
                    <a:lnTo>
                      <a:pt x="107" y="160"/>
                    </a:lnTo>
                    <a:lnTo>
                      <a:pt x="116" y="145"/>
                    </a:lnTo>
                    <a:lnTo>
                      <a:pt x="124" y="130"/>
                    </a:lnTo>
                    <a:lnTo>
                      <a:pt x="131" y="114"/>
                    </a:lnTo>
                    <a:lnTo>
                      <a:pt x="137" y="98"/>
                    </a:lnTo>
                    <a:lnTo>
                      <a:pt x="142" y="81"/>
                    </a:lnTo>
                    <a:lnTo>
                      <a:pt x="146" y="64"/>
                    </a:lnTo>
                    <a:lnTo>
                      <a:pt x="150" y="48"/>
                    </a:lnTo>
                    <a:lnTo>
                      <a:pt x="155" y="31"/>
                    </a:lnTo>
                    <a:lnTo>
                      <a:pt x="161" y="15"/>
                    </a:lnTo>
                    <a:lnTo>
                      <a:pt x="168" y="0"/>
                    </a:lnTo>
                    <a:lnTo>
                      <a:pt x="168" y="0"/>
                    </a:lnTo>
                    <a:lnTo>
                      <a:pt x="167" y="36"/>
                    </a:lnTo>
                    <a:lnTo>
                      <a:pt x="162" y="71"/>
                    </a:lnTo>
                    <a:lnTo>
                      <a:pt x="151" y="104"/>
                    </a:lnTo>
                    <a:lnTo>
                      <a:pt x="137" y="136"/>
                    </a:lnTo>
                    <a:lnTo>
                      <a:pt x="118" y="167"/>
                    </a:lnTo>
                    <a:lnTo>
                      <a:pt x="98" y="196"/>
                    </a:lnTo>
                    <a:lnTo>
                      <a:pt x="74" y="225"/>
                    </a:lnTo>
                    <a:lnTo>
                      <a:pt x="50" y="251"/>
                    </a:lnTo>
                    <a:lnTo>
                      <a:pt x="24" y="276"/>
                    </a:lnTo>
                    <a:lnTo>
                      <a:pt x="0" y="301"/>
                    </a:lnTo>
                    <a:lnTo>
                      <a:pt x="0" y="30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43" name="Freeform 3507"/>
              <p:cNvSpPr>
                <a:spLocks/>
              </p:cNvSpPr>
              <p:nvPr/>
            </p:nvSpPr>
            <p:spPr bwMode="auto">
              <a:xfrm>
                <a:off x="221" y="4074"/>
                <a:ext cx="2" cy="3"/>
              </a:xfrm>
              <a:custGeom>
                <a:avLst/>
                <a:gdLst>
                  <a:gd name="T0" fmla="*/ 0 w 92"/>
                  <a:gd name="T1" fmla="*/ 110 h 110"/>
                  <a:gd name="T2" fmla="*/ 6 w 92"/>
                  <a:gd name="T3" fmla="*/ 101 h 110"/>
                  <a:gd name="T4" fmla="*/ 14 w 92"/>
                  <a:gd name="T5" fmla="*/ 92 h 110"/>
                  <a:gd name="T6" fmla="*/ 23 w 92"/>
                  <a:gd name="T7" fmla="*/ 82 h 110"/>
                  <a:gd name="T8" fmla="*/ 32 w 92"/>
                  <a:gd name="T9" fmla="*/ 71 h 110"/>
                  <a:gd name="T10" fmla="*/ 43 w 92"/>
                  <a:gd name="T11" fmla="*/ 59 h 110"/>
                  <a:gd name="T12" fmla="*/ 53 w 92"/>
                  <a:gd name="T13" fmla="*/ 48 h 110"/>
                  <a:gd name="T14" fmla="*/ 64 w 92"/>
                  <a:gd name="T15" fmla="*/ 36 h 110"/>
                  <a:gd name="T16" fmla="*/ 73 w 92"/>
                  <a:gd name="T17" fmla="*/ 23 h 110"/>
                  <a:gd name="T18" fmla="*/ 82 w 92"/>
                  <a:gd name="T19" fmla="*/ 11 h 110"/>
                  <a:gd name="T20" fmla="*/ 92 w 92"/>
                  <a:gd name="T21" fmla="*/ 0 h 110"/>
                  <a:gd name="T22" fmla="*/ 92 w 92"/>
                  <a:gd name="T23" fmla="*/ 0 h 110"/>
                  <a:gd name="T24" fmla="*/ 86 w 92"/>
                  <a:gd name="T25" fmla="*/ 13 h 110"/>
                  <a:gd name="T26" fmla="*/ 78 w 92"/>
                  <a:gd name="T27" fmla="*/ 26 h 110"/>
                  <a:gd name="T28" fmla="*/ 71 w 92"/>
                  <a:gd name="T29" fmla="*/ 38 h 110"/>
                  <a:gd name="T30" fmla="*/ 62 w 92"/>
                  <a:gd name="T31" fmla="*/ 50 h 110"/>
                  <a:gd name="T32" fmla="*/ 53 w 92"/>
                  <a:gd name="T33" fmla="*/ 61 h 110"/>
                  <a:gd name="T34" fmla="*/ 43 w 92"/>
                  <a:gd name="T35" fmla="*/ 72 h 110"/>
                  <a:gd name="T36" fmla="*/ 32 w 92"/>
                  <a:gd name="T37" fmla="*/ 82 h 110"/>
                  <a:gd name="T38" fmla="*/ 21 w 92"/>
                  <a:gd name="T39" fmla="*/ 91 h 110"/>
                  <a:gd name="T40" fmla="*/ 11 w 92"/>
                  <a:gd name="T41" fmla="*/ 101 h 110"/>
                  <a:gd name="T42" fmla="*/ 0 w 92"/>
                  <a:gd name="T43" fmla="*/ 110 h 110"/>
                  <a:gd name="T44" fmla="*/ 0 w 92"/>
                  <a:gd name="T45" fmla="*/ 11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2" h="110">
                    <a:moveTo>
                      <a:pt x="0" y="110"/>
                    </a:moveTo>
                    <a:lnTo>
                      <a:pt x="6" y="101"/>
                    </a:lnTo>
                    <a:lnTo>
                      <a:pt x="14" y="92"/>
                    </a:lnTo>
                    <a:lnTo>
                      <a:pt x="23" y="82"/>
                    </a:lnTo>
                    <a:lnTo>
                      <a:pt x="32" y="71"/>
                    </a:lnTo>
                    <a:lnTo>
                      <a:pt x="43" y="59"/>
                    </a:lnTo>
                    <a:lnTo>
                      <a:pt x="53" y="48"/>
                    </a:lnTo>
                    <a:lnTo>
                      <a:pt x="64" y="36"/>
                    </a:lnTo>
                    <a:lnTo>
                      <a:pt x="73" y="23"/>
                    </a:lnTo>
                    <a:lnTo>
                      <a:pt x="82" y="11"/>
                    </a:lnTo>
                    <a:lnTo>
                      <a:pt x="92" y="0"/>
                    </a:lnTo>
                    <a:lnTo>
                      <a:pt x="92" y="0"/>
                    </a:lnTo>
                    <a:lnTo>
                      <a:pt x="86" y="13"/>
                    </a:lnTo>
                    <a:lnTo>
                      <a:pt x="78" y="26"/>
                    </a:lnTo>
                    <a:lnTo>
                      <a:pt x="71" y="38"/>
                    </a:lnTo>
                    <a:lnTo>
                      <a:pt x="62" y="50"/>
                    </a:lnTo>
                    <a:lnTo>
                      <a:pt x="53" y="61"/>
                    </a:lnTo>
                    <a:lnTo>
                      <a:pt x="43" y="72"/>
                    </a:lnTo>
                    <a:lnTo>
                      <a:pt x="32" y="82"/>
                    </a:lnTo>
                    <a:lnTo>
                      <a:pt x="21" y="91"/>
                    </a:lnTo>
                    <a:lnTo>
                      <a:pt x="11" y="101"/>
                    </a:lnTo>
                    <a:lnTo>
                      <a:pt x="0" y="110"/>
                    </a:lnTo>
                    <a:lnTo>
                      <a:pt x="0" y="110"/>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44" name="Freeform 3508"/>
              <p:cNvSpPr>
                <a:spLocks/>
              </p:cNvSpPr>
              <p:nvPr/>
            </p:nvSpPr>
            <p:spPr bwMode="auto">
              <a:xfrm>
                <a:off x="220" y="4076"/>
                <a:ext cx="4" cy="14"/>
              </a:xfrm>
              <a:custGeom>
                <a:avLst/>
                <a:gdLst>
                  <a:gd name="T0" fmla="*/ 148 w 150"/>
                  <a:gd name="T1" fmla="*/ 152 h 663"/>
                  <a:gd name="T2" fmla="*/ 130 w 150"/>
                  <a:gd name="T3" fmla="*/ 296 h 663"/>
                  <a:gd name="T4" fmla="*/ 102 w 150"/>
                  <a:gd name="T5" fmla="*/ 407 h 663"/>
                  <a:gd name="T6" fmla="*/ 97 w 150"/>
                  <a:gd name="T7" fmla="*/ 515 h 663"/>
                  <a:gd name="T8" fmla="*/ 76 w 150"/>
                  <a:gd name="T9" fmla="*/ 617 h 663"/>
                  <a:gd name="T10" fmla="*/ 31 w 150"/>
                  <a:gd name="T11" fmla="*/ 663 h 663"/>
                  <a:gd name="T12" fmla="*/ 31 w 150"/>
                  <a:gd name="T13" fmla="*/ 637 h 663"/>
                  <a:gd name="T14" fmla="*/ 74 w 150"/>
                  <a:gd name="T15" fmla="*/ 587 h 663"/>
                  <a:gd name="T16" fmla="*/ 82 w 150"/>
                  <a:gd name="T17" fmla="*/ 532 h 663"/>
                  <a:gd name="T18" fmla="*/ 26 w 150"/>
                  <a:gd name="T19" fmla="*/ 585 h 663"/>
                  <a:gd name="T20" fmla="*/ 64 w 150"/>
                  <a:gd name="T21" fmla="*/ 536 h 663"/>
                  <a:gd name="T22" fmla="*/ 87 w 150"/>
                  <a:gd name="T23" fmla="*/ 482 h 663"/>
                  <a:gd name="T24" fmla="*/ 59 w 150"/>
                  <a:gd name="T25" fmla="*/ 490 h 663"/>
                  <a:gd name="T26" fmla="*/ 28 w 150"/>
                  <a:gd name="T27" fmla="*/ 516 h 663"/>
                  <a:gd name="T28" fmla="*/ 5 w 150"/>
                  <a:gd name="T29" fmla="*/ 542 h 663"/>
                  <a:gd name="T30" fmla="*/ 31 w 150"/>
                  <a:gd name="T31" fmla="*/ 505 h 663"/>
                  <a:gd name="T32" fmla="*/ 72 w 150"/>
                  <a:gd name="T33" fmla="*/ 460 h 663"/>
                  <a:gd name="T34" fmla="*/ 73 w 150"/>
                  <a:gd name="T35" fmla="*/ 432 h 663"/>
                  <a:gd name="T36" fmla="*/ 37 w 150"/>
                  <a:gd name="T37" fmla="*/ 451 h 663"/>
                  <a:gd name="T38" fmla="*/ 6 w 150"/>
                  <a:gd name="T39" fmla="*/ 483 h 663"/>
                  <a:gd name="T40" fmla="*/ 8 w 150"/>
                  <a:gd name="T41" fmla="*/ 470 h 663"/>
                  <a:gd name="T42" fmla="*/ 51 w 150"/>
                  <a:gd name="T43" fmla="*/ 427 h 663"/>
                  <a:gd name="T44" fmla="*/ 84 w 150"/>
                  <a:gd name="T45" fmla="*/ 404 h 663"/>
                  <a:gd name="T46" fmla="*/ 97 w 150"/>
                  <a:gd name="T47" fmla="*/ 373 h 663"/>
                  <a:gd name="T48" fmla="*/ 82 w 150"/>
                  <a:gd name="T49" fmla="*/ 336 h 663"/>
                  <a:gd name="T50" fmla="*/ 32 w 150"/>
                  <a:gd name="T51" fmla="*/ 366 h 663"/>
                  <a:gd name="T52" fmla="*/ 93 w 150"/>
                  <a:gd name="T53" fmla="*/ 307 h 663"/>
                  <a:gd name="T54" fmla="*/ 113 w 150"/>
                  <a:gd name="T55" fmla="*/ 231 h 663"/>
                  <a:gd name="T56" fmla="*/ 76 w 150"/>
                  <a:gd name="T57" fmla="*/ 252 h 663"/>
                  <a:gd name="T58" fmla="*/ 44 w 150"/>
                  <a:gd name="T59" fmla="*/ 283 h 663"/>
                  <a:gd name="T60" fmla="*/ 16 w 150"/>
                  <a:gd name="T61" fmla="*/ 316 h 663"/>
                  <a:gd name="T62" fmla="*/ 53 w 150"/>
                  <a:gd name="T63" fmla="*/ 258 h 663"/>
                  <a:gd name="T64" fmla="*/ 102 w 150"/>
                  <a:gd name="T65" fmla="*/ 211 h 663"/>
                  <a:gd name="T66" fmla="*/ 122 w 150"/>
                  <a:gd name="T67" fmla="*/ 175 h 663"/>
                  <a:gd name="T68" fmla="*/ 118 w 150"/>
                  <a:gd name="T69" fmla="*/ 156 h 663"/>
                  <a:gd name="T70" fmla="*/ 108 w 150"/>
                  <a:gd name="T71" fmla="*/ 160 h 663"/>
                  <a:gd name="T72" fmla="*/ 21 w 150"/>
                  <a:gd name="T73" fmla="*/ 246 h 663"/>
                  <a:gd name="T74" fmla="*/ 44 w 150"/>
                  <a:gd name="T75" fmla="*/ 196 h 663"/>
                  <a:gd name="T76" fmla="*/ 104 w 150"/>
                  <a:gd name="T77" fmla="*/ 137 h 663"/>
                  <a:gd name="T78" fmla="*/ 113 w 150"/>
                  <a:gd name="T79" fmla="*/ 95 h 663"/>
                  <a:gd name="T80" fmla="*/ 73 w 150"/>
                  <a:gd name="T81" fmla="*/ 123 h 663"/>
                  <a:gd name="T82" fmla="*/ 39 w 150"/>
                  <a:gd name="T83" fmla="*/ 157 h 663"/>
                  <a:gd name="T84" fmla="*/ 21 w 150"/>
                  <a:gd name="T85" fmla="*/ 156 h 663"/>
                  <a:gd name="T86" fmla="*/ 51 w 150"/>
                  <a:gd name="T87" fmla="*/ 128 h 663"/>
                  <a:gd name="T88" fmla="*/ 82 w 150"/>
                  <a:gd name="T89" fmla="*/ 97 h 663"/>
                  <a:gd name="T90" fmla="*/ 109 w 150"/>
                  <a:gd name="T91" fmla="*/ 84 h 663"/>
                  <a:gd name="T92" fmla="*/ 128 w 150"/>
                  <a:gd name="T93" fmla="*/ 50 h 663"/>
                  <a:gd name="T94" fmla="*/ 32 w 150"/>
                  <a:gd name="T95" fmla="*/ 92 h 663"/>
                  <a:gd name="T96" fmla="*/ 83 w 150"/>
                  <a:gd name="T97" fmla="*/ 54 h 663"/>
                  <a:gd name="T98" fmla="*/ 128 w 150"/>
                  <a:gd name="T99" fmla="*/ 13 h 6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0" h="663">
                    <a:moveTo>
                      <a:pt x="148" y="30"/>
                    </a:moveTo>
                    <a:lnTo>
                      <a:pt x="149" y="72"/>
                    </a:lnTo>
                    <a:lnTo>
                      <a:pt x="150" y="113"/>
                    </a:lnTo>
                    <a:lnTo>
                      <a:pt x="148" y="152"/>
                    </a:lnTo>
                    <a:lnTo>
                      <a:pt x="146" y="189"/>
                    </a:lnTo>
                    <a:lnTo>
                      <a:pt x="142" y="225"/>
                    </a:lnTo>
                    <a:lnTo>
                      <a:pt x="137" y="261"/>
                    </a:lnTo>
                    <a:lnTo>
                      <a:pt x="130" y="296"/>
                    </a:lnTo>
                    <a:lnTo>
                      <a:pt x="123" y="331"/>
                    </a:lnTo>
                    <a:lnTo>
                      <a:pt x="113" y="369"/>
                    </a:lnTo>
                    <a:lnTo>
                      <a:pt x="102" y="407"/>
                    </a:lnTo>
                    <a:lnTo>
                      <a:pt x="102" y="407"/>
                    </a:lnTo>
                    <a:lnTo>
                      <a:pt x="96" y="432"/>
                    </a:lnTo>
                    <a:lnTo>
                      <a:pt x="95" y="459"/>
                    </a:lnTo>
                    <a:lnTo>
                      <a:pt x="96" y="487"/>
                    </a:lnTo>
                    <a:lnTo>
                      <a:pt x="97" y="515"/>
                    </a:lnTo>
                    <a:lnTo>
                      <a:pt x="98" y="543"/>
                    </a:lnTo>
                    <a:lnTo>
                      <a:pt x="95" y="569"/>
                    </a:lnTo>
                    <a:lnTo>
                      <a:pt x="89" y="594"/>
                    </a:lnTo>
                    <a:lnTo>
                      <a:pt x="76" y="617"/>
                    </a:lnTo>
                    <a:lnTo>
                      <a:pt x="55" y="637"/>
                    </a:lnTo>
                    <a:lnTo>
                      <a:pt x="26" y="653"/>
                    </a:lnTo>
                    <a:lnTo>
                      <a:pt x="31" y="653"/>
                    </a:lnTo>
                    <a:lnTo>
                      <a:pt x="31" y="663"/>
                    </a:lnTo>
                    <a:lnTo>
                      <a:pt x="26" y="663"/>
                    </a:lnTo>
                    <a:lnTo>
                      <a:pt x="26" y="663"/>
                    </a:lnTo>
                    <a:lnTo>
                      <a:pt x="26" y="649"/>
                    </a:lnTo>
                    <a:lnTo>
                      <a:pt x="31" y="637"/>
                    </a:lnTo>
                    <a:lnTo>
                      <a:pt x="39" y="624"/>
                    </a:lnTo>
                    <a:lnTo>
                      <a:pt x="50" y="612"/>
                    </a:lnTo>
                    <a:lnTo>
                      <a:pt x="63" y="600"/>
                    </a:lnTo>
                    <a:lnTo>
                      <a:pt x="74" y="587"/>
                    </a:lnTo>
                    <a:lnTo>
                      <a:pt x="82" y="574"/>
                    </a:lnTo>
                    <a:lnTo>
                      <a:pt x="87" y="561"/>
                    </a:lnTo>
                    <a:lnTo>
                      <a:pt x="88" y="547"/>
                    </a:lnTo>
                    <a:lnTo>
                      <a:pt x="82" y="532"/>
                    </a:lnTo>
                    <a:lnTo>
                      <a:pt x="11" y="613"/>
                    </a:lnTo>
                    <a:lnTo>
                      <a:pt x="11" y="613"/>
                    </a:lnTo>
                    <a:lnTo>
                      <a:pt x="17" y="599"/>
                    </a:lnTo>
                    <a:lnTo>
                      <a:pt x="26" y="585"/>
                    </a:lnTo>
                    <a:lnTo>
                      <a:pt x="35" y="573"/>
                    </a:lnTo>
                    <a:lnTo>
                      <a:pt x="44" y="561"/>
                    </a:lnTo>
                    <a:lnTo>
                      <a:pt x="54" y="549"/>
                    </a:lnTo>
                    <a:lnTo>
                      <a:pt x="64" y="536"/>
                    </a:lnTo>
                    <a:lnTo>
                      <a:pt x="72" y="524"/>
                    </a:lnTo>
                    <a:lnTo>
                      <a:pt x="79" y="511"/>
                    </a:lnTo>
                    <a:lnTo>
                      <a:pt x="84" y="497"/>
                    </a:lnTo>
                    <a:lnTo>
                      <a:pt x="87" y="482"/>
                    </a:lnTo>
                    <a:lnTo>
                      <a:pt x="87" y="482"/>
                    </a:lnTo>
                    <a:lnTo>
                      <a:pt x="77" y="483"/>
                    </a:lnTo>
                    <a:lnTo>
                      <a:pt x="68" y="486"/>
                    </a:lnTo>
                    <a:lnTo>
                      <a:pt x="59" y="490"/>
                    </a:lnTo>
                    <a:lnTo>
                      <a:pt x="50" y="495"/>
                    </a:lnTo>
                    <a:lnTo>
                      <a:pt x="43" y="501"/>
                    </a:lnTo>
                    <a:lnTo>
                      <a:pt x="36" y="508"/>
                    </a:lnTo>
                    <a:lnTo>
                      <a:pt x="28" y="516"/>
                    </a:lnTo>
                    <a:lnTo>
                      <a:pt x="21" y="524"/>
                    </a:lnTo>
                    <a:lnTo>
                      <a:pt x="13" y="533"/>
                    </a:lnTo>
                    <a:lnTo>
                      <a:pt x="5" y="542"/>
                    </a:lnTo>
                    <a:lnTo>
                      <a:pt x="5" y="542"/>
                    </a:lnTo>
                    <a:lnTo>
                      <a:pt x="7" y="533"/>
                    </a:lnTo>
                    <a:lnTo>
                      <a:pt x="14" y="524"/>
                    </a:lnTo>
                    <a:lnTo>
                      <a:pt x="22" y="515"/>
                    </a:lnTo>
                    <a:lnTo>
                      <a:pt x="31" y="505"/>
                    </a:lnTo>
                    <a:lnTo>
                      <a:pt x="42" y="495"/>
                    </a:lnTo>
                    <a:lnTo>
                      <a:pt x="52" y="484"/>
                    </a:lnTo>
                    <a:lnTo>
                      <a:pt x="63" y="472"/>
                    </a:lnTo>
                    <a:lnTo>
                      <a:pt x="72" y="460"/>
                    </a:lnTo>
                    <a:lnTo>
                      <a:pt x="78" y="446"/>
                    </a:lnTo>
                    <a:lnTo>
                      <a:pt x="82" y="432"/>
                    </a:lnTo>
                    <a:lnTo>
                      <a:pt x="82" y="432"/>
                    </a:lnTo>
                    <a:lnTo>
                      <a:pt x="73" y="432"/>
                    </a:lnTo>
                    <a:lnTo>
                      <a:pt x="64" y="435"/>
                    </a:lnTo>
                    <a:lnTo>
                      <a:pt x="54" y="439"/>
                    </a:lnTo>
                    <a:lnTo>
                      <a:pt x="45" y="445"/>
                    </a:lnTo>
                    <a:lnTo>
                      <a:pt x="37" y="451"/>
                    </a:lnTo>
                    <a:lnTo>
                      <a:pt x="29" y="458"/>
                    </a:lnTo>
                    <a:lnTo>
                      <a:pt x="21" y="466"/>
                    </a:lnTo>
                    <a:lnTo>
                      <a:pt x="13" y="475"/>
                    </a:lnTo>
                    <a:lnTo>
                      <a:pt x="6" y="483"/>
                    </a:lnTo>
                    <a:lnTo>
                      <a:pt x="0" y="492"/>
                    </a:lnTo>
                    <a:lnTo>
                      <a:pt x="0" y="492"/>
                    </a:lnTo>
                    <a:lnTo>
                      <a:pt x="0" y="482"/>
                    </a:lnTo>
                    <a:lnTo>
                      <a:pt x="8" y="470"/>
                    </a:lnTo>
                    <a:lnTo>
                      <a:pt x="22" y="455"/>
                    </a:lnTo>
                    <a:lnTo>
                      <a:pt x="37" y="440"/>
                    </a:lnTo>
                    <a:lnTo>
                      <a:pt x="51" y="427"/>
                    </a:lnTo>
                    <a:lnTo>
                      <a:pt x="51" y="427"/>
                    </a:lnTo>
                    <a:lnTo>
                      <a:pt x="61" y="425"/>
                    </a:lnTo>
                    <a:lnTo>
                      <a:pt x="70" y="419"/>
                    </a:lnTo>
                    <a:lnTo>
                      <a:pt x="77" y="412"/>
                    </a:lnTo>
                    <a:lnTo>
                      <a:pt x="84" y="404"/>
                    </a:lnTo>
                    <a:lnTo>
                      <a:pt x="92" y="397"/>
                    </a:lnTo>
                    <a:lnTo>
                      <a:pt x="92" y="397"/>
                    </a:lnTo>
                    <a:lnTo>
                      <a:pt x="95" y="385"/>
                    </a:lnTo>
                    <a:lnTo>
                      <a:pt x="97" y="373"/>
                    </a:lnTo>
                    <a:lnTo>
                      <a:pt x="97" y="359"/>
                    </a:lnTo>
                    <a:lnTo>
                      <a:pt x="95" y="347"/>
                    </a:lnTo>
                    <a:lnTo>
                      <a:pt x="92" y="336"/>
                    </a:lnTo>
                    <a:lnTo>
                      <a:pt x="82" y="336"/>
                    </a:lnTo>
                    <a:lnTo>
                      <a:pt x="16" y="407"/>
                    </a:lnTo>
                    <a:lnTo>
                      <a:pt x="16" y="407"/>
                    </a:lnTo>
                    <a:lnTo>
                      <a:pt x="21" y="385"/>
                    </a:lnTo>
                    <a:lnTo>
                      <a:pt x="32" y="366"/>
                    </a:lnTo>
                    <a:lnTo>
                      <a:pt x="46" y="350"/>
                    </a:lnTo>
                    <a:lnTo>
                      <a:pt x="62" y="336"/>
                    </a:lnTo>
                    <a:lnTo>
                      <a:pt x="78" y="322"/>
                    </a:lnTo>
                    <a:lnTo>
                      <a:pt x="93" y="307"/>
                    </a:lnTo>
                    <a:lnTo>
                      <a:pt x="105" y="292"/>
                    </a:lnTo>
                    <a:lnTo>
                      <a:pt x="114" y="274"/>
                    </a:lnTo>
                    <a:lnTo>
                      <a:pt x="117" y="254"/>
                    </a:lnTo>
                    <a:lnTo>
                      <a:pt x="113" y="231"/>
                    </a:lnTo>
                    <a:lnTo>
                      <a:pt x="113" y="231"/>
                    </a:lnTo>
                    <a:lnTo>
                      <a:pt x="97" y="238"/>
                    </a:lnTo>
                    <a:lnTo>
                      <a:pt x="85" y="245"/>
                    </a:lnTo>
                    <a:lnTo>
                      <a:pt x="76" y="252"/>
                    </a:lnTo>
                    <a:lnTo>
                      <a:pt x="67" y="259"/>
                    </a:lnTo>
                    <a:lnTo>
                      <a:pt x="60" y="266"/>
                    </a:lnTo>
                    <a:lnTo>
                      <a:pt x="51" y="274"/>
                    </a:lnTo>
                    <a:lnTo>
                      <a:pt x="44" y="283"/>
                    </a:lnTo>
                    <a:lnTo>
                      <a:pt x="36" y="292"/>
                    </a:lnTo>
                    <a:lnTo>
                      <a:pt x="26" y="303"/>
                    </a:lnTo>
                    <a:lnTo>
                      <a:pt x="16" y="316"/>
                    </a:lnTo>
                    <a:lnTo>
                      <a:pt x="16" y="316"/>
                    </a:lnTo>
                    <a:lnTo>
                      <a:pt x="23" y="299"/>
                    </a:lnTo>
                    <a:lnTo>
                      <a:pt x="31" y="284"/>
                    </a:lnTo>
                    <a:lnTo>
                      <a:pt x="42" y="271"/>
                    </a:lnTo>
                    <a:lnTo>
                      <a:pt x="53" y="258"/>
                    </a:lnTo>
                    <a:lnTo>
                      <a:pt x="66" y="247"/>
                    </a:lnTo>
                    <a:lnTo>
                      <a:pt x="78" y="235"/>
                    </a:lnTo>
                    <a:lnTo>
                      <a:pt x="90" y="223"/>
                    </a:lnTo>
                    <a:lnTo>
                      <a:pt x="102" y="211"/>
                    </a:lnTo>
                    <a:lnTo>
                      <a:pt x="113" y="197"/>
                    </a:lnTo>
                    <a:lnTo>
                      <a:pt x="123" y="181"/>
                    </a:lnTo>
                    <a:lnTo>
                      <a:pt x="123" y="181"/>
                    </a:lnTo>
                    <a:lnTo>
                      <a:pt x="122" y="175"/>
                    </a:lnTo>
                    <a:lnTo>
                      <a:pt x="122" y="170"/>
                    </a:lnTo>
                    <a:lnTo>
                      <a:pt x="123" y="164"/>
                    </a:lnTo>
                    <a:lnTo>
                      <a:pt x="121" y="159"/>
                    </a:lnTo>
                    <a:lnTo>
                      <a:pt x="118" y="156"/>
                    </a:lnTo>
                    <a:lnTo>
                      <a:pt x="118" y="156"/>
                    </a:lnTo>
                    <a:lnTo>
                      <a:pt x="114" y="155"/>
                    </a:lnTo>
                    <a:lnTo>
                      <a:pt x="111" y="157"/>
                    </a:lnTo>
                    <a:lnTo>
                      <a:pt x="108" y="160"/>
                    </a:lnTo>
                    <a:lnTo>
                      <a:pt x="104" y="163"/>
                    </a:lnTo>
                    <a:lnTo>
                      <a:pt x="102" y="166"/>
                    </a:lnTo>
                    <a:lnTo>
                      <a:pt x="21" y="246"/>
                    </a:lnTo>
                    <a:lnTo>
                      <a:pt x="21" y="246"/>
                    </a:lnTo>
                    <a:lnTo>
                      <a:pt x="19" y="235"/>
                    </a:lnTo>
                    <a:lnTo>
                      <a:pt x="23" y="223"/>
                    </a:lnTo>
                    <a:lnTo>
                      <a:pt x="32" y="210"/>
                    </a:lnTo>
                    <a:lnTo>
                      <a:pt x="44" y="196"/>
                    </a:lnTo>
                    <a:lnTo>
                      <a:pt x="59" y="182"/>
                    </a:lnTo>
                    <a:lnTo>
                      <a:pt x="74" y="168"/>
                    </a:lnTo>
                    <a:lnTo>
                      <a:pt x="89" y="153"/>
                    </a:lnTo>
                    <a:lnTo>
                      <a:pt x="104" y="137"/>
                    </a:lnTo>
                    <a:lnTo>
                      <a:pt x="118" y="123"/>
                    </a:lnTo>
                    <a:lnTo>
                      <a:pt x="128" y="110"/>
                    </a:lnTo>
                    <a:lnTo>
                      <a:pt x="113" y="95"/>
                    </a:lnTo>
                    <a:lnTo>
                      <a:pt x="113" y="95"/>
                    </a:lnTo>
                    <a:lnTo>
                      <a:pt x="101" y="100"/>
                    </a:lnTo>
                    <a:lnTo>
                      <a:pt x="91" y="107"/>
                    </a:lnTo>
                    <a:lnTo>
                      <a:pt x="81" y="115"/>
                    </a:lnTo>
                    <a:lnTo>
                      <a:pt x="73" y="123"/>
                    </a:lnTo>
                    <a:lnTo>
                      <a:pt x="64" y="131"/>
                    </a:lnTo>
                    <a:lnTo>
                      <a:pt x="55" y="141"/>
                    </a:lnTo>
                    <a:lnTo>
                      <a:pt x="47" y="149"/>
                    </a:lnTo>
                    <a:lnTo>
                      <a:pt x="39" y="157"/>
                    </a:lnTo>
                    <a:lnTo>
                      <a:pt x="30" y="164"/>
                    </a:lnTo>
                    <a:lnTo>
                      <a:pt x="21" y="171"/>
                    </a:lnTo>
                    <a:lnTo>
                      <a:pt x="21" y="156"/>
                    </a:lnTo>
                    <a:lnTo>
                      <a:pt x="21" y="156"/>
                    </a:lnTo>
                    <a:lnTo>
                      <a:pt x="29" y="151"/>
                    </a:lnTo>
                    <a:lnTo>
                      <a:pt x="37" y="145"/>
                    </a:lnTo>
                    <a:lnTo>
                      <a:pt x="44" y="136"/>
                    </a:lnTo>
                    <a:lnTo>
                      <a:pt x="51" y="128"/>
                    </a:lnTo>
                    <a:lnTo>
                      <a:pt x="59" y="119"/>
                    </a:lnTo>
                    <a:lnTo>
                      <a:pt x="66" y="111"/>
                    </a:lnTo>
                    <a:lnTo>
                      <a:pt x="74" y="103"/>
                    </a:lnTo>
                    <a:lnTo>
                      <a:pt x="82" y="97"/>
                    </a:lnTo>
                    <a:lnTo>
                      <a:pt x="91" y="92"/>
                    </a:lnTo>
                    <a:lnTo>
                      <a:pt x="102" y="90"/>
                    </a:lnTo>
                    <a:lnTo>
                      <a:pt x="102" y="90"/>
                    </a:lnTo>
                    <a:lnTo>
                      <a:pt x="109" y="84"/>
                    </a:lnTo>
                    <a:lnTo>
                      <a:pt x="115" y="77"/>
                    </a:lnTo>
                    <a:lnTo>
                      <a:pt x="121" y="68"/>
                    </a:lnTo>
                    <a:lnTo>
                      <a:pt x="125" y="59"/>
                    </a:lnTo>
                    <a:lnTo>
                      <a:pt x="128" y="50"/>
                    </a:lnTo>
                    <a:lnTo>
                      <a:pt x="118" y="40"/>
                    </a:lnTo>
                    <a:lnTo>
                      <a:pt x="21" y="105"/>
                    </a:lnTo>
                    <a:lnTo>
                      <a:pt x="21" y="105"/>
                    </a:lnTo>
                    <a:lnTo>
                      <a:pt x="32" y="92"/>
                    </a:lnTo>
                    <a:lnTo>
                      <a:pt x="45" y="82"/>
                    </a:lnTo>
                    <a:lnTo>
                      <a:pt x="57" y="72"/>
                    </a:lnTo>
                    <a:lnTo>
                      <a:pt x="70" y="63"/>
                    </a:lnTo>
                    <a:lnTo>
                      <a:pt x="83" y="54"/>
                    </a:lnTo>
                    <a:lnTo>
                      <a:pt x="95" y="45"/>
                    </a:lnTo>
                    <a:lnTo>
                      <a:pt x="107" y="35"/>
                    </a:lnTo>
                    <a:lnTo>
                      <a:pt x="118" y="25"/>
                    </a:lnTo>
                    <a:lnTo>
                      <a:pt x="128" y="13"/>
                    </a:lnTo>
                    <a:lnTo>
                      <a:pt x="138" y="0"/>
                    </a:lnTo>
                    <a:lnTo>
                      <a:pt x="148" y="30"/>
                    </a:lnTo>
                    <a:lnTo>
                      <a:pt x="148" y="30"/>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45" name="Freeform 3509"/>
              <p:cNvSpPr>
                <a:spLocks/>
              </p:cNvSpPr>
              <p:nvPr/>
            </p:nvSpPr>
            <p:spPr bwMode="auto">
              <a:xfrm>
                <a:off x="223" y="4091"/>
                <a:ext cx="2" cy="12"/>
              </a:xfrm>
              <a:custGeom>
                <a:avLst/>
                <a:gdLst>
                  <a:gd name="T0" fmla="*/ 70 w 82"/>
                  <a:gd name="T1" fmla="*/ 426 h 517"/>
                  <a:gd name="T2" fmla="*/ 63 w 82"/>
                  <a:gd name="T3" fmla="*/ 454 h 517"/>
                  <a:gd name="T4" fmla="*/ 57 w 82"/>
                  <a:gd name="T5" fmla="*/ 487 h 517"/>
                  <a:gd name="T6" fmla="*/ 44 w 82"/>
                  <a:gd name="T7" fmla="*/ 487 h 517"/>
                  <a:gd name="T8" fmla="*/ 33 w 82"/>
                  <a:gd name="T9" fmla="*/ 508 h 517"/>
                  <a:gd name="T10" fmla="*/ 11 w 82"/>
                  <a:gd name="T11" fmla="*/ 517 h 517"/>
                  <a:gd name="T12" fmla="*/ 11 w 82"/>
                  <a:gd name="T13" fmla="*/ 507 h 517"/>
                  <a:gd name="T14" fmla="*/ 25 w 82"/>
                  <a:gd name="T15" fmla="*/ 496 h 517"/>
                  <a:gd name="T16" fmla="*/ 36 w 82"/>
                  <a:gd name="T17" fmla="*/ 482 h 517"/>
                  <a:gd name="T18" fmla="*/ 46 w 82"/>
                  <a:gd name="T19" fmla="*/ 449 h 517"/>
                  <a:gd name="T20" fmla="*/ 60 w 82"/>
                  <a:gd name="T21" fmla="*/ 381 h 517"/>
                  <a:gd name="T22" fmla="*/ 66 w 82"/>
                  <a:gd name="T23" fmla="*/ 311 h 517"/>
                  <a:gd name="T24" fmla="*/ 66 w 82"/>
                  <a:gd name="T25" fmla="*/ 241 h 517"/>
                  <a:gd name="T26" fmla="*/ 64 w 82"/>
                  <a:gd name="T27" fmla="*/ 173 h 517"/>
                  <a:gd name="T28" fmla="*/ 62 w 82"/>
                  <a:gd name="T29" fmla="*/ 141 h 517"/>
                  <a:gd name="T30" fmla="*/ 48 w 82"/>
                  <a:gd name="T31" fmla="*/ 171 h 517"/>
                  <a:gd name="T32" fmla="*/ 42 w 82"/>
                  <a:gd name="T33" fmla="*/ 203 h 517"/>
                  <a:gd name="T34" fmla="*/ 41 w 82"/>
                  <a:gd name="T35" fmla="*/ 236 h 517"/>
                  <a:gd name="T36" fmla="*/ 40 w 82"/>
                  <a:gd name="T37" fmla="*/ 269 h 517"/>
                  <a:gd name="T38" fmla="*/ 36 w 82"/>
                  <a:gd name="T39" fmla="*/ 301 h 517"/>
                  <a:gd name="T40" fmla="*/ 33 w 82"/>
                  <a:gd name="T41" fmla="*/ 314 h 517"/>
                  <a:gd name="T42" fmla="*/ 31 w 82"/>
                  <a:gd name="T43" fmla="*/ 342 h 517"/>
                  <a:gd name="T44" fmla="*/ 29 w 82"/>
                  <a:gd name="T45" fmla="*/ 371 h 517"/>
                  <a:gd name="T46" fmla="*/ 23 w 82"/>
                  <a:gd name="T47" fmla="*/ 397 h 517"/>
                  <a:gd name="T48" fmla="*/ 10 w 82"/>
                  <a:gd name="T49" fmla="*/ 421 h 517"/>
                  <a:gd name="T50" fmla="*/ 0 w 82"/>
                  <a:gd name="T51" fmla="*/ 432 h 517"/>
                  <a:gd name="T52" fmla="*/ 15 w 82"/>
                  <a:gd name="T53" fmla="*/ 368 h 517"/>
                  <a:gd name="T54" fmla="*/ 22 w 82"/>
                  <a:gd name="T55" fmla="*/ 294 h 517"/>
                  <a:gd name="T56" fmla="*/ 28 w 82"/>
                  <a:gd name="T57" fmla="*/ 218 h 517"/>
                  <a:gd name="T58" fmla="*/ 38 w 82"/>
                  <a:gd name="T59" fmla="*/ 144 h 517"/>
                  <a:gd name="T60" fmla="*/ 62 w 82"/>
                  <a:gd name="T61" fmla="*/ 75 h 517"/>
                  <a:gd name="T62" fmla="*/ 82 w 82"/>
                  <a:gd name="T63" fmla="*/ 0 h 517"/>
                  <a:gd name="T64" fmla="*/ 73 w 82"/>
                  <a:gd name="T65" fmla="*/ 82 h 517"/>
                  <a:gd name="T66" fmla="*/ 72 w 82"/>
                  <a:gd name="T67" fmla="*/ 162 h 517"/>
                  <a:gd name="T68" fmla="*/ 76 w 82"/>
                  <a:gd name="T69" fmla="*/ 242 h 517"/>
                  <a:gd name="T70" fmla="*/ 77 w 82"/>
                  <a:gd name="T71" fmla="*/ 324 h 517"/>
                  <a:gd name="T72" fmla="*/ 72 w 82"/>
                  <a:gd name="T73" fmla="*/ 412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2" h="517">
                    <a:moveTo>
                      <a:pt x="72" y="412"/>
                    </a:moveTo>
                    <a:lnTo>
                      <a:pt x="70" y="426"/>
                    </a:lnTo>
                    <a:lnTo>
                      <a:pt x="67" y="440"/>
                    </a:lnTo>
                    <a:lnTo>
                      <a:pt x="63" y="454"/>
                    </a:lnTo>
                    <a:lnTo>
                      <a:pt x="59" y="469"/>
                    </a:lnTo>
                    <a:lnTo>
                      <a:pt x="57" y="487"/>
                    </a:lnTo>
                    <a:lnTo>
                      <a:pt x="57" y="487"/>
                    </a:lnTo>
                    <a:lnTo>
                      <a:pt x="44" y="487"/>
                    </a:lnTo>
                    <a:lnTo>
                      <a:pt x="38" y="496"/>
                    </a:lnTo>
                    <a:lnTo>
                      <a:pt x="33" y="508"/>
                    </a:lnTo>
                    <a:lnTo>
                      <a:pt x="25" y="516"/>
                    </a:lnTo>
                    <a:lnTo>
                      <a:pt x="11" y="517"/>
                    </a:lnTo>
                    <a:lnTo>
                      <a:pt x="11" y="517"/>
                    </a:lnTo>
                    <a:lnTo>
                      <a:pt x="11" y="507"/>
                    </a:lnTo>
                    <a:lnTo>
                      <a:pt x="17" y="501"/>
                    </a:lnTo>
                    <a:lnTo>
                      <a:pt x="25" y="496"/>
                    </a:lnTo>
                    <a:lnTo>
                      <a:pt x="32" y="490"/>
                    </a:lnTo>
                    <a:lnTo>
                      <a:pt x="36" y="482"/>
                    </a:lnTo>
                    <a:lnTo>
                      <a:pt x="36" y="482"/>
                    </a:lnTo>
                    <a:lnTo>
                      <a:pt x="46" y="449"/>
                    </a:lnTo>
                    <a:lnTo>
                      <a:pt x="54" y="415"/>
                    </a:lnTo>
                    <a:lnTo>
                      <a:pt x="60" y="381"/>
                    </a:lnTo>
                    <a:lnTo>
                      <a:pt x="64" y="345"/>
                    </a:lnTo>
                    <a:lnTo>
                      <a:pt x="66" y="311"/>
                    </a:lnTo>
                    <a:lnTo>
                      <a:pt x="67" y="276"/>
                    </a:lnTo>
                    <a:lnTo>
                      <a:pt x="66" y="241"/>
                    </a:lnTo>
                    <a:lnTo>
                      <a:pt x="65" y="207"/>
                    </a:lnTo>
                    <a:lnTo>
                      <a:pt x="64" y="173"/>
                    </a:lnTo>
                    <a:lnTo>
                      <a:pt x="62" y="141"/>
                    </a:lnTo>
                    <a:lnTo>
                      <a:pt x="62" y="141"/>
                    </a:lnTo>
                    <a:lnTo>
                      <a:pt x="54" y="156"/>
                    </a:lnTo>
                    <a:lnTo>
                      <a:pt x="48" y="171"/>
                    </a:lnTo>
                    <a:lnTo>
                      <a:pt x="44" y="187"/>
                    </a:lnTo>
                    <a:lnTo>
                      <a:pt x="42" y="203"/>
                    </a:lnTo>
                    <a:lnTo>
                      <a:pt x="41" y="220"/>
                    </a:lnTo>
                    <a:lnTo>
                      <a:pt x="41" y="236"/>
                    </a:lnTo>
                    <a:lnTo>
                      <a:pt x="41" y="252"/>
                    </a:lnTo>
                    <a:lnTo>
                      <a:pt x="40" y="269"/>
                    </a:lnTo>
                    <a:lnTo>
                      <a:pt x="38" y="285"/>
                    </a:lnTo>
                    <a:lnTo>
                      <a:pt x="36" y="301"/>
                    </a:lnTo>
                    <a:lnTo>
                      <a:pt x="36" y="301"/>
                    </a:lnTo>
                    <a:lnTo>
                      <a:pt x="33" y="314"/>
                    </a:lnTo>
                    <a:lnTo>
                      <a:pt x="32" y="328"/>
                    </a:lnTo>
                    <a:lnTo>
                      <a:pt x="31" y="342"/>
                    </a:lnTo>
                    <a:lnTo>
                      <a:pt x="30" y="357"/>
                    </a:lnTo>
                    <a:lnTo>
                      <a:pt x="29" y="371"/>
                    </a:lnTo>
                    <a:lnTo>
                      <a:pt x="26" y="384"/>
                    </a:lnTo>
                    <a:lnTo>
                      <a:pt x="23" y="397"/>
                    </a:lnTo>
                    <a:lnTo>
                      <a:pt x="17" y="410"/>
                    </a:lnTo>
                    <a:lnTo>
                      <a:pt x="10" y="421"/>
                    </a:lnTo>
                    <a:lnTo>
                      <a:pt x="0" y="432"/>
                    </a:lnTo>
                    <a:lnTo>
                      <a:pt x="0" y="432"/>
                    </a:lnTo>
                    <a:lnTo>
                      <a:pt x="9" y="401"/>
                    </a:lnTo>
                    <a:lnTo>
                      <a:pt x="15" y="368"/>
                    </a:lnTo>
                    <a:lnTo>
                      <a:pt x="19" y="331"/>
                    </a:lnTo>
                    <a:lnTo>
                      <a:pt x="22" y="294"/>
                    </a:lnTo>
                    <a:lnTo>
                      <a:pt x="25" y="256"/>
                    </a:lnTo>
                    <a:lnTo>
                      <a:pt x="28" y="218"/>
                    </a:lnTo>
                    <a:lnTo>
                      <a:pt x="32" y="181"/>
                    </a:lnTo>
                    <a:lnTo>
                      <a:pt x="38" y="144"/>
                    </a:lnTo>
                    <a:lnTo>
                      <a:pt x="48" y="108"/>
                    </a:lnTo>
                    <a:lnTo>
                      <a:pt x="62" y="75"/>
                    </a:lnTo>
                    <a:lnTo>
                      <a:pt x="82" y="0"/>
                    </a:lnTo>
                    <a:lnTo>
                      <a:pt x="82" y="0"/>
                    </a:lnTo>
                    <a:lnTo>
                      <a:pt x="76" y="41"/>
                    </a:lnTo>
                    <a:lnTo>
                      <a:pt x="73" y="82"/>
                    </a:lnTo>
                    <a:lnTo>
                      <a:pt x="72" y="122"/>
                    </a:lnTo>
                    <a:lnTo>
                      <a:pt x="72" y="162"/>
                    </a:lnTo>
                    <a:lnTo>
                      <a:pt x="74" y="202"/>
                    </a:lnTo>
                    <a:lnTo>
                      <a:pt x="76" y="242"/>
                    </a:lnTo>
                    <a:lnTo>
                      <a:pt x="77" y="283"/>
                    </a:lnTo>
                    <a:lnTo>
                      <a:pt x="77" y="324"/>
                    </a:lnTo>
                    <a:lnTo>
                      <a:pt x="75" y="368"/>
                    </a:lnTo>
                    <a:lnTo>
                      <a:pt x="72" y="412"/>
                    </a:lnTo>
                    <a:lnTo>
                      <a:pt x="72" y="412"/>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46" name="Freeform 3510"/>
              <p:cNvSpPr>
                <a:spLocks/>
              </p:cNvSpPr>
              <p:nvPr/>
            </p:nvSpPr>
            <p:spPr bwMode="auto">
              <a:xfrm>
                <a:off x="222" y="4093"/>
                <a:ext cx="0" cy="7"/>
              </a:xfrm>
              <a:custGeom>
                <a:avLst/>
                <a:gdLst>
                  <a:gd name="T0" fmla="*/ 0 w 33"/>
                  <a:gd name="T1" fmla="*/ 332 h 332"/>
                  <a:gd name="T2" fmla="*/ 1 w 33"/>
                  <a:gd name="T3" fmla="*/ 317 h 332"/>
                  <a:gd name="T4" fmla="*/ 5 w 33"/>
                  <a:gd name="T5" fmla="*/ 299 h 332"/>
                  <a:gd name="T6" fmla="*/ 9 w 33"/>
                  <a:gd name="T7" fmla="*/ 277 h 332"/>
                  <a:gd name="T8" fmla="*/ 13 w 33"/>
                  <a:gd name="T9" fmla="*/ 254 h 332"/>
                  <a:gd name="T10" fmla="*/ 17 w 33"/>
                  <a:gd name="T11" fmla="*/ 230 h 332"/>
                  <a:gd name="T12" fmla="*/ 20 w 33"/>
                  <a:gd name="T13" fmla="*/ 205 h 332"/>
                  <a:gd name="T14" fmla="*/ 21 w 33"/>
                  <a:gd name="T15" fmla="*/ 179 h 332"/>
                  <a:gd name="T16" fmla="*/ 20 w 33"/>
                  <a:gd name="T17" fmla="*/ 155 h 332"/>
                  <a:gd name="T18" fmla="*/ 17 w 33"/>
                  <a:gd name="T19" fmla="*/ 132 h 332"/>
                  <a:gd name="T20" fmla="*/ 11 w 33"/>
                  <a:gd name="T21" fmla="*/ 111 h 332"/>
                  <a:gd name="T22" fmla="*/ 11 w 33"/>
                  <a:gd name="T23" fmla="*/ 111 h 332"/>
                  <a:gd name="T24" fmla="*/ 11 w 33"/>
                  <a:gd name="T25" fmla="*/ 100 h 332"/>
                  <a:gd name="T26" fmla="*/ 11 w 33"/>
                  <a:gd name="T27" fmla="*/ 90 h 332"/>
                  <a:gd name="T28" fmla="*/ 11 w 33"/>
                  <a:gd name="T29" fmla="*/ 79 h 332"/>
                  <a:gd name="T30" fmla="*/ 10 w 33"/>
                  <a:gd name="T31" fmla="*/ 68 h 332"/>
                  <a:gd name="T32" fmla="*/ 8 w 33"/>
                  <a:gd name="T33" fmla="*/ 57 h 332"/>
                  <a:gd name="T34" fmla="*/ 6 w 33"/>
                  <a:gd name="T35" fmla="*/ 44 h 332"/>
                  <a:gd name="T36" fmla="*/ 5 w 33"/>
                  <a:gd name="T37" fmla="*/ 33 h 332"/>
                  <a:gd name="T38" fmla="*/ 3 w 33"/>
                  <a:gd name="T39" fmla="*/ 22 h 332"/>
                  <a:gd name="T40" fmla="*/ 1 w 33"/>
                  <a:gd name="T41" fmla="*/ 11 h 332"/>
                  <a:gd name="T42" fmla="*/ 0 w 33"/>
                  <a:gd name="T43" fmla="*/ 0 h 332"/>
                  <a:gd name="T44" fmla="*/ 0 w 33"/>
                  <a:gd name="T45" fmla="*/ 0 h 332"/>
                  <a:gd name="T46" fmla="*/ 11 w 33"/>
                  <a:gd name="T47" fmla="*/ 30 h 332"/>
                  <a:gd name="T48" fmla="*/ 20 w 33"/>
                  <a:gd name="T49" fmla="*/ 64 h 332"/>
                  <a:gd name="T50" fmla="*/ 27 w 33"/>
                  <a:gd name="T51" fmla="*/ 97 h 332"/>
                  <a:gd name="T52" fmla="*/ 31 w 33"/>
                  <a:gd name="T53" fmla="*/ 131 h 332"/>
                  <a:gd name="T54" fmla="*/ 33 w 33"/>
                  <a:gd name="T55" fmla="*/ 166 h 332"/>
                  <a:gd name="T56" fmla="*/ 32 w 33"/>
                  <a:gd name="T57" fmla="*/ 200 h 332"/>
                  <a:gd name="T58" fmla="*/ 29 w 33"/>
                  <a:gd name="T59" fmla="*/ 234 h 332"/>
                  <a:gd name="T60" fmla="*/ 23 w 33"/>
                  <a:gd name="T61" fmla="*/ 268 h 332"/>
                  <a:gd name="T62" fmla="*/ 13 w 33"/>
                  <a:gd name="T63" fmla="*/ 301 h 332"/>
                  <a:gd name="T64" fmla="*/ 0 w 33"/>
                  <a:gd name="T65" fmla="*/ 332 h 332"/>
                  <a:gd name="T66" fmla="*/ 0 w 33"/>
                  <a:gd name="T67" fmla="*/ 332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3" h="332">
                    <a:moveTo>
                      <a:pt x="0" y="332"/>
                    </a:moveTo>
                    <a:lnTo>
                      <a:pt x="1" y="317"/>
                    </a:lnTo>
                    <a:lnTo>
                      <a:pt x="5" y="299"/>
                    </a:lnTo>
                    <a:lnTo>
                      <a:pt x="9" y="277"/>
                    </a:lnTo>
                    <a:lnTo>
                      <a:pt x="13" y="254"/>
                    </a:lnTo>
                    <a:lnTo>
                      <a:pt x="17" y="230"/>
                    </a:lnTo>
                    <a:lnTo>
                      <a:pt x="20" y="205"/>
                    </a:lnTo>
                    <a:lnTo>
                      <a:pt x="21" y="179"/>
                    </a:lnTo>
                    <a:lnTo>
                      <a:pt x="20" y="155"/>
                    </a:lnTo>
                    <a:lnTo>
                      <a:pt x="17" y="132"/>
                    </a:lnTo>
                    <a:lnTo>
                      <a:pt x="11" y="111"/>
                    </a:lnTo>
                    <a:lnTo>
                      <a:pt x="11" y="111"/>
                    </a:lnTo>
                    <a:lnTo>
                      <a:pt x="11" y="100"/>
                    </a:lnTo>
                    <a:lnTo>
                      <a:pt x="11" y="90"/>
                    </a:lnTo>
                    <a:lnTo>
                      <a:pt x="11" y="79"/>
                    </a:lnTo>
                    <a:lnTo>
                      <a:pt x="10" y="68"/>
                    </a:lnTo>
                    <a:lnTo>
                      <a:pt x="8" y="57"/>
                    </a:lnTo>
                    <a:lnTo>
                      <a:pt x="6" y="44"/>
                    </a:lnTo>
                    <a:lnTo>
                      <a:pt x="5" y="33"/>
                    </a:lnTo>
                    <a:lnTo>
                      <a:pt x="3" y="22"/>
                    </a:lnTo>
                    <a:lnTo>
                      <a:pt x="1" y="11"/>
                    </a:lnTo>
                    <a:lnTo>
                      <a:pt x="0" y="0"/>
                    </a:lnTo>
                    <a:lnTo>
                      <a:pt x="0" y="0"/>
                    </a:lnTo>
                    <a:lnTo>
                      <a:pt x="11" y="30"/>
                    </a:lnTo>
                    <a:lnTo>
                      <a:pt x="20" y="64"/>
                    </a:lnTo>
                    <a:lnTo>
                      <a:pt x="27" y="97"/>
                    </a:lnTo>
                    <a:lnTo>
                      <a:pt x="31" y="131"/>
                    </a:lnTo>
                    <a:lnTo>
                      <a:pt x="33" y="166"/>
                    </a:lnTo>
                    <a:lnTo>
                      <a:pt x="32" y="200"/>
                    </a:lnTo>
                    <a:lnTo>
                      <a:pt x="29" y="234"/>
                    </a:lnTo>
                    <a:lnTo>
                      <a:pt x="23" y="268"/>
                    </a:lnTo>
                    <a:lnTo>
                      <a:pt x="13" y="301"/>
                    </a:lnTo>
                    <a:lnTo>
                      <a:pt x="0" y="332"/>
                    </a:lnTo>
                    <a:lnTo>
                      <a:pt x="0" y="332"/>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47" name="Freeform 3511"/>
              <p:cNvSpPr>
                <a:spLocks/>
              </p:cNvSpPr>
              <p:nvPr/>
            </p:nvSpPr>
            <p:spPr bwMode="auto">
              <a:xfrm>
                <a:off x="219" y="4099"/>
                <a:ext cx="1" cy="4"/>
              </a:xfrm>
              <a:custGeom>
                <a:avLst/>
                <a:gdLst>
                  <a:gd name="T0" fmla="*/ 0 w 35"/>
                  <a:gd name="T1" fmla="*/ 196 h 196"/>
                  <a:gd name="T2" fmla="*/ 7 w 35"/>
                  <a:gd name="T3" fmla="*/ 182 h 196"/>
                  <a:gd name="T4" fmla="*/ 12 w 35"/>
                  <a:gd name="T5" fmla="*/ 165 h 196"/>
                  <a:gd name="T6" fmla="*/ 14 w 35"/>
                  <a:gd name="T7" fmla="*/ 146 h 196"/>
                  <a:gd name="T8" fmla="*/ 15 w 35"/>
                  <a:gd name="T9" fmla="*/ 125 h 196"/>
                  <a:gd name="T10" fmla="*/ 15 w 35"/>
                  <a:gd name="T11" fmla="*/ 104 h 196"/>
                  <a:gd name="T12" fmla="*/ 15 w 35"/>
                  <a:gd name="T13" fmla="*/ 82 h 196"/>
                  <a:gd name="T14" fmla="*/ 15 w 35"/>
                  <a:gd name="T15" fmla="*/ 60 h 196"/>
                  <a:gd name="T16" fmla="*/ 17 w 35"/>
                  <a:gd name="T17" fmla="*/ 38 h 196"/>
                  <a:gd name="T18" fmla="*/ 22 w 35"/>
                  <a:gd name="T19" fmla="*/ 18 h 196"/>
                  <a:gd name="T20" fmla="*/ 31 w 35"/>
                  <a:gd name="T21" fmla="*/ 0 h 196"/>
                  <a:gd name="T22" fmla="*/ 31 w 35"/>
                  <a:gd name="T23" fmla="*/ 0 h 196"/>
                  <a:gd name="T24" fmla="*/ 25 w 35"/>
                  <a:gd name="T25" fmla="*/ 20 h 196"/>
                  <a:gd name="T26" fmla="*/ 25 w 35"/>
                  <a:gd name="T27" fmla="*/ 41 h 196"/>
                  <a:gd name="T28" fmla="*/ 27 w 35"/>
                  <a:gd name="T29" fmla="*/ 62 h 196"/>
                  <a:gd name="T30" fmla="*/ 31 w 35"/>
                  <a:gd name="T31" fmla="*/ 83 h 196"/>
                  <a:gd name="T32" fmla="*/ 34 w 35"/>
                  <a:gd name="T33" fmla="*/ 103 h 196"/>
                  <a:gd name="T34" fmla="*/ 35 w 35"/>
                  <a:gd name="T35" fmla="*/ 124 h 196"/>
                  <a:gd name="T36" fmla="*/ 33 w 35"/>
                  <a:gd name="T37" fmla="*/ 143 h 196"/>
                  <a:gd name="T38" fmla="*/ 27 w 35"/>
                  <a:gd name="T39" fmla="*/ 162 h 196"/>
                  <a:gd name="T40" fmla="*/ 17 w 35"/>
                  <a:gd name="T41" fmla="*/ 179 h 196"/>
                  <a:gd name="T42" fmla="*/ 0 w 35"/>
                  <a:gd name="T43" fmla="*/ 196 h 196"/>
                  <a:gd name="T44" fmla="*/ 0 w 35"/>
                  <a:gd name="T45" fmla="*/ 196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5" h="196">
                    <a:moveTo>
                      <a:pt x="0" y="196"/>
                    </a:moveTo>
                    <a:lnTo>
                      <a:pt x="7" y="182"/>
                    </a:lnTo>
                    <a:lnTo>
                      <a:pt x="12" y="165"/>
                    </a:lnTo>
                    <a:lnTo>
                      <a:pt x="14" y="146"/>
                    </a:lnTo>
                    <a:lnTo>
                      <a:pt x="15" y="125"/>
                    </a:lnTo>
                    <a:lnTo>
                      <a:pt x="15" y="104"/>
                    </a:lnTo>
                    <a:lnTo>
                      <a:pt x="15" y="82"/>
                    </a:lnTo>
                    <a:lnTo>
                      <a:pt x="15" y="60"/>
                    </a:lnTo>
                    <a:lnTo>
                      <a:pt x="17" y="38"/>
                    </a:lnTo>
                    <a:lnTo>
                      <a:pt x="22" y="18"/>
                    </a:lnTo>
                    <a:lnTo>
                      <a:pt x="31" y="0"/>
                    </a:lnTo>
                    <a:lnTo>
                      <a:pt x="31" y="0"/>
                    </a:lnTo>
                    <a:lnTo>
                      <a:pt x="25" y="20"/>
                    </a:lnTo>
                    <a:lnTo>
                      <a:pt x="25" y="41"/>
                    </a:lnTo>
                    <a:lnTo>
                      <a:pt x="27" y="62"/>
                    </a:lnTo>
                    <a:lnTo>
                      <a:pt x="31" y="83"/>
                    </a:lnTo>
                    <a:lnTo>
                      <a:pt x="34" y="103"/>
                    </a:lnTo>
                    <a:lnTo>
                      <a:pt x="35" y="124"/>
                    </a:lnTo>
                    <a:lnTo>
                      <a:pt x="33" y="143"/>
                    </a:lnTo>
                    <a:lnTo>
                      <a:pt x="27" y="162"/>
                    </a:lnTo>
                    <a:lnTo>
                      <a:pt x="17" y="179"/>
                    </a:lnTo>
                    <a:lnTo>
                      <a:pt x="0" y="196"/>
                    </a:lnTo>
                    <a:lnTo>
                      <a:pt x="0" y="196"/>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48" name="Freeform 3512"/>
              <p:cNvSpPr>
                <a:spLocks/>
              </p:cNvSpPr>
              <p:nvPr/>
            </p:nvSpPr>
            <p:spPr bwMode="auto">
              <a:xfrm>
                <a:off x="219" y="4105"/>
                <a:ext cx="3" cy="1"/>
              </a:xfrm>
              <a:custGeom>
                <a:avLst/>
                <a:gdLst>
                  <a:gd name="T0" fmla="*/ 133 w 133"/>
                  <a:gd name="T1" fmla="*/ 33 h 38"/>
                  <a:gd name="T2" fmla="*/ 121 w 133"/>
                  <a:gd name="T3" fmla="*/ 35 h 38"/>
                  <a:gd name="T4" fmla="*/ 109 w 133"/>
                  <a:gd name="T5" fmla="*/ 36 h 38"/>
                  <a:gd name="T6" fmla="*/ 96 w 133"/>
                  <a:gd name="T7" fmla="*/ 37 h 38"/>
                  <a:gd name="T8" fmla="*/ 83 w 133"/>
                  <a:gd name="T9" fmla="*/ 38 h 38"/>
                  <a:gd name="T10" fmla="*/ 69 w 133"/>
                  <a:gd name="T11" fmla="*/ 38 h 38"/>
                  <a:gd name="T12" fmla="*/ 55 w 133"/>
                  <a:gd name="T13" fmla="*/ 37 h 38"/>
                  <a:gd name="T14" fmla="*/ 41 w 133"/>
                  <a:gd name="T15" fmla="*/ 37 h 38"/>
                  <a:gd name="T16" fmla="*/ 27 w 133"/>
                  <a:gd name="T17" fmla="*/ 37 h 38"/>
                  <a:gd name="T18" fmla="*/ 14 w 133"/>
                  <a:gd name="T19" fmla="*/ 37 h 38"/>
                  <a:gd name="T20" fmla="*/ 0 w 133"/>
                  <a:gd name="T21" fmla="*/ 38 h 38"/>
                  <a:gd name="T22" fmla="*/ 0 w 133"/>
                  <a:gd name="T23" fmla="*/ 38 h 38"/>
                  <a:gd name="T24" fmla="*/ 8 w 133"/>
                  <a:gd name="T25" fmla="*/ 24 h 38"/>
                  <a:gd name="T26" fmla="*/ 19 w 133"/>
                  <a:gd name="T27" fmla="*/ 14 h 38"/>
                  <a:gd name="T28" fmla="*/ 33 w 133"/>
                  <a:gd name="T29" fmla="*/ 6 h 38"/>
                  <a:gd name="T30" fmla="*/ 48 w 133"/>
                  <a:gd name="T31" fmla="*/ 2 h 38"/>
                  <a:gd name="T32" fmla="*/ 65 w 133"/>
                  <a:gd name="T33" fmla="*/ 0 h 38"/>
                  <a:gd name="T34" fmla="*/ 82 w 133"/>
                  <a:gd name="T35" fmla="*/ 1 h 38"/>
                  <a:gd name="T36" fmla="*/ 97 w 133"/>
                  <a:gd name="T37" fmla="*/ 5 h 38"/>
                  <a:gd name="T38" fmla="*/ 112 w 133"/>
                  <a:gd name="T39" fmla="*/ 11 h 38"/>
                  <a:gd name="T40" fmla="*/ 124 w 133"/>
                  <a:gd name="T41" fmla="*/ 21 h 38"/>
                  <a:gd name="T42" fmla="*/ 133 w 133"/>
                  <a:gd name="T43" fmla="*/ 33 h 38"/>
                  <a:gd name="T44" fmla="*/ 133 w 133"/>
                  <a:gd name="T45" fmla="*/ 33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3" h="38">
                    <a:moveTo>
                      <a:pt x="133" y="33"/>
                    </a:moveTo>
                    <a:lnTo>
                      <a:pt x="121" y="35"/>
                    </a:lnTo>
                    <a:lnTo>
                      <a:pt x="109" y="36"/>
                    </a:lnTo>
                    <a:lnTo>
                      <a:pt x="96" y="37"/>
                    </a:lnTo>
                    <a:lnTo>
                      <a:pt x="83" y="38"/>
                    </a:lnTo>
                    <a:lnTo>
                      <a:pt x="69" y="38"/>
                    </a:lnTo>
                    <a:lnTo>
                      <a:pt x="55" y="37"/>
                    </a:lnTo>
                    <a:lnTo>
                      <a:pt x="41" y="37"/>
                    </a:lnTo>
                    <a:lnTo>
                      <a:pt x="27" y="37"/>
                    </a:lnTo>
                    <a:lnTo>
                      <a:pt x="14" y="37"/>
                    </a:lnTo>
                    <a:lnTo>
                      <a:pt x="0" y="38"/>
                    </a:lnTo>
                    <a:lnTo>
                      <a:pt x="0" y="38"/>
                    </a:lnTo>
                    <a:lnTo>
                      <a:pt x="8" y="24"/>
                    </a:lnTo>
                    <a:lnTo>
                      <a:pt x="19" y="14"/>
                    </a:lnTo>
                    <a:lnTo>
                      <a:pt x="33" y="6"/>
                    </a:lnTo>
                    <a:lnTo>
                      <a:pt x="48" y="2"/>
                    </a:lnTo>
                    <a:lnTo>
                      <a:pt x="65" y="0"/>
                    </a:lnTo>
                    <a:lnTo>
                      <a:pt x="82" y="1"/>
                    </a:lnTo>
                    <a:lnTo>
                      <a:pt x="97" y="5"/>
                    </a:lnTo>
                    <a:lnTo>
                      <a:pt x="112" y="11"/>
                    </a:lnTo>
                    <a:lnTo>
                      <a:pt x="124" y="21"/>
                    </a:lnTo>
                    <a:lnTo>
                      <a:pt x="133" y="33"/>
                    </a:lnTo>
                    <a:lnTo>
                      <a:pt x="133" y="33"/>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49" name="Freeform 3513"/>
              <p:cNvSpPr>
                <a:spLocks/>
              </p:cNvSpPr>
              <p:nvPr/>
            </p:nvSpPr>
            <p:spPr bwMode="auto">
              <a:xfrm>
                <a:off x="211" y="4106"/>
                <a:ext cx="18" cy="2"/>
              </a:xfrm>
              <a:custGeom>
                <a:avLst/>
                <a:gdLst>
                  <a:gd name="T0" fmla="*/ 51 w 797"/>
                  <a:gd name="T1" fmla="*/ 17 h 72"/>
                  <a:gd name="T2" fmla="*/ 56 w 797"/>
                  <a:gd name="T3" fmla="*/ 32 h 72"/>
                  <a:gd name="T4" fmla="*/ 776 w 797"/>
                  <a:gd name="T5" fmla="*/ 32 h 72"/>
                  <a:gd name="T6" fmla="*/ 776 w 797"/>
                  <a:gd name="T7" fmla="*/ 32 h 72"/>
                  <a:gd name="T8" fmla="*/ 781 w 797"/>
                  <a:gd name="T9" fmla="*/ 37 h 72"/>
                  <a:gd name="T10" fmla="*/ 786 w 797"/>
                  <a:gd name="T11" fmla="*/ 42 h 72"/>
                  <a:gd name="T12" fmla="*/ 789 w 797"/>
                  <a:gd name="T13" fmla="*/ 48 h 72"/>
                  <a:gd name="T14" fmla="*/ 793 w 797"/>
                  <a:gd name="T15" fmla="*/ 55 h 72"/>
                  <a:gd name="T16" fmla="*/ 797 w 797"/>
                  <a:gd name="T17" fmla="*/ 62 h 72"/>
                  <a:gd name="T18" fmla="*/ 0 w 797"/>
                  <a:gd name="T19" fmla="*/ 72 h 72"/>
                  <a:gd name="T20" fmla="*/ 0 w 797"/>
                  <a:gd name="T21" fmla="*/ 72 h 72"/>
                  <a:gd name="T22" fmla="*/ 4 w 797"/>
                  <a:gd name="T23" fmla="*/ 54 h 72"/>
                  <a:gd name="T24" fmla="*/ 14 w 797"/>
                  <a:gd name="T25" fmla="*/ 41 h 72"/>
                  <a:gd name="T26" fmla="*/ 26 w 797"/>
                  <a:gd name="T27" fmla="*/ 30 h 72"/>
                  <a:gd name="T28" fmla="*/ 35 w 797"/>
                  <a:gd name="T29" fmla="*/ 17 h 72"/>
                  <a:gd name="T30" fmla="*/ 36 w 797"/>
                  <a:gd name="T31" fmla="*/ 2 h 72"/>
                  <a:gd name="T32" fmla="*/ 36 w 797"/>
                  <a:gd name="T33" fmla="*/ 2 h 72"/>
                  <a:gd name="T34" fmla="*/ 42 w 797"/>
                  <a:gd name="T35" fmla="*/ 0 h 72"/>
                  <a:gd name="T36" fmla="*/ 45 w 797"/>
                  <a:gd name="T37" fmla="*/ 2 h 72"/>
                  <a:gd name="T38" fmla="*/ 47 w 797"/>
                  <a:gd name="T39" fmla="*/ 7 h 72"/>
                  <a:gd name="T40" fmla="*/ 48 w 797"/>
                  <a:gd name="T41" fmla="*/ 12 h 72"/>
                  <a:gd name="T42" fmla="*/ 51 w 797"/>
                  <a:gd name="T43" fmla="*/ 17 h 72"/>
                  <a:gd name="T44" fmla="*/ 51 w 797"/>
                  <a:gd name="T45" fmla="*/ 17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97" h="72">
                    <a:moveTo>
                      <a:pt x="51" y="17"/>
                    </a:moveTo>
                    <a:lnTo>
                      <a:pt x="56" y="32"/>
                    </a:lnTo>
                    <a:lnTo>
                      <a:pt x="776" y="32"/>
                    </a:lnTo>
                    <a:lnTo>
                      <a:pt x="776" y="32"/>
                    </a:lnTo>
                    <a:lnTo>
                      <a:pt x="781" y="37"/>
                    </a:lnTo>
                    <a:lnTo>
                      <a:pt x="786" y="42"/>
                    </a:lnTo>
                    <a:lnTo>
                      <a:pt x="789" y="48"/>
                    </a:lnTo>
                    <a:lnTo>
                      <a:pt x="793" y="55"/>
                    </a:lnTo>
                    <a:lnTo>
                      <a:pt x="797" y="62"/>
                    </a:lnTo>
                    <a:lnTo>
                      <a:pt x="0" y="72"/>
                    </a:lnTo>
                    <a:lnTo>
                      <a:pt x="0" y="72"/>
                    </a:lnTo>
                    <a:lnTo>
                      <a:pt x="4" y="54"/>
                    </a:lnTo>
                    <a:lnTo>
                      <a:pt x="14" y="41"/>
                    </a:lnTo>
                    <a:lnTo>
                      <a:pt x="26" y="30"/>
                    </a:lnTo>
                    <a:lnTo>
                      <a:pt x="35" y="17"/>
                    </a:lnTo>
                    <a:lnTo>
                      <a:pt x="36" y="2"/>
                    </a:lnTo>
                    <a:lnTo>
                      <a:pt x="36" y="2"/>
                    </a:lnTo>
                    <a:lnTo>
                      <a:pt x="42" y="0"/>
                    </a:lnTo>
                    <a:lnTo>
                      <a:pt x="45" y="2"/>
                    </a:lnTo>
                    <a:lnTo>
                      <a:pt x="47" y="7"/>
                    </a:lnTo>
                    <a:lnTo>
                      <a:pt x="48" y="12"/>
                    </a:lnTo>
                    <a:lnTo>
                      <a:pt x="51" y="17"/>
                    </a:lnTo>
                    <a:lnTo>
                      <a:pt x="51" y="17"/>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50" name="Freeform 3514"/>
              <p:cNvSpPr>
                <a:spLocks/>
              </p:cNvSpPr>
              <p:nvPr/>
            </p:nvSpPr>
            <p:spPr bwMode="auto">
              <a:xfrm>
                <a:off x="209" y="4108"/>
                <a:ext cx="22" cy="1"/>
              </a:xfrm>
              <a:custGeom>
                <a:avLst/>
                <a:gdLst>
                  <a:gd name="T0" fmla="*/ 78 w 941"/>
                  <a:gd name="T1" fmla="*/ 1 h 67"/>
                  <a:gd name="T2" fmla="*/ 75 w 941"/>
                  <a:gd name="T3" fmla="*/ 4 h 67"/>
                  <a:gd name="T4" fmla="*/ 69 w 941"/>
                  <a:gd name="T5" fmla="*/ 6 h 67"/>
                  <a:gd name="T6" fmla="*/ 63 w 941"/>
                  <a:gd name="T7" fmla="*/ 9 h 67"/>
                  <a:gd name="T8" fmla="*/ 60 w 941"/>
                  <a:gd name="T9" fmla="*/ 13 h 67"/>
                  <a:gd name="T10" fmla="*/ 62 w 941"/>
                  <a:gd name="T11" fmla="*/ 21 h 67"/>
                  <a:gd name="T12" fmla="*/ 839 w 941"/>
                  <a:gd name="T13" fmla="*/ 26 h 67"/>
                  <a:gd name="T14" fmla="*/ 839 w 941"/>
                  <a:gd name="T15" fmla="*/ 26 h 67"/>
                  <a:gd name="T16" fmla="*/ 848 w 941"/>
                  <a:gd name="T17" fmla="*/ 25 h 67"/>
                  <a:gd name="T18" fmla="*/ 856 w 941"/>
                  <a:gd name="T19" fmla="*/ 22 h 67"/>
                  <a:gd name="T20" fmla="*/ 865 w 941"/>
                  <a:gd name="T21" fmla="*/ 17 h 67"/>
                  <a:gd name="T22" fmla="*/ 873 w 941"/>
                  <a:gd name="T23" fmla="*/ 12 h 67"/>
                  <a:gd name="T24" fmla="*/ 881 w 941"/>
                  <a:gd name="T25" fmla="*/ 6 h 67"/>
                  <a:gd name="T26" fmla="*/ 890 w 941"/>
                  <a:gd name="T27" fmla="*/ 2 h 67"/>
                  <a:gd name="T28" fmla="*/ 898 w 941"/>
                  <a:gd name="T29" fmla="*/ 0 h 67"/>
                  <a:gd name="T30" fmla="*/ 907 w 941"/>
                  <a:gd name="T31" fmla="*/ 0 h 67"/>
                  <a:gd name="T32" fmla="*/ 915 w 941"/>
                  <a:gd name="T33" fmla="*/ 3 h 67"/>
                  <a:gd name="T34" fmla="*/ 925 w 941"/>
                  <a:gd name="T35" fmla="*/ 11 h 67"/>
                  <a:gd name="T36" fmla="*/ 925 w 941"/>
                  <a:gd name="T37" fmla="*/ 11 h 67"/>
                  <a:gd name="T38" fmla="*/ 932 w 941"/>
                  <a:gd name="T39" fmla="*/ 20 h 67"/>
                  <a:gd name="T40" fmla="*/ 937 w 941"/>
                  <a:gd name="T41" fmla="*/ 30 h 67"/>
                  <a:gd name="T42" fmla="*/ 940 w 941"/>
                  <a:gd name="T43" fmla="*/ 41 h 67"/>
                  <a:gd name="T44" fmla="*/ 941 w 941"/>
                  <a:gd name="T45" fmla="*/ 53 h 67"/>
                  <a:gd name="T46" fmla="*/ 941 w 941"/>
                  <a:gd name="T47" fmla="*/ 67 h 67"/>
                  <a:gd name="T48" fmla="*/ 6 w 941"/>
                  <a:gd name="T49" fmla="*/ 67 h 67"/>
                  <a:gd name="T50" fmla="*/ 6 w 941"/>
                  <a:gd name="T51" fmla="*/ 67 h 67"/>
                  <a:gd name="T52" fmla="*/ 0 w 941"/>
                  <a:gd name="T53" fmla="*/ 53 h 67"/>
                  <a:gd name="T54" fmla="*/ 2 w 941"/>
                  <a:gd name="T55" fmla="*/ 44 h 67"/>
                  <a:gd name="T56" fmla="*/ 10 w 941"/>
                  <a:gd name="T57" fmla="*/ 36 h 67"/>
                  <a:gd name="T58" fmla="*/ 19 w 941"/>
                  <a:gd name="T59" fmla="*/ 29 h 67"/>
                  <a:gd name="T60" fmla="*/ 27 w 941"/>
                  <a:gd name="T61" fmla="*/ 21 h 67"/>
                  <a:gd name="T62" fmla="*/ 27 w 941"/>
                  <a:gd name="T63" fmla="*/ 21 h 67"/>
                  <a:gd name="T64" fmla="*/ 36 w 941"/>
                  <a:gd name="T65" fmla="*/ 14 h 67"/>
                  <a:gd name="T66" fmla="*/ 45 w 941"/>
                  <a:gd name="T67" fmla="*/ 9 h 67"/>
                  <a:gd name="T68" fmla="*/ 55 w 941"/>
                  <a:gd name="T69" fmla="*/ 5 h 67"/>
                  <a:gd name="T70" fmla="*/ 65 w 941"/>
                  <a:gd name="T71" fmla="*/ 2 h 67"/>
                  <a:gd name="T72" fmla="*/ 78 w 941"/>
                  <a:gd name="T73" fmla="*/ 1 h 67"/>
                  <a:gd name="T74" fmla="*/ 78 w 941"/>
                  <a:gd name="T75" fmla="*/ 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41" h="67">
                    <a:moveTo>
                      <a:pt x="78" y="1"/>
                    </a:moveTo>
                    <a:lnTo>
                      <a:pt x="75" y="4"/>
                    </a:lnTo>
                    <a:lnTo>
                      <a:pt x="69" y="6"/>
                    </a:lnTo>
                    <a:lnTo>
                      <a:pt x="63" y="9"/>
                    </a:lnTo>
                    <a:lnTo>
                      <a:pt x="60" y="13"/>
                    </a:lnTo>
                    <a:lnTo>
                      <a:pt x="62" y="21"/>
                    </a:lnTo>
                    <a:lnTo>
                      <a:pt x="839" y="26"/>
                    </a:lnTo>
                    <a:lnTo>
                      <a:pt x="839" y="26"/>
                    </a:lnTo>
                    <a:lnTo>
                      <a:pt x="848" y="25"/>
                    </a:lnTo>
                    <a:lnTo>
                      <a:pt x="856" y="22"/>
                    </a:lnTo>
                    <a:lnTo>
                      <a:pt x="865" y="17"/>
                    </a:lnTo>
                    <a:lnTo>
                      <a:pt x="873" y="12"/>
                    </a:lnTo>
                    <a:lnTo>
                      <a:pt x="881" y="6"/>
                    </a:lnTo>
                    <a:lnTo>
                      <a:pt x="890" y="2"/>
                    </a:lnTo>
                    <a:lnTo>
                      <a:pt x="898" y="0"/>
                    </a:lnTo>
                    <a:lnTo>
                      <a:pt x="907" y="0"/>
                    </a:lnTo>
                    <a:lnTo>
                      <a:pt x="915" y="3"/>
                    </a:lnTo>
                    <a:lnTo>
                      <a:pt x="925" y="11"/>
                    </a:lnTo>
                    <a:lnTo>
                      <a:pt x="925" y="11"/>
                    </a:lnTo>
                    <a:lnTo>
                      <a:pt x="932" y="20"/>
                    </a:lnTo>
                    <a:lnTo>
                      <a:pt x="937" y="30"/>
                    </a:lnTo>
                    <a:lnTo>
                      <a:pt x="940" y="41"/>
                    </a:lnTo>
                    <a:lnTo>
                      <a:pt x="941" y="53"/>
                    </a:lnTo>
                    <a:lnTo>
                      <a:pt x="941" y="67"/>
                    </a:lnTo>
                    <a:lnTo>
                      <a:pt x="6" y="67"/>
                    </a:lnTo>
                    <a:lnTo>
                      <a:pt x="6" y="67"/>
                    </a:lnTo>
                    <a:lnTo>
                      <a:pt x="0" y="53"/>
                    </a:lnTo>
                    <a:lnTo>
                      <a:pt x="2" y="44"/>
                    </a:lnTo>
                    <a:lnTo>
                      <a:pt x="10" y="36"/>
                    </a:lnTo>
                    <a:lnTo>
                      <a:pt x="19" y="29"/>
                    </a:lnTo>
                    <a:lnTo>
                      <a:pt x="27" y="21"/>
                    </a:lnTo>
                    <a:lnTo>
                      <a:pt x="27" y="21"/>
                    </a:lnTo>
                    <a:lnTo>
                      <a:pt x="36" y="14"/>
                    </a:lnTo>
                    <a:lnTo>
                      <a:pt x="45" y="9"/>
                    </a:lnTo>
                    <a:lnTo>
                      <a:pt x="55" y="5"/>
                    </a:lnTo>
                    <a:lnTo>
                      <a:pt x="65" y="2"/>
                    </a:lnTo>
                    <a:lnTo>
                      <a:pt x="78" y="1"/>
                    </a:lnTo>
                    <a:lnTo>
                      <a:pt x="78" y="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51" name="Freeform 3515"/>
              <p:cNvSpPr>
                <a:spLocks/>
              </p:cNvSpPr>
              <p:nvPr/>
            </p:nvSpPr>
            <p:spPr bwMode="auto">
              <a:xfrm>
                <a:off x="221" y="4053"/>
                <a:ext cx="1" cy="0"/>
              </a:xfrm>
              <a:custGeom>
                <a:avLst/>
                <a:gdLst>
                  <a:gd name="T0" fmla="*/ 52 w 52"/>
                  <a:gd name="T1" fmla="*/ 11 h 17"/>
                  <a:gd name="T2" fmla="*/ 48 w 52"/>
                  <a:gd name="T3" fmla="*/ 12 h 17"/>
                  <a:gd name="T4" fmla="*/ 41 w 52"/>
                  <a:gd name="T5" fmla="*/ 15 h 17"/>
                  <a:gd name="T6" fmla="*/ 29 w 52"/>
                  <a:gd name="T7" fmla="*/ 17 h 17"/>
                  <a:gd name="T8" fmla="*/ 16 w 52"/>
                  <a:gd name="T9" fmla="*/ 16 h 17"/>
                  <a:gd name="T10" fmla="*/ 0 w 52"/>
                  <a:gd name="T11" fmla="*/ 11 h 17"/>
                  <a:gd name="T12" fmla="*/ 0 w 52"/>
                  <a:gd name="T13" fmla="*/ 11 h 17"/>
                  <a:gd name="T14" fmla="*/ 10 w 52"/>
                  <a:gd name="T15" fmla="*/ 4 h 17"/>
                  <a:gd name="T16" fmla="*/ 21 w 52"/>
                  <a:gd name="T17" fmla="*/ 0 h 17"/>
                  <a:gd name="T18" fmla="*/ 32 w 52"/>
                  <a:gd name="T19" fmla="*/ 0 h 17"/>
                  <a:gd name="T20" fmla="*/ 43 w 52"/>
                  <a:gd name="T21" fmla="*/ 3 h 17"/>
                  <a:gd name="T22" fmla="*/ 52 w 52"/>
                  <a:gd name="T23" fmla="*/ 11 h 17"/>
                  <a:gd name="T24" fmla="*/ 52 w 52"/>
                  <a:gd name="T25" fmla="*/ 11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 h="17">
                    <a:moveTo>
                      <a:pt x="52" y="11"/>
                    </a:moveTo>
                    <a:lnTo>
                      <a:pt x="48" y="12"/>
                    </a:lnTo>
                    <a:lnTo>
                      <a:pt x="41" y="15"/>
                    </a:lnTo>
                    <a:lnTo>
                      <a:pt x="29" y="17"/>
                    </a:lnTo>
                    <a:lnTo>
                      <a:pt x="16" y="16"/>
                    </a:lnTo>
                    <a:lnTo>
                      <a:pt x="0" y="11"/>
                    </a:lnTo>
                    <a:lnTo>
                      <a:pt x="0" y="11"/>
                    </a:lnTo>
                    <a:lnTo>
                      <a:pt x="10" y="4"/>
                    </a:lnTo>
                    <a:lnTo>
                      <a:pt x="21" y="0"/>
                    </a:lnTo>
                    <a:lnTo>
                      <a:pt x="32" y="0"/>
                    </a:lnTo>
                    <a:lnTo>
                      <a:pt x="43" y="3"/>
                    </a:lnTo>
                    <a:lnTo>
                      <a:pt x="52" y="11"/>
                    </a:lnTo>
                    <a:lnTo>
                      <a:pt x="52" y="1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852" name="Group 3516"/>
            <p:cNvGrpSpPr>
              <a:grpSpLocks/>
            </p:cNvGrpSpPr>
            <p:nvPr/>
          </p:nvGrpSpPr>
          <p:grpSpPr bwMode="auto">
            <a:xfrm>
              <a:off x="3798" y="2282"/>
              <a:ext cx="190" cy="154"/>
              <a:chOff x="363" y="4097"/>
              <a:chExt cx="126" cy="102"/>
            </a:xfrm>
          </p:grpSpPr>
          <p:sp>
            <p:nvSpPr>
              <p:cNvPr id="17853" name="AutoShape 3517"/>
              <p:cNvSpPr>
                <a:spLocks noChangeAspect="1" noChangeArrowheads="1" noTextEdit="1"/>
              </p:cNvSpPr>
              <p:nvPr/>
            </p:nvSpPr>
            <p:spPr bwMode="auto">
              <a:xfrm>
                <a:off x="363" y="4097"/>
                <a:ext cx="12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7854" name="Freeform 3518"/>
              <p:cNvSpPr>
                <a:spLocks/>
              </p:cNvSpPr>
              <p:nvPr/>
            </p:nvSpPr>
            <p:spPr bwMode="auto">
              <a:xfrm>
                <a:off x="386" y="4119"/>
                <a:ext cx="80" cy="58"/>
              </a:xfrm>
              <a:custGeom>
                <a:avLst/>
                <a:gdLst>
                  <a:gd name="T0" fmla="*/ 777 w 2175"/>
                  <a:gd name="T1" fmla="*/ 0 h 1549"/>
                  <a:gd name="T2" fmla="*/ 1398 w 2175"/>
                  <a:gd name="T3" fmla="*/ 0 h 1549"/>
                  <a:gd name="T4" fmla="*/ 2175 w 2175"/>
                  <a:gd name="T5" fmla="*/ 775 h 1549"/>
                  <a:gd name="T6" fmla="*/ 1398 w 2175"/>
                  <a:gd name="T7" fmla="*/ 1549 h 1549"/>
                  <a:gd name="T8" fmla="*/ 777 w 2175"/>
                  <a:gd name="T9" fmla="*/ 1549 h 1549"/>
                  <a:gd name="T10" fmla="*/ 0 w 2175"/>
                  <a:gd name="T11" fmla="*/ 775 h 1549"/>
                  <a:gd name="T12" fmla="*/ 777 w 2175"/>
                  <a:gd name="T13" fmla="*/ 0 h 1549"/>
                  <a:gd name="T14" fmla="*/ 777 w 2175"/>
                  <a:gd name="T15" fmla="*/ 0 h 15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75" h="1549">
                    <a:moveTo>
                      <a:pt x="777" y="0"/>
                    </a:moveTo>
                    <a:lnTo>
                      <a:pt x="1398" y="0"/>
                    </a:lnTo>
                    <a:lnTo>
                      <a:pt x="2175" y="775"/>
                    </a:lnTo>
                    <a:lnTo>
                      <a:pt x="1398" y="1549"/>
                    </a:lnTo>
                    <a:lnTo>
                      <a:pt x="777" y="1549"/>
                    </a:lnTo>
                    <a:lnTo>
                      <a:pt x="0" y="775"/>
                    </a:lnTo>
                    <a:lnTo>
                      <a:pt x="777" y="0"/>
                    </a:lnTo>
                    <a:lnTo>
                      <a:pt x="777" y="0"/>
                    </a:lnTo>
                    <a:close/>
                  </a:path>
                </a:pathLst>
              </a:custGeom>
              <a:solidFill>
                <a:srgbClr val="004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55" name="Freeform 3519"/>
              <p:cNvSpPr>
                <a:spLocks/>
              </p:cNvSpPr>
              <p:nvPr/>
            </p:nvSpPr>
            <p:spPr bwMode="auto">
              <a:xfrm>
                <a:off x="386" y="4119"/>
                <a:ext cx="80" cy="58"/>
              </a:xfrm>
              <a:custGeom>
                <a:avLst/>
                <a:gdLst>
                  <a:gd name="T0" fmla="*/ 777 w 2175"/>
                  <a:gd name="T1" fmla="*/ 0 h 1549"/>
                  <a:gd name="T2" fmla="*/ 1398 w 2175"/>
                  <a:gd name="T3" fmla="*/ 0 h 1549"/>
                  <a:gd name="T4" fmla="*/ 2175 w 2175"/>
                  <a:gd name="T5" fmla="*/ 775 h 1549"/>
                  <a:gd name="T6" fmla="*/ 1398 w 2175"/>
                  <a:gd name="T7" fmla="*/ 1549 h 1549"/>
                  <a:gd name="T8" fmla="*/ 777 w 2175"/>
                  <a:gd name="T9" fmla="*/ 1549 h 1549"/>
                  <a:gd name="T10" fmla="*/ 0 w 2175"/>
                  <a:gd name="T11" fmla="*/ 775 h 1549"/>
                  <a:gd name="T12" fmla="*/ 777 w 2175"/>
                  <a:gd name="T13" fmla="*/ 0 h 1549"/>
                  <a:gd name="T14" fmla="*/ 777 w 2175"/>
                  <a:gd name="T15" fmla="*/ 0 h 15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75" h="1549">
                    <a:moveTo>
                      <a:pt x="777" y="0"/>
                    </a:moveTo>
                    <a:lnTo>
                      <a:pt x="1398" y="0"/>
                    </a:lnTo>
                    <a:lnTo>
                      <a:pt x="2175" y="775"/>
                    </a:lnTo>
                    <a:lnTo>
                      <a:pt x="1398" y="1549"/>
                    </a:lnTo>
                    <a:lnTo>
                      <a:pt x="777" y="1549"/>
                    </a:lnTo>
                    <a:lnTo>
                      <a:pt x="0" y="775"/>
                    </a:lnTo>
                    <a:lnTo>
                      <a:pt x="777" y="0"/>
                    </a:lnTo>
                    <a:lnTo>
                      <a:pt x="777" y="0"/>
                    </a:lnTo>
                  </a:path>
                </a:pathLst>
              </a:custGeom>
              <a:noFill/>
              <a:ln w="0">
                <a:solidFill>
                  <a:srgbClr val="004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856" name="Freeform 3520"/>
              <p:cNvSpPr>
                <a:spLocks/>
              </p:cNvSpPr>
              <p:nvPr/>
            </p:nvSpPr>
            <p:spPr bwMode="auto">
              <a:xfrm>
                <a:off x="386" y="4119"/>
                <a:ext cx="80" cy="58"/>
              </a:xfrm>
              <a:custGeom>
                <a:avLst/>
                <a:gdLst>
                  <a:gd name="T0" fmla="*/ 777 w 2175"/>
                  <a:gd name="T1" fmla="*/ 0 h 1549"/>
                  <a:gd name="T2" fmla="*/ 1398 w 2175"/>
                  <a:gd name="T3" fmla="*/ 0 h 1549"/>
                  <a:gd name="T4" fmla="*/ 2175 w 2175"/>
                  <a:gd name="T5" fmla="*/ 775 h 1549"/>
                  <a:gd name="T6" fmla="*/ 1398 w 2175"/>
                  <a:gd name="T7" fmla="*/ 1549 h 1549"/>
                  <a:gd name="T8" fmla="*/ 777 w 2175"/>
                  <a:gd name="T9" fmla="*/ 1549 h 1549"/>
                  <a:gd name="T10" fmla="*/ 0 w 2175"/>
                  <a:gd name="T11" fmla="*/ 775 h 1549"/>
                  <a:gd name="T12" fmla="*/ 777 w 2175"/>
                  <a:gd name="T13" fmla="*/ 0 h 1549"/>
                  <a:gd name="T14" fmla="*/ 777 w 2175"/>
                  <a:gd name="T15" fmla="*/ 0 h 15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75" h="1549">
                    <a:moveTo>
                      <a:pt x="777" y="0"/>
                    </a:moveTo>
                    <a:lnTo>
                      <a:pt x="1398" y="0"/>
                    </a:lnTo>
                    <a:lnTo>
                      <a:pt x="2175" y="775"/>
                    </a:lnTo>
                    <a:lnTo>
                      <a:pt x="1398" y="1549"/>
                    </a:lnTo>
                    <a:lnTo>
                      <a:pt x="777" y="1549"/>
                    </a:lnTo>
                    <a:lnTo>
                      <a:pt x="0" y="775"/>
                    </a:lnTo>
                    <a:lnTo>
                      <a:pt x="777" y="0"/>
                    </a:lnTo>
                    <a:lnTo>
                      <a:pt x="777"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857" name="Freeform 3521"/>
              <p:cNvSpPr>
                <a:spLocks/>
              </p:cNvSpPr>
              <p:nvPr/>
            </p:nvSpPr>
            <p:spPr bwMode="auto">
              <a:xfrm>
                <a:off x="391" y="4123"/>
                <a:ext cx="50" cy="50"/>
              </a:xfrm>
              <a:custGeom>
                <a:avLst/>
                <a:gdLst>
                  <a:gd name="T0" fmla="*/ 672 w 1343"/>
                  <a:gd name="T1" fmla="*/ 0 h 1338"/>
                  <a:gd name="T2" fmla="*/ 1343 w 1343"/>
                  <a:gd name="T3" fmla="*/ 669 h 1338"/>
                  <a:gd name="T4" fmla="*/ 672 w 1343"/>
                  <a:gd name="T5" fmla="*/ 1338 h 1338"/>
                  <a:gd name="T6" fmla="*/ 0 w 1343"/>
                  <a:gd name="T7" fmla="*/ 669 h 1338"/>
                  <a:gd name="T8" fmla="*/ 672 w 1343"/>
                  <a:gd name="T9" fmla="*/ 0 h 1338"/>
                  <a:gd name="T10" fmla="*/ 672 w 1343"/>
                  <a:gd name="T11" fmla="*/ 0 h 1338"/>
                </a:gdLst>
                <a:ahLst/>
                <a:cxnLst>
                  <a:cxn ang="0">
                    <a:pos x="T0" y="T1"/>
                  </a:cxn>
                  <a:cxn ang="0">
                    <a:pos x="T2" y="T3"/>
                  </a:cxn>
                  <a:cxn ang="0">
                    <a:pos x="T4" y="T5"/>
                  </a:cxn>
                  <a:cxn ang="0">
                    <a:pos x="T6" y="T7"/>
                  </a:cxn>
                  <a:cxn ang="0">
                    <a:pos x="T8" y="T9"/>
                  </a:cxn>
                  <a:cxn ang="0">
                    <a:pos x="T10" y="T11"/>
                  </a:cxn>
                </a:cxnLst>
                <a:rect l="0" t="0" r="r" b="b"/>
                <a:pathLst>
                  <a:path w="1343" h="1338">
                    <a:moveTo>
                      <a:pt x="672" y="0"/>
                    </a:moveTo>
                    <a:lnTo>
                      <a:pt x="1343" y="669"/>
                    </a:lnTo>
                    <a:lnTo>
                      <a:pt x="672" y="1338"/>
                    </a:lnTo>
                    <a:lnTo>
                      <a:pt x="0" y="669"/>
                    </a:lnTo>
                    <a:lnTo>
                      <a:pt x="672" y="0"/>
                    </a:lnTo>
                    <a:lnTo>
                      <a:pt x="67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858" name="Freeform 3522"/>
              <p:cNvSpPr>
                <a:spLocks/>
              </p:cNvSpPr>
              <p:nvPr/>
            </p:nvSpPr>
            <p:spPr bwMode="auto">
              <a:xfrm>
                <a:off x="411" y="4123"/>
                <a:ext cx="50" cy="50"/>
              </a:xfrm>
              <a:custGeom>
                <a:avLst/>
                <a:gdLst>
                  <a:gd name="T0" fmla="*/ 671 w 1343"/>
                  <a:gd name="T1" fmla="*/ 0 h 1338"/>
                  <a:gd name="T2" fmla="*/ 1343 w 1343"/>
                  <a:gd name="T3" fmla="*/ 669 h 1338"/>
                  <a:gd name="T4" fmla="*/ 671 w 1343"/>
                  <a:gd name="T5" fmla="*/ 1338 h 1338"/>
                  <a:gd name="T6" fmla="*/ 0 w 1343"/>
                  <a:gd name="T7" fmla="*/ 669 h 1338"/>
                  <a:gd name="T8" fmla="*/ 671 w 1343"/>
                  <a:gd name="T9" fmla="*/ 0 h 1338"/>
                  <a:gd name="T10" fmla="*/ 671 w 1343"/>
                  <a:gd name="T11" fmla="*/ 0 h 1338"/>
                </a:gdLst>
                <a:ahLst/>
                <a:cxnLst>
                  <a:cxn ang="0">
                    <a:pos x="T0" y="T1"/>
                  </a:cxn>
                  <a:cxn ang="0">
                    <a:pos x="T2" y="T3"/>
                  </a:cxn>
                  <a:cxn ang="0">
                    <a:pos x="T4" y="T5"/>
                  </a:cxn>
                  <a:cxn ang="0">
                    <a:pos x="T6" y="T7"/>
                  </a:cxn>
                  <a:cxn ang="0">
                    <a:pos x="T8" y="T9"/>
                  </a:cxn>
                  <a:cxn ang="0">
                    <a:pos x="T10" y="T11"/>
                  </a:cxn>
                </a:cxnLst>
                <a:rect l="0" t="0" r="r" b="b"/>
                <a:pathLst>
                  <a:path w="1343" h="1338">
                    <a:moveTo>
                      <a:pt x="671" y="0"/>
                    </a:moveTo>
                    <a:lnTo>
                      <a:pt x="1343" y="669"/>
                    </a:lnTo>
                    <a:lnTo>
                      <a:pt x="671" y="1338"/>
                    </a:lnTo>
                    <a:lnTo>
                      <a:pt x="0" y="669"/>
                    </a:lnTo>
                    <a:lnTo>
                      <a:pt x="671" y="0"/>
                    </a:lnTo>
                    <a:lnTo>
                      <a:pt x="671" y="0"/>
                    </a:lnTo>
                    <a:close/>
                  </a:path>
                </a:pathLst>
              </a:custGeom>
              <a:solidFill>
                <a:srgbClr val="0056E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7859" name="Text Box 3523"/>
            <p:cNvSpPr txBox="1">
              <a:spLocks noChangeArrowheads="1"/>
            </p:cNvSpPr>
            <p:nvPr/>
          </p:nvSpPr>
          <p:spPr bwMode="auto">
            <a:xfrm>
              <a:off x="3526" y="1587"/>
              <a:ext cx="69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u="sng"/>
                <a:t>6</a:t>
              </a:r>
              <a:r>
                <a:rPr lang="en-US" altLang="en-US" b="1" u="sng" baseline="30000"/>
                <a:t>th</a:t>
              </a:r>
              <a:r>
                <a:rPr lang="en-US" altLang="en-US" b="1" u="sng"/>
                <a:t> Army</a:t>
              </a:r>
            </a:p>
          </p:txBody>
        </p:sp>
        <p:sp>
          <p:nvSpPr>
            <p:cNvPr id="17860" name="Text Box 3524"/>
            <p:cNvSpPr txBox="1">
              <a:spLocks noChangeArrowheads="1"/>
            </p:cNvSpPr>
            <p:nvPr/>
          </p:nvSpPr>
          <p:spPr bwMode="auto">
            <a:xfrm>
              <a:off x="3540" y="1744"/>
              <a:ext cx="57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u="sng"/>
                <a:t>X Corps</a:t>
              </a:r>
            </a:p>
          </p:txBody>
        </p:sp>
        <p:sp>
          <p:nvSpPr>
            <p:cNvPr id="17861" name="Text Box 3525"/>
            <p:cNvSpPr txBox="1">
              <a:spLocks noChangeArrowheads="1"/>
            </p:cNvSpPr>
            <p:nvPr/>
          </p:nvSpPr>
          <p:spPr bwMode="auto">
            <a:xfrm>
              <a:off x="3553" y="2077"/>
              <a:ext cx="69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u="sng"/>
                <a:t>XIV Corps</a:t>
              </a:r>
            </a:p>
          </p:txBody>
        </p:sp>
      </p:grpSp>
      <p:sp>
        <p:nvSpPr>
          <p:cNvPr id="17862" name="AutoShape 3526"/>
          <p:cNvSpPr>
            <a:spLocks noChangeArrowheads="1"/>
          </p:cNvSpPr>
          <p:nvPr/>
        </p:nvSpPr>
        <p:spPr bwMode="auto">
          <a:xfrm>
            <a:off x="4532313" y="377507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17863" name="Freeform 3527"/>
          <p:cNvSpPr>
            <a:spLocks/>
          </p:cNvSpPr>
          <p:nvPr/>
        </p:nvSpPr>
        <p:spPr bwMode="auto">
          <a:xfrm rot="12616100">
            <a:off x="2911475" y="2157413"/>
            <a:ext cx="276225" cy="430212"/>
          </a:xfrm>
          <a:custGeom>
            <a:avLst/>
            <a:gdLst>
              <a:gd name="T0" fmla="*/ 0 w 502"/>
              <a:gd name="T1" fmla="*/ 366 h 783"/>
              <a:gd name="T2" fmla="*/ 0 w 502"/>
              <a:gd name="T3" fmla="*/ 418 h 783"/>
              <a:gd name="T4" fmla="*/ 20 w 502"/>
              <a:gd name="T5" fmla="*/ 434 h 783"/>
              <a:gd name="T6" fmla="*/ 84 w 502"/>
              <a:gd name="T7" fmla="*/ 434 h 783"/>
              <a:gd name="T8" fmla="*/ 100 w 502"/>
              <a:gd name="T9" fmla="*/ 722 h 783"/>
              <a:gd name="T10" fmla="*/ 142 w 502"/>
              <a:gd name="T11" fmla="*/ 782 h 783"/>
              <a:gd name="T12" fmla="*/ 196 w 502"/>
              <a:gd name="T13" fmla="*/ 714 h 783"/>
              <a:gd name="T14" fmla="*/ 244 w 502"/>
              <a:gd name="T15" fmla="*/ 426 h 783"/>
              <a:gd name="T16" fmla="*/ 398 w 502"/>
              <a:gd name="T17" fmla="*/ 416 h 783"/>
              <a:gd name="T18" fmla="*/ 430 w 502"/>
              <a:gd name="T19" fmla="*/ 520 h 783"/>
              <a:gd name="T20" fmla="*/ 458 w 502"/>
              <a:gd name="T21" fmla="*/ 542 h 783"/>
              <a:gd name="T22" fmla="*/ 486 w 502"/>
              <a:gd name="T23" fmla="*/ 512 h 783"/>
              <a:gd name="T24" fmla="*/ 502 w 502"/>
              <a:gd name="T25" fmla="*/ 398 h 783"/>
              <a:gd name="T26" fmla="*/ 482 w 502"/>
              <a:gd name="T27" fmla="*/ 272 h 783"/>
              <a:gd name="T28" fmla="*/ 456 w 502"/>
              <a:gd name="T29" fmla="*/ 246 h 783"/>
              <a:gd name="T30" fmla="*/ 436 w 502"/>
              <a:gd name="T31" fmla="*/ 272 h 783"/>
              <a:gd name="T32" fmla="*/ 400 w 502"/>
              <a:gd name="T33" fmla="*/ 374 h 783"/>
              <a:gd name="T34" fmla="*/ 244 w 502"/>
              <a:gd name="T35" fmla="*/ 360 h 783"/>
              <a:gd name="T36" fmla="*/ 192 w 502"/>
              <a:gd name="T37" fmla="*/ 60 h 783"/>
              <a:gd name="T38" fmla="*/ 142 w 502"/>
              <a:gd name="T39" fmla="*/ 2 h 783"/>
              <a:gd name="T40" fmla="*/ 98 w 502"/>
              <a:gd name="T41" fmla="*/ 62 h 783"/>
              <a:gd name="T42" fmla="*/ 80 w 502"/>
              <a:gd name="T43" fmla="*/ 350 h 783"/>
              <a:gd name="T44" fmla="*/ 16 w 502"/>
              <a:gd name="T45" fmla="*/ 352 h 783"/>
              <a:gd name="T46" fmla="*/ 0 w 502"/>
              <a:gd name="T47" fmla="*/ 366 h 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02" h="783">
                <a:moveTo>
                  <a:pt x="0" y="366"/>
                </a:moveTo>
                <a:lnTo>
                  <a:pt x="0" y="418"/>
                </a:lnTo>
                <a:cubicBezTo>
                  <a:pt x="3" y="429"/>
                  <a:pt x="6" y="431"/>
                  <a:pt x="20" y="434"/>
                </a:cubicBezTo>
                <a:lnTo>
                  <a:pt x="84" y="434"/>
                </a:lnTo>
                <a:lnTo>
                  <a:pt x="100" y="722"/>
                </a:lnTo>
                <a:cubicBezTo>
                  <a:pt x="110" y="780"/>
                  <a:pt x="126" y="783"/>
                  <a:pt x="142" y="782"/>
                </a:cubicBezTo>
                <a:cubicBezTo>
                  <a:pt x="158" y="781"/>
                  <a:pt x="179" y="773"/>
                  <a:pt x="196" y="714"/>
                </a:cubicBezTo>
                <a:lnTo>
                  <a:pt x="244" y="426"/>
                </a:lnTo>
                <a:lnTo>
                  <a:pt x="398" y="416"/>
                </a:lnTo>
                <a:lnTo>
                  <a:pt x="430" y="520"/>
                </a:lnTo>
                <a:cubicBezTo>
                  <a:pt x="440" y="541"/>
                  <a:pt x="449" y="543"/>
                  <a:pt x="458" y="542"/>
                </a:cubicBezTo>
                <a:cubicBezTo>
                  <a:pt x="467" y="541"/>
                  <a:pt x="479" y="536"/>
                  <a:pt x="486" y="512"/>
                </a:cubicBezTo>
                <a:lnTo>
                  <a:pt x="502" y="398"/>
                </a:lnTo>
                <a:lnTo>
                  <a:pt x="482" y="272"/>
                </a:lnTo>
                <a:cubicBezTo>
                  <a:pt x="474" y="247"/>
                  <a:pt x="464" y="246"/>
                  <a:pt x="456" y="246"/>
                </a:cubicBezTo>
                <a:cubicBezTo>
                  <a:pt x="448" y="246"/>
                  <a:pt x="445" y="251"/>
                  <a:pt x="436" y="272"/>
                </a:cubicBezTo>
                <a:lnTo>
                  <a:pt x="400" y="374"/>
                </a:lnTo>
                <a:lnTo>
                  <a:pt x="244" y="360"/>
                </a:lnTo>
                <a:lnTo>
                  <a:pt x="192" y="60"/>
                </a:lnTo>
                <a:cubicBezTo>
                  <a:pt x="175" y="0"/>
                  <a:pt x="158" y="2"/>
                  <a:pt x="142" y="2"/>
                </a:cubicBezTo>
                <a:cubicBezTo>
                  <a:pt x="126" y="2"/>
                  <a:pt x="108" y="4"/>
                  <a:pt x="98" y="62"/>
                </a:cubicBezTo>
                <a:lnTo>
                  <a:pt x="80" y="350"/>
                </a:lnTo>
                <a:lnTo>
                  <a:pt x="16" y="352"/>
                </a:lnTo>
                <a:cubicBezTo>
                  <a:pt x="3" y="355"/>
                  <a:pt x="3" y="363"/>
                  <a:pt x="0" y="366"/>
                </a:cubicBezTo>
                <a:close/>
              </a:path>
            </a:pathLst>
          </a:cu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864" name="AutoShape 3528"/>
          <p:cNvSpPr>
            <a:spLocks noChangeArrowheads="1"/>
          </p:cNvSpPr>
          <p:nvPr/>
        </p:nvSpPr>
        <p:spPr bwMode="auto">
          <a:xfrm>
            <a:off x="5216525" y="3576638"/>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17865" name="Group 3529"/>
          <p:cNvGrpSpPr>
            <a:grpSpLocks/>
          </p:cNvGrpSpPr>
          <p:nvPr/>
        </p:nvGrpSpPr>
        <p:grpSpPr bwMode="auto">
          <a:xfrm>
            <a:off x="5768975" y="3843338"/>
            <a:ext cx="942975" cy="244475"/>
            <a:chOff x="2425" y="627"/>
            <a:chExt cx="594" cy="154"/>
          </a:xfrm>
        </p:grpSpPr>
        <p:grpSp>
          <p:nvGrpSpPr>
            <p:cNvPr id="17866" name="Group 3530"/>
            <p:cNvGrpSpPr>
              <a:grpSpLocks/>
            </p:cNvGrpSpPr>
            <p:nvPr/>
          </p:nvGrpSpPr>
          <p:grpSpPr bwMode="auto">
            <a:xfrm>
              <a:off x="2425" y="650"/>
              <a:ext cx="594" cy="93"/>
              <a:chOff x="2305" y="2145"/>
              <a:chExt cx="594" cy="93"/>
            </a:xfrm>
          </p:grpSpPr>
          <p:sp>
            <p:nvSpPr>
              <p:cNvPr id="17867" name="Rectangle 3531"/>
              <p:cNvSpPr>
                <a:spLocks noChangeArrowheads="1"/>
              </p:cNvSpPr>
              <p:nvPr/>
            </p:nvSpPr>
            <p:spPr bwMode="auto">
              <a:xfrm>
                <a:off x="2349" y="2160"/>
                <a:ext cx="529" cy="78"/>
              </a:xfrm>
              <a:prstGeom prst="rect">
                <a:avLst/>
              </a:prstGeom>
              <a:solidFill>
                <a:srgbClr val="C0C0C0"/>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868" name="Freeform 3532"/>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869" name="Freeform 3533"/>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870" name="Freeform 3534"/>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871" name="Text Box 3535"/>
            <p:cNvSpPr txBox="1">
              <a:spLocks noChangeArrowheads="1"/>
            </p:cNvSpPr>
            <p:nvPr/>
          </p:nvSpPr>
          <p:spPr bwMode="auto">
            <a:xfrm>
              <a:off x="2571" y="627"/>
              <a:ext cx="34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rgbClr val="FF0000"/>
                  </a:solidFill>
                </a:rPr>
                <a:t>SUNK</a:t>
              </a:r>
            </a:p>
          </p:txBody>
        </p:sp>
        <p:sp>
          <p:nvSpPr>
            <p:cNvPr id="17872" name="Text Box 3536"/>
            <p:cNvSpPr txBox="1">
              <a:spLocks noChangeArrowheads="1"/>
            </p:cNvSpPr>
            <p:nvPr/>
          </p:nvSpPr>
          <p:spPr bwMode="auto">
            <a:xfrm>
              <a:off x="2839" y="643"/>
              <a:ext cx="116"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800" b="1"/>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13918"/>
                                        </p:tgtEl>
                                        <p:attrNameLst>
                                          <p:attrName>style.visibility</p:attrName>
                                        </p:attrNameLst>
                                      </p:cBhvr>
                                      <p:to>
                                        <p:strVal val="visible"/>
                                      </p:to>
                                    </p:set>
                                    <p:animEffect transition="in" filter="dissolve">
                                      <p:cBhvr>
                                        <p:cTn id="7" dur="500"/>
                                        <p:tgtEl>
                                          <p:spTgt spid="13918"/>
                                        </p:tgtEl>
                                      </p:cBhvr>
                                    </p:animEffect>
                                  </p:childTnLst>
                                </p:cTn>
                              </p:par>
                              <p:par>
                                <p:cTn id="8" presetID="9" presetClass="entr" presetSubtype="0" fill="hold" nodeType="withEffect">
                                  <p:stCondLst>
                                    <p:cond delay="0"/>
                                  </p:stCondLst>
                                  <p:childTnLst>
                                    <p:set>
                                      <p:cBhvr>
                                        <p:cTn id="9" dur="1" fill="hold">
                                          <p:stCondLst>
                                            <p:cond delay="0"/>
                                          </p:stCondLst>
                                        </p:cTn>
                                        <p:tgtEl>
                                          <p:spTgt spid="14239"/>
                                        </p:tgtEl>
                                        <p:attrNameLst>
                                          <p:attrName>style.visibility</p:attrName>
                                        </p:attrNameLst>
                                      </p:cBhvr>
                                      <p:to>
                                        <p:strVal val="visible"/>
                                      </p:to>
                                    </p:set>
                                    <p:animEffect transition="in" filter="dissolve">
                                      <p:cBhvr>
                                        <p:cTn id="10" dur="500"/>
                                        <p:tgtEl>
                                          <p:spTgt spid="14239"/>
                                        </p:tgtEl>
                                      </p:cBhvr>
                                    </p:animEffect>
                                  </p:childTnLst>
                                </p:cTn>
                              </p:par>
                              <p:par>
                                <p:cTn id="11" presetID="9" presetClass="entr" presetSubtype="0" fill="hold" nodeType="withEffect">
                                  <p:stCondLst>
                                    <p:cond delay="0"/>
                                  </p:stCondLst>
                                  <p:childTnLst>
                                    <p:set>
                                      <p:cBhvr>
                                        <p:cTn id="12" dur="1" fill="hold">
                                          <p:stCondLst>
                                            <p:cond delay="0"/>
                                          </p:stCondLst>
                                        </p:cTn>
                                        <p:tgtEl>
                                          <p:spTgt spid="14226"/>
                                        </p:tgtEl>
                                        <p:attrNameLst>
                                          <p:attrName>style.visibility</p:attrName>
                                        </p:attrNameLst>
                                      </p:cBhvr>
                                      <p:to>
                                        <p:strVal val="visible"/>
                                      </p:to>
                                    </p:set>
                                    <p:animEffect transition="in" filter="dissolve">
                                      <p:cBhvr>
                                        <p:cTn id="13" dur="500"/>
                                        <p:tgtEl>
                                          <p:spTgt spid="14226"/>
                                        </p:tgtEl>
                                      </p:cBhvr>
                                    </p:animEffect>
                                  </p:childTnLst>
                                </p:cTn>
                              </p:par>
                              <p:par>
                                <p:cTn id="14" presetID="9" presetClass="entr" presetSubtype="0" fill="hold" nodeType="withEffect">
                                  <p:stCondLst>
                                    <p:cond delay="0"/>
                                  </p:stCondLst>
                                  <p:childTnLst>
                                    <p:set>
                                      <p:cBhvr>
                                        <p:cTn id="15" dur="1" fill="hold">
                                          <p:stCondLst>
                                            <p:cond delay="0"/>
                                          </p:stCondLst>
                                        </p:cTn>
                                        <p:tgtEl>
                                          <p:spTgt spid="14213"/>
                                        </p:tgtEl>
                                        <p:attrNameLst>
                                          <p:attrName>style.visibility</p:attrName>
                                        </p:attrNameLst>
                                      </p:cBhvr>
                                      <p:to>
                                        <p:strVal val="visible"/>
                                      </p:to>
                                    </p:set>
                                    <p:animEffect transition="in" filter="dissolve">
                                      <p:cBhvr>
                                        <p:cTn id="16" dur="500"/>
                                        <p:tgtEl>
                                          <p:spTgt spid="14213"/>
                                        </p:tgtEl>
                                      </p:cBhvr>
                                    </p:animEffect>
                                  </p:childTnLst>
                                </p:cTn>
                              </p:par>
                              <p:par>
                                <p:cTn id="17" presetID="9" presetClass="entr" presetSubtype="0" fill="hold" nodeType="withEffect">
                                  <p:stCondLst>
                                    <p:cond delay="0"/>
                                  </p:stCondLst>
                                  <p:childTnLst>
                                    <p:set>
                                      <p:cBhvr>
                                        <p:cTn id="18" dur="1" fill="hold">
                                          <p:stCondLst>
                                            <p:cond delay="0"/>
                                          </p:stCondLst>
                                        </p:cTn>
                                        <p:tgtEl>
                                          <p:spTgt spid="14101"/>
                                        </p:tgtEl>
                                        <p:attrNameLst>
                                          <p:attrName>style.visibility</p:attrName>
                                        </p:attrNameLst>
                                      </p:cBhvr>
                                      <p:to>
                                        <p:strVal val="visible"/>
                                      </p:to>
                                    </p:set>
                                    <p:animEffect transition="in" filter="dissolve">
                                      <p:cBhvr>
                                        <p:cTn id="19" dur="500"/>
                                        <p:tgtEl>
                                          <p:spTgt spid="14101"/>
                                        </p:tgtEl>
                                      </p:cBhvr>
                                    </p:animEffect>
                                  </p:childTnLst>
                                </p:cTn>
                              </p:par>
                            </p:childTnLst>
                          </p:cTn>
                        </p:par>
                        <p:par>
                          <p:cTn id="20" fill="hold" nodeType="afterGroup">
                            <p:stCondLst>
                              <p:cond delay="500"/>
                            </p:stCondLst>
                            <p:childTnLst>
                              <p:par>
                                <p:cTn id="21" presetID="0" presetClass="path" presetSubtype="0" accel="50000" decel="50000" fill="hold" nodeType="afterEffect">
                                  <p:stCondLst>
                                    <p:cond delay="0"/>
                                  </p:stCondLst>
                                  <p:childTnLst>
                                    <p:animMotion origin="layout" path="M 0.00052 0.00024 L 0.13385 0.07431 L 0.20746 0.17987 L 0.46718 0.32987 " pathEditMode="relative" ptsTypes="AAAA">
                                      <p:cBhvr>
                                        <p:cTn id="22" dur="2000" fill="hold"/>
                                        <p:tgtEl>
                                          <p:spTgt spid="14239"/>
                                        </p:tgtEl>
                                        <p:attrNameLst>
                                          <p:attrName>ppt_x</p:attrName>
                                          <p:attrName>ppt_y</p:attrName>
                                        </p:attrNameLst>
                                      </p:cBhvr>
                                    </p:animMotion>
                                  </p:childTnLst>
                                  <p:subTnLst>
                                    <p:audio>
                                      <p:cMediaNode>
                                        <p:cTn display="0" masterRel="sameClick">
                                          <p:stCondLst>
                                            <p:cond evt="begin" delay="0">
                                              <p:tn val="21"/>
                                            </p:cond>
                                          </p:stCondLst>
                                          <p:endCondLst>
                                            <p:cond evt="onStopAudio" delay="0">
                                              <p:tgtEl>
                                                <p:sldTgt/>
                                              </p:tgtEl>
                                            </p:cond>
                                          </p:endCondLst>
                                        </p:cTn>
                                        <p:tgtEl>
                                          <p:sndTgt r:embed="rId3" name="nautical026.wav"/>
                                        </p:tgtEl>
                                      </p:cMediaNode>
                                    </p:audio>
                                  </p:subTnLst>
                                </p:cTn>
                              </p:par>
                              <p:par>
                                <p:cTn id="23" presetID="9" presetClass="entr" presetSubtype="0" fill="hold" nodeType="withEffect">
                                  <p:stCondLst>
                                    <p:cond delay="0"/>
                                  </p:stCondLst>
                                  <p:childTnLst>
                                    <p:set>
                                      <p:cBhvr>
                                        <p:cTn id="24" dur="1" fill="hold">
                                          <p:stCondLst>
                                            <p:cond delay="0"/>
                                          </p:stCondLst>
                                        </p:cTn>
                                        <p:tgtEl>
                                          <p:spTgt spid="15483"/>
                                        </p:tgtEl>
                                        <p:attrNameLst>
                                          <p:attrName>style.visibility</p:attrName>
                                        </p:attrNameLst>
                                      </p:cBhvr>
                                      <p:to>
                                        <p:strVal val="visible"/>
                                      </p:to>
                                    </p:set>
                                    <p:animEffect transition="in" filter="dissolve">
                                      <p:cBhvr>
                                        <p:cTn id="25" dur="2000"/>
                                        <p:tgtEl>
                                          <p:spTgt spid="15483"/>
                                        </p:tgtEl>
                                      </p:cBhvr>
                                    </p:animEffect>
                                  </p:childTnLst>
                                </p:cTn>
                              </p:par>
                              <p:par>
                                <p:cTn id="26" presetID="9" presetClass="entr" presetSubtype="0" fill="hold" nodeType="withEffect">
                                  <p:stCondLst>
                                    <p:cond delay="0"/>
                                  </p:stCondLst>
                                  <p:childTnLst>
                                    <p:set>
                                      <p:cBhvr>
                                        <p:cTn id="27" dur="1" fill="hold">
                                          <p:stCondLst>
                                            <p:cond delay="0"/>
                                          </p:stCondLst>
                                        </p:cTn>
                                        <p:tgtEl>
                                          <p:spTgt spid="15482"/>
                                        </p:tgtEl>
                                        <p:attrNameLst>
                                          <p:attrName>style.visibility</p:attrName>
                                        </p:attrNameLst>
                                      </p:cBhvr>
                                      <p:to>
                                        <p:strVal val="visible"/>
                                      </p:to>
                                    </p:set>
                                    <p:animEffect transition="in" filter="dissolve">
                                      <p:cBhvr>
                                        <p:cTn id="28" dur="2000"/>
                                        <p:tgtEl>
                                          <p:spTgt spid="15482"/>
                                        </p:tgtEl>
                                      </p:cBhvr>
                                    </p:animEffect>
                                  </p:childTnLst>
                                </p:cTn>
                              </p:par>
                              <p:par>
                                <p:cTn id="29" presetID="9" presetClass="entr" presetSubtype="0" fill="hold" nodeType="withEffect">
                                  <p:stCondLst>
                                    <p:cond delay="0"/>
                                  </p:stCondLst>
                                  <p:childTnLst>
                                    <p:set>
                                      <p:cBhvr>
                                        <p:cTn id="30" dur="1" fill="hold">
                                          <p:stCondLst>
                                            <p:cond delay="0"/>
                                          </p:stCondLst>
                                        </p:cTn>
                                        <p:tgtEl>
                                          <p:spTgt spid="15484"/>
                                        </p:tgtEl>
                                        <p:attrNameLst>
                                          <p:attrName>style.visibility</p:attrName>
                                        </p:attrNameLst>
                                      </p:cBhvr>
                                      <p:to>
                                        <p:strVal val="visible"/>
                                      </p:to>
                                    </p:set>
                                    <p:animEffect transition="in" filter="dissolve">
                                      <p:cBhvr>
                                        <p:cTn id="31" dur="2000"/>
                                        <p:tgtEl>
                                          <p:spTgt spid="15484"/>
                                        </p:tgtEl>
                                      </p:cBhvr>
                                    </p:animEffect>
                                  </p:childTnLst>
                                </p:cTn>
                              </p:par>
                              <p:par>
                                <p:cTn id="32" presetID="9" presetClass="entr" presetSubtype="0" fill="hold" nodeType="withEffect">
                                  <p:stCondLst>
                                    <p:cond delay="0"/>
                                  </p:stCondLst>
                                  <p:childTnLst>
                                    <p:set>
                                      <p:cBhvr>
                                        <p:cTn id="33" dur="1" fill="hold">
                                          <p:stCondLst>
                                            <p:cond delay="0"/>
                                          </p:stCondLst>
                                        </p:cTn>
                                        <p:tgtEl>
                                          <p:spTgt spid="15485"/>
                                        </p:tgtEl>
                                        <p:attrNameLst>
                                          <p:attrName>style.visibility</p:attrName>
                                        </p:attrNameLst>
                                      </p:cBhvr>
                                      <p:to>
                                        <p:strVal val="visible"/>
                                      </p:to>
                                    </p:set>
                                    <p:animEffect transition="in" filter="dissolve">
                                      <p:cBhvr>
                                        <p:cTn id="34" dur="2000"/>
                                        <p:tgtEl>
                                          <p:spTgt spid="15485"/>
                                        </p:tgtEl>
                                      </p:cBhvr>
                                    </p:animEffect>
                                  </p:childTnLst>
                                </p:cTn>
                              </p:par>
                              <p:par>
                                <p:cTn id="35" presetID="9" presetClass="entr" presetSubtype="0" fill="hold" nodeType="withEffect">
                                  <p:stCondLst>
                                    <p:cond delay="0"/>
                                  </p:stCondLst>
                                  <p:childTnLst>
                                    <p:set>
                                      <p:cBhvr>
                                        <p:cTn id="36" dur="1" fill="hold">
                                          <p:stCondLst>
                                            <p:cond delay="0"/>
                                          </p:stCondLst>
                                        </p:cTn>
                                        <p:tgtEl>
                                          <p:spTgt spid="15481"/>
                                        </p:tgtEl>
                                        <p:attrNameLst>
                                          <p:attrName>style.visibility</p:attrName>
                                        </p:attrNameLst>
                                      </p:cBhvr>
                                      <p:to>
                                        <p:strVal val="visible"/>
                                      </p:to>
                                    </p:set>
                                    <p:animEffect transition="in" filter="dissolve">
                                      <p:cBhvr>
                                        <p:cTn id="37" dur="2000"/>
                                        <p:tgtEl>
                                          <p:spTgt spid="1548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xit" presetSubtype="0" fill="hold" grpId="0" nodeType="clickEffect">
                                  <p:stCondLst>
                                    <p:cond delay="0"/>
                                  </p:stCondLst>
                                  <p:childTnLst>
                                    <p:animEffect transition="out" filter="dissolve">
                                      <p:cBhvr>
                                        <p:cTn id="41" dur="2000"/>
                                        <p:tgtEl>
                                          <p:spTgt spid="15426"/>
                                        </p:tgtEl>
                                      </p:cBhvr>
                                    </p:animEffect>
                                    <p:set>
                                      <p:cBhvr>
                                        <p:cTn id="42" dur="1" fill="hold">
                                          <p:stCondLst>
                                            <p:cond delay="1999"/>
                                          </p:stCondLst>
                                        </p:cTn>
                                        <p:tgtEl>
                                          <p:spTgt spid="15426"/>
                                        </p:tgtEl>
                                        <p:attrNameLst>
                                          <p:attrName>style.visibility</p:attrName>
                                        </p:attrNameLst>
                                      </p:cBhvr>
                                      <p:to>
                                        <p:strVal val="hidden"/>
                                      </p:to>
                                    </p:set>
                                  </p:childTnLst>
                                </p:cTn>
                              </p:par>
                              <p:par>
                                <p:cTn id="43" presetID="9" presetClass="entr" presetSubtype="0" fill="hold" grpId="0" nodeType="withEffect">
                                  <p:stCondLst>
                                    <p:cond delay="0"/>
                                  </p:stCondLst>
                                  <p:childTnLst>
                                    <p:set>
                                      <p:cBhvr>
                                        <p:cTn id="44" dur="1" fill="hold">
                                          <p:stCondLst>
                                            <p:cond delay="0"/>
                                          </p:stCondLst>
                                        </p:cTn>
                                        <p:tgtEl>
                                          <p:spTgt spid="15421"/>
                                        </p:tgtEl>
                                        <p:attrNameLst>
                                          <p:attrName>style.visibility</p:attrName>
                                        </p:attrNameLst>
                                      </p:cBhvr>
                                      <p:to>
                                        <p:strVal val="visible"/>
                                      </p:to>
                                    </p:set>
                                    <p:animEffect transition="in" filter="dissolve">
                                      <p:cBhvr>
                                        <p:cTn id="45" dur="2000"/>
                                        <p:tgtEl>
                                          <p:spTgt spid="15421"/>
                                        </p:tgtEl>
                                      </p:cBhvr>
                                    </p:animEffect>
                                  </p:childTnLst>
                                  <p:subTnLst>
                                    <p:audio>
                                      <p:cMediaNode>
                                        <p:cTn display="0" masterRel="sameClick">
                                          <p:stCondLst>
                                            <p:cond evt="begin" delay="0">
                                              <p:tn val="43"/>
                                            </p:cond>
                                          </p:stCondLst>
                                          <p:endCondLst>
                                            <p:cond evt="onStopAudio" delay="0">
                                              <p:tgtEl>
                                                <p:sldTgt/>
                                              </p:tgtEl>
                                            </p:cond>
                                          </p:endCondLst>
                                        </p:cTn>
                                        <p:tgtEl>
                                          <p:sndTgt r:embed="rId3" name="nautical026.wav"/>
                                        </p:tgtEl>
                                      </p:cMediaNode>
                                    </p:audio>
                                  </p:subTnLst>
                                </p:cTn>
                              </p:par>
                              <p:par>
                                <p:cTn id="46" presetID="9" presetClass="entr" presetSubtype="0" fill="hold" nodeType="withEffect">
                                  <p:stCondLst>
                                    <p:cond delay="0"/>
                                  </p:stCondLst>
                                  <p:childTnLst>
                                    <p:set>
                                      <p:cBhvr>
                                        <p:cTn id="47" dur="1" fill="hold">
                                          <p:stCondLst>
                                            <p:cond delay="0"/>
                                          </p:stCondLst>
                                        </p:cTn>
                                        <p:tgtEl>
                                          <p:spTgt spid="14726"/>
                                        </p:tgtEl>
                                        <p:attrNameLst>
                                          <p:attrName>style.visibility</p:attrName>
                                        </p:attrNameLst>
                                      </p:cBhvr>
                                      <p:to>
                                        <p:strVal val="visible"/>
                                      </p:to>
                                    </p:set>
                                    <p:animEffect transition="in" filter="dissolve">
                                      <p:cBhvr>
                                        <p:cTn id="48" dur="2000"/>
                                        <p:tgtEl>
                                          <p:spTgt spid="14726"/>
                                        </p:tgtEl>
                                      </p:cBhvr>
                                    </p:animEffect>
                                  </p:childTnLst>
                                </p:cTn>
                              </p:par>
                            </p:childTnLst>
                          </p:cTn>
                        </p:par>
                        <p:par>
                          <p:cTn id="49" fill="hold" nodeType="afterGroup">
                            <p:stCondLst>
                              <p:cond delay="2000"/>
                            </p:stCondLst>
                            <p:childTnLst>
                              <p:par>
                                <p:cTn id="50" presetID="9" presetClass="entr" presetSubtype="0" fill="hold" grpId="0" nodeType="afterEffect">
                                  <p:stCondLst>
                                    <p:cond delay="0"/>
                                  </p:stCondLst>
                                  <p:childTnLst>
                                    <p:set>
                                      <p:cBhvr>
                                        <p:cTn id="51" dur="1" fill="hold">
                                          <p:stCondLst>
                                            <p:cond delay="0"/>
                                          </p:stCondLst>
                                        </p:cTn>
                                        <p:tgtEl>
                                          <p:spTgt spid="15423"/>
                                        </p:tgtEl>
                                        <p:attrNameLst>
                                          <p:attrName>style.visibility</p:attrName>
                                        </p:attrNameLst>
                                      </p:cBhvr>
                                      <p:to>
                                        <p:strVal val="visible"/>
                                      </p:to>
                                    </p:set>
                                    <p:animEffect transition="in" filter="dissolve">
                                      <p:cBhvr>
                                        <p:cTn id="52" dur="2000"/>
                                        <p:tgtEl>
                                          <p:spTgt spid="15423"/>
                                        </p:tgtEl>
                                      </p:cBhvr>
                                    </p:animEffect>
                                  </p:childTnLst>
                                </p:cTn>
                              </p:par>
                              <p:par>
                                <p:cTn id="53" presetID="9" presetClass="entr" presetSubtype="0" fill="hold" nodeType="withEffect">
                                  <p:stCondLst>
                                    <p:cond delay="0"/>
                                  </p:stCondLst>
                                  <p:childTnLst>
                                    <p:set>
                                      <p:cBhvr>
                                        <p:cTn id="54" dur="1" fill="hold">
                                          <p:stCondLst>
                                            <p:cond delay="0"/>
                                          </p:stCondLst>
                                        </p:cTn>
                                        <p:tgtEl>
                                          <p:spTgt spid="15259"/>
                                        </p:tgtEl>
                                        <p:attrNameLst>
                                          <p:attrName>style.visibility</p:attrName>
                                        </p:attrNameLst>
                                      </p:cBhvr>
                                      <p:to>
                                        <p:strVal val="visible"/>
                                      </p:to>
                                    </p:set>
                                    <p:animEffect transition="in" filter="dissolve">
                                      <p:cBhvr>
                                        <p:cTn id="55" dur="2000"/>
                                        <p:tgtEl>
                                          <p:spTgt spid="15259"/>
                                        </p:tgtEl>
                                      </p:cBhvr>
                                    </p:animEffect>
                                  </p:childTnLst>
                                </p:cTn>
                              </p:par>
                            </p:childTnLst>
                          </p:cTn>
                        </p:par>
                        <p:par>
                          <p:cTn id="56" fill="hold" nodeType="afterGroup">
                            <p:stCondLst>
                              <p:cond delay="4000"/>
                            </p:stCondLst>
                            <p:childTnLst>
                              <p:par>
                                <p:cTn id="57" presetID="0" presetClass="path" presetSubtype="0" accel="50000" decel="50000" fill="hold" grpId="1" nodeType="afterEffect">
                                  <p:stCondLst>
                                    <p:cond delay="0"/>
                                  </p:stCondLst>
                                  <p:childTnLst>
                                    <p:animMotion origin="layout" path="M 4.44444E-6 -2.96296E-6 L 0.00798 -0.06782 L 0.05486 -0.09143 " pathEditMode="relative" rAng="0" ptsTypes="AAA">
                                      <p:cBhvr>
                                        <p:cTn id="58" dur="2000" fill="hold"/>
                                        <p:tgtEl>
                                          <p:spTgt spid="15423"/>
                                        </p:tgtEl>
                                        <p:attrNameLst>
                                          <p:attrName>ppt_x</p:attrName>
                                          <p:attrName>ppt_y</p:attrName>
                                        </p:attrNameLst>
                                      </p:cBhvr>
                                      <p:rCtr x="2743" y="-4583"/>
                                    </p:animMotion>
                                  </p:childTnLst>
                                </p:cTn>
                              </p:par>
                              <p:par>
                                <p:cTn id="59" presetID="0" presetClass="path" presetSubtype="0" accel="50000" decel="50000" fill="hold" grpId="1" nodeType="withEffect">
                                  <p:stCondLst>
                                    <p:cond delay="0"/>
                                  </p:stCondLst>
                                  <p:childTnLst>
                                    <p:animMotion origin="layout" path="M 0 0 L 0.01389 -0.10555 L 0.11945 -0.22777 " pathEditMode="relative" ptsTypes="AAA">
                                      <p:cBhvr>
                                        <p:cTn id="60" dur="2000" fill="hold"/>
                                        <p:tgtEl>
                                          <p:spTgt spid="15421"/>
                                        </p:tgtEl>
                                        <p:attrNameLst>
                                          <p:attrName>ppt_x</p:attrName>
                                          <p:attrName>ppt_y</p:attrName>
                                        </p:attrNameLst>
                                      </p:cBhvr>
                                    </p:animMotion>
                                  </p:childTnLst>
                                  <p:subTnLst>
                                    <p:audio>
                                      <p:cMediaNode>
                                        <p:cTn display="0" masterRel="sameClick">
                                          <p:stCondLst>
                                            <p:cond evt="begin" delay="0">
                                              <p:tn val="59"/>
                                            </p:cond>
                                          </p:stCondLst>
                                          <p:endCondLst>
                                            <p:cond evt="onStopAudio" delay="0">
                                              <p:tgtEl>
                                                <p:sldTgt/>
                                              </p:tgtEl>
                                            </p:cond>
                                          </p:endCondLst>
                                        </p:cTn>
                                        <p:tgtEl>
                                          <p:sndTgt r:embed="rId4" name="shiphorn.wav"/>
                                        </p:tgtEl>
                                      </p:cMediaNode>
                                    </p:audio>
                                  </p:subTnLst>
                                </p:cTn>
                              </p:par>
                            </p:childTnLst>
                          </p:cTn>
                        </p:par>
                        <p:par>
                          <p:cTn id="61" fill="hold" nodeType="afterGroup">
                            <p:stCondLst>
                              <p:cond delay="6000"/>
                            </p:stCondLst>
                            <p:childTnLst>
                              <p:par>
                                <p:cTn id="62" presetID="9" presetClass="entr" presetSubtype="0" fill="hold" grpId="0" nodeType="afterEffect">
                                  <p:stCondLst>
                                    <p:cond delay="0"/>
                                  </p:stCondLst>
                                  <p:childTnLst>
                                    <p:set>
                                      <p:cBhvr>
                                        <p:cTn id="63" dur="1" fill="hold">
                                          <p:stCondLst>
                                            <p:cond delay="0"/>
                                          </p:stCondLst>
                                        </p:cTn>
                                        <p:tgtEl>
                                          <p:spTgt spid="16056"/>
                                        </p:tgtEl>
                                        <p:attrNameLst>
                                          <p:attrName>style.visibility</p:attrName>
                                        </p:attrNameLst>
                                      </p:cBhvr>
                                      <p:to>
                                        <p:strVal val="visible"/>
                                      </p:to>
                                    </p:set>
                                    <p:animEffect transition="in" filter="dissolve">
                                      <p:cBhvr>
                                        <p:cTn id="64" dur="2000"/>
                                        <p:tgtEl>
                                          <p:spTgt spid="16056"/>
                                        </p:tgtEl>
                                      </p:cBhvr>
                                    </p:animEffect>
                                  </p:childTnLst>
                                  <p:subTnLst>
                                    <p:audio>
                                      <p:cMediaNode>
                                        <p:cTn display="0" masterRel="sameClick">
                                          <p:stCondLst>
                                            <p:cond evt="begin" delay="0">
                                              <p:tn val="62"/>
                                            </p:cond>
                                          </p:stCondLst>
                                          <p:endCondLst>
                                            <p:cond evt="onStopAudio" delay="0">
                                              <p:tgtEl>
                                                <p:sldTgt/>
                                              </p:tgtEl>
                                            </p:cond>
                                          </p:endCondLst>
                                        </p:cTn>
                                        <p:tgtEl>
                                          <p:sndTgt r:embed="rId5" name="subdive.wav"/>
                                        </p:tgtEl>
                                      </p:cMediaNode>
                                    </p:audio>
                                  </p:subTnLst>
                                </p:cTn>
                              </p:par>
                            </p:childTnLst>
                          </p:cTn>
                        </p:par>
                        <p:par>
                          <p:cTn id="65" fill="hold" nodeType="afterGroup">
                            <p:stCondLst>
                              <p:cond delay="8000"/>
                            </p:stCondLst>
                            <p:childTnLst>
                              <p:par>
                                <p:cTn id="66" presetID="22" presetClass="entr" presetSubtype="8" fill="hold" grpId="0" nodeType="afterEffect">
                                  <p:stCondLst>
                                    <p:cond delay="0"/>
                                  </p:stCondLst>
                                  <p:childTnLst>
                                    <p:set>
                                      <p:cBhvr>
                                        <p:cTn id="67" dur="1" fill="hold">
                                          <p:stCondLst>
                                            <p:cond delay="0"/>
                                          </p:stCondLst>
                                        </p:cTn>
                                        <p:tgtEl>
                                          <p:spTgt spid="16055"/>
                                        </p:tgtEl>
                                        <p:attrNameLst>
                                          <p:attrName>style.visibility</p:attrName>
                                        </p:attrNameLst>
                                      </p:cBhvr>
                                      <p:to>
                                        <p:strVal val="visible"/>
                                      </p:to>
                                    </p:set>
                                    <p:animEffect transition="in" filter="wipe(left)">
                                      <p:cBhvr>
                                        <p:cTn id="68" dur="1000"/>
                                        <p:tgtEl>
                                          <p:spTgt spid="16055"/>
                                        </p:tgtEl>
                                      </p:cBhvr>
                                    </p:animEffect>
                                  </p:childTnLst>
                                  <p:subTnLst>
                                    <p:audio>
                                      <p:cMediaNode>
                                        <p:cTn display="0" masterRel="sameClick">
                                          <p:stCondLst>
                                            <p:cond evt="begin" delay="0">
                                              <p:tn val="66"/>
                                            </p:cond>
                                          </p:stCondLst>
                                          <p:endCondLst>
                                            <p:cond evt="onStopAudio" delay="0">
                                              <p:tgtEl>
                                                <p:sldTgt/>
                                              </p:tgtEl>
                                            </p:cond>
                                          </p:endCondLst>
                                        </p:cTn>
                                        <p:tgtEl>
                                          <p:sndTgt r:embed="rId6" name="push.wav"/>
                                        </p:tgtEl>
                                      </p:cMediaNode>
                                    </p:audio>
                                  </p:subTnLst>
                                </p:cTn>
                              </p:par>
                            </p:childTnLst>
                          </p:cTn>
                        </p:par>
                        <p:par>
                          <p:cTn id="69" fill="hold" nodeType="afterGroup">
                            <p:stCondLst>
                              <p:cond delay="9000"/>
                            </p:stCondLst>
                            <p:childTnLst>
                              <p:par>
                                <p:cTn id="70" presetID="1" presetClass="entr" presetSubtype="0" fill="hold" grpId="0" nodeType="afterEffect">
                                  <p:stCondLst>
                                    <p:cond delay="0"/>
                                  </p:stCondLst>
                                  <p:childTnLst>
                                    <p:set>
                                      <p:cBhvr>
                                        <p:cTn id="71" dur="1" fill="hold">
                                          <p:stCondLst>
                                            <p:cond delay="0"/>
                                          </p:stCondLst>
                                        </p:cTn>
                                        <p:tgtEl>
                                          <p:spTgt spid="16059"/>
                                        </p:tgtEl>
                                        <p:attrNameLst>
                                          <p:attrName>style.visibility</p:attrName>
                                        </p:attrNameLst>
                                      </p:cBhvr>
                                      <p:to>
                                        <p:strVal val="visible"/>
                                      </p:to>
                                    </p:set>
                                  </p:childTnLst>
                                  <p:subTnLst>
                                    <p:audio>
                                      <p:cMediaNode>
                                        <p:cTn display="0" masterRel="sameClick">
                                          <p:stCondLst>
                                            <p:cond evt="begin" delay="0">
                                              <p:tn val="70"/>
                                            </p:cond>
                                          </p:stCondLst>
                                          <p:endCondLst>
                                            <p:cond evt="onStopAudio" delay="0">
                                              <p:tgtEl>
                                                <p:sldTgt/>
                                              </p:tgtEl>
                                            </p:cond>
                                          </p:endCondLst>
                                        </p:cTn>
                                        <p:tgtEl>
                                          <p:sndTgt r:embed="rId7" name="explode.wav"/>
                                        </p:tgtEl>
                                      </p:cMediaNode>
                                    </p:audio>
                                  </p:subTnLst>
                                </p:cTn>
                              </p:par>
                              <p:par>
                                <p:cTn id="72" presetID="3" presetClass="exit" presetSubtype="10" fill="hold" grpId="1" nodeType="withEffect">
                                  <p:stCondLst>
                                    <p:cond delay="0"/>
                                  </p:stCondLst>
                                  <p:childTnLst>
                                    <p:animEffect transition="out" filter="blinds(horizontal)">
                                      <p:cBhvr>
                                        <p:cTn id="73" dur="500"/>
                                        <p:tgtEl>
                                          <p:spTgt spid="16059"/>
                                        </p:tgtEl>
                                      </p:cBhvr>
                                    </p:animEffect>
                                    <p:set>
                                      <p:cBhvr>
                                        <p:cTn id="74" dur="1" fill="hold">
                                          <p:stCondLst>
                                            <p:cond delay="499"/>
                                          </p:stCondLst>
                                        </p:cTn>
                                        <p:tgtEl>
                                          <p:spTgt spid="16059"/>
                                        </p:tgtEl>
                                        <p:attrNameLst>
                                          <p:attrName>style.visibility</p:attrName>
                                        </p:attrNameLst>
                                      </p:cBhvr>
                                      <p:to>
                                        <p:strVal val="hidden"/>
                                      </p:to>
                                    </p:set>
                                  </p:childTnLst>
                                </p:cTn>
                              </p:par>
                            </p:childTnLst>
                          </p:cTn>
                        </p:par>
                        <p:par>
                          <p:cTn id="75" fill="hold" nodeType="afterGroup">
                            <p:stCondLst>
                              <p:cond delay="9500"/>
                            </p:stCondLst>
                            <p:childTnLst>
                              <p:par>
                                <p:cTn id="76" presetID="22" presetClass="exit" presetSubtype="8" fill="hold" grpId="1" nodeType="afterEffect">
                                  <p:stCondLst>
                                    <p:cond delay="0"/>
                                  </p:stCondLst>
                                  <p:childTnLst>
                                    <p:animEffect transition="out" filter="wipe(left)">
                                      <p:cBhvr>
                                        <p:cTn id="77" dur="500"/>
                                        <p:tgtEl>
                                          <p:spTgt spid="16055"/>
                                        </p:tgtEl>
                                      </p:cBhvr>
                                    </p:animEffect>
                                    <p:set>
                                      <p:cBhvr>
                                        <p:cTn id="78" dur="1" fill="hold">
                                          <p:stCondLst>
                                            <p:cond delay="499"/>
                                          </p:stCondLst>
                                        </p:cTn>
                                        <p:tgtEl>
                                          <p:spTgt spid="16055"/>
                                        </p:tgtEl>
                                        <p:attrNameLst>
                                          <p:attrName>style.visibility</p:attrName>
                                        </p:attrNameLst>
                                      </p:cBhvr>
                                      <p:to>
                                        <p:strVal val="hidden"/>
                                      </p:to>
                                    </p:set>
                                  </p:childTnLst>
                                </p:cTn>
                              </p:par>
                              <p:par>
                                <p:cTn id="79" presetID="9" presetClass="entr" presetSubtype="0" fill="hold" nodeType="withEffect">
                                  <p:stCondLst>
                                    <p:cond delay="0"/>
                                  </p:stCondLst>
                                  <p:childTnLst>
                                    <p:set>
                                      <p:cBhvr>
                                        <p:cTn id="80" dur="1" fill="hold">
                                          <p:stCondLst>
                                            <p:cond delay="0"/>
                                          </p:stCondLst>
                                        </p:cTn>
                                        <p:tgtEl>
                                          <p:spTgt spid="16047"/>
                                        </p:tgtEl>
                                        <p:attrNameLst>
                                          <p:attrName>style.visibility</p:attrName>
                                        </p:attrNameLst>
                                      </p:cBhvr>
                                      <p:to>
                                        <p:strVal val="visible"/>
                                      </p:to>
                                    </p:set>
                                    <p:animEffect transition="in" filter="dissolve">
                                      <p:cBhvr>
                                        <p:cTn id="81" dur="1000"/>
                                        <p:tgtEl>
                                          <p:spTgt spid="16047"/>
                                        </p:tgtEl>
                                      </p:cBhvr>
                                    </p:animEffect>
                                  </p:childTnLst>
                                </p:cTn>
                              </p:par>
                              <p:par>
                                <p:cTn id="82" presetID="9" presetClass="entr" presetSubtype="0" fill="hold" nodeType="withEffect">
                                  <p:stCondLst>
                                    <p:cond delay="0"/>
                                  </p:stCondLst>
                                  <p:childTnLst>
                                    <p:set>
                                      <p:cBhvr>
                                        <p:cTn id="83" dur="1" fill="hold">
                                          <p:stCondLst>
                                            <p:cond delay="0"/>
                                          </p:stCondLst>
                                        </p:cTn>
                                        <p:tgtEl>
                                          <p:spTgt spid="16046"/>
                                        </p:tgtEl>
                                        <p:attrNameLst>
                                          <p:attrName>style.visibility</p:attrName>
                                        </p:attrNameLst>
                                      </p:cBhvr>
                                      <p:to>
                                        <p:strVal val="visible"/>
                                      </p:to>
                                    </p:set>
                                    <p:animEffect transition="in" filter="dissolve">
                                      <p:cBhvr>
                                        <p:cTn id="84" dur="1000"/>
                                        <p:tgtEl>
                                          <p:spTgt spid="16046"/>
                                        </p:tgtEl>
                                      </p:cBhvr>
                                    </p:animEffect>
                                  </p:childTnLst>
                                </p:cTn>
                              </p:par>
                            </p:childTnLst>
                          </p:cTn>
                        </p:par>
                        <p:par>
                          <p:cTn id="85" fill="hold" nodeType="afterGroup">
                            <p:stCondLst>
                              <p:cond delay="10500"/>
                            </p:stCondLst>
                            <p:childTnLst>
                              <p:par>
                                <p:cTn id="86" presetID="9" presetClass="exit" presetSubtype="0" fill="hold" grpId="1" nodeType="afterEffect">
                                  <p:stCondLst>
                                    <p:cond delay="0"/>
                                  </p:stCondLst>
                                  <p:childTnLst>
                                    <p:animEffect transition="out" filter="dissolve">
                                      <p:cBhvr>
                                        <p:cTn id="87" dur="2000"/>
                                        <p:tgtEl>
                                          <p:spTgt spid="16056"/>
                                        </p:tgtEl>
                                      </p:cBhvr>
                                    </p:animEffect>
                                    <p:set>
                                      <p:cBhvr>
                                        <p:cTn id="88" dur="1" fill="hold">
                                          <p:stCondLst>
                                            <p:cond delay="1999"/>
                                          </p:stCondLst>
                                        </p:cTn>
                                        <p:tgtEl>
                                          <p:spTgt spid="16056"/>
                                        </p:tgtEl>
                                        <p:attrNameLst>
                                          <p:attrName>style.visibility</p:attrName>
                                        </p:attrNameLst>
                                      </p:cBhvr>
                                      <p:to>
                                        <p:strVal val="hidden"/>
                                      </p:to>
                                    </p:set>
                                  </p:childTnLst>
                                </p:cTn>
                              </p:par>
                              <p:par>
                                <p:cTn id="89" presetID="9" presetClass="entr" presetSubtype="0" fill="hold" grpId="0" nodeType="withEffect">
                                  <p:stCondLst>
                                    <p:cond delay="0"/>
                                  </p:stCondLst>
                                  <p:childTnLst>
                                    <p:set>
                                      <p:cBhvr>
                                        <p:cTn id="90" dur="1" fill="hold">
                                          <p:stCondLst>
                                            <p:cond delay="0"/>
                                          </p:stCondLst>
                                        </p:cTn>
                                        <p:tgtEl>
                                          <p:spTgt spid="16058"/>
                                        </p:tgtEl>
                                        <p:attrNameLst>
                                          <p:attrName>style.visibility</p:attrName>
                                        </p:attrNameLst>
                                      </p:cBhvr>
                                      <p:to>
                                        <p:strVal val="visible"/>
                                      </p:to>
                                    </p:set>
                                    <p:animEffect transition="in" filter="dissolve">
                                      <p:cBhvr>
                                        <p:cTn id="91" dur="2000"/>
                                        <p:tgtEl>
                                          <p:spTgt spid="16058"/>
                                        </p:tgtEl>
                                      </p:cBhvr>
                                    </p:animEffect>
                                  </p:childTnLst>
                                  <p:subTnLst>
                                    <p:audio>
                                      <p:cMediaNode>
                                        <p:cTn display="0" masterRel="sameClick">
                                          <p:stCondLst>
                                            <p:cond evt="begin" delay="0">
                                              <p:tn val="89"/>
                                            </p:cond>
                                          </p:stCondLst>
                                          <p:endCondLst>
                                            <p:cond evt="onStopAudio" delay="0">
                                              <p:tgtEl>
                                                <p:sldTgt/>
                                              </p:tgtEl>
                                            </p:cond>
                                          </p:endCondLst>
                                        </p:cTn>
                                        <p:tgtEl>
                                          <p:sndTgt r:embed="rId5" name="subdive.wav"/>
                                        </p:tgtEl>
                                      </p:cMediaNode>
                                    </p:audio>
                                  </p:subTnLst>
                                </p:cTn>
                              </p:par>
                            </p:childTnLst>
                          </p:cTn>
                        </p:par>
                        <p:par>
                          <p:cTn id="92" fill="hold" nodeType="afterGroup">
                            <p:stCondLst>
                              <p:cond delay="12500"/>
                            </p:stCondLst>
                            <p:childTnLst>
                              <p:par>
                                <p:cTn id="93" presetID="22" presetClass="entr" presetSubtype="1" fill="hold" grpId="0" nodeType="afterEffect">
                                  <p:stCondLst>
                                    <p:cond delay="0"/>
                                  </p:stCondLst>
                                  <p:childTnLst>
                                    <p:set>
                                      <p:cBhvr>
                                        <p:cTn id="94" dur="1" fill="hold">
                                          <p:stCondLst>
                                            <p:cond delay="0"/>
                                          </p:stCondLst>
                                        </p:cTn>
                                        <p:tgtEl>
                                          <p:spTgt spid="16057"/>
                                        </p:tgtEl>
                                        <p:attrNameLst>
                                          <p:attrName>style.visibility</p:attrName>
                                        </p:attrNameLst>
                                      </p:cBhvr>
                                      <p:to>
                                        <p:strVal val="visible"/>
                                      </p:to>
                                    </p:set>
                                    <p:animEffect transition="in" filter="wipe(up)">
                                      <p:cBhvr>
                                        <p:cTn id="95" dur="1000"/>
                                        <p:tgtEl>
                                          <p:spTgt spid="16057"/>
                                        </p:tgtEl>
                                      </p:cBhvr>
                                    </p:animEffect>
                                  </p:childTnLst>
                                  <p:subTnLst>
                                    <p:audio>
                                      <p:cMediaNode>
                                        <p:cTn display="0" masterRel="sameClick">
                                          <p:stCondLst>
                                            <p:cond evt="begin" delay="0">
                                              <p:tn val="93"/>
                                            </p:cond>
                                          </p:stCondLst>
                                          <p:endCondLst>
                                            <p:cond evt="onStopAudio" delay="0">
                                              <p:tgtEl>
                                                <p:sldTgt/>
                                              </p:tgtEl>
                                            </p:cond>
                                          </p:endCondLst>
                                        </p:cTn>
                                        <p:tgtEl>
                                          <p:sndTgt r:embed="rId6" name="push.wav"/>
                                        </p:tgtEl>
                                      </p:cMediaNode>
                                    </p:audio>
                                  </p:subTnLst>
                                </p:cTn>
                              </p:par>
                            </p:childTnLst>
                          </p:cTn>
                        </p:par>
                        <p:par>
                          <p:cTn id="96" fill="hold" nodeType="afterGroup">
                            <p:stCondLst>
                              <p:cond delay="13500"/>
                            </p:stCondLst>
                            <p:childTnLst>
                              <p:par>
                                <p:cTn id="97" presetID="1" presetClass="entr" presetSubtype="0" fill="hold" grpId="0" nodeType="afterEffect">
                                  <p:stCondLst>
                                    <p:cond delay="0"/>
                                  </p:stCondLst>
                                  <p:childTnLst>
                                    <p:set>
                                      <p:cBhvr>
                                        <p:cTn id="98" dur="1" fill="hold">
                                          <p:stCondLst>
                                            <p:cond delay="0"/>
                                          </p:stCondLst>
                                        </p:cTn>
                                        <p:tgtEl>
                                          <p:spTgt spid="16060"/>
                                        </p:tgtEl>
                                        <p:attrNameLst>
                                          <p:attrName>style.visibility</p:attrName>
                                        </p:attrNameLst>
                                      </p:cBhvr>
                                      <p:to>
                                        <p:strVal val="visible"/>
                                      </p:to>
                                    </p:set>
                                  </p:childTnLst>
                                  <p:subTnLst>
                                    <p:audio>
                                      <p:cMediaNode>
                                        <p:cTn display="0" masterRel="sameClick">
                                          <p:stCondLst>
                                            <p:cond evt="begin" delay="0">
                                              <p:tn val="97"/>
                                            </p:cond>
                                          </p:stCondLst>
                                          <p:endCondLst>
                                            <p:cond evt="onStopAudio" delay="0">
                                              <p:tgtEl>
                                                <p:sldTgt/>
                                              </p:tgtEl>
                                            </p:cond>
                                          </p:endCondLst>
                                        </p:cTn>
                                        <p:tgtEl>
                                          <p:sndTgt r:embed="rId7" name="explode.wav"/>
                                        </p:tgtEl>
                                      </p:cMediaNode>
                                    </p:audio>
                                  </p:subTnLst>
                                </p:cTn>
                              </p:par>
                              <p:par>
                                <p:cTn id="99" presetID="3" presetClass="exit" presetSubtype="10" fill="hold" grpId="1" nodeType="withEffect">
                                  <p:stCondLst>
                                    <p:cond delay="0"/>
                                  </p:stCondLst>
                                  <p:childTnLst>
                                    <p:animEffect transition="out" filter="blinds(horizontal)">
                                      <p:cBhvr>
                                        <p:cTn id="100" dur="500"/>
                                        <p:tgtEl>
                                          <p:spTgt spid="16060"/>
                                        </p:tgtEl>
                                      </p:cBhvr>
                                    </p:animEffect>
                                    <p:set>
                                      <p:cBhvr>
                                        <p:cTn id="101" dur="1" fill="hold">
                                          <p:stCondLst>
                                            <p:cond delay="499"/>
                                          </p:stCondLst>
                                        </p:cTn>
                                        <p:tgtEl>
                                          <p:spTgt spid="16060"/>
                                        </p:tgtEl>
                                        <p:attrNameLst>
                                          <p:attrName>style.visibility</p:attrName>
                                        </p:attrNameLst>
                                      </p:cBhvr>
                                      <p:to>
                                        <p:strVal val="hidden"/>
                                      </p:to>
                                    </p:set>
                                  </p:childTnLst>
                                </p:cTn>
                              </p:par>
                            </p:childTnLst>
                          </p:cTn>
                        </p:par>
                        <p:par>
                          <p:cTn id="102" fill="hold" nodeType="afterGroup">
                            <p:stCondLst>
                              <p:cond delay="14000"/>
                            </p:stCondLst>
                            <p:childTnLst>
                              <p:par>
                                <p:cTn id="103" presetID="22" presetClass="exit" presetSubtype="1" fill="hold" grpId="1" nodeType="afterEffect">
                                  <p:stCondLst>
                                    <p:cond delay="0"/>
                                  </p:stCondLst>
                                  <p:childTnLst>
                                    <p:animEffect transition="out" filter="wipe(up)">
                                      <p:cBhvr>
                                        <p:cTn id="104" dur="500"/>
                                        <p:tgtEl>
                                          <p:spTgt spid="16057"/>
                                        </p:tgtEl>
                                      </p:cBhvr>
                                    </p:animEffect>
                                    <p:set>
                                      <p:cBhvr>
                                        <p:cTn id="105" dur="1" fill="hold">
                                          <p:stCondLst>
                                            <p:cond delay="499"/>
                                          </p:stCondLst>
                                        </p:cTn>
                                        <p:tgtEl>
                                          <p:spTgt spid="16057"/>
                                        </p:tgtEl>
                                        <p:attrNameLst>
                                          <p:attrName>style.visibility</p:attrName>
                                        </p:attrNameLst>
                                      </p:cBhvr>
                                      <p:to>
                                        <p:strVal val="hidden"/>
                                      </p:to>
                                    </p:set>
                                  </p:childTnLst>
                                </p:cTn>
                              </p:par>
                              <p:par>
                                <p:cTn id="106" presetID="9" presetClass="entr" presetSubtype="0" fill="hold" nodeType="withEffect">
                                  <p:stCondLst>
                                    <p:cond delay="0"/>
                                  </p:stCondLst>
                                  <p:childTnLst>
                                    <p:set>
                                      <p:cBhvr>
                                        <p:cTn id="107" dur="1" fill="hold">
                                          <p:stCondLst>
                                            <p:cond delay="0"/>
                                          </p:stCondLst>
                                        </p:cTn>
                                        <p:tgtEl>
                                          <p:spTgt spid="16061"/>
                                        </p:tgtEl>
                                        <p:attrNameLst>
                                          <p:attrName>style.visibility</p:attrName>
                                        </p:attrNameLst>
                                      </p:cBhvr>
                                      <p:to>
                                        <p:strVal val="visible"/>
                                      </p:to>
                                    </p:set>
                                    <p:animEffect transition="in" filter="dissolve">
                                      <p:cBhvr>
                                        <p:cTn id="108" dur="1000"/>
                                        <p:tgtEl>
                                          <p:spTgt spid="16061"/>
                                        </p:tgtEl>
                                      </p:cBhvr>
                                    </p:animEffect>
                                  </p:childTnLst>
                                </p:cTn>
                              </p:par>
                            </p:childTnLst>
                          </p:cTn>
                        </p:par>
                        <p:par>
                          <p:cTn id="109" fill="hold" nodeType="afterGroup">
                            <p:stCondLst>
                              <p:cond delay="15000"/>
                            </p:stCondLst>
                            <p:childTnLst>
                              <p:par>
                                <p:cTn id="110" presetID="9" presetClass="exit" presetSubtype="0" fill="hold" grpId="1" nodeType="afterEffect">
                                  <p:stCondLst>
                                    <p:cond delay="0"/>
                                  </p:stCondLst>
                                  <p:childTnLst>
                                    <p:animEffect transition="out" filter="dissolve">
                                      <p:cBhvr>
                                        <p:cTn id="111" dur="2000"/>
                                        <p:tgtEl>
                                          <p:spTgt spid="16058"/>
                                        </p:tgtEl>
                                      </p:cBhvr>
                                    </p:animEffect>
                                    <p:set>
                                      <p:cBhvr>
                                        <p:cTn id="112" dur="1" fill="hold">
                                          <p:stCondLst>
                                            <p:cond delay="1999"/>
                                          </p:stCondLst>
                                        </p:cTn>
                                        <p:tgtEl>
                                          <p:spTgt spid="16058"/>
                                        </p:tgtEl>
                                        <p:attrNameLst>
                                          <p:attrName>style.visibility</p:attrName>
                                        </p:attrNameLst>
                                      </p:cBhvr>
                                      <p:to>
                                        <p:strVal val="hidden"/>
                                      </p:to>
                                    </p:se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9" presetClass="entr" presetSubtype="0" fill="hold" nodeType="clickEffect">
                                  <p:stCondLst>
                                    <p:cond delay="0"/>
                                  </p:stCondLst>
                                  <p:childTnLst>
                                    <p:set>
                                      <p:cBhvr>
                                        <p:cTn id="116" dur="1" fill="hold">
                                          <p:stCondLst>
                                            <p:cond delay="0"/>
                                          </p:stCondLst>
                                        </p:cTn>
                                        <p:tgtEl>
                                          <p:spTgt spid="15364"/>
                                        </p:tgtEl>
                                        <p:attrNameLst>
                                          <p:attrName>style.visibility</p:attrName>
                                        </p:attrNameLst>
                                      </p:cBhvr>
                                      <p:to>
                                        <p:strVal val="visible"/>
                                      </p:to>
                                    </p:set>
                                    <p:animEffect transition="in" filter="dissolve">
                                      <p:cBhvr>
                                        <p:cTn id="117" dur="2000"/>
                                        <p:tgtEl>
                                          <p:spTgt spid="15364"/>
                                        </p:tgtEl>
                                      </p:cBhvr>
                                    </p:animEffect>
                                  </p:childTnLst>
                                </p:cTn>
                              </p:par>
                              <p:par>
                                <p:cTn id="118" presetID="9" presetClass="entr" presetSubtype="0" fill="hold" grpId="0" nodeType="withEffect">
                                  <p:stCondLst>
                                    <p:cond delay="0"/>
                                  </p:stCondLst>
                                  <p:childTnLst>
                                    <p:set>
                                      <p:cBhvr>
                                        <p:cTn id="119" dur="1" fill="hold">
                                          <p:stCondLst>
                                            <p:cond delay="0"/>
                                          </p:stCondLst>
                                        </p:cTn>
                                        <p:tgtEl>
                                          <p:spTgt spid="16051"/>
                                        </p:tgtEl>
                                        <p:attrNameLst>
                                          <p:attrName>style.visibility</p:attrName>
                                        </p:attrNameLst>
                                      </p:cBhvr>
                                      <p:to>
                                        <p:strVal val="visible"/>
                                      </p:to>
                                    </p:set>
                                    <p:animEffect transition="in" filter="dissolve">
                                      <p:cBhvr>
                                        <p:cTn id="120" dur="2000"/>
                                        <p:tgtEl>
                                          <p:spTgt spid="16051"/>
                                        </p:tgtEl>
                                      </p:cBhvr>
                                    </p:animEffect>
                                  </p:childTnLst>
                                  <p:subTnLst>
                                    <p:audio>
                                      <p:cMediaNode>
                                        <p:cTn display="0" masterRel="sameClick">
                                          <p:stCondLst>
                                            <p:cond evt="begin" delay="0">
                                              <p:tn val="118"/>
                                            </p:cond>
                                          </p:stCondLst>
                                          <p:endCondLst>
                                            <p:cond evt="onStopAudio" delay="0">
                                              <p:tgtEl>
                                                <p:sldTgt/>
                                              </p:tgtEl>
                                            </p:cond>
                                          </p:endCondLst>
                                        </p:cTn>
                                        <p:tgtEl>
                                          <p:sndTgt r:embed="rId3" name="nautical026.wav"/>
                                        </p:tgtEl>
                                      </p:cMediaNode>
                                    </p:audio>
                                  </p:subTnLst>
                                </p:cTn>
                              </p:par>
                            </p:childTnLst>
                          </p:cTn>
                        </p:par>
                        <p:par>
                          <p:cTn id="121" fill="hold" nodeType="afterGroup">
                            <p:stCondLst>
                              <p:cond delay="2000"/>
                            </p:stCondLst>
                            <p:childTnLst>
                              <p:par>
                                <p:cTn id="122" presetID="9" presetClass="entr" presetSubtype="0" fill="hold" nodeType="afterEffect">
                                  <p:stCondLst>
                                    <p:cond delay="0"/>
                                  </p:stCondLst>
                                  <p:childTnLst>
                                    <p:set>
                                      <p:cBhvr>
                                        <p:cTn id="123" dur="1" fill="hold">
                                          <p:stCondLst>
                                            <p:cond delay="0"/>
                                          </p:stCondLst>
                                        </p:cTn>
                                        <p:tgtEl>
                                          <p:spTgt spid="14645"/>
                                        </p:tgtEl>
                                        <p:attrNameLst>
                                          <p:attrName>style.visibility</p:attrName>
                                        </p:attrNameLst>
                                      </p:cBhvr>
                                      <p:to>
                                        <p:strVal val="visible"/>
                                      </p:to>
                                    </p:set>
                                    <p:animEffect transition="in" filter="dissolve">
                                      <p:cBhvr>
                                        <p:cTn id="124" dur="2000"/>
                                        <p:tgtEl>
                                          <p:spTgt spid="14645"/>
                                        </p:tgtEl>
                                      </p:cBhvr>
                                    </p:animEffect>
                                  </p:childTnLst>
                                </p:cTn>
                              </p:par>
                              <p:par>
                                <p:cTn id="125" presetID="9" presetClass="entr" presetSubtype="0" fill="hold" grpId="0" nodeType="withEffect">
                                  <p:stCondLst>
                                    <p:cond delay="0"/>
                                  </p:stCondLst>
                                  <p:childTnLst>
                                    <p:set>
                                      <p:cBhvr>
                                        <p:cTn id="126" dur="1" fill="hold">
                                          <p:stCondLst>
                                            <p:cond delay="0"/>
                                          </p:stCondLst>
                                        </p:cTn>
                                        <p:tgtEl>
                                          <p:spTgt spid="16064"/>
                                        </p:tgtEl>
                                        <p:attrNameLst>
                                          <p:attrName>style.visibility</p:attrName>
                                        </p:attrNameLst>
                                      </p:cBhvr>
                                      <p:to>
                                        <p:strVal val="visible"/>
                                      </p:to>
                                    </p:set>
                                    <p:animEffect transition="in" filter="dissolve">
                                      <p:cBhvr>
                                        <p:cTn id="127" dur="2000"/>
                                        <p:tgtEl>
                                          <p:spTgt spid="16064"/>
                                        </p:tgtEl>
                                      </p:cBhvr>
                                    </p:animEffect>
                                  </p:childTnLst>
                                </p:cTn>
                              </p:par>
                            </p:childTnLst>
                          </p:cTn>
                        </p:par>
                        <p:par>
                          <p:cTn id="128" fill="hold" nodeType="afterGroup">
                            <p:stCondLst>
                              <p:cond delay="4000"/>
                            </p:stCondLst>
                            <p:childTnLst>
                              <p:par>
                                <p:cTn id="129" presetID="0" presetClass="path" presetSubtype="0" accel="50000" decel="50000" fill="hold" grpId="1" nodeType="afterEffect">
                                  <p:stCondLst>
                                    <p:cond delay="0"/>
                                  </p:stCondLst>
                                  <p:childTnLst>
                                    <p:animMotion origin="layout" path="M 0 0 L 0 0.05185 L -0.03055 0.09074 " pathEditMode="relative" ptsTypes="AAA">
                                      <p:cBhvr>
                                        <p:cTn id="130" dur="2000" fill="hold"/>
                                        <p:tgtEl>
                                          <p:spTgt spid="16064"/>
                                        </p:tgtEl>
                                        <p:attrNameLst>
                                          <p:attrName>ppt_x</p:attrName>
                                          <p:attrName>ppt_y</p:attrName>
                                        </p:attrNameLst>
                                      </p:cBhvr>
                                    </p:animMotion>
                                  </p:childTnLst>
                                </p:cTn>
                              </p:par>
                              <p:par>
                                <p:cTn id="131" presetID="0" presetClass="path" presetSubtype="0" accel="50000" decel="50000" fill="hold" grpId="2" nodeType="withEffect">
                                  <p:stCondLst>
                                    <p:cond delay="0"/>
                                  </p:stCondLst>
                                  <p:childTnLst>
                                    <p:animMotion origin="layout" path="M 0.11944 -0.22778 L 0.1684 -0.29028 L 0.22153 -0.39306 C 0.23646 -0.41806 0.2467 -0.43935 0.25798 -0.44028 C 0.26927 -0.4412 0.27795 -0.4088 0.28923 -0.39861 C 0.30052 -0.38843 0.31719 -0.37407 0.32569 -0.37917 C 0.3342 -0.38426 0.33576 -0.4169 0.34028 -0.42917 C 0.34479 -0.44144 0.34653 -0.44931 0.35278 -0.45278 C 0.35903 -0.45625 0.37257 -0.45069 0.37778 -0.45 " pathEditMode="relative" rAng="0" ptsTypes="AAaaaaaaA">
                                      <p:cBhvr>
                                        <p:cTn id="132" dur="2000" fill="hold"/>
                                        <p:tgtEl>
                                          <p:spTgt spid="15421"/>
                                        </p:tgtEl>
                                        <p:attrNameLst>
                                          <p:attrName>ppt_x</p:attrName>
                                          <p:attrName>ppt_y</p:attrName>
                                        </p:attrNameLst>
                                      </p:cBhvr>
                                      <p:rCtr x="12917" y="-11435"/>
                                    </p:animMotion>
                                  </p:childTnLst>
                                  <p:subTnLst>
                                    <p:audio>
                                      <p:cMediaNode>
                                        <p:cTn display="0" masterRel="sameClick">
                                          <p:stCondLst>
                                            <p:cond evt="begin" delay="0">
                                              <p:tn val="131"/>
                                            </p:cond>
                                          </p:stCondLst>
                                          <p:endCondLst>
                                            <p:cond evt="onStopAudio" delay="0">
                                              <p:tgtEl>
                                                <p:sldTgt/>
                                              </p:tgtEl>
                                            </p:cond>
                                          </p:endCondLst>
                                        </p:cTn>
                                        <p:tgtEl>
                                          <p:sndTgt r:embed="rId4" name="shiphorn.wav"/>
                                        </p:tgtEl>
                                      </p:cMediaNode>
                                    </p:audio>
                                  </p:subTnLst>
                                </p:cTn>
                              </p:par>
                              <p:par>
                                <p:cTn id="133" presetID="0" presetClass="path" presetSubtype="0" accel="50000" decel="50000" fill="hold" grpId="2" nodeType="withEffect">
                                  <p:stCondLst>
                                    <p:cond delay="0"/>
                                  </p:stCondLst>
                                  <p:childTnLst>
                                    <p:animMotion origin="layout" path="M 0.05486 -0.09143 C 0.07135 -0.09444 0.12013 -0.09953 0.15382 -0.10949 C 0.1875 -0.11944 0.22725 -0.14051 0.25694 -0.15115 C 0.28663 -0.1618 0.31632 -0.16875 0.33194 -0.17338 " pathEditMode="relative" rAng="0" ptsTypes="aaaA">
                                      <p:cBhvr>
                                        <p:cTn id="134" dur="2000" fill="hold"/>
                                        <p:tgtEl>
                                          <p:spTgt spid="15423"/>
                                        </p:tgtEl>
                                        <p:attrNameLst>
                                          <p:attrName>ppt_x</p:attrName>
                                          <p:attrName>ppt_y</p:attrName>
                                        </p:attrNameLst>
                                      </p:cBhvr>
                                      <p:rCtr x="13854" y="-4097"/>
                                    </p:animMotion>
                                  </p:childTnLst>
                                </p:cTn>
                              </p:par>
                              <p:par>
                                <p:cTn id="135" presetID="0" presetClass="path" presetSubtype="0" accel="50000" decel="50000" fill="hold" grpId="1" nodeType="withEffect">
                                  <p:stCondLst>
                                    <p:cond delay="0"/>
                                  </p:stCondLst>
                                  <p:childTnLst>
                                    <p:animMotion origin="layout" path="M 2.22222E-6 -1.48148E-6 L 0.03437 0.08889 C 0.04826 0.11435 0.06996 0.12338 0.08333 0.15278 C 0.0967 0.18218 0.10816 0.2419 0.11458 0.26528 " pathEditMode="relative" rAng="0" ptsTypes="AaaA">
                                      <p:cBhvr>
                                        <p:cTn id="136" dur="2000" fill="hold"/>
                                        <p:tgtEl>
                                          <p:spTgt spid="16051"/>
                                        </p:tgtEl>
                                        <p:attrNameLst>
                                          <p:attrName>ppt_x</p:attrName>
                                          <p:attrName>ppt_y</p:attrName>
                                        </p:attrNameLst>
                                      </p:cBhvr>
                                      <p:rCtr x="5729" y="13264"/>
                                    </p:animMotion>
                                  </p:childTnLst>
                                </p:cTn>
                              </p:par>
                            </p:childTnLst>
                          </p:cTn>
                        </p:par>
                      </p:childTnLst>
                    </p:cTn>
                  </p:par>
                  <p:par>
                    <p:cTn id="137" fill="hold" nodeType="clickPar">
                      <p:stCondLst>
                        <p:cond delay="indefinite"/>
                      </p:stCondLst>
                      <p:childTnLst>
                        <p:par>
                          <p:cTn id="138" fill="hold" nodeType="withGroup">
                            <p:stCondLst>
                              <p:cond delay="0"/>
                            </p:stCondLst>
                            <p:childTnLst>
                              <p:par>
                                <p:cTn id="139" presetID="9" presetClass="entr" presetSubtype="0" fill="hold" grpId="0" nodeType="clickEffect">
                                  <p:stCondLst>
                                    <p:cond delay="0"/>
                                  </p:stCondLst>
                                  <p:childTnLst>
                                    <p:set>
                                      <p:cBhvr>
                                        <p:cTn id="140" dur="1" fill="hold">
                                          <p:stCondLst>
                                            <p:cond delay="0"/>
                                          </p:stCondLst>
                                        </p:cTn>
                                        <p:tgtEl>
                                          <p:spTgt spid="16074"/>
                                        </p:tgtEl>
                                        <p:attrNameLst>
                                          <p:attrName>style.visibility</p:attrName>
                                        </p:attrNameLst>
                                      </p:cBhvr>
                                      <p:to>
                                        <p:strVal val="visible"/>
                                      </p:to>
                                    </p:set>
                                    <p:animEffect transition="in" filter="dissolve">
                                      <p:cBhvr>
                                        <p:cTn id="141" dur="500"/>
                                        <p:tgtEl>
                                          <p:spTgt spid="16074"/>
                                        </p:tgtEl>
                                      </p:cBhvr>
                                    </p:animEffect>
                                  </p:childTnLst>
                                </p:cTn>
                              </p:par>
                              <p:par>
                                <p:cTn id="142" presetID="9" presetClass="entr" presetSubtype="0" fill="hold" grpId="0" nodeType="withEffect">
                                  <p:stCondLst>
                                    <p:cond delay="0"/>
                                  </p:stCondLst>
                                  <p:childTnLst>
                                    <p:set>
                                      <p:cBhvr>
                                        <p:cTn id="143" dur="1" fill="hold">
                                          <p:stCondLst>
                                            <p:cond delay="0"/>
                                          </p:stCondLst>
                                        </p:cTn>
                                        <p:tgtEl>
                                          <p:spTgt spid="16075"/>
                                        </p:tgtEl>
                                        <p:attrNameLst>
                                          <p:attrName>style.visibility</p:attrName>
                                        </p:attrNameLst>
                                      </p:cBhvr>
                                      <p:to>
                                        <p:strVal val="visible"/>
                                      </p:to>
                                    </p:set>
                                    <p:animEffect transition="in" filter="dissolve">
                                      <p:cBhvr>
                                        <p:cTn id="144" dur="500"/>
                                        <p:tgtEl>
                                          <p:spTgt spid="16075"/>
                                        </p:tgtEl>
                                      </p:cBhvr>
                                    </p:animEffect>
                                  </p:childTnLst>
                                </p:cTn>
                              </p:par>
                            </p:childTnLst>
                          </p:cTn>
                        </p:par>
                        <p:par>
                          <p:cTn id="145" fill="hold" nodeType="afterGroup">
                            <p:stCondLst>
                              <p:cond delay="500"/>
                            </p:stCondLst>
                            <p:childTnLst>
                              <p:par>
                                <p:cTn id="146" presetID="0" presetClass="path" presetSubtype="0" accel="50000" decel="50000" fill="hold" grpId="1" nodeType="afterEffect">
                                  <p:stCondLst>
                                    <p:cond delay="0"/>
                                  </p:stCondLst>
                                  <p:childTnLst>
                                    <p:animMotion origin="layout" path="M 3.33333E-6 3.7037E-6 L 0.06406 0.00023 L 0.2026 0.04745 " pathEditMode="relative" rAng="0" ptsTypes="AAA">
                                      <p:cBhvr>
                                        <p:cTn id="147" dur="2000" fill="hold"/>
                                        <p:tgtEl>
                                          <p:spTgt spid="16074"/>
                                        </p:tgtEl>
                                        <p:attrNameLst>
                                          <p:attrName>ppt_x</p:attrName>
                                          <p:attrName>ppt_y</p:attrName>
                                        </p:attrNameLst>
                                      </p:cBhvr>
                                      <p:rCtr x="10122" y="2361"/>
                                    </p:animMotion>
                                  </p:childTnLst>
                                  <p:subTnLst>
                                    <p:audio>
                                      <p:cMediaNode>
                                        <p:cTn display="0" masterRel="sameClick">
                                          <p:stCondLst>
                                            <p:cond evt="begin" delay="0">
                                              <p:tn val="146"/>
                                            </p:cond>
                                          </p:stCondLst>
                                          <p:endCondLst>
                                            <p:cond evt="onStopAudio" delay="0">
                                              <p:tgtEl>
                                                <p:sldTgt/>
                                              </p:tgtEl>
                                            </p:cond>
                                          </p:endCondLst>
                                        </p:cTn>
                                        <p:tgtEl>
                                          <p:sndTgt r:embed="rId8" name="airplanes.wav"/>
                                        </p:tgtEl>
                                      </p:cMediaNode>
                                    </p:audio>
                                  </p:subTnLst>
                                </p:cTn>
                              </p:par>
                              <p:par>
                                <p:cTn id="148" presetID="0" presetClass="path" presetSubtype="0" accel="50000" decel="50000" fill="hold" grpId="1" nodeType="withEffect">
                                  <p:stCondLst>
                                    <p:cond delay="0"/>
                                  </p:stCondLst>
                                  <p:childTnLst>
                                    <p:animMotion origin="layout" path="M 2.5E-6 -7.40741E-7 L 0.07031 0.0037 L 0.15052 0.01065 " pathEditMode="relative" rAng="0" ptsTypes="AAA">
                                      <p:cBhvr>
                                        <p:cTn id="149" dur="2000" fill="hold"/>
                                        <p:tgtEl>
                                          <p:spTgt spid="16075"/>
                                        </p:tgtEl>
                                        <p:attrNameLst>
                                          <p:attrName>ppt_x</p:attrName>
                                          <p:attrName>ppt_y</p:attrName>
                                        </p:attrNameLst>
                                      </p:cBhvr>
                                      <p:rCtr x="7517" y="532"/>
                                    </p:animMotion>
                                  </p:childTnLst>
                                  <p:subTnLst>
                                    <p:audio>
                                      <p:cMediaNode>
                                        <p:cTn display="0" masterRel="sameClick">
                                          <p:stCondLst>
                                            <p:cond evt="begin" delay="0">
                                              <p:tn val="148"/>
                                            </p:cond>
                                          </p:stCondLst>
                                          <p:endCondLst>
                                            <p:cond evt="onStopAudio" delay="0">
                                              <p:tgtEl>
                                                <p:sldTgt/>
                                              </p:tgtEl>
                                            </p:cond>
                                          </p:endCondLst>
                                        </p:cTn>
                                        <p:tgtEl>
                                          <p:sndTgt r:embed="rId8" name="airplanes.wav"/>
                                        </p:tgtEl>
                                      </p:cMediaNode>
                                    </p:audio>
                                  </p:subTnLst>
                                </p:cTn>
                              </p:par>
                            </p:childTnLst>
                          </p:cTn>
                        </p:par>
                        <p:par>
                          <p:cTn id="150" fill="hold" nodeType="afterGroup">
                            <p:stCondLst>
                              <p:cond delay="2500"/>
                            </p:stCondLst>
                            <p:childTnLst>
                              <p:par>
                                <p:cTn id="151" presetID="1" presetClass="entr" presetSubtype="0" fill="hold" grpId="0" nodeType="afterEffect">
                                  <p:stCondLst>
                                    <p:cond delay="0"/>
                                  </p:stCondLst>
                                  <p:childTnLst>
                                    <p:set>
                                      <p:cBhvr>
                                        <p:cTn id="152" dur="1" fill="hold">
                                          <p:stCondLst>
                                            <p:cond delay="0"/>
                                          </p:stCondLst>
                                        </p:cTn>
                                        <p:tgtEl>
                                          <p:spTgt spid="16076"/>
                                        </p:tgtEl>
                                        <p:attrNameLst>
                                          <p:attrName>style.visibility</p:attrName>
                                        </p:attrNameLst>
                                      </p:cBhvr>
                                      <p:to>
                                        <p:strVal val="visible"/>
                                      </p:to>
                                    </p:set>
                                  </p:childTnLst>
                                  <p:subTnLst>
                                    <p:audio>
                                      <p:cMediaNode>
                                        <p:cTn display="0" masterRel="sameClick">
                                          <p:stCondLst>
                                            <p:cond evt="begin" delay="0">
                                              <p:tn val="151"/>
                                            </p:cond>
                                          </p:stCondLst>
                                          <p:endCondLst>
                                            <p:cond evt="onStopAudio" delay="0">
                                              <p:tgtEl>
                                                <p:sldTgt/>
                                              </p:tgtEl>
                                            </p:cond>
                                          </p:endCondLst>
                                        </p:cTn>
                                        <p:tgtEl>
                                          <p:sndTgt r:embed="rId7" name="explode.wav"/>
                                        </p:tgtEl>
                                      </p:cMediaNode>
                                    </p:audio>
                                  </p:subTnLst>
                                </p:cTn>
                              </p:par>
                              <p:par>
                                <p:cTn id="153" presetID="3" presetClass="exit" presetSubtype="10" fill="hold" grpId="1" nodeType="withEffect">
                                  <p:stCondLst>
                                    <p:cond delay="0"/>
                                  </p:stCondLst>
                                  <p:childTnLst>
                                    <p:animEffect transition="out" filter="blinds(horizontal)">
                                      <p:cBhvr>
                                        <p:cTn id="154" dur="500"/>
                                        <p:tgtEl>
                                          <p:spTgt spid="16076"/>
                                        </p:tgtEl>
                                      </p:cBhvr>
                                    </p:animEffect>
                                    <p:set>
                                      <p:cBhvr>
                                        <p:cTn id="155" dur="1" fill="hold">
                                          <p:stCondLst>
                                            <p:cond delay="499"/>
                                          </p:stCondLst>
                                        </p:cTn>
                                        <p:tgtEl>
                                          <p:spTgt spid="16076"/>
                                        </p:tgtEl>
                                        <p:attrNameLst>
                                          <p:attrName>style.visibility</p:attrName>
                                        </p:attrNameLst>
                                      </p:cBhvr>
                                      <p:to>
                                        <p:strVal val="hidden"/>
                                      </p:to>
                                    </p:set>
                                  </p:childTnLst>
                                </p:cTn>
                              </p:par>
                            </p:childTnLst>
                          </p:cTn>
                        </p:par>
                        <p:par>
                          <p:cTn id="156" fill="hold" nodeType="afterGroup">
                            <p:stCondLst>
                              <p:cond delay="3000"/>
                            </p:stCondLst>
                            <p:childTnLst>
                              <p:par>
                                <p:cTn id="157" presetID="1" presetClass="entr" presetSubtype="0" fill="hold" grpId="0" nodeType="afterEffect">
                                  <p:stCondLst>
                                    <p:cond delay="0"/>
                                  </p:stCondLst>
                                  <p:childTnLst>
                                    <p:set>
                                      <p:cBhvr>
                                        <p:cTn id="158" dur="1" fill="hold">
                                          <p:stCondLst>
                                            <p:cond delay="0"/>
                                          </p:stCondLst>
                                        </p:cTn>
                                        <p:tgtEl>
                                          <p:spTgt spid="16077"/>
                                        </p:tgtEl>
                                        <p:attrNameLst>
                                          <p:attrName>style.visibility</p:attrName>
                                        </p:attrNameLst>
                                      </p:cBhvr>
                                      <p:to>
                                        <p:strVal val="visible"/>
                                      </p:to>
                                    </p:set>
                                  </p:childTnLst>
                                  <p:subTnLst>
                                    <p:audio>
                                      <p:cMediaNode>
                                        <p:cTn display="0" masterRel="sameClick">
                                          <p:stCondLst>
                                            <p:cond evt="begin" delay="0">
                                              <p:tn val="157"/>
                                            </p:cond>
                                          </p:stCondLst>
                                          <p:endCondLst>
                                            <p:cond evt="onStopAudio" delay="0">
                                              <p:tgtEl>
                                                <p:sldTgt/>
                                              </p:tgtEl>
                                            </p:cond>
                                          </p:endCondLst>
                                        </p:cTn>
                                        <p:tgtEl>
                                          <p:sndTgt r:embed="rId7" name="explode.wav"/>
                                        </p:tgtEl>
                                      </p:cMediaNode>
                                    </p:audio>
                                  </p:subTnLst>
                                </p:cTn>
                              </p:par>
                              <p:par>
                                <p:cTn id="159" presetID="3" presetClass="exit" presetSubtype="10" fill="hold" grpId="1" nodeType="withEffect">
                                  <p:stCondLst>
                                    <p:cond delay="0"/>
                                  </p:stCondLst>
                                  <p:childTnLst>
                                    <p:animEffect transition="out" filter="blinds(horizontal)">
                                      <p:cBhvr>
                                        <p:cTn id="160" dur="500"/>
                                        <p:tgtEl>
                                          <p:spTgt spid="16077"/>
                                        </p:tgtEl>
                                      </p:cBhvr>
                                    </p:animEffect>
                                    <p:set>
                                      <p:cBhvr>
                                        <p:cTn id="161" dur="1" fill="hold">
                                          <p:stCondLst>
                                            <p:cond delay="499"/>
                                          </p:stCondLst>
                                        </p:cTn>
                                        <p:tgtEl>
                                          <p:spTgt spid="16077"/>
                                        </p:tgtEl>
                                        <p:attrNameLst>
                                          <p:attrName>style.visibility</p:attrName>
                                        </p:attrNameLst>
                                      </p:cBhvr>
                                      <p:to>
                                        <p:strVal val="hidden"/>
                                      </p:to>
                                    </p:set>
                                  </p:childTnLst>
                                </p:cTn>
                              </p:par>
                            </p:childTnLst>
                          </p:cTn>
                        </p:par>
                        <p:par>
                          <p:cTn id="162" fill="hold" nodeType="afterGroup">
                            <p:stCondLst>
                              <p:cond delay="3500"/>
                            </p:stCondLst>
                            <p:childTnLst>
                              <p:par>
                                <p:cTn id="163" presetID="9" presetClass="exit" presetSubtype="0" fill="hold" grpId="2" nodeType="afterEffect">
                                  <p:stCondLst>
                                    <p:cond delay="0"/>
                                  </p:stCondLst>
                                  <p:childTnLst>
                                    <p:animEffect transition="out" filter="dissolve">
                                      <p:cBhvr>
                                        <p:cTn id="164" dur="500"/>
                                        <p:tgtEl>
                                          <p:spTgt spid="16074"/>
                                        </p:tgtEl>
                                      </p:cBhvr>
                                    </p:animEffect>
                                    <p:set>
                                      <p:cBhvr>
                                        <p:cTn id="165" dur="1" fill="hold">
                                          <p:stCondLst>
                                            <p:cond delay="499"/>
                                          </p:stCondLst>
                                        </p:cTn>
                                        <p:tgtEl>
                                          <p:spTgt spid="16074"/>
                                        </p:tgtEl>
                                        <p:attrNameLst>
                                          <p:attrName>style.visibility</p:attrName>
                                        </p:attrNameLst>
                                      </p:cBhvr>
                                      <p:to>
                                        <p:strVal val="hidden"/>
                                      </p:to>
                                    </p:set>
                                  </p:childTnLst>
                                </p:cTn>
                              </p:par>
                              <p:par>
                                <p:cTn id="166" presetID="9" presetClass="exit" presetSubtype="0" fill="hold" grpId="2" nodeType="withEffect">
                                  <p:stCondLst>
                                    <p:cond delay="0"/>
                                  </p:stCondLst>
                                  <p:childTnLst>
                                    <p:animEffect transition="out" filter="dissolve">
                                      <p:cBhvr>
                                        <p:cTn id="167" dur="500"/>
                                        <p:tgtEl>
                                          <p:spTgt spid="16075"/>
                                        </p:tgtEl>
                                      </p:cBhvr>
                                    </p:animEffect>
                                    <p:set>
                                      <p:cBhvr>
                                        <p:cTn id="168" dur="1" fill="hold">
                                          <p:stCondLst>
                                            <p:cond delay="499"/>
                                          </p:stCondLst>
                                        </p:cTn>
                                        <p:tgtEl>
                                          <p:spTgt spid="16075"/>
                                        </p:tgtEl>
                                        <p:attrNameLst>
                                          <p:attrName>style.visibility</p:attrName>
                                        </p:attrNameLst>
                                      </p:cBhvr>
                                      <p:to>
                                        <p:strVal val="hidden"/>
                                      </p:to>
                                    </p:set>
                                  </p:childTnLst>
                                </p:cTn>
                              </p:par>
                              <p:par>
                                <p:cTn id="169" presetID="9" presetClass="entr" presetSubtype="0" fill="hold" nodeType="withEffect">
                                  <p:stCondLst>
                                    <p:cond delay="0"/>
                                  </p:stCondLst>
                                  <p:childTnLst>
                                    <p:set>
                                      <p:cBhvr>
                                        <p:cTn id="170" dur="1" fill="hold">
                                          <p:stCondLst>
                                            <p:cond delay="0"/>
                                          </p:stCondLst>
                                        </p:cTn>
                                        <p:tgtEl>
                                          <p:spTgt spid="15494"/>
                                        </p:tgtEl>
                                        <p:attrNameLst>
                                          <p:attrName>style.visibility</p:attrName>
                                        </p:attrNameLst>
                                      </p:cBhvr>
                                      <p:to>
                                        <p:strVal val="visible"/>
                                      </p:to>
                                    </p:set>
                                    <p:animEffect transition="in" filter="dissolve">
                                      <p:cBhvr>
                                        <p:cTn id="171" dur="2000"/>
                                        <p:tgtEl>
                                          <p:spTgt spid="15494"/>
                                        </p:tgtEl>
                                      </p:cBhvr>
                                    </p:animEffect>
                                  </p:childTnLst>
                                </p:cTn>
                              </p:par>
                            </p:childTnLst>
                          </p:cTn>
                        </p:par>
                      </p:childTnLst>
                    </p:cTn>
                  </p:par>
                  <p:par>
                    <p:cTn id="172" fill="hold" nodeType="clickPar">
                      <p:stCondLst>
                        <p:cond delay="indefinite"/>
                      </p:stCondLst>
                      <p:childTnLst>
                        <p:par>
                          <p:cTn id="173" fill="hold" nodeType="withGroup">
                            <p:stCondLst>
                              <p:cond delay="0"/>
                            </p:stCondLst>
                            <p:childTnLst>
                              <p:par>
                                <p:cTn id="174" presetID="9" presetClass="entr" presetSubtype="0" fill="hold" grpId="0" nodeType="clickEffect">
                                  <p:stCondLst>
                                    <p:cond delay="0"/>
                                  </p:stCondLst>
                                  <p:childTnLst>
                                    <p:set>
                                      <p:cBhvr>
                                        <p:cTn id="175" dur="1" fill="hold">
                                          <p:stCondLst>
                                            <p:cond delay="0"/>
                                          </p:stCondLst>
                                        </p:cTn>
                                        <p:tgtEl>
                                          <p:spTgt spid="16065"/>
                                        </p:tgtEl>
                                        <p:attrNameLst>
                                          <p:attrName>style.visibility</p:attrName>
                                        </p:attrNameLst>
                                      </p:cBhvr>
                                      <p:to>
                                        <p:strVal val="visible"/>
                                      </p:to>
                                    </p:set>
                                    <p:animEffect transition="in" filter="dissolve">
                                      <p:cBhvr>
                                        <p:cTn id="176" dur="500"/>
                                        <p:tgtEl>
                                          <p:spTgt spid="16065"/>
                                        </p:tgtEl>
                                      </p:cBhvr>
                                    </p:animEffect>
                                  </p:childTnLst>
                                </p:cTn>
                              </p:par>
                              <p:par>
                                <p:cTn id="177" presetID="9" presetClass="entr" presetSubtype="0" fill="hold" grpId="0" nodeType="withEffect">
                                  <p:stCondLst>
                                    <p:cond delay="0"/>
                                  </p:stCondLst>
                                  <p:childTnLst>
                                    <p:set>
                                      <p:cBhvr>
                                        <p:cTn id="178" dur="1" fill="hold">
                                          <p:stCondLst>
                                            <p:cond delay="0"/>
                                          </p:stCondLst>
                                        </p:cTn>
                                        <p:tgtEl>
                                          <p:spTgt spid="16066"/>
                                        </p:tgtEl>
                                        <p:attrNameLst>
                                          <p:attrName>style.visibility</p:attrName>
                                        </p:attrNameLst>
                                      </p:cBhvr>
                                      <p:to>
                                        <p:strVal val="visible"/>
                                      </p:to>
                                    </p:set>
                                    <p:animEffect transition="in" filter="dissolve">
                                      <p:cBhvr>
                                        <p:cTn id="179" dur="500"/>
                                        <p:tgtEl>
                                          <p:spTgt spid="16066"/>
                                        </p:tgtEl>
                                      </p:cBhvr>
                                    </p:animEffect>
                                  </p:childTnLst>
                                </p:cTn>
                              </p:par>
                              <p:par>
                                <p:cTn id="180" presetID="9" presetClass="entr" presetSubtype="0" fill="hold" grpId="0" nodeType="withEffect">
                                  <p:stCondLst>
                                    <p:cond delay="0"/>
                                  </p:stCondLst>
                                  <p:childTnLst>
                                    <p:set>
                                      <p:cBhvr>
                                        <p:cTn id="181" dur="1" fill="hold">
                                          <p:stCondLst>
                                            <p:cond delay="0"/>
                                          </p:stCondLst>
                                        </p:cTn>
                                        <p:tgtEl>
                                          <p:spTgt spid="16067"/>
                                        </p:tgtEl>
                                        <p:attrNameLst>
                                          <p:attrName>style.visibility</p:attrName>
                                        </p:attrNameLst>
                                      </p:cBhvr>
                                      <p:to>
                                        <p:strVal val="visible"/>
                                      </p:to>
                                    </p:set>
                                    <p:animEffect transition="in" filter="dissolve">
                                      <p:cBhvr>
                                        <p:cTn id="182" dur="500"/>
                                        <p:tgtEl>
                                          <p:spTgt spid="16067"/>
                                        </p:tgtEl>
                                      </p:cBhvr>
                                    </p:animEffect>
                                  </p:childTnLst>
                                </p:cTn>
                              </p:par>
                            </p:childTnLst>
                          </p:cTn>
                        </p:par>
                        <p:par>
                          <p:cTn id="183" fill="hold" nodeType="afterGroup">
                            <p:stCondLst>
                              <p:cond delay="500"/>
                            </p:stCondLst>
                            <p:childTnLst>
                              <p:par>
                                <p:cTn id="184" presetID="0" presetClass="path" presetSubtype="0" accel="50000" decel="50000" fill="hold" grpId="1" nodeType="afterEffect">
                                  <p:stCondLst>
                                    <p:cond delay="0"/>
                                  </p:stCondLst>
                                  <p:childTnLst>
                                    <p:animMotion origin="layout" path="M -2.77778E-6 -2.59259E-6 L -0.05069 0.04491 L -0.10486 0.10602 " pathEditMode="relative" rAng="0" ptsTypes="AAA">
                                      <p:cBhvr>
                                        <p:cTn id="185" dur="2000" fill="hold"/>
                                        <p:tgtEl>
                                          <p:spTgt spid="16065"/>
                                        </p:tgtEl>
                                        <p:attrNameLst>
                                          <p:attrName>ppt_x</p:attrName>
                                          <p:attrName>ppt_y</p:attrName>
                                        </p:attrNameLst>
                                      </p:cBhvr>
                                      <p:rCtr x="-5243" y="5301"/>
                                    </p:animMotion>
                                  </p:childTnLst>
                                  <p:subTnLst>
                                    <p:audio>
                                      <p:cMediaNode>
                                        <p:cTn display="0" masterRel="sameClick">
                                          <p:stCondLst>
                                            <p:cond evt="begin" delay="0">
                                              <p:tn val="184"/>
                                            </p:cond>
                                          </p:stCondLst>
                                          <p:endCondLst>
                                            <p:cond evt="onStopAudio" delay="0">
                                              <p:tgtEl>
                                                <p:sldTgt/>
                                              </p:tgtEl>
                                            </p:cond>
                                          </p:endCondLst>
                                        </p:cTn>
                                        <p:tgtEl>
                                          <p:sndTgt r:embed="rId9" name="flyby.wav"/>
                                        </p:tgtEl>
                                      </p:cMediaNode>
                                    </p:audio>
                                  </p:subTnLst>
                                </p:cTn>
                              </p:par>
                            </p:childTnLst>
                          </p:cTn>
                        </p:par>
                        <p:par>
                          <p:cTn id="186" fill="hold" nodeType="afterGroup">
                            <p:stCondLst>
                              <p:cond delay="2500"/>
                            </p:stCondLst>
                            <p:childTnLst>
                              <p:par>
                                <p:cTn id="187" presetID="1" presetClass="entr" presetSubtype="0" fill="hold" grpId="0" nodeType="afterEffect">
                                  <p:stCondLst>
                                    <p:cond delay="0"/>
                                  </p:stCondLst>
                                  <p:childTnLst>
                                    <p:set>
                                      <p:cBhvr>
                                        <p:cTn id="188" dur="1" fill="hold">
                                          <p:stCondLst>
                                            <p:cond delay="0"/>
                                          </p:stCondLst>
                                        </p:cTn>
                                        <p:tgtEl>
                                          <p:spTgt spid="16068"/>
                                        </p:tgtEl>
                                        <p:attrNameLst>
                                          <p:attrName>style.visibility</p:attrName>
                                        </p:attrNameLst>
                                      </p:cBhvr>
                                      <p:to>
                                        <p:strVal val="visible"/>
                                      </p:to>
                                    </p:set>
                                  </p:childTnLst>
                                  <p:subTnLst>
                                    <p:audio>
                                      <p:cMediaNode>
                                        <p:cTn display="0" masterRel="sameClick">
                                          <p:stCondLst>
                                            <p:cond evt="begin" delay="0">
                                              <p:tn val="187"/>
                                            </p:cond>
                                          </p:stCondLst>
                                          <p:endCondLst>
                                            <p:cond evt="onStopAudio" delay="0">
                                              <p:tgtEl>
                                                <p:sldTgt/>
                                              </p:tgtEl>
                                            </p:cond>
                                          </p:endCondLst>
                                        </p:cTn>
                                        <p:tgtEl>
                                          <p:sndTgt r:embed="rId7" name="explode.wav"/>
                                        </p:tgtEl>
                                      </p:cMediaNode>
                                    </p:audio>
                                  </p:subTnLst>
                                </p:cTn>
                              </p:par>
                              <p:par>
                                <p:cTn id="189" presetID="3" presetClass="exit" presetSubtype="10" fill="hold" grpId="1" nodeType="withEffect">
                                  <p:stCondLst>
                                    <p:cond delay="0"/>
                                  </p:stCondLst>
                                  <p:childTnLst>
                                    <p:animEffect transition="out" filter="blinds(horizontal)">
                                      <p:cBhvr>
                                        <p:cTn id="190" dur="500"/>
                                        <p:tgtEl>
                                          <p:spTgt spid="16068"/>
                                        </p:tgtEl>
                                      </p:cBhvr>
                                    </p:animEffect>
                                    <p:set>
                                      <p:cBhvr>
                                        <p:cTn id="191" dur="1" fill="hold">
                                          <p:stCondLst>
                                            <p:cond delay="499"/>
                                          </p:stCondLst>
                                        </p:cTn>
                                        <p:tgtEl>
                                          <p:spTgt spid="16068"/>
                                        </p:tgtEl>
                                        <p:attrNameLst>
                                          <p:attrName>style.visibility</p:attrName>
                                        </p:attrNameLst>
                                      </p:cBhvr>
                                      <p:to>
                                        <p:strVal val="hidden"/>
                                      </p:to>
                                    </p:set>
                                  </p:childTnLst>
                                </p:cTn>
                              </p:par>
                            </p:childTnLst>
                          </p:cTn>
                        </p:par>
                        <p:par>
                          <p:cTn id="192" fill="hold" nodeType="afterGroup">
                            <p:stCondLst>
                              <p:cond delay="3000"/>
                            </p:stCondLst>
                            <p:childTnLst>
                              <p:par>
                                <p:cTn id="193" presetID="9" presetClass="exit" presetSubtype="0" fill="hold" grpId="2" nodeType="afterEffect">
                                  <p:stCondLst>
                                    <p:cond delay="0"/>
                                  </p:stCondLst>
                                  <p:childTnLst>
                                    <p:animEffect transition="out" filter="dissolve">
                                      <p:cBhvr>
                                        <p:cTn id="194" dur="500"/>
                                        <p:tgtEl>
                                          <p:spTgt spid="16065"/>
                                        </p:tgtEl>
                                      </p:cBhvr>
                                    </p:animEffect>
                                    <p:set>
                                      <p:cBhvr>
                                        <p:cTn id="195" dur="1" fill="hold">
                                          <p:stCondLst>
                                            <p:cond delay="499"/>
                                          </p:stCondLst>
                                        </p:cTn>
                                        <p:tgtEl>
                                          <p:spTgt spid="16065"/>
                                        </p:tgtEl>
                                        <p:attrNameLst>
                                          <p:attrName>style.visibility</p:attrName>
                                        </p:attrNameLst>
                                      </p:cBhvr>
                                      <p:to>
                                        <p:strVal val="hidden"/>
                                      </p:to>
                                    </p:set>
                                  </p:childTnLst>
                                </p:cTn>
                              </p:par>
                              <p:par>
                                <p:cTn id="196" presetID="0" presetClass="path" presetSubtype="0" accel="50000" decel="50000" fill="hold" grpId="1" nodeType="withEffect">
                                  <p:stCondLst>
                                    <p:cond delay="0"/>
                                  </p:stCondLst>
                                  <p:childTnLst>
                                    <p:animMotion origin="layout" path="M -1.11111E-6 -2.59259E-6 L -0.0118 -0.00092 L -0.05868 -0.00231 L -0.13819 0.01783 " pathEditMode="relative" rAng="0" ptsTypes="AAAA">
                                      <p:cBhvr>
                                        <p:cTn id="197" dur="2000" fill="hold"/>
                                        <p:tgtEl>
                                          <p:spTgt spid="16066"/>
                                        </p:tgtEl>
                                        <p:attrNameLst>
                                          <p:attrName>ppt_x</p:attrName>
                                          <p:attrName>ppt_y</p:attrName>
                                        </p:attrNameLst>
                                      </p:cBhvr>
                                      <p:rCtr x="-6910" y="764"/>
                                    </p:animMotion>
                                  </p:childTnLst>
                                  <p:subTnLst>
                                    <p:audio>
                                      <p:cMediaNode>
                                        <p:cTn display="0" masterRel="sameClick">
                                          <p:stCondLst>
                                            <p:cond evt="begin" delay="0">
                                              <p:tn val="196"/>
                                            </p:cond>
                                          </p:stCondLst>
                                          <p:endCondLst>
                                            <p:cond evt="onStopAudio" delay="0">
                                              <p:tgtEl>
                                                <p:sldTgt/>
                                              </p:tgtEl>
                                            </p:cond>
                                          </p:endCondLst>
                                        </p:cTn>
                                        <p:tgtEl>
                                          <p:sndTgt r:embed="rId9" name="flyby.wav"/>
                                        </p:tgtEl>
                                      </p:cMediaNode>
                                    </p:audio>
                                  </p:subTnLst>
                                </p:cTn>
                              </p:par>
                            </p:childTnLst>
                          </p:cTn>
                        </p:par>
                        <p:par>
                          <p:cTn id="198" fill="hold" nodeType="afterGroup">
                            <p:stCondLst>
                              <p:cond delay="5000"/>
                            </p:stCondLst>
                            <p:childTnLst>
                              <p:par>
                                <p:cTn id="199" presetID="1" presetClass="entr" presetSubtype="0" fill="hold" grpId="0" nodeType="afterEffect">
                                  <p:stCondLst>
                                    <p:cond delay="0"/>
                                  </p:stCondLst>
                                  <p:childTnLst>
                                    <p:set>
                                      <p:cBhvr>
                                        <p:cTn id="200" dur="1" fill="hold">
                                          <p:stCondLst>
                                            <p:cond delay="0"/>
                                          </p:stCondLst>
                                        </p:cTn>
                                        <p:tgtEl>
                                          <p:spTgt spid="16069"/>
                                        </p:tgtEl>
                                        <p:attrNameLst>
                                          <p:attrName>style.visibility</p:attrName>
                                        </p:attrNameLst>
                                      </p:cBhvr>
                                      <p:to>
                                        <p:strVal val="visible"/>
                                      </p:to>
                                    </p:set>
                                  </p:childTnLst>
                                  <p:subTnLst>
                                    <p:audio>
                                      <p:cMediaNode>
                                        <p:cTn display="0" masterRel="sameClick">
                                          <p:stCondLst>
                                            <p:cond evt="begin" delay="0">
                                              <p:tn val="199"/>
                                            </p:cond>
                                          </p:stCondLst>
                                          <p:endCondLst>
                                            <p:cond evt="onStopAudio" delay="0">
                                              <p:tgtEl>
                                                <p:sldTgt/>
                                              </p:tgtEl>
                                            </p:cond>
                                          </p:endCondLst>
                                        </p:cTn>
                                        <p:tgtEl>
                                          <p:sndTgt r:embed="rId7" name="explode.wav"/>
                                        </p:tgtEl>
                                      </p:cMediaNode>
                                    </p:audio>
                                  </p:subTnLst>
                                </p:cTn>
                              </p:par>
                              <p:par>
                                <p:cTn id="201" presetID="3" presetClass="exit" presetSubtype="10" fill="hold" grpId="1" nodeType="withEffect">
                                  <p:stCondLst>
                                    <p:cond delay="0"/>
                                  </p:stCondLst>
                                  <p:childTnLst>
                                    <p:animEffect transition="out" filter="blinds(horizontal)">
                                      <p:cBhvr>
                                        <p:cTn id="202" dur="500"/>
                                        <p:tgtEl>
                                          <p:spTgt spid="16069"/>
                                        </p:tgtEl>
                                      </p:cBhvr>
                                    </p:animEffect>
                                    <p:set>
                                      <p:cBhvr>
                                        <p:cTn id="203" dur="1" fill="hold">
                                          <p:stCondLst>
                                            <p:cond delay="499"/>
                                          </p:stCondLst>
                                        </p:cTn>
                                        <p:tgtEl>
                                          <p:spTgt spid="16069"/>
                                        </p:tgtEl>
                                        <p:attrNameLst>
                                          <p:attrName>style.visibility</p:attrName>
                                        </p:attrNameLst>
                                      </p:cBhvr>
                                      <p:to>
                                        <p:strVal val="hidden"/>
                                      </p:to>
                                    </p:set>
                                  </p:childTnLst>
                                </p:cTn>
                              </p:par>
                            </p:childTnLst>
                          </p:cTn>
                        </p:par>
                        <p:par>
                          <p:cTn id="204" fill="hold" nodeType="afterGroup">
                            <p:stCondLst>
                              <p:cond delay="5500"/>
                            </p:stCondLst>
                            <p:childTnLst>
                              <p:par>
                                <p:cTn id="205" presetID="9" presetClass="exit" presetSubtype="0" fill="hold" grpId="2" nodeType="afterEffect">
                                  <p:stCondLst>
                                    <p:cond delay="0"/>
                                  </p:stCondLst>
                                  <p:childTnLst>
                                    <p:animEffect transition="out" filter="dissolve">
                                      <p:cBhvr>
                                        <p:cTn id="206" dur="500"/>
                                        <p:tgtEl>
                                          <p:spTgt spid="16066"/>
                                        </p:tgtEl>
                                      </p:cBhvr>
                                    </p:animEffect>
                                    <p:set>
                                      <p:cBhvr>
                                        <p:cTn id="207" dur="1" fill="hold">
                                          <p:stCondLst>
                                            <p:cond delay="499"/>
                                          </p:stCondLst>
                                        </p:cTn>
                                        <p:tgtEl>
                                          <p:spTgt spid="16066"/>
                                        </p:tgtEl>
                                        <p:attrNameLst>
                                          <p:attrName>style.visibility</p:attrName>
                                        </p:attrNameLst>
                                      </p:cBhvr>
                                      <p:to>
                                        <p:strVal val="hidden"/>
                                      </p:to>
                                    </p:set>
                                  </p:childTnLst>
                                </p:cTn>
                              </p:par>
                              <p:par>
                                <p:cTn id="208" presetID="0" presetClass="path" presetSubtype="0" accel="50000" decel="50000" fill="hold" grpId="1" nodeType="withEffect">
                                  <p:stCondLst>
                                    <p:cond delay="0"/>
                                  </p:stCondLst>
                                  <p:childTnLst>
                                    <p:animMotion origin="layout" path="M -4.44444E-6 4.07407E-6 L -0.05538 -0.02037 L -0.1059 -0.03287 L -0.20173 -0.07732 " pathEditMode="relative" rAng="0" ptsTypes="AAAA">
                                      <p:cBhvr>
                                        <p:cTn id="209" dur="2000" fill="hold"/>
                                        <p:tgtEl>
                                          <p:spTgt spid="16067"/>
                                        </p:tgtEl>
                                        <p:attrNameLst>
                                          <p:attrName>ppt_x</p:attrName>
                                          <p:attrName>ppt_y</p:attrName>
                                        </p:attrNameLst>
                                      </p:cBhvr>
                                      <p:rCtr x="-10087" y="-3866"/>
                                    </p:animMotion>
                                  </p:childTnLst>
                                  <p:subTnLst>
                                    <p:audio>
                                      <p:cMediaNode>
                                        <p:cTn display="0" masterRel="sameClick">
                                          <p:stCondLst>
                                            <p:cond evt="begin" delay="0">
                                              <p:tn val="208"/>
                                            </p:cond>
                                          </p:stCondLst>
                                          <p:endCondLst>
                                            <p:cond evt="onStopAudio" delay="0">
                                              <p:tgtEl>
                                                <p:sldTgt/>
                                              </p:tgtEl>
                                            </p:cond>
                                          </p:endCondLst>
                                        </p:cTn>
                                        <p:tgtEl>
                                          <p:sndTgt r:embed="rId9" name="flyby.wav"/>
                                        </p:tgtEl>
                                      </p:cMediaNode>
                                    </p:audio>
                                  </p:subTnLst>
                                </p:cTn>
                              </p:par>
                            </p:childTnLst>
                          </p:cTn>
                        </p:par>
                        <p:par>
                          <p:cTn id="210" fill="hold" nodeType="afterGroup">
                            <p:stCondLst>
                              <p:cond delay="7500"/>
                            </p:stCondLst>
                            <p:childTnLst>
                              <p:par>
                                <p:cTn id="211" presetID="1" presetClass="entr" presetSubtype="0" fill="hold" grpId="0" nodeType="afterEffect">
                                  <p:stCondLst>
                                    <p:cond delay="0"/>
                                  </p:stCondLst>
                                  <p:childTnLst>
                                    <p:set>
                                      <p:cBhvr>
                                        <p:cTn id="212" dur="1" fill="hold">
                                          <p:stCondLst>
                                            <p:cond delay="0"/>
                                          </p:stCondLst>
                                        </p:cTn>
                                        <p:tgtEl>
                                          <p:spTgt spid="16070"/>
                                        </p:tgtEl>
                                        <p:attrNameLst>
                                          <p:attrName>style.visibility</p:attrName>
                                        </p:attrNameLst>
                                      </p:cBhvr>
                                      <p:to>
                                        <p:strVal val="visible"/>
                                      </p:to>
                                    </p:set>
                                  </p:childTnLst>
                                  <p:subTnLst>
                                    <p:audio>
                                      <p:cMediaNode>
                                        <p:cTn display="0" masterRel="sameClick">
                                          <p:stCondLst>
                                            <p:cond evt="begin" delay="0">
                                              <p:tn val="211"/>
                                            </p:cond>
                                          </p:stCondLst>
                                          <p:endCondLst>
                                            <p:cond evt="onStopAudio" delay="0">
                                              <p:tgtEl>
                                                <p:sldTgt/>
                                              </p:tgtEl>
                                            </p:cond>
                                          </p:endCondLst>
                                        </p:cTn>
                                        <p:tgtEl>
                                          <p:sndTgt r:embed="rId7" name="explode.wav"/>
                                        </p:tgtEl>
                                      </p:cMediaNode>
                                    </p:audio>
                                  </p:subTnLst>
                                </p:cTn>
                              </p:par>
                              <p:par>
                                <p:cTn id="213" presetID="3" presetClass="exit" presetSubtype="10" fill="hold" grpId="1" nodeType="withEffect">
                                  <p:stCondLst>
                                    <p:cond delay="0"/>
                                  </p:stCondLst>
                                  <p:childTnLst>
                                    <p:animEffect transition="out" filter="blinds(horizontal)">
                                      <p:cBhvr>
                                        <p:cTn id="214" dur="500"/>
                                        <p:tgtEl>
                                          <p:spTgt spid="16070"/>
                                        </p:tgtEl>
                                      </p:cBhvr>
                                    </p:animEffect>
                                    <p:set>
                                      <p:cBhvr>
                                        <p:cTn id="215" dur="1" fill="hold">
                                          <p:stCondLst>
                                            <p:cond delay="499"/>
                                          </p:stCondLst>
                                        </p:cTn>
                                        <p:tgtEl>
                                          <p:spTgt spid="16070"/>
                                        </p:tgtEl>
                                        <p:attrNameLst>
                                          <p:attrName>style.visibility</p:attrName>
                                        </p:attrNameLst>
                                      </p:cBhvr>
                                      <p:to>
                                        <p:strVal val="hidden"/>
                                      </p:to>
                                    </p:set>
                                  </p:childTnLst>
                                </p:cTn>
                              </p:par>
                            </p:childTnLst>
                          </p:cTn>
                        </p:par>
                        <p:par>
                          <p:cTn id="216" fill="hold" nodeType="afterGroup">
                            <p:stCondLst>
                              <p:cond delay="8000"/>
                            </p:stCondLst>
                            <p:childTnLst>
                              <p:par>
                                <p:cTn id="217" presetID="9" presetClass="exit" presetSubtype="0" fill="hold" grpId="2" nodeType="afterEffect">
                                  <p:stCondLst>
                                    <p:cond delay="0"/>
                                  </p:stCondLst>
                                  <p:childTnLst>
                                    <p:animEffect transition="out" filter="dissolve">
                                      <p:cBhvr>
                                        <p:cTn id="218" dur="500"/>
                                        <p:tgtEl>
                                          <p:spTgt spid="16067"/>
                                        </p:tgtEl>
                                      </p:cBhvr>
                                    </p:animEffect>
                                    <p:set>
                                      <p:cBhvr>
                                        <p:cTn id="219" dur="1" fill="hold">
                                          <p:stCondLst>
                                            <p:cond delay="499"/>
                                          </p:stCondLst>
                                        </p:cTn>
                                        <p:tgtEl>
                                          <p:spTgt spid="16067"/>
                                        </p:tgtEl>
                                        <p:attrNameLst>
                                          <p:attrName>style.visibility</p:attrName>
                                        </p:attrNameLst>
                                      </p:cBhvr>
                                      <p:to>
                                        <p:strVal val="hidden"/>
                                      </p:to>
                                    </p:set>
                                  </p:childTnLst>
                                </p:cTn>
                              </p:par>
                            </p:childTnLst>
                          </p:cTn>
                        </p:par>
                        <p:par>
                          <p:cTn id="220" fill="hold" nodeType="afterGroup">
                            <p:stCondLst>
                              <p:cond delay="8500"/>
                            </p:stCondLst>
                            <p:childTnLst>
                              <p:par>
                                <p:cTn id="221" presetID="0" presetClass="path" presetSubtype="0" accel="50000" decel="50000" fill="hold" grpId="3" nodeType="afterEffect">
                                  <p:stCondLst>
                                    <p:cond delay="0"/>
                                  </p:stCondLst>
                                  <p:childTnLst>
                                    <p:animMotion origin="layout" path="M 0.37778 -0.45 L 0.36441 -0.45139 L 0.3441 -0.44653 " pathEditMode="relative" rAng="0" ptsTypes="AAA">
                                      <p:cBhvr>
                                        <p:cTn id="222" dur="2000" fill="hold"/>
                                        <p:tgtEl>
                                          <p:spTgt spid="15421"/>
                                        </p:tgtEl>
                                        <p:attrNameLst>
                                          <p:attrName>ppt_x</p:attrName>
                                          <p:attrName>ppt_y</p:attrName>
                                        </p:attrNameLst>
                                      </p:cBhvr>
                                      <p:rCtr x="-1684" y="93"/>
                                    </p:animMotion>
                                  </p:childTnLst>
                                  <p:subTnLst>
                                    <p:audio>
                                      <p:cMediaNode>
                                        <p:cTn display="0" masterRel="sameClick">
                                          <p:stCondLst>
                                            <p:cond evt="begin" delay="0">
                                              <p:tn val="221"/>
                                            </p:cond>
                                          </p:stCondLst>
                                          <p:endCondLst>
                                            <p:cond evt="onStopAudio" delay="0">
                                              <p:tgtEl>
                                                <p:sldTgt/>
                                              </p:tgtEl>
                                            </p:cond>
                                          </p:endCondLst>
                                        </p:cTn>
                                        <p:tgtEl>
                                          <p:sndTgt r:embed="rId3" name="nautical026.wav"/>
                                        </p:tgtEl>
                                      </p:cMediaNode>
                                    </p:audio>
                                  </p:subTnLst>
                                </p:cTn>
                              </p:par>
                              <p:par>
                                <p:cTn id="223" presetID="9" presetClass="entr" presetSubtype="0" fill="hold" nodeType="withEffect">
                                  <p:stCondLst>
                                    <p:cond delay="0"/>
                                  </p:stCondLst>
                                  <p:childTnLst>
                                    <p:set>
                                      <p:cBhvr>
                                        <p:cTn id="224" dur="1" fill="hold">
                                          <p:stCondLst>
                                            <p:cond delay="0"/>
                                          </p:stCondLst>
                                        </p:cTn>
                                        <p:tgtEl>
                                          <p:spTgt spid="16049"/>
                                        </p:tgtEl>
                                        <p:attrNameLst>
                                          <p:attrName>style.visibility</p:attrName>
                                        </p:attrNameLst>
                                      </p:cBhvr>
                                      <p:to>
                                        <p:strVal val="visible"/>
                                      </p:to>
                                    </p:set>
                                    <p:animEffect transition="in" filter="dissolve">
                                      <p:cBhvr>
                                        <p:cTn id="225" dur="2000"/>
                                        <p:tgtEl>
                                          <p:spTgt spid="16049"/>
                                        </p:tgtEl>
                                      </p:cBhvr>
                                    </p:animEffect>
                                  </p:childTnLst>
                                </p:cTn>
                              </p:par>
                              <p:par>
                                <p:cTn id="226" presetID="9" presetClass="entr" presetSubtype="0" fill="hold" nodeType="withEffect">
                                  <p:stCondLst>
                                    <p:cond delay="0"/>
                                  </p:stCondLst>
                                  <p:childTnLst>
                                    <p:set>
                                      <p:cBhvr>
                                        <p:cTn id="227" dur="1" fill="hold">
                                          <p:stCondLst>
                                            <p:cond delay="0"/>
                                          </p:stCondLst>
                                        </p:cTn>
                                        <p:tgtEl>
                                          <p:spTgt spid="16071"/>
                                        </p:tgtEl>
                                        <p:attrNameLst>
                                          <p:attrName>style.visibility</p:attrName>
                                        </p:attrNameLst>
                                      </p:cBhvr>
                                      <p:to>
                                        <p:strVal val="visible"/>
                                      </p:to>
                                    </p:set>
                                    <p:animEffect transition="in" filter="dissolve">
                                      <p:cBhvr>
                                        <p:cTn id="228" dur="1000"/>
                                        <p:tgtEl>
                                          <p:spTgt spid="16071"/>
                                        </p:tgtEl>
                                      </p:cBhvr>
                                    </p:animEffect>
                                  </p:childTnLst>
                                </p:cTn>
                              </p:par>
                            </p:childTnLst>
                          </p:cTn>
                        </p:par>
                      </p:childTnLst>
                    </p:cTn>
                  </p:par>
                  <p:par>
                    <p:cTn id="229" fill="hold" nodeType="clickPar">
                      <p:stCondLst>
                        <p:cond delay="indefinite"/>
                      </p:stCondLst>
                      <p:childTnLst>
                        <p:par>
                          <p:cTn id="230" fill="hold" nodeType="withGroup">
                            <p:stCondLst>
                              <p:cond delay="0"/>
                            </p:stCondLst>
                            <p:childTnLst>
                              <p:par>
                                <p:cTn id="231" presetID="21" presetClass="entr" presetSubtype="4" fill="hold" grpId="0" nodeType="clickEffect">
                                  <p:stCondLst>
                                    <p:cond delay="0"/>
                                  </p:stCondLst>
                                  <p:childTnLst>
                                    <p:set>
                                      <p:cBhvr>
                                        <p:cTn id="232" dur="1" fill="hold">
                                          <p:stCondLst>
                                            <p:cond delay="0"/>
                                          </p:stCondLst>
                                        </p:cTn>
                                        <p:tgtEl>
                                          <p:spTgt spid="16078"/>
                                        </p:tgtEl>
                                        <p:attrNameLst>
                                          <p:attrName>style.visibility</p:attrName>
                                        </p:attrNameLst>
                                      </p:cBhvr>
                                      <p:to>
                                        <p:strVal val="visible"/>
                                      </p:to>
                                    </p:set>
                                    <p:animEffect transition="in" filter="wheel(4)">
                                      <p:cBhvr>
                                        <p:cTn id="233" dur="2000"/>
                                        <p:tgtEl>
                                          <p:spTgt spid="16078"/>
                                        </p:tgtEl>
                                      </p:cBhvr>
                                    </p:animEffect>
                                  </p:childTnLst>
                                </p:cTn>
                              </p:par>
                              <p:par>
                                <p:cTn id="234" presetID="21" presetClass="entr" presetSubtype="4" fill="hold" grpId="0" nodeType="withEffect">
                                  <p:stCondLst>
                                    <p:cond delay="0"/>
                                  </p:stCondLst>
                                  <p:childTnLst>
                                    <p:set>
                                      <p:cBhvr>
                                        <p:cTn id="235" dur="1" fill="hold">
                                          <p:stCondLst>
                                            <p:cond delay="0"/>
                                          </p:stCondLst>
                                        </p:cTn>
                                        <p:tgtEl>
                                          <p:spTgt spid="16079"/>
                                        </p:tgtEl>
                                        <p:attrNameLst>
                                          <p:attrName>style.visibility</p:attrName>
                                        </p:attrNameLst>
                                      </p:cBhvr>
                                      <p:to>
                                        <p:strVal val="visible"/>
                                      </p:to>
                                    </p:set>
                                    <p:animEffect transition="in" filter="wheel(4)">
                                      <p:cBhvr>
                                        <p:cTn id="236" dur="2000"/>
                                        <p:tgtEl>
                                          <p:spTgt spid="16079"/>
                                        </p:tgtEl>
                                      </p:cBhvr>
                                    </p:animEffect>
                                  </p:childTnLst>
                                </p:cTn>
                              </p:par>
                            </p:childTnLst>
                          </p:cTn>
                        </p:par>
                      </p:childTnLst>
                    </p:cTn>
                  </p:par>
                  <p:par>
                    <p:cTn id="237" fill="hold" nodeType="clickPar">
                      <p:stCondLst>
                        <p:cond delay="indefinite"/>
                      </p:stCondLst>
                      <p:childTnLst>
                        <p:par>
                          <p:cTn id="238" fill="hold" nodeType="withGroup">
                            <p:stCondLst>
                              <p:cond delay="0"/>
                            </p:stCondLst>
                            <p:childTnLst>
                              <p:par>
                                <p:cTn id="239" presetID="9" presetClass="entr" presetSubtype="0" fill="hold" grpId="0" nodeType="clickEffect">
                                  <p:stCondLst>
                                    <p:cond delay="0"/>
                                  </p:stCondLst>
                                  <p:childTnLst>
                                    <p:set>
                                      <p:cBhvr>
                                        <p:cTn id="240" dur="1" fill="hold">
                                          <p:stCondLst>
                                            <p:cond delay="0"/>
                                          </p:stCondLst>
                                        </p:cTn>
                                        <p:tgtEl>
                                          <p:spTgt spid="15419"/>
                                        </p:tgtEl>
                                        <p:attrNameLst>
                                          <p:attrName>style.visibility</p:attrName>
                                        </p:attrNameLst>
                                      </p:cBhvr>
                                      <p:to>
                                        <p:strVal val="visible"/>
                                      </p:to>
                                    </p:set>
                                    <p:animEffect transition="in" filter="dissolve">
                                      <p:cBhvr>
                                        <p:cTn id="241" dur="2000"/>
                                        <p:tgtEl>
                                          <p:spTgt spid="15419"/>
                                        </p:tgtEl>
                                      </p:cBhvr>
                                    </p:animEffect>
                                  </p:childTnLst>
                                  <p:subTnLst>
                                    <p:audio>
                                      <p:cMediaNode>
                                        <p:cTn display="0" masterRel="sameClick">
                                          <p:stCondLst>
                                            <p:cond evt="begin" delay="0">
                                              <p:tn val="239"/>
                                            </p:cond>
                                          </p:stCondLst>
                                          <p:endCondLst>
                                            <p:cond evt="onStopAudio" delay="0">
                                              <p:tgtEl>
                                                <p:sldTgt/>
                                              </p:tgtEl>
                                            </p:cond>
                                          </p:endCondLst>
                                        </p:cTn>
                                        <p:tgtEl>
                                          <p:sndTgt r:embed="rId3" name="nautical026.wav"/>
                                        </p:tgtEl>
                                      </p:cMediaNode>
                                    </p:audio>
                                  </p:subTnLst>
                                </p:cTn>
                              </p:par>
                              <p:par>
                                <p:cTn id="242" presetID="9" presetClass="entr" presetSubtype="0" fill="hold" nodeType="withEffect">
                                  <p:stCondLst>
                                    <p:cond delay="0"/>
                                  </p:stCondLst>
                                  <p:childTnLst>
                                    <p:set>
                                      <p:cBhvr>
                                        <p:cTn id="243" dur="1" fill="hold">
                                          <p:stCondLst>
                                            <p:cond delay="0"/>
                                          </p:stCondLst>
                                        </p:cTn>
                                        <p:tgtEl>
                                          <p:spTgt spid="14252"/>
                                        </p:tgtEl>
                                        <p:attrNameLst>
                                          <p:attrName>style.visibility</p:attrName>
                                        </p:attrNameLst>
                                      </p:cBhvr>
                                      <p:to>
                                        <p:strVal val="visible"/>
                                      </p:to>
                                    </p:set>
                                    <p:animEffect transition="in" filter="dissolve">
                                      <p:cBhvr>
                                        <p:cTn id="244" dur="2000"/>
                                        <p:tgtEl>
                                          <p:spTgt spid="14252"/>
                                        </p:tgtEl>
                                      </p:cBhvr>
                                    </p:animEffect>
                                  </p:childTnLst>
                                </p:cTn>
                              </p:par>
                            </p:childTnLst>
                          </p:cTn>
                        </p:par>
                      </p:childTnLst>
                    </p:cTn>
                  </p:par>
                  <p:par>
                    <p:cTn id="245" fill="hold" nodeType="clickPar">
                      <p:stCondLst>
                        <p:cond delay="indefinite"/>
                      </p:stCondLst>
                      <p:childTnLst>
                        <p:par>
                          <p:cTn id="246" fill="hold" nodeType="withGroup">
                            <p:stCondLst>
                              <p:cond delay="0"/>
                            </p:stCondLst>
                            <p:childTnLst>
                              <p:par>
                                <p:cTn id="247" presetID="0" presetClass="path" presetSubtype="0" accel="50000" decel="50000" fill="hold" nodeType="clickEffect">
                                  <p:stCondLst>
                                    <p:cond delay="0"/>
                                  </p:stCondLst>
                                  <p:childTnLst>
                                    <p:animMotion origin="layout" path="M 0.00209 -0.0007 L 0.0908 0.00208 L 0.17257 0.02291 " pathEditMode="relative" rAng="0" ptsTypes="AAA">
                                      <p:cBhvr>
                                        <p:cTn id="248" dur="2000" fill="hold"/>
                                        <p:tgtEl>
                                          <p:spTgt spid="14101"/>
                                        </p:tgtEl>
                                        <p:attrNameLst>
                                          <p:attrName>ppt_x</p:attrName>
                                          <p:attrName>ppt_y</p:attrName>
                                        </p:attrNameLst>
                                      </p:cBhvr>
                                      <p:rCtr x="8524" y="1181"/>
                                    </p:animMotion>
                                  </p:childTnLst>
                                </p:cTn>
                              </p:par>
                              <p:par>
                                <p:cTn id="249" presetID="0" presetClass="path" presetSubtype="0" accel="50000" decel="50000" fill="hold" nodeType="withEffect">
                                  <p:stCondLst>
                                    <p:cond delay="0"/>
                                  </p:stCondLst>
                                  <p:childTnLst>
                                    <p:animMotion origin="layout" path="M 0.00035 -0.00047 L 0.05608 -0.00741 L 0.13576 -0.03658 " pathEditMode="relative" ptsTypes="AAA">
                                      <p:cBhvr>
                                        <p:cTn id="250" dur="2000" fill="hold"/>
                                        <p:tgtEl>
                                          <p:spTgt spid="14213"/>
                                        </p:tgtEl>
                                        <p:attrNameLst>
                                          <p:attrName>ppt_x</p:attrName>
                                          <p:attrName>ppt_y</p:attrName>
                                        </p:attrNameLst>
                                      </p:cBhvr>
                                    </p:animMotion>
                                  </p:childTnLst>
                                  <p:subTnLst>
                                    <p:audio>
                                      <p:cMediaNode>
                                        <p:cTn display="0" masterRel="sameClick">
                                          <p:stCondLst>
                                            <p:cond evt="begin" delay="0">
                                              <p:tn val="249"/>
                                            </p:cond>
                                          </p:stCondLst>
                                          <p:endCondLst>
                                            <p:cond evt="onStopAudio" delay="0">
                                              <p:tgtEl>
                                                <p:sldTgt/>
                                              </p:tgtEl>
                                            </p:cond>
                                          </p:endCondLst>
                                        </p:cTn>
                                        <p:tgtEl>
                                          <p:sndTgt r:embed="rId3" name="nautical026.wav"/>
                                        </p:tgtEl>
                                      </p:cMediaNode>
                                    </p:audio>
                                  </p:subTnLst>
                                </p:cTn>
                              </p:par>
                              <p:par>
                                <p:cTn id="251" presetID="0" presetClass="path" presetSubtype="0" accel="50000" decel="50000" fill="hold" nodeType="withEffect">
                                  <p:stCondLst>
                                    <p:cond delay="0"/>
                                  </p:stCondLst>
                                  <p:childTnLst>
                                    <p:animMotion origin="layout" path="M 0.00052 -3.33333E-6 L 0.0474 -0.04305 L 0.075 -0.10277 " pathEditMode="relative" ptsTypes="AAA">
                                      <p:cBhvr>
                                        <p:cTn id="252" dur="2000" fill="hold"/>
                                        <p:tgtEl>
                                          <p:spTgt spid="14226"/>
                                        </p:tgtEl>
                                        <p:attrNameLst>
                                          <p:attrName>ppt_x</p:attrName>
                                          <p:attrName>ppt_y</p:attrName>
                                        </p:attrNameLst>
                                      </p:cBhvr>
                                    </p:animMotion>
                                  </p:childTnLst>
                                </p:cTn>
                              </p:par>
                            </p:childTnLst>
                          </p:cTn>
                        </p:par>
                        <p:par>
                          <p:cTn id="253" fill="hold" nodeType="afterGroup">
                            <p:stCondLst>
                              <p:cond delay="2000"/>
                            </p:stCondLst>
                            <p:childTnLst>
                              <p:par>
                                <p:cTn id="254" presetID="9" presetClass="exit" presetSubtype="0" fill="hold" nodeType="afterEffect">
                                  <p:stCondLst>
                                    <p:cond delay="0"/>
                                  </p:stCondLst>
                                  <p:childTnLst>
                                    <p:animEffect transition="out" filter="dissolve">
                                      <p:cBhvr>
                                        <p:cTn id="255" dur="1000"/>
                                        <p:tgtEl>
                                          <p:spTgt spid="14101"/>
                                        </p:tgtEl>
                                      </p:cBhvr>
                                    </p:animEffect>
                                    <p:set>
                                      <p:cBhvr>
                                        <p:cTn id="256" dur="1" fill="hold">
                                          <p:stCondLst>
                                            <p:cond delay="999"/>
                                          </p:stCondLst>
                                        </p:cTn>
                                        <p:tgtEl>
                                          <p:spTgt spid="14101"/>
                                        </p:tgtEl>
                                        <p:attrNameLst>
                                          <p:attrName>style.visibility</p:attrName>
                                        </p:attrNameLst>
                                      </p:cBhvr>
                                      <p:to>
                                        <p:strVal val="hidden"/>
                                      </p:to>
                                    </p:set>
                                  </p:childTnLst>
                                </p:cTn>
                              </p:par>
                              <p:par>
                                <p:cTn id="257" presetID="9" presetClass="exit" presetSubtype="0" fill="hold" nodeType="withEffect">
                                  <p:stCondLst>
                                    <p:cond delay="0"/>
                                  </p:stCondLst>
                                  <p:childTnLst>
                                    <p:animEffect transition="out" filter="dissolve">
                                      <p:cBhvr>
                                        <p:cTn id="258" dur="1000"/>
                                        <p:tgtEl>
                                          <p:spTgt spid="14213"/>
                                        </p:tgtEl>
                                      </p:cBhvr>
                                    </p:animEffect>
                                    <p:set>
                                      <p:cBhvr>
                                        <p:cTn id="259" dur="1" fill="hold">
                                          <p:stCondLst>
                                            <p:cond delay="999"/>
                                          </p:stCondLst>
                                        </p:cTn>
                                        <p:tgtEl>
                                          <p:spTgt spid="14213"/>
                                        </p:tgtEl>
                                        <p:attrNameLst>
                                          <p:attrName>style.visibility</p:attrName>
                                        </p:attrNameLst>
                                      </p:cBhvr>
                                      <p:to>
                                        <p:strVal val="hidden"/>
                                      </p:to>
                                    </p:set>
                                  </p:childTnLst>
                                </p:cTn>
                              </p:par>
                              <p:par>
                                <p:cTn id="260" presetID="9" presetClass="exit" presetSubtype="0" fill="hold" nodeType="withEffect">
                                  <p:stCondLst>
                                    <p:cond delay="0"/>
                                  </p:stCondLst>
                                  <p:childTnLst>
                                    <p:animEffect transition="out" filter="dissolve">
                                      <p:cBhvr>
                                        <p:cTn id="261" dur="1000"/>
                                        <p:tgtEl>
                                          <p:spTgt spid="14226"/>
                                        </p:tgtEl>
                                      </p:cBhvr>
                                    </p:animEffect>
                                    <p:set>
                                      <p:cBhvr>
                                        <p:cTn id="262" dur="1" fill="hold">
                                          <p:stCondLst>
                                            <p:cond delay="999"/>
                                          </p:stCondLst>
                                        </p:cTn>
                                        <p:tgtEl>
                                          <p:spTgt spid="14226"/>
                                        </p:tgtEl>
                                        <p:attrNameLst>
                                          <p:attrName>style.visibility</p:attrName>
                                        </p:attrNameLst>
                                      </p:cBhvr>
                                      <p:to>
                                        <p:strVal val="hidden"/>
                                      </p:to>
                                    </p:set>
                                  </p:childTnLst>
                                </p:cTn>
                              </p:par>
                              <p:par>
                                <p:cTn id="263" presetID="9" presetClass="entr" presetSubtype="0" fill="hold" grpId="0" nodeType="withEffect">
                                  <p:stCondLst>
                                    <p:cond delay="0"/>
                                  </p:stCondLst>
                                  <p:childTnLst>
                                    <p:set>
                                      <p:cBhvr>
                                        <p:cTn id="264" dur="1" fill="hold">
                                          <p:stCondLst>
                                            <p:cond delay="0"/>
                                          </p:stCondLst>
                                        </p:cTn>
                                        <p:tgtEl>
                                          <p:spTgt spid="15420"/>
                                        </p:tgtEl>
                                        <p:attrNameLst>
                                          <p:attrName>style.visibility</p:attrName>
                                        </p:attrNameLst>
                                      </p:cBhvr>
                                      <p:to>
                                        <p:strVal val="visible"/>
                                      </p:to>
                                    </p:set>
                                    <p:animEffect transition="in" filter="dissolve">
                                      <p:cBhvr>
                                        <p:cTn id="265" dur="1000"/>
                                        <p:tgtEl>
                                          <p:spTgt spid="15420"/>
                                        </p:tgtEl>
                                      </p:cBhvr>
                                    </p:animEffect>
                                  </p:childTnLst>
                                </p:cTn>
                              </p:par>
                            </p:childTnLst>
                          </p:cTn>
                        </p:par>
                      </p:childTnLst>
                    </p:cTn>
                  </p:par>
                  <p:par>
                    <p:cTn id="266" fill="hold" nodeType="clickPar">
                      <p:stCondLst>
                        <p:cond delay="indefinite"/>
                      </p:stCondLst>
                      <p:childTnLst>
                        <p:par>
                          <p:cTn id="267" fill="hold" nodeType="withGroup">
                            <p:stCondLst>
                              <p:cond delay="0"/>
                            </p:stCondLst>
                            <p:childTnLst>
                              <p:par>
                                <p:cTn id="268" presetID="9" presetClass="entr" presetSubtype="0" fill="hold" nodeType="clickEffect">
                                  <p:stCondLst>
                                    <p:cond delay="0"/>
                                  </p:stCondLst>
                                  <p:childTnLst>
                                    <p:set>
                                      <p:cBhvr>
                                        <p:cTn id="269" dur="1" fill="hold">
                                          <p:stCondLst>
                                            <p:cond delay="0"/>
                                          </p:stCondLst>
                                        </p:cTn>
                                        <p:tgtEl>
                                          <p:spTgt spid="13314"/>
                                        </p:tgtEl>
                                        <p:attrNameLst>
                                          <p:attrName>style.visibility</p:attrName>
                                        </p:attrNameLst>
                                      </p:cBhvr>
                                      <p:to>
                                        <p:strVal val="visible"/>
                                      </p:to>
                                    </p:set>
                                    <p:animEffect transition="in" filter="dissolve">
                                      <p:cBhvr>
                                        <p:cTn id="270" dur="2000"/>
                                        <p:tgtEl>
                                          <p:spTgt spid="13314"/>
                                        </p:tgtEl>
                                      </p:cBhvr>
                                    </p:animEffect>
                                  </p:childTnLst>
                                </p:cTn>
                              </p:par>
                              <p:par>
                                <p:cTn id="271" presetID="9" presetClass="entr" presetSubtype="0" fill="hold" nodeType="withEffect">
                                  <p:stCondLst>
                                    <p:cond delay="0"/>
                                  </p:stCondLst>
                                  <p:childTnLst>
                                    <p:set>
                                      <p:cBhvr>
                                        <p:cTn id="272" dur="1" fill="hold">
                                          <p:stCondLst>
                                            <p:cond delay="0"/>
                                          </p:stCondLst>
                                        </p:cTn>
                                        <p:tgtEl>
                                          <p:spTgt spid="16194"/>
                                        </p:tgtEl>
                                        <p:attrNameLst>
                                          <p:attrName>style.visibility</p:attrName>
                                        </p:attrNameLst>
                                      </p:cBhvr>
                                      <p:to>
                                        <p:strVal val="visible"/>
                                      </p:to>
                                    </p:set>
                                    <p:animEffect transition="in" filter="dissolve">
                                      <p:cBhvr>
                                        <p:cTn id="273" dur="2000"/>
                                        <p:tgtEl>
                                          <p:spTgt spid="16194"/>
                                        </p:tgtEl>
                                      </p:cBhvr>
                                    </p:animEffect>
                                  </p:childTnLst>
                                </p:cTn>
                              </p:par>
                            </p:childTnLst>
                          </p:cTn>
                        </p:par>
                      </p:childTnLst>
                    </p:cTn>
                  </p:par>
                  <p:par>
                    <p:cTn id="274" fill="hold" nodeType="clickPar">
                      <p:stCondLst>
                        <p:cond delay="indefinite"/>
                      </p:stCondLst>
                      <p:childTnLst>
                        <p:par>
                          <p:cTn id="275" fill="hold" nodeType="withGroup">
                            <p:stCondLst>
                              <p:cond delay="0"/>
                            </p:stCondLst>
                            <p:childTnLst>
                              <p:par>
                                <p:cTn id="276" presetID="9" presetClass="exit" presetSubtype="0" fill="hold" grpId="1" nodeType="clickEffect">
                                  <p:stCondLst>
                                    <p:cond delay="0"/>
                                  </p:stCondLst>
                                  <p:childTnLst>
                                    <p:animEffect transition="out" filter="dissolve">
                                      <p:cBhvr>
                                        <p:cTn id="277" dur="500"/>
                                        <p:tgtEl>
                                          <p:spTgt spid="16079"/>
                                        </p:tgtEl>
                                      </p:cBhvr>
                                    </p:animEffect>
                                    <p:set>
                                      <p:cBhvr>
                                        <p:cTn id="278" dur="1" fill="hold">
                                          <p:stCondLst>
                                            <p:cond delay="499"/>
                                          </p:stCondLst>
                                        </p:cTn>
                                        <p:tgtEl>
                                          <p:spTgt spid="16079"/>
                                        </p:tgtEl>
                                        <p:attrNameLst>
                                          <p:attrName>style.visibility</p:attrName>
                                        </p:attrNameLst>
                                      </p:cBhvr>
                                      <p:to>
                                        <p:strVal val="hidden"/>
                                      </p:to>
                                    </p:set>
                                  </p:childTnLst>
                                </p:cTn>
                              </p:par>
                              <p:par>
                                <p:cTn id="279" presetID="9" presetClass="exit" presetSubtype="0" fill="hold" grpId="1" nodeType="withEffect">
                                  <p:stCondLst>
                                    <p:cond delay="0"/>
                                  </p:stCondLst>
                                  <p:childTnLst>
                                    <p:animEffect transition="out" filter="dissolve">
                                      <p:cBhvr>
                                        <p:cTn id="280" dur="500"/>
                                        <p:tgtEl>
                                          <p:spTgt spid="16078"/>
                                        </p:tgtEl>
                                      </p:cBhvr>
                                    </p:animEffect>
                                    <p:set>
                                      <p:cBhvr>
                                        <p:cTn id="281" dur="1" fill="hold">
                                          <p:stCondLst>
                                            <p:cond delay="499"/>
                                          </p:stCondLst>
                                        </p:cTn>
                                        <p:tgtEl>
                                          <p:spTgt spid="16078"/>
                                        </p:tgtEl>
                                        <p:attrNameLst>
                                          <p:attrName>style.visibility</p:attrName>
                                        </p:attrNameLst>
                                      </p:cBhvr>
                                      <p:to>
                                        <p:strVal val="hidden"/>
                                      </p:to>
                                    </p:set>
                                  </p:childTnLst>
                                </p:cTn>
                              </p:par>
                            </p:childTnLst>
                          </p:cTn>
                        </p:par>
                        <p:par>
                          <p:cTn id="282" fill="hold" nodeType="afterGroup">
                            <p:stCondLst>
                              <p:cond delay="500"/>
                            </p:stCondLst>
                            <p:childTnLst>
                              <p:par>
                                <p:cTn id="283" presetID="0" presetClass="path" presetSubtype="0" accel="50000" decel="50000" fill="hold" grpId="1" nodeType="afterEffect">
                                  <p:stCondLst>
                                    <p:cond delay="0"/>
                                  </p:stCondLst>
                                  <p:childTnLst>
                                    <p:animMotion origin="layout" path="M 0 0 L 0.00886 -0.08403 L 0.01354 -0.18194 " pathEditMode="relative" rAng="0" ptsTypes="AAA">
                                      <p:cBhvr>
                                        <p:cTn id="284" dur="2000" fill="hold"/>
                                        <p:tgtEl>
                                          <p:spTgt spid="15420"/>
                                        </p:tgtEl>
                                        <p:attrNameLst>
                                          <p:attrName>ppt_x</p:attrName>
                                          <p:attrName>ppt_y</p:attrName>
                                        </p:attrNameLst>
                                      </p:cBhvr>
                                      <p:rCtr x="0" y="0"/>
                                    </p:animMotion>
                                  </p:childTnLst>
                                  <p:subTnLst>
                                    <p:audio>
                                      <p:cMediaNode>
                                        <p:cTn display="0" masterRel="sameClick">
                                          <p:stCondLst>
                                            <p:cond evt="begin" delay="0">
                                              <p:tn val="283"/>
                                            </p:cond>
                                          </p:stCondLst>
                                          <p:endCondLst>
                                            <p:cond evt="onStopAudio" delay="0">
                                              <p:tgtEl>
                                                <p:sldTgt/>
                                              </p:tgtEl>
                                            </p:cond>
                                          </p:endCondLst>
                                        </p:cTn>
                                        <p:tgtEl>
                                          <p:sndTgt r:embed="rId4" name="shiphorn.wav"/>
                                        </p:tgtEl>
                                      </p:cMediaNode>
                                    </p:audio>
                                  </p:subTnLst>
                                </p:cTn>
                              </p:par>
                              <p:par>
                                <p:cTn id="285" presetID="0" presetClass="path" presetSubtype="0" accel="50000" decel="50000" fill="hold" nodeType="withEffect">
                                  <p:stCondLst>
                                    <p:cond delay="0"/>
                                  </p:stCondLst>
                                  <p:childTnLst>
                                    <p:animMotion origin="layout" path="M 2.77778E-6 4.07407E-6 L 0.01041 -0.10649 L 0.01215 -0.17894 " pathEditMode="relative" rAng="0" ptsTypes="AAA">
                                      <p:cBhvr>
                                        <p:cTn id="286" dur="2000" fill="hold"/>
                                        <p:tgtEl>
                                          <p:spTgt spid="16194"/>
                                        </p:tgtEl>
                                        <p:attrNameLst>
                                          <p:attrName>ppt_x</p:attrName>
                                          <p:attrName>ppt_y</p:attrName>
                                        </p:attrNameLst>
                                      </p:cBhvr>
                                      <p:rCtr x="608" y="-8958"/>
                                    </p:animMotion>
                                  </p:childTnLst>
                                </p:cTn>
                              </p:par>
                              <p:par>
                                <p:cTn id="287" presetID="22" presetClass="entr" presetSubtype="8" fill="hold" grpId="0" nodeType="withEffect">
                                  <p:stCondLst>
                                    <p:cond delay="0"/>
                                  </p:stCondLst>
                                  <p:childTnLst>
                                    <p:set>
                                      <p:cBhvr>
                                        <p:cTn id="288" dur="1" fill="hold">
                                          <p:stCondLst>
                                            <p:cond delay="0"/>
                                          </p:stCondLst>
                                        </p:cTn>
                                        <p:tgtEl>
                                          <p:spTgt spid="17774"/>
                                        </p:tgtEl>
                                        <p:attrNameLst>
                                          <p:attrName>style.visibility</p:attrName>
                                        </p:attrNameLst>
                                      </p:cBhvr>
                                      <p:to>
                                        <p:strVal val="visible"/>
                                      </p:to>
                                    </p:set>
                                    <p:animEffect transition="in" filter="wipe(left)">
                                      <p:cBhvr>
                                        <p:cTn id="289" dur="500"/>
                                        <p:tgtEl>
                                          <p:spTgt spid="17774"/>
                                        </p:tgtEl>
                                      </p:cBhvr>
                                    </p:animEffect>
                                  </p:childTnLst>
                                </p:cTn>
                              </p:par>
                            </p:childTnLst>
                          </p:cTn>
                        </p:par>
                      </p:childTnLst>
                    </p:cTn>
                  </p:par>
                  <p:par>
                    <p:cTn id="290" fill="hold" nodeType="clickPar">
                      <p:stCondLst>
                        <p:cond delay="indefinite"/>
                      </p:stCondLst>
                      <p:childTnLst>
                        <p:par>
                          <p:cTn id="291" fill="hold" nodeType="withGroup">
                            <p:stCondLst>
                              <p:cond delay="0"/>
                            </p:stCondLst>
                            <p:childTnLst>
                              <p:par>
                                <p:cTn id="292" presetID="0" presetClass="path" presetSubtype="0" accel="50000" decel="50000" fill="hold" grpId="4" nodeType="clickEffect">
                                  <p:stCondLst>
                                    <p:cond delay="0"/>
                                  </p:stCondLst>
                                  <p:childTnLst>
                                    <p:animMotion origin="layout" path="M 0.34462 -0.44792 C 0.35694 -0.44606 0.40469 -0.43819 0.41857 -0.43681 C 0.43246 -0.43542 0.42326 -0.44306 0.42795 -0.43958 C 0.43264 -0.43611 0.44323 -0.42083 0.44722 -0.41597 " pathEditMode="relative" rAng="0" ptsTypes="aaaa">
                                      <p:cBhvr>
                                        <p:cTn id="293" dur="2000" fill="hold"/>
                                        <p:tgtEl>
                                          <p:spTgt spid="15421"/>
                                        </p:tgtEl>
                                        <p:attrNameLst>
                                          <p:attrName>ppt_x</p:attrName>
                                          <p:attrName>ppt_y</p:attrName>
                                        </p:attrNameLst>
                                      </p:cBhvr>
                                      <p:rCtr x="5122" y="1597"/>
                                    </p:animMotion>
                                  </p:childTnLst>
                                  <p:subTnLst>
                                    <p:audio>
                                      <p:cMediaNode>
                                        <p:cTn display="0" masterRel="sameClick">
                                          <p:stCondLst>
                                            <p:cond evt="begin" delay="0">
                                              <p:tn val="292"/>
                                            </p:cond>
                                          </p:stCondLst>
                                          <p:endCondLst>
                                            <p:cond evt="onStopAudio" delay="0">
                                              <p:tgtEl>
                                                <p:sldTgt/>
                                              </p:tgtEl>
                                            </p:cond>
                                          </p:endCondLst>
                                        </p:cTn>
                                        <p:tgtEl>
                                          <p:sndTgt r:embed="rId4" name="shiphorn.wav"/>
                                        </p:tgtEl>
                                      </p:cMediaNode>
                                    </p:audio>
                                  </p:subTnLst>
                                </p:cTn>
                              </p:par>
                            </p:childTnLst>
                          </p:cTn>
                        </p:par>
                      </p:childTnLst>
                    </p:cTn>
                  </p:par>
                  <p:par>
                    <p:cTn id="294" fill="hold" nodeType="clickPar">
                      <p:stCondLst>
                        <p:cond delay="indefinite"/>
                      </p:stCondLst>
                      <p:childTnLst>
                        <p:par>
                          <p:cTn id="295" fill="hold" nodeType="withGroup">
                            <p:stCondLst>
                              <p:cond delay="0"/>
                            </p:stCondLst>
                            <p:childTnLst>
                              <p:par>
                                <p:cTn id="296" presetID="0" presetClass="path" presetSubtype="0" accel="50000" decel="50000" fill="hold" grpId="3" nodeType="clickEffect">
                                  <p:stCondLst>
                                    <p:cond delay="0"/>
                                  </p:stCondLst>
                                  <p:childTnLst>
                                    <p:animMotion origin="layout" path="M 0.33194 -0.17338 L 0.39757 -0.19907 C 0.41666 -0.20949 0.43541 -0.22477 0.446 -0.23657 C 0.45659 -0.24838 0.45833 -0.26342 0.46163 -0.2706 " pathEditMode="relative" rAng="0" ptsTypes="AaaA">
                                      <p:cBhvr>
                                        <p:cTn id="297" dur="2000" fill="hold"/>
                                        <p:tgtEl>
                                          <p:spTgt spid="15423"/>
                                        </p:tgtEl>
                                        <p:attrNameLst>
                                          <p:attrName>ppt_x</p:attrName>
                                          <p:attrName>ppt_y</p:attrName>
                                        </p:attrNameLst>
                                      </p:cBhvr>
                                      <p:rCtr x="6476" y="-4861"/>
                                    </p:animMotion>
                                  </p:childTnLst>
                                  <p:subTnLst>
                                    <p:audio>
                                      <p:cMediaNode>
                                        <p:cTn display="0" masterRel="sameClick">
                                          <p:stCondLst>
                                            <p:cond evt="begin" delay="0">
                                              <p:tn val="296"/>
                                            </p:cond>
                                          </p:stCondLst>
                                          <p:endCondLst>
                                            <p:cond evt="onStopAudio" delay="0">
                                              <p:tgtEl>
                                                <p:sldTgt/>
                                              </p:tgtEl>
                                            </p:cond>
                                          </p:endCondLst>
                                        </p:cTn>
                                        <p:tgtEl>
                                          <p:sndTgt r:embed="rId4" name="shiphorn.wav"/>
                                        </p:tgtEl>
                                      </p:cMediaNode>
                                    </p:audio>
                                  </p:subTnLst>
                                </p:cTn>
                              </p:par>
                              <p:par>
                                <p:cTn id="298" presetID="0" presetClass="path" presetSubtype="0" accel="50000" decel="50000" fill="hold" grpId="2" nodeType="withEffect">
                                  <p:stCondLst>
                                    <p:cond delay="0"/>
                                  </p:stCondLst>
                                  <p:childTnLst>
                                    <p:animMotion origin="layout" path="M 0.11458 0.26528 C 0.1217 0.27685 0.13507 0.3257 0.15729 0.33472 C 0.17951 0.34375 0.22344 0.3294 0.24844 0.32014 C 0.27344 0.31088 0.29548 0.28773 0.30781 0.27917 " pathEditMode="relative" rAng="0" ptsTypes="aaaa">
                                      <p:cBhvr>
                                        <p:cTn id="299" dur="2000" fill="hold"/>
                                        <p:tgtEl>
                                          <p:spTgt spid="16051"/>
                                        </p:tgtEl>
                                        <p:attrNameLst>
                                          <p:attrName>ppt_x</p:attrName>
                                          <p:attrName>ppt_y</p:attrName>
                                        </p:attrNameLst>
                                      </p:cBhvr>
                                      <p:rCtr x="9653" y="3912"/>
                                    </p:animMotion>
                                  </p:childTnLst>
                                </p:cTn>
                              </p:par>
                            </p:childTnLst>
                          </p:cTn>
                        </p:par>
                        <p:par>
                          <p:cTn id="300" fill="hold" nodeType="afterGroup">
                            <p:stCondLst>
                              <p:cond delay="2000"/>
                            </p:stCondLst>
                            <p:childTnLst>
                              <p:par>
                                <p:cTn id="301" presetID="22" presetClass="entr" presetSubtype="1" fill="hold" grpId="0" nodeType="afterEffect">
                                  <p:stCondLst>
                                    <p:cond delay="0"/>
                                  </p:stCondLst>
                                  <p:childTnLst>
                                    <p:set>
                                      <p:cBhvr>
                                        <p:cTn id="302" dur="1" fill="hold">
                                          <p:stCondLst>
                                            <p:cond delay="0"/>
                                          </p:stCondLst>
                                        </p:cTn>
                                        <p:tgtEl>
                                          <p:spTgt spid="17713"/>
                                        </p:tgtEl>
                                        <p:attrNameLst>
                                          <p:attrName>style.visibility</p:attrName>
                                        </p:attrNameLst>
                                      </p:cBhvr>
                                      <p:to>
                                        <p:strVal val="visible"/>
                                      </p:to>
                                    </p:set>
                                    <p:animEffect transition="in" filter="wipe(up)">
                                      <p:cBhvr>
                                        <p:cTn id="303" dur="500"/>
                                        <p:tgtEl>
                                          <p:spTgt spid="17713"/>
                                        </p:tgtEl>
                                      </p:cBhvr>
                                    </p:animEffect>
                                  </p:childTnLst>
                                  <p:subTnLst>
                                    <p:audio>
                                      <p:cMediaNode>
                                        <p:cTn display="0" masterRel="sameClick">
                                          <p:stCondLst>
                                            <p:cond evt="begin" delay="0">
                                              <p:tn val="301"/>
                                            </p:cond>
                                          </p:stCondLst>
                                          <p:endCondLst>
                                            <p:cond evt="onStopAudio" delay="0">
                                              <p:tgtEl>
                                                <p:sldTgt/>
                                              </p:tgtEl>
                                            </p:cond>
                                          </p:endCondLst>
                                        </p:cTn>
                                        <p:tgtEl>
                                          <p:sndTgt r:embed="rId10" name="BAZOOKA.wav"/>
                                        </p:tgtEl>
                                      </p:cMediaNode>
                                    </p:audio>
                                  </p:subTnLst>
                                </p:cTn>
                              </p:par>
                              <p:par>
                                <p:cTn id="304" presetID="22" presetClass="entr" presetSubtype="1" fill="hold" grpId="0" nodeType="withEffect">
                                  <p:stCondLst>
                                    <p:cond delay="0"/>
                                  </p:stCondLst>
                                  <p:childTnLst>
                                    <p:set>
                                      <p:cBhvr>
                                        <p:cTn id="305" dur="1" fill="hold">
                                          <p:stCondLst>
                                            <p:cond delay="0"/>
                                          </p:stCondLst>
                                        </p:cTn>
                                        <p:tgtEl>
                                          <p:spTgt spid="17714"/>
                                        </p:tgtEl>
                                        <p:attrNameLst>
                                          <p:attrName>style.visibility</p:attrName>
                                        </p:attrNameLst>
                                      </p:cBhvr>
                                      <p:to>
                                        <p:strVal val="visible"/>
                                      </p:to>
                                    </p:set>
                                    <p:animEffect transition="in" filter="wipe(up)">
                                      <p:cBhvr>
                                        <p:cTn id="306" dur="500"/>
                                        <p:tgtEl>
                                          <p:spTgt spid="17714"/>
                                        </p:tgtEl>
                                      </p:cBhvr>
                                    </p:animEffect>
                                  </p:childTnLst>
                                </p:cTn>
                              </p:par>
                              <p:par>
                                <p:cTn id="307" presetID="22" presetClass="entr" presetSubtype="1" fill="hold" grpId="0" nodeType="withEffect">
                                  <p:stCondLst>
                                    <p:cond delay="0"/>
                                  </p:stCondLst>
                                  <p:childTnLst>
                                    <p:set>
                                      <p:cBhvr>
                                        <p:cTn id="308" dur="1" fill="hold">
                                          <p:stCondLst>
                                            <p:cond delay="0"/>
                                          </p:stCondLst>
                                        </p:cTn>
                                        <p:tgtEl>
                                          <p:spTgt spid="17715"/>
                                        </p:tgtEl>
                                        <p:attrNameLst>
                                          <p:attrName>style.visibility</p:attrName>
                                        </p:attrNameLst>
                                      </p:cBhvr>
                                      <p:to>
                                        <p:strVal val="visible"/>
                                      </p:to>
                                    </p:set>
                                    <p:animEffect transition="in" filter="wipe(up)">
                                      <p:cBhvr>
                                        <p:cTn id="309" dur="500"/>
                                        <p:tgtEl>
                                          <p:spTgt spid="17715"/>
                                        </p:tgtEl>
                                      </p:cBhvr>
                                    </p:animEffect>
                                  </p:childTnLst>
                                </p:cTn>
                              </p:par>
                              <p:par>
                                <p:cTn id="310" presetID="22" presetClass="entr" presetSubtype="1" fill="hold" grpId="0" nodeType="withEffect">
                                  <p:stCondLst>
                                    <p:cond delay="0"/>
                                  </p:stCondLst>
                                  <p:childTnLst>
                                    <p:set>
                                      <p:cBhvr>
                                        <p:cTn id="311" dur="1" fill="hold">
                                          <p:stCondLst>
                                            <p:cond delay="0"/>
                                          </p:stCondLst>
                                        </p:cTn>
                                        <p:tgtEl>
                                          <p:spTgt spid="17716"/>
                                        </p:tgtEl>
                                        <p:attrNameLst>
                                          <p:attrName>style.visibility</p:attrName>
                                        </p:attrNameLst>
                                      </p:cBhvr>
                                      <p:to>
                                        <p:strVal val="visible"/>
                                      </p:to>
                                    </p:set>
                                    <p:animEffect transition="in" filter="wipe(up)">
                                      <p:cBhvr>
                                        <p:cTn id="312" dur="500"/>
                                        <p:tgtEl>
                                          <p:spTgt spid="17716"/>
                                        </p:tgtEl>
                                      </p:cBhvr>
                                    </p:animEffect>
                                  </p:childTnLst>
                                </p:cTn>
                              </p:par>
                            </p:childTnLst>
                          </p:cTn>
                        </p:par>
                        <p:par>
                          <p:cTn id="313" fill="hold" nodeType="afterGroup">
                            <p:stCondLst>
                              <p:cond delay="2500"/>
                            </p:stCondLst>
                            <p:childTnLst>
                              <p:par>
                                <p:cTn id="314" presetID="22" presetClass="exit" presetSubtype="1" fill="hold" grpId="1" nodeType="afterEffect">
                                  <p:stCondLst>
                                    <p:cond delay="0"/>
                                  </p:stCondLst>
                                  <p:childTnLst>
                                    <p:animEffect transition="out" filter="wipe(up)">
                                      <p:cBhvr>
                                        <p:cTn id="315" dur="500"/>
                                        <p:tgtEl>
                                          <p:spTgt spid="17713"/>
                                        </p:tgtEl>
                                      </p:cBhvr>
                                    </p:animEffect>
                                    <p:set>
                                      <p:cBhvr>
                                        <p:cTn id="316" dur="1" fill="hold">
                                          <p:stCondLst>
                                            <p:cond delay="499"/>
                                          </p:stCondLst>
                                        </p:cTn>
                                        <p:tgtEl>
                                          <p:spTgt spid="17713"/>
                                        </p:tgtEl>
                                        <p:attrNameLst>
                                          <p:attrName>style.visibility</p:attrName>
                                        </p:attrNameLst>
                                      </p:cBhvr>
                                      <p:to>
                                        <p:strVal val="hidden"/>
                                      </p:to>
                                    </p:set>
                                  </p:childTnLst>
                                </p:cTn>
                              </p:par>
                              <p:par>
                                <p:cTn id="317" presetID="22" presetClass="exit" presetSubtype="1" fill="hold" grpId="1" nodeType="withEffect">
                                  <p:stCondLst>
                                    <p:cond delay="0"/>
                                  </p:stCondLst>
                                  <p:childTnLst>
                                    <p:animEffect transition="out" filter="wipe(up)">
                                      <p:cBhvr>
                                        <p:cTn id="318" dur="500"/>
                                        <p:tgtEl>
                                          <p:spTgt spid="17714"/>
                                        </p:tgtEl>
                                      </p:cBhvr>
                                    </p:animEffect>
                                    <p:set>
                                      <p:cBhvr>
                                        <p:cTn id="319" dur="1" fill="hold">
                                          <p:stCondLst>
                                            <p:cond delay="499"/>
                                          </p:stCondLst>
                                        </p:cTn>
                                        <p:tgtEl>
                                          <p:spTgt spid="17714"/>
                                        </p:tgtEl>
                                        <p:attrNameLst>
                                          <p:attrName>style.visibility</p:attrName>
                                        </p:attrNameLst>
                                      </p:cBhvr>
                                      <p:to>
                                        <p:strVal val="hidden"/>
                                      </p:to>
                                    </p:set>
                                  </p:childTnLst>
                                </p:cTn>
                              </p:par>
                              <p:par>
                                <p:cTn id="320" presetID="22" presetClass="exit" presetSubtype="1" fill="hold" grpId="1" nodeType="withEffect">
                                  <p:stCondLst>
                                    <p:cond delay="0"/>
                                  </p:stCondLst>
                                  <p:childTnLst>
                                    <p:animEffect transition="out" filter="wipe(up)">
                                      <p:cBhvr>
                                        <p:cTn id="321" dur="500"/>
                                        <p:tgtEl>
                                          <p:spTgt spid="17715"/>
                                        </p:tgtEl>
                                      </p:cBhvr>
                                    </p:animEffect>
                                    <p:set>
                                      <p:cBhvr>
                                        <p:cTn id="322" dur="1" fill="hold">
                                          <p:stCondLst>
                                            <p:cond delay="499"/>
                                          </p:stCondLst>
                                        </p:cTn>
                                        <p:tgtEl>
                                          <p:spTgt spid="17715"/>
                                        </p:tgtEl>
                                        <p:attrNameLst>
                                          <p:attrName>style.visibility</p:attrName>
                                        </p:attrNameLst>
                                      </p:cBhvr>
                                      <p:to>
                                        <p:strVal val="hidden"/>
                                      </p:to>
                                    </p:set>
                                  </p:childTnLst>
                                </p:cTn>
                              </p:par>
                              <p:par>
                                <p:cTn id="323" presetID="22" presetClass="exit" presetSubtype="1" fill="hold" grpId="1" nodeType="withEffect">
                                  <p:stCondLst>
                                    <p:cond delay="0"/>
                                  </p:stCondLst>
                                  <p:childTnLst>
                                    <p:animEffect transition="out" filter="wipe(up)">
                                      <p:cBhvr>
                                        <p:cTn id="324" dur="500"/>
                                        <p:tgtEl>
                                          <p:spTgt spid="17716"/>
                                        </p:tgtEl>
                                      </p:cBhvr>
                                    </p:animEffect>
                                    <p:set>
                                      <p:cBhvr>
                                        <p:cTn id="325" dur="1" fill="hold">
                                          <p:stCondLst>
                                            <p:cond delay="499"/>
                                          </p:stCondLst>
                                        </p:cTn>
                                        <p:tgtEl>
                                          <p:spTgt spid="17716"/>
                                        </p:tgtEl>
                                        <p:attrNameLst>
                                          <p:attrName>style.visibility</p:attrName>
                                        </p:attrNameLst>
                                      </p:cBhvr>
                                      <p:to>
                                        <p:strVal val="hidden"/>
                                      </p:to>
                                    </p:set>
                                  </p:childTnLst>
                                </p:cTn>
                              </p:par>
                            </p:childTnLst>
                          </p:cTn>
                        </p:par>
                        <p:par>
                          <p:cTn id="326" fill="hold" nodeType="afterGroup">
                            <p:stCondLst>
                              <p:cond delay="3000"/>
                            </p:stCondLst>
                            <p:childTnLst>
                              <p:par>
                                <p:cTn id="327" presetID="1" presetClass="entr" presetSubtype="0" fill="hold" grpId="0" nodeType="afterEffect">
                                  <p:stCondLst>
                                    <p:cond delay="0"/>
                                  </p:stCondLst>
                                  <p:childTnLst>
                                    <p:set>
                                      <p:cBhvr>
                                        <p:cTn id="328" dur="1" fill="hold">
                                          <p:stCondLst>
                                            <p:cond delay="0"/>
                                          </p:stCondLst>
                                        </p:cTn>
                                        <p:tgtEl>
                                          <p:spTgt spid="17717"/>
                                        </p:tgtEl>
                                        <p:attrNameLst>
                                          <p:attrName>style.visibility</p:attrName>
                                        </p:attrNameLst>
                                      </p:cBhvr>
                                      <p:to>
                                        <p:strVal val="visible"/>
                                      </p:to>
                                    </p:set>
                                  </p:childTnLst>
                                  <p:subTnLst>
                                    <p:audio>
                                      <p:cMediaNode>
                                        <p:cTn display="0" masterRel="sameClick">
                                          <p:stCondLst>
                                            <p:cond evt="begin" delay="0">
                                              <p:tn val="327"/>
                                            </p:cond>
                                          </p:stCondLst>
                                          <p:endCondLst>
                                            <p:cond evt="onStopAudio" delay="0">
                                              <p:tgtEl>
                                                <p:sldTgt/>
                                              </p:tgtEl>
                                            </p:cond>
                                          </p:endCondLst>
                                        </p:cTn>
                                        <p:tgtEl>
                                          <p:sndTgt r:embed="rId7" name="explode.wav"/>
                                        </p:tgtEl>
                                      </p:cMediaNode>
                                    </p:audio>
                                  </p:subTnLst>
                                </p:cTn>
                              </p:par>
                              <p:par>
                                <p:cTn id="329" presetID="3" presetClass="exit" presetSubtype="10" fill="hold" grpId="1" nodeType="withEffect">
                                  <p:stCondLst>
                                    <p:cond delay="0"/>
                                  </p:stCondLst>
                                  <p:childTnLst>
                                    <p:animEffect transition="out" filter="blinds(horizontal)">
                                      <p:cBhvr>
                                        <p:cTn id="330" dur="500"/>
                                        <p:tgtEl>
                                          <p:spTgt spid="17717"/>
                                        </p:tgtEl>
                                      </p:cBhvr>
                                    </p:animEffect>
                                    <p:set>
                                      <p:cBhvr>
                                        <p:cTn id="331" dur="1" fill="hold">
                                          <p:stCondLst>
                                            <p:cond delay="499"/>
                                          </p:stCondLst>
                                        </p:cTn>
                                        <p:tgtEl>
                                          <p:spTgt spid="17717"/>
                                        </p:tgtEl>
                                        <p:attrNameLst>
                                          <p:attrName>style.visibility</p:attrName>
                                        </p:attrNameLst>
                                      </p:cBhvr>
                                      <p:to>
                                        <p:strVal val="hidden"/>
                                      </p:to>
                                    </p:set>
                                  </p:childTnLst>
                                </p:cTn>
                              </p:par>
                            </p:childTnLst>
                          </p:cTn>
                        </p:par>
                        <p:par>
                          <p:cTn id="332" fill="hold" nodeType="afterGroup">
                            <p:stCondLst>
                              <p:cond delay="3500"/>
                            </p:stCondLst>
                            <p:childTnLst>
                              <p:par>
                                <p:cTn id="333" presetID="12" presetClass="exit" presetSubtype="4" fill="hold" grpId="4" nodeType="afterEffect">
                                  <p:stCondLst>
                                    <p:cond delay="0"/>
                                  </p:stCondLst>
                                  <p:childTnLst>
                                    <p:animEffect transition="out" filter="slide(fromBottom)">
                                      <p:cBhvr>
                                        <p:cTn id="334" dur="2000"/>
                                        <p:tgtEl>
                                          <p:spTgt spid="15423"/>
                                        </p:tgtEl>
                                      </p:cBhvr>
                                    </p:animEffect>
                                    <p:set>
                                      <p:cBhvr>
                                        <p:cTn id="335" dur="1" fill="hold">
                                          <p:stCondLst>
                                            <p:cond delay="1999"/>
                                          </p:stCondLst>
                                        </p:cTn>
                                        <p:tgtEl>
                                          <p:spTgt spid="15423"/>
                                        </p:tgtEl>
                                        <p:attrNameLst>
                                          <p:attrName>style.visibility</p:attrName>
                                        </p:attrNameLst>
                                      </p:cBhvr>
                                      <p:to>
                                        <p:strVal val="hidden"/>
                                      </p:to>
                                    </p:set>
                                  </p:childTnLst>
                                </p:cTn>
                              </p:par>
                              <p:par>
                                <p:cTn id="336" presetID="9" presetClass="entr" presetSubtype="0" fill="hold" nodeType="withEffect">
                                  <p:stCondLst>
                                    <p:cond delay="0"/>
                                  </p:stCondLst>
                                  <p:childTnLst>
                                    <p:set>
                                      <p:cBhvr>
                                        <p:cTn id="337" dur="1" fill="hold">
                                          <p:stCondLst>
                                            <p:cond delay="0"/>
                                          </p:stCondLst>
                                        </p:cTn>
                                        <p:tgtEl>
                                          <p:spTgt spid="17718"/>
                                        </p:tgtEl>
                                        <p:attrNameLst>
                                          <p:attrName>style.visibility</p:attrName>
                                        </p:attrNameLst>
                                      </p:cBhvr>
                                      <p:to>
                                        <p:strVal val="visible"/>
                                      </p:to>
                                    </p:set>
                                    <p:animEffect transition="in" filter="dissolve">
                                      <p:cBhvr>
                                        <p:cTn id="338" dur="2000"/>
                                        <p:tgtEl>
                                          <p:spTgt spid="17718"/>
                                        </p:tgtEl>
                                      </p:cBhvr>
                                    </p:animEffect>
                                  </p:childTnLst>
                                </p:cTn>
                              </p:par>
                              <p:par>
                                <p:cTn id="339" presetID="9" presetClass="entr" presetSubtype="0" fill="hold" nodeType="withEffect">
                                  <p:stCondLst>
                                    <p:cond delay="0"/>
                                  </p:stCondLst>
                                  <p:childTnLst>
                                    <p:set>
                                      <p:cBhvr>
                                        <p:cTn id="340" dur="1" fill="hold">
                                          <p:stCondLst>
                                            <p:cond delay="0"/>
                                          </p:stCondLst>
                                        </p:cTn>
                                        <p:tgtEl>
                                          <p:spTgt spid="17721"/>
                                        </p:tgtEl>
                                        <p:attrNameLst>
                                          <p:attrName>style.visibility</p:attrName>
                                        </p:attrNameLst>
                                      </p:cBhvr>
                                      <p:to>
                                        <p:strVal val="visible"/>
                                      </p:to>
                                    </p:set>
                                    <p:animEffect transition="in" filter="dissolve">
                                      <p:cBhvr>
                                        <p:cTn id="341" dur="2000"/>
                                        <p:tgtEl>
                                          <p:spTgt spid="17721"/>
                                        </p:tgtEl>
                                      </p:cBhvr>
                                    </p:animEffect>
                                  </p:childTnLst>
                                </p:cTn>
                              </p:par>
                              <p:par>
                                <p:cTn id="342" presetID="9" presetClass="entr" presetSubtype="0" fill="hold" nodeType="withEffect">
                                  <p:stCondLst>
                                    <p:cond delay="0"/>
                                  </p:stCondLst>
                                  <p:childTnLst>
                                    <p:set>
                                      <p:cBhvr>
                                        <p:cTn id="343" dur="1" fill="hold">
                                          <p:stCondLst>
                                            <p:cond delay="0"/>
                                          </p:stCondLst>
                                        </p:cTn>
                                        <p:tgtEl>
                                          <p:spTgt spid="16048"/>
                                        </p:tgtEl>
                                        <p:attrNameLst>
                                          <p:attrName>style.visibility</p:attrName>
                                        </p:attrNameLst>
                                      </p:cBhvr>
                                      <p:to>
                                        <p:strVal val="visible"/>
                                      </p:to>
                                    </p:set>
                                    <p:animEffect transition="in" filter="dissolve">
                                      <p:cBhvr>
                                        <p:cTn id="344" dur="2000"/>
                                        <p:tgtEl>
                                          <p:spTgt spid="16048"/>
                                        </p:tgtEl>
                                      </p:cBhvr>
                                    </p:animEffect>
                                  </p:childTnLst>
                                </p:cTn>
                              </p:par>
                            </p:childTnLst>
                          </p:cTn>
                        </p:par>
                        <p:par>
                          <p:cTn id="345" fill="hold" nodeType="afterGroup">
                            <p:stCondLst>
                              <p:cond delay="5500"/>
                            </p:stCondLst>
                            <p:childTnLst>
                              <p:par>
                                <p:cTn id="346" presetID="0" presetClass="path" presetSubtype="0" accel="50000" decel="50000" fill="hold" grpId="3" nodeType="afterEffect">
                                  <p:stCondLst>
                                    <p:cond delay="0"/>
                                  </p:stCondLst>
                                  <p:childTnLst>
                                    <p:animMotion origin="layout" path="M 0.30764 0.2794 C 0.31041 0.27408 0.32673 0.24699 0.32396 0.24792 C 0.32118 0.24884 0.30295 0.275 0.29097 0.28542 C 0.27899 0.29583 0.26024 0.30486 0.25208 0.30996 " pathEditMode="relative" rAng="0" ptsTypes="aaaa">
                                      <p:cBhvr>
                                        <p:cTn id="347" dur="2000" fill="hold"/>
                                        <p:tgtEl>
                                          <p:spTgt spid="16051"/>
                                        </p:tgtEl>
                                        <p:attrNameLst>
                                          <p:attrName>ppt_x</p:attrName>
                                          <p:attrName>ppt_y</p:attrName>
                                        </p:attrNameLst>
                                      </p:cBhvr>
                                      <p:rCtr x="-1823" y="-93"/>
                                    </p:animMotion>
                                  </p:childTnLst>
                                  <p:subTnLst>
                                    <p:audio>
                                      <p:cMediaNode>
                                        <p:cTn display="0" masterRel="sameClick">
                                          <p:stCondLst>
                                            <p:cond evt="begin" delay="0">
                                              <p:tn val="346"/>
                                            </p:cond>
                                          </p:stCondLst>
                                          <p:endCondLst>
                                            <p:cond evt="onStopAudio" delay="0">
                                              <p:tgtEl>
                                                <p:sldTgt/>
                                              </p:tgtEl>
                                            </p:cond>
                                          </p:endCondLst>
                                        </p:cTn>
                                        <p:tgtEl>
                                          <p:sndTgt r:embed="rId3" name="nautical026.wav"/>
                                        </p:tgtEl>
                                      </p:cMediaNode>
                                    </p:audio>
                                  </p:subTnLst>
                                </p:cTn>
                              </p:par>
                              <p:par>
                                <p:cTn id="348" presetID="9" presetClass="entr" presetSubtype="0" fill="hold" nodeType="withEffect">
                                  <p:stCondLst>
                                    <p:cond delay="0"/>
                                  </p:stCondLst>
                                  <p:childTnLst>
                                    <p:set>
                                      <p:cBhvr>
                                        <p:cTn id="349" dur="1" fill="hold">
                                          <p:stCondLst>
                                            <p:cond delay="0"/>
                                          </p:stCondLst>
                                        </p:cTn>
                                        <p:tgtEl>
                                          <p:spTgt spid="17724"/>
                                        </p:tgtEl>
                                        <p:attrNameLst>
                                          <p:attrName>style.visibility</p:attrName>
                                        </p:attrNameLst>
                                      </p:cBhvr>
                                      <p:to>
                                        <p:strVal val="visible"/>
                                      </p:to>
                                    </p:set>
                                    <p:animEffect transition="in" filter="dissolve">
                                      <p:cBhvr>
                                        <p:cTn id="350" dur="1000"/>
                                        <p:tgtEl>
                                          <p:spTgt spid="17724"/>
                                        </p:tgtEl>
                                      </p:cBhvr>
                                    </p:animEffect>
                                  </p:childTnLst>
                                </p:cTn>
                              </p:par>
                              <p:par>
                                <p:cTn id="351" presetID="0" presetClass="path" presetSubtype="0" accel="50000" decel="50000" fill="hold" grpId="2" nodeType="withEffect">
                                  <p:stCondLst>
                                    <p:cond delay="0"/>
                                  </p:stCondLst>
                                  <p:childTnLst>
                                    <p:animMotion origin="layout" path="M 0 0 L -0.00139 0.0176 L -0.00937 0.03704 " pathEditMode="relative" ptsTypes="AAA">
                                      <p:cBhvr>
                                        <p:cTn id="352" dur="2000" fill="hold"/>
                                        <p:tgtEl>
                                          <p:spTgt spid="15419"/>
                                        </p:tgtEl>
                                        <p:attrNameLst>
                                          <p:attrName>ppt_x</p:attrName>
                                          <p:attrName>ppt_y</p:attrName>
                                        </p:attrNameLst>
                                      </p:cBhvr>
                                    </p:animMotion>
                                  </p:childTnLst>
                                </p:cTn>
                              </p:par>
                            </p:childTnLst>
                          </p:cTn>
                        </p:par>
                      </p:childTnLst>
                    </p:cTn>
                  </p:par>
                  <p:par>
                    <p:cTn id="353" fill="hold" nodeType="clickPar">
                      <p:stCondLst>
                        <p:cond delay="indefinite"/>
                      </p:stCondLst>
                      <p:childTnLst>
                        <p:par>
                          <p:cTn id="354" fill="hold" nodeType="withGroup">
                            <p:stCondLst>
                              <p:cond delay="0"/>
                            </p:stCondLst>
                            <p:childTnLst>
                              <p:par>
                                <p:cTn id="355" presetID="0" presetClass="path" presetSubtype="0" accel="50000" decel="50000" fill="hold" grpId="5" nodeType="clickEffect">
                                  <p:stCondLst>
                                    <p:cond delay="0"/>
                                  </p:stCondLst>
                                  <p:childTnLst>
                                    <p:animMotion origin="layout" path="M 0.44722 -0.41597 L 0.46319 -0.4456 C 0.47048 -0.45208 0.47778 -0.45509 0.49062 -0.4544 C 0.50347 -0.4537 0.52899 -0.44884 0.54028 -0.44144 C 0.55156 -0.43403 0.55451 -0.4162 0.55833 -0.40949 " pathEditMode="relative" rAng="0" ptsTypes="AaaaA">
                                      <p:cBhvr>
                                        <p:cTn id="356" dur="2000" fill="hold"/>
                                        <p:tgtEl>
                                          <p:spTgt spid="15421"/>
                                        </p:tgtEl>
                                        <p:attrNameLst>
                                          <p:attrName>ppt_x</p:attrName>
                                          <p:attrName>ppt_y</p:attrName>
                                        </p:attrNameLst>
                                      </p:cBhvr>
                                      <p:rCtr x="5556" y="-1644"/>
                                    </p:animMotion>
                                  </p:childTnLst>
                                  <p:subTnLst>
                                    <p:audio>
                                      <p:cMediaNode>
                                        <p:cTn display="0" masterRel="sameClick">
                                          <p:stCondLst>
                                            <p:cond evt="begin" delay="0">
                                              <p:tn val="355"/>
                                            </p:cond>
                                          </p:stCondLst>
                                          <p:endCondLst>
                                            <p:cond evt="onStopAudio" delay="0">
                                              <p:tgtEl>
                                                <p:sldTgt/>
                                              </p:tgtEl>
                                            </p:cond>
                                          </p:endCondLst>
                                        </p:cTn>
                                        <p:tgtEl>
                                          <p:sndTgt r:embed="rId4" name="shiphorn.wav"/>
                                        </p:tgtEl>
                                      </p:cMediaNode>
                                    </p:audio>
                                  </p:subTnLst>
                                </p:cTn>
                              </p:par>
                            </p:childTnLst>
                          </p:cTn>
                        </p:par>
                        <p:par>
                          <p:cTn id="357" fill="hold" nodeType="afterGroup">
                            <p:stCondLst>
                              <p:cond delay="2000"/>
                            </p:stCondLst>
                            <p:childTnLst>
                              <p:par>
                                <p:cTn id="358" presetID="9" presetClass="entr" presetSubtype="0" fill="hold" grpId="0" nodeType="afterEffect">
                                  <p:stCondLst>
                                    <p:cond delay="0"/>
                                  </p:stCondLst>
                                  <p:childTnLst>
                                    <p:set>
                                      <p:cBhvr>
                                        <p:cTn id="359" dur="1" fill="hold">
                                          <p:stCondLst>
                                            <p:cond delay="0"/>
                                          </p:stCondLst>
                                        </p:cTn>
                                        <p:tgtEl>
                                          <p:spTgt spid="16082"/>
                                        </p:tgtEl>
                                        <p:attrNameLst>
                                          <p:attrName>style.visibility</p:attrName>
                                        </p:attrNameLst>
                                      </p:cBhvr>
                                      <p:to>
                                        <p:strVal val="visible"/>
                                      </p:to>
                                    </p:set>
                                    <p:animEffect transition="in" filter="dissolve">
                                      <p:cBhvr>
                                        <p:cTn id="360" dur="1000"/>
                                        <p:tgtEl>
                                          <p:spTgt spid="16082"/>
                                        </p:tgtEl>
                                      </p:cBhvr>
                                    </p:animEffect>
                                  </p:childTnLst>
                                  <p:subTnLst>
                                    <p:audio>
                                      <p:cMediaNode>
                                        <p:cTn display="0" masterRel="sameClick">
                                          <p:stCondLst>
                                            <p:cond evt="begin" delay="0">
                                              <p:tn val="358"/>
                                            </p:cond>
                                          </p:stCondLst>
                                          <p:endCondLst>
                                            <p:cond evt="onStopAudio" delay="0">
                                              <p:tgtEl>
                                                <p:sldTgt/>
                                              </p:tgtEl>
                                            </p:cond>
                                          </p:endCondLst>
                                        </p:cTn>
                                        <p:tgtEl>
                                          <p:sndTgt r:embed="rId3" name="nautical026.wav"/>
                                        </p:tgtEl>
                                      </p:cMediaNode>
                                    </p:audio>
                                  </p:subTnLst>
                                </p:cTn>
                              </p:par>
                            </p:childTnLst>
                          </p:cTn>
                        </p:par>
                        <p:par>
                          <p:cTn id="361" fill="hold" nodeType="afterGroup">
                            <p:stCondLst>
                              <p:cond delay="3000"/>
                            </p:stCondLst>
                            <p:childTnLst>
                              <p:par>
                                <p:cTn id="362" presetID="9" presetClass="entr" presetSubtype="0" fill="hold" grpId="0" nodeType="afterEffect">
                                  <p:stCondLst>
                                    <p:cond delay="0"/>
                                  </p:stCondLst>
                                  <p:childTnLst>
                                    <p:set>
                                      <p:cBhvr>
                                        <p:cTn id="363" dur="1" fill="hold">
                                          <p:stCondLst>
                                            <p:cond delay="0"/>
                                          </p:stCondLst>
                                        </p:cTn>
                                        <p:tgtEl>
                                          <p:spTgt spid="16081"/>
                                        </p:tgtEl>
                                        <p:attrNameLst>
                                          <p:attrName>style.visibility</p:attrName>
                                        </p:attrNameLst>
                                      </p:cBhvr>
                                      <p:to>
                                        <p:strVal val="visible"/>
                                      </p:to>
                                    </p:set>
                                    <p:animEffect transition="in" filter="dissolve">
                                      <p:cBhvr>
                                        <p:cTn id="364" dur="1000"/>
                                        <p:tgtEl>
                                          <p:spTgt spid="16081"/>
                                        </p:tgtEl>
                                      </p:cBhvr>
                                    </p:animEffect>
                                  </p:childTnLst>
                                </p:cTn>
                              </p:par>
                            </p:childTnLst>
                          </p:cTn>
                        </p:par>
                        <p:par>
                          <p:cTn id="365" fill="hold" nodeType="afterGroup">
                            <p:stCondLst>
                              <p:cond delay="4000"/>
                            </p:stCondLst>
                            <p:childTnLst>
                              <p:par>
                                <p:cTn id="366" presetID="9" presetClass="entr" presetSubtype="0" fill="hold" grpId="0" nodeType="afterEffect">
                                  <p:stCondLst>
                                    <p:cond delay="0"/>
                                  </p:stCondLst>
                                  <p:childTnLst>
                                    <p:set>
                                      <p:cBhvr>
                                        <p:cTn id="367" dur="1" fill="hold">
                                          <p:stCondLst>
                                            <p:cond delay="0"/>
                                          </p:stCondLst>
                                        </p:cTn>
                                        <p:tgtEl>
                                          <p:spTgt spid="16080"/>
                                        </p:tgtEl>
                                        <p:attrNameLst>
                                          <p:attrName>style.visibility</p:attrName>
                                        </p:attrNameLst>
                                      </p:cBhvr>
                                      <p:to>
                                        <p:strVal val="visible"/>
                                      </p:to>
                                    </p:set>
                                    <p:animEffect transition="in" filter="dissolve">
                                      <p:cBhvr>
                                        <p:cTn id="368" dur="1000"/>
                                        <p:tgtEl>
                                          <p:spTgt spid="16080"/>
                                        </p:tgtEl>
                                      </p:cBhvr>
                                    </p:animEffect>
                                  </p:childTnLst>
                                </p:cTn>
                              </p:par>
                              <p:par>
                                <p:cTn id="369" presetID="9" presetClass="entr" presetSubtype="0" fill="hold" nodeType="withEffect">
                                  <p:stCondLst>
                                    <p:cond delay="0"/>
                                  </p:stCondLst>
                                  <p:childTnLst>
                                    <p:set>
                                      <p:cBhvr>
                                        <p:cTn id="370" dur="1" fill="hold">
                                          <p:stCondLst>
                                            <p:cond delay="0"/>
                                          </p:stCondLst>
                                        </p:cTn>
                                        <p:tgtEl>
                                          <p:spTgt spid="16083"/>
                                        </p:tgtEl>
                                        <p:attrNameLst>
                                          <p:attrName>style.visibility</p:attrName>
                                        </p:attrNameLst>
                                      </p:cBhvr>
                                      <p:to>
                                        <p:strVal val="visible"/>
                                      </p:to>
                                    </p:set>
                                    <p:animEffect transition="in" filter="dissolve">
                                      <p:cBhvr>
                                        <p:cTn id="371" dur="1000"/>
                                        <p:tgtEl>
                                          <p:spTgt spid="16083"/>
                                        </p:tgtEl>
                                      </p:cBhvr>
                                    </p:animEffect>
                                  </p:childTnLst>
                                </p:cTn>
                              </p:par>
                            </p:childTnLst>
                          </p:cTn>
                        </p:par>
                      </p:childTnLst>
                    </p:cTn>
                  </p:par>
                  <p:par>
                    <p:cTn id="372" fill="hold" nodeType="clickPar">
                      <p:stCondLst>
                        <p:cond delay="indefinite"/>
                      </p:stCondLst>
                      <p:childTnLst>
                        <p:par>
                          <p:cTn id="373" fill="hold" nodeType="withGroup">
                            <p:stCondLst>
                              <p:cond delay="0"/>
                            </p:stCondLst>
                            <p:childTnLst>
                              <p:par>
                                <p:cTn id="374" presetID="9" presetClass="entr" presetSubtype="0" fill="hold" grpId="0" nodeType="clickEffect">
                                  <p:stCondLst>
                                    <p:cond delay="0"/>
                                  </p:stCondLst>
                                  <p:childTnLst>
                                    <p:set>
                                      <p:cBhvr>
                                        <p:cTn id="375" dur="1" fill="hold">
                                          <p:stCondLst>
                                            <p:cond delay="0"/>
                                          </p:stCondLst>
                                        </p:cTn>
                                        <p:tgtEl>
                                          <p:spTgt spid="17727"/>
                                        </p:tgtEl>
                                        <p:attrNameLst>
                                          <p:attrName>style.visibility</p:attrName>
                                        </p:attrNameLst>
                                      </p:cBhvr>
                                      <p:to>
                                        <p:strVal val="visible"/>
                                      </p:to>
                                    </p:set>
                                    <p:animEffect transition="in" filter="dissolve">
                                      <p:cBhvr>
                                        <p:cTn id="376" dur="500"/>
                                        <p:tgtEl>
                                          <p:spTgt spid="17727"/>
                                        </p:tgtEl>
                                      </p:cBhvr>
                                    </p:animEffect>
                                  </p:childTnLst>
                                </p:cTn>
                              </p:par>
                              <p:par>
                                <p:cTn id="377" presetID="0" presetClass="path" presetSubtype="0" accel="50000" decel="50000" fill="hold" grpId="1" nodeType="withEffect">
                                  <p:stCondLst>
                                    <p:cond delay="0"/>
                                  </p:stCondLst>
                                  <p:childTnLst>
                                    <p:animMotion origin="layout" path="M 2.5E-6 -1.85185E-6 L -0.00608 -0.04305 L -0.01233 -0.06805 " pathEditMode="relative" rAng="0" ptsTypes="AAA">
                                      <p:cBhvr>
                                        <p:cTn id="378" dur="2000" fill="hold"/>
                                        <p:tgtEl>
                                          <p:spTgt spid="17727"/>
                                        </p:tgtEl>
                                        <p:attrNameLst>
                                          <p:attrName>ppt_x</p:attrName>
                                          <p:attrName>ppt_y</p:attrName>
                                        </p:attrNameLst>
                                      </p:cBhvr>
                                      <p:rCtr x="-625" y="-3403"/>
                                    </p:animMotion>
                                  </p:childTnLst>
                                  <p:subTnLst>
                                    <p:audio>
                                      <p:cMediaNode>
                                        <p:cTn display="0" masterRel="sameClick">
                                          <p:stCondLst>
                                            <p:cond evt="begin" delay="0">
                                              <p:tn val="377"/>
                                            </p:cond>
                                          </p:stCondLst>
                                          <p:endCondLst>
                                            <p:cond evt="onStopAudio" delay="0">
                                              <p:tgtEl>
                                                <p:sldTgt/>
                                              </p:tgtEl>
                                            </p:cond>
                                          </p:endCondLst>
                                        </p:cTn>
                                        <p:tgtEl>
                                          <p:sndTgt r:embed="rId9" name="flyby.wav"/>
                                        </p:tgtEl>
                                      </p:cMediaNode>
                                    </p:audio>
                                  </p:subTnLst>
                                </p:cTn>
                              </p:par>
                            </p:childTnLst>
                          </p:cTn>
                        </p:par>
                        <p:par>
                          <p:cTn id="379" fill="hold" nodeType="afterGroup">
                            <p:stCondLst>
                              <p:cond delay="2000"/>
                            </p:stCondLst>
                            <p:childTnLst>
                              <p:par>
                                <p:cTn id="380" presetID="1" presetClass="entr" presetSubtype="0" fill="hold" grpId="0" nodeType="afterEffect">
                                  <p:stCondLst>
                                    <p:cond delay="0"/>
                                  </p:stCondLst>
                                  <p:childTnLst>
                                    <p:set>
                                      <p:cBhvr>
                                        <p:cTn id="381" dur="1" fill="hold">
                                          <p:stCondLst>
                                            <p:cond delay="0"/>
                                          </p:stCondLst>
                                        </p:cTn>
                                        <p:tgtEl>
                                          <p:spTgt spid="17728"/>
                                        </p:tgtEl>
                                        <p:attrNameLst>
                                          <p:attrName>style.visibility</p:attrName>
                                        </p:attrNameLst>
                                      </p:cBhvr>
                                      <p:to>
                                        <p:strVal val="visible"/>
                                      </p:to>
                                    </p:set>
                                  </p:childTnLst>
                                  <p:subTnLst>
                                    <p:audio>
                                      <p:cMediaNode>
                                        <p:cTn display="0" masterRel="sameClick">
                                          <p:stCondLst>
                                            <p:cond evt="begin" delay="0">
                                              <p:tn val="380"/>
                                            </p:cond>
                                          </p:stCondLst>
                                          <p:endCondLst>
                                            <p:cond evt="onStopAudio" delay="0">
                                              <p:tgtEl>
                                                <p:sldTgt/>
                                              </p:tgtEl>
                                            </p:cond>
                                          </p:endCondLst>
                                        </p:cTn>
                                        <p:tgtEl>
                                          <p:sndTgt r:embed="rId7" name="explode.wav"/>
                                        </p:tgtEl>
                                      </p:cMediaNode>
                                    </p:audio>
                                  </p:subTnLst>
                                </p:cTn>
                              </p:par>
                              <p:par>
                                <p:cTn id="382" presetID="3" presetClass="exit" presetSubtype="10" fill="hold" grpId="1" nodeType="withEffect">
                                  <p:stCondLst>
                                    <p:cond delay="0"/>
                                  </p:stCondLst>
                                  <p:childTnLst>
                                    <p:animEffect transition="out" filter="blinds(horizontal)">
                                      <p:cBhvr>
                                        <p:cTn id="383" dur="500"/>
                                        <p:tgtEl>
                                          <p:spTgt spid="17728"/>
                                        </p:tgtEl>
                                      </p:cBhvr>
                                    </p:animEffect>
                                    <p:set>
                                      <p:cBhvr>
                                        <p:cTn id="384" dur="1" fill="hold">
                                          <p:stCondLst>
                                            <p:cond delay="499"/>
                                          </p:stCondLst>
                                        </p:cTn>
                                        <p:tgtEl>
                                          <p:spTgt spid="17728"/>
                                        </p:tgtEl>
                                        <p:attrNameLst>
                                          <p:attrName>style.visibility</p:attrName>
                                        </p:attrNameLst>
                                      </p:cBhvr>
                                      <p:to>
                                        <p:strVal val="hidden"/>
                                      </p:to>
                                    </p:set>
                                  </p:childTnLst>
                                </p:cTn>
                              </p:par>
                            </p:childTnLst>
                          </p:cTn>
                        </p:par>
                        <p:par>
                          <p:cTn id="385" fill="hold" nodeType="afterGroup">
                            <p:stCondLst>
                              <p:cond delay="2500"/>
                            </p:stCondLst>
                            <p:childTnLst>
                              <p:par>
                                <p:cTn id="386" presetID="9" presetClass="exit" presetSubtype="0" fill="hold" grpId="2" nodeType="afterEffect">
                                  <p:stCondLst>
                                    <p:cond delay="0"/>
                                  </p:stCondLst>
                                  <p:childTnLst>
                                    <p:animEffect transition="out" filter="dissolve">
                                      <p:cBhvr>
                                        <p:cTn id="387" dur="500"/>
                                        <p:tgtEl>
                                          <p:spTgt spid="17727"/>
                                        </p:tgtEl>
                                      </p:cBhvr>
                                    </p:animEffect>
                                    <p:set>
                                      <p:cBhvr>
                                        <p:cTn id="388" dur="1" fill="hold">
                                          <p:stCondLst>
                                            <p:cond delay="499"/>
                                          </p:stCondLst>
                                        </p:cTn>
                                        <p:tgtEl>
                                          <p:spTgt spid="17727"/>
                                        </p:tgtEl>
                                        <p:attrNameLst>
                                          <p:attrName>style.visibility</p:attrName>
                                        </p:attrNameLst>
                                      </p:cBhvr>
                                      <p:to>
                                        <p:strVal val="hidden"/>
                                      </p:to>
                                    </p:set>
                                  </p:childTnLst>
                                </p:cTn>
                              </p:par>
                            </p:childTnLst>
                          </p:cTn>
                        </p:par>
                        <p:par>
                          <p:cTn id="389" fill="hold" nodeType="afterGroup">
                            <p:stCondLst>
                              <p:cond delay="3000"/>
                            </p:stCondLst>
                            <p:childTnLst>
                              <p:par>
                                <p:cTn id="390" presetID="9" presetClass="entr" presetSubtype="0" fill="hold" nodeType="afterEffect">
                                  <p:stCondLst>
                                    <p:cond delay="0"/>
                                  </p:stCondLst>
                                  <p:childTnLst>
                                    <p:set>
                                      <p:cBhvr>
                                        <p:cTn id="391" dur="1" fill="hold">
                                          <p:stCondLst>
                                            <p:cond delay="0"/>
                                          </p:stCondLst>
                                        </p:cTn>
                                        <p:tgtEl>
                                          <p:spTgt spid="17739"/>
                                        </p:tgtEl>
                                        <p:attrNameLst>
                                          <p:attrName>style.visibility</p:attrName>
                                        </p:attrNameLst>
                                      </p:cBhvr>
                                      <p:to>
                                        <p:strVal val="visible"/>
                                      </p:to>
                                    </p:set>
                                    <p:animEffect transition="in" filter="dissolve">
                                      <p:cBhvr>
                                        <p:cTn id="392" dur="500"/>
                                        <p:tgtEl>
                                          <p:spTgt spid="17739"/>
                                        </p:tgtEl>
                                      </p:cBhvr>
                                    </p:animEffect>
                                  </p:childTnLst>
                                </p:cTn>
                              </p:par>
                            </p:childTnLst>
                          </p:cTn>
                        </p:par>
                        <p:par>
                          <p:cTn id="393" fill="hold" nodeType="afterGroup">
                            <p:stCondLst>
                              <p:cond delay="3500"/>
                            </p:stCondLst>
                            <p:childTnLst>
                              <p:par>
                                <p:cTn id="394" presetID="9" presetClass="entr" presetSubtype="0" fill="hold" nodeType="afterEffect">
                                  <p:stCondLst>
                                    <p:cond delay="0"/>
                                  </p:stCondLst>
                                  <p:childTnLst>
                                    <p:set>
                                      <p:cBhvr>
                                        <p:cTn id="395" dur="1" fill="hold">
                                          <p:stCondLst>
                                            <p:cond delay="0"/>
                                          </p:stCondLst>
                                        </p:cTn>
                                        <p:tgtEl>
                                          <p:spTgt spid="17745"/>
                                        </p:tgtEl>
                                        <p:attrNameLst>
                                          <p:attrName>style.visibility</p:attrName>
                                        </p:attrNameLst>
                                      </p:cBhvr>
                                      <p:to>
                                        <p:strVal val="visible"/>
                                      </p:to>
                                    </p:set>
                                    <p:animEffect transition="in" filter="dissolve">
                                      <p:cBhvr>
                                        <p:cTn id="396" dur="500"/>
                                        <p:tgtEl>
                                          <p:spTgt spid="17745"/>
                                        </p:tgtEl>
                                      </p:cBhvr>
                                    </p:animEffect>
                                  </p:childTnLst>
                                </p:cTn>
                              </p:par>
                            </p:childTnLst>
                          </p:cTn>
                        </p:par>
                        <p:par>
                          <p:cTn id="397" fill="hold" nodeType="afterGroup">
                            <p:stCondLst>
                              <p:cond delay="4000"/>
                            </p:stCondLst>
                            <p:childTnLst>
                              <p:par>
                                <p:cTn id="398" presetID="9" presetClass="entr" presetSubtype="0" fill="hold" nodeType="afterEffect">
                                  <p:stCondLst>
                                    <p:cond delay="0"/>
                                  </p:stCondLst>
                                  <p:childTnLst>
                                    <p:set>
                                      <p:cBhvr>
                                        <p:cTn id="399" dur="1" fill="hold">
                                          <p:stCondLst>
                                            <p:cond delay="0"/>
                                          </p:stCondLst>
                                        </p:cTn>
                                        <p:tgtEl>
                                          <p:spTgt spid="17742"/>
                                        </p:tgtEl>
                                        <p:attrNameLst>
                                          <p:attrName>style.visibility</p:attrName>
                                        </p:attrNameLst>
                                      </p:cBhvr>
                                      <p:to>
                                        <p:strVal val="visible"/>
                                      </p:to>
                                    </p:set>
                                    <p:animEffect transition="in" filter="dissolve">
                                      <p:cBhvr>
                                        <p:cTn id="400" dur="500"/>
                                        <p:tgtEl>
                                          <p:spTgt spid="17742"/>
                                        </p:tgtEl>
                                      </p:cBhvr>
                                    </p:animEffect>
                                  </p:childTnLst>
                                </p:cTn>
                              </p:par>
                            </p:childTnLst>
                          </p:cTn>
                        </p:par>
                        <p:par>
                          <p:cTn id="401" fill="hold" nodeType="afterGroup">
                            <p:stCondLst>
                              <p:cond delay="4500"/>
                            </p:stCondLst>
                            <p:childTnLst>
                              <p:par>
                                <p:cTn id="402" presetID="9" presetClass="entr" presetSubtype="0" fill="hold" nodeType="afterEffect">
                                  <p:stCondLst>
                                    <p:cond delay="0"/>
                                  </p:stCondLst>
                                  <p:childTnLst>
                                    <p:set>
                                      <p:cBhvr>
                                        <p:cTn id="403" dur="1" fill="hold">
                                          <p:stCondLst>
                                            <p:cond delay="0"/>
                                          </p:stCondLst>
                                        </p:cTn>
                                        <p:tgtEl>
                                          <p:spTgt spid="17748"/>
                                        </p:tgtEl>
                                        <p:attrNameLst>
                                          <p:attrName>style.visibility</p:attrName>
                                        </p:attrNameLst>
                                      </p:cBhvr>
                                      <p:to>
                                        <p:strVal val="visible"/>
                                      </p:to>
                                    </p:set>
                                    <p:animEffect transition="in" filter="dissolve">
                                      <p:cBhvr>
                                        <p:cTn id="404" dur="500"/>
                                        <p:tgtEl>
                                          <p:spTgt spid="17748"/>
                                        </p:tgtEl>
                                      </p:cBhvr>
                                    </p:animEffect>
                                  </p:childTnLst>
                                </p:cTn>
                              </p:par>
                            </p:childTnLst>
                          </p:cTn>
                        </p:par>
                      </p:childTnLst>
                    </p:cTn>
                  </p:par>
                  <p:par>
                    <p:cTn id="405" fill="hold" nodeType="clickPar">
                      <p:stCondLst>
                        <p:cond delay="indefinite"/>
                      </p:stCondLst>
                      <p:childTnLst>
                        <p:par>
                          <p:cTn id="406" fill="hold" nodeType="withGroup">
                            <p:stCondLst>
                              <p:cond delay="0"/>
                            </p:stCondLst>
                            <p:childTnLst>
                              <p:par>
                                <p:cTn id="407" presetID="22" presetClass="entr" presetSubtype="1" fill="hold" grpId="0" nodeType="clickEffect">
                                  <p:stCondLst>
                                    <p:cond delay="0"/>
                                  </p:stCondLst>
                                  <p:childTnLst>
                                    <p:set>
                                      <p:cBhvr>
                                        <p:cTn id="408" dur="1" fill="hold">
                                          <p:stCondLst>
                                            <p:cond delay="0"/>
                                          </p:stCondLst>
                                        </p:cTn>
                                        <p:tgtEl>
                                          <p:spTgt spid="17729"/>
                                        </p:tgtEl>
                                        <p:attrNameLst>
                                          <p:attrName>style.visibility</p:attrName>
                                        </p:attrNameLst>
                                      </p:cBhvr>
                                      <p:to>
                                        <p:strVal val="visible"/>
                                      </p:to>
                                    </p:set>
                                    <p:animEffect transition="in" filter="wipe(up)">
                                      <p:cBhvr>
                                        <p:cTn id="409" dur="500"/>
                                        <p:tgtEl>
                                          <p:spTgt spid="17729"/>
                                        </p:tgtEl>
                                      </p:cBhvr>
                                    </p:animEffect>
                                  </p:childTnLst>
                                  <p:subTnLst>
                                    <p:audio>
                                      <p:cMediaNode>
                                        <p:cTn display="0" masterRel="sameClick">
                                          <p:stCondLst>
                                            <p:cond evt="begin" delay="0">
                                              <p:tn val="407"/>
                                            </p:cond>
                                          </p:stCondLst>
                                          <p:endCondLst>
                                            <p:cond evt="onStopAudio" delay="0">
                                              <p:tgtEl>
                                                <p:sldTgt/>
                                              </p:tgtEl>
                                            </p:cond>
                                          </p:endCondLst>
                                        </p:cTn>
                                        <p:tgtEl>
                                          <p:sndTgt r:embed="rId10" name="BAZOOKA.wav"/>
                                        </p:tgtEl>
                                      </p:cMediaNode>
                                    </p:audio>
                                  </p:subTnLst>
                                </p:cTn>
                              </p:par>
                              <p:par>
                                <p:cTn id="410" presetID="22" presetClass="exit" presetSubtype="1" fill="hold" grpId="1" nodeType="withEffect">
                                  <p:stCondLst>
                                    <p:cond delay="0"/>
                                  </p:stCondLst>
                                  <p:childTnLst>
                                    <p:animEffect transition="out" filter="wipe(up)">
                                      <p:cBhvr>
                                        <p:cTn id="411" dur="500"/>
                                        <p:tgtEl>
                                          <p:spTgt spid="17729"/>
                                        </p:tgtEl>
                                      </p:cBhvr>
                                    </p:animEffect>
                                    <p:set>
                                      <p:cBhvr>
                                        <p:cTn id="412" dur="1" fill="hold">
                                          <p:stCondLst>
                                            <p:cond delay="499"/>
                                          </p:stCondLst>
                                        </p:cTn>
                                        <p:tgtEl>
                                          <p:spTgt spid="17729"/>
                                        </p:tgtEl>
                                        <p:attrNameLst>
                                          <p:attrName>style.visibility</p:attrName>
                                        </p:attrNameLst>
                                      </p:cBhvr>
                                      <p:to>
                                        <p:strVal val="hidden"/>
                                      </p:to>
                                    </p:set>
                                  </p:childTnLst>
                                </p:cTn>
                              </p:par>
                            </p:childTnLst>
                          </p:cTn>
                        </p:par>
                        <p:par>
                          <p:cTn id="413" fill="hold" nodeType="afterGroup">
                            <p:stCondLst>
                              <p:cond delay="500"/>
                            </p:stCondLst>
                            <p:childTnLst>
                              <p:par>
                                <p:cTn id="414" presetID="1" presetClass="entr" presetSubtype="0" fill="hold" grpId="0" nodeType="afterEffect">
                                  <p:stCondLst>
                                    <p:cond delay="0"/>
                                  </p:stCondLst>
                                  <p:childTnLst>
                                    <p:set>
                                      <p:cBhvr>
                                        <p:cTn id="415" dur="1" fill="hold">
                                          <p:stCondLst>
                                            <p:cond delay="0"/>
                                          </p:stCondLst>
                                        </p:cTn>
                                        <p:tgtEl>
                                          <p:spTgt spid="17730"/>
                                        </p:tgtEl>
                                        <p:attrNameLst>
                                          <p:attrName>style.visibility</p:attrName>
                                        </p:attrNameLst>
                                      </p:cBhvr>
                                      <p:to>
                                        <p:strVal val="visible"/>
                                      </p:to>
                                    </p:set>
                                  </p:childTnLst>
                                  <p:subTnLst>
                                    <p:audio>
                                      <p:cMediaNode>
                                        <p:cTn display="0" masterRel="sameClick">
                                          <p:stCondLst>
                                            <p:cond evt="begin" delay="0">
                                              <p:tn val="414"/>
                                            </p:cond>
                                          </p:stCondLst>
                                          <p:endCondLst>
                                            <p:cond evt="onStopAudio" delay="0">
                                              <p:tgtEl>
                                                <p:sldTgt/>
                                              </p:tgtEl>
                                            </p:cond>
                                          </p:endCondLst>
                                        </p:cTn>
                                        <p:tgtEl>
                                          <p:sndTgt r:embed="rId7" name="explode.wav"/>
                                        </p:tgtEl>
                                      </p:cMediaNode>
                                    </p:audio>
                                  </p:subTnLst>
                                </p:cTn>
                              </p:par>
                              <p:par>
                                <p:cTn id="416" presetID="3" presetClass="exit" presetSubtype="10" fill="hold" grpId="1" nodeType="withEffect">
                                  <p:stCondLst>
                                    <p:cond delay="0"/>
                                  </p:stCondLst>
                                  <p:childTnLst>
                                    <p:animEffect transition="out" filter="blinds(horizontal)">
                                      <p:cBhvr>
                                        <p:cTn id="417" dur="500"/>
                                        <p:tgtEl>
                                          <p:spTgt spid="17730"/>
                                        </p:tgtEl>
                                      </p:cBhvr>
                                    </p:animEffect>
                                    <p:set>
                                      <p:cBhvr>
                                        <p:cTn id="418" dur="1" fill="hold">
                                          <p:stCondLst>
                                            <p:cond delay="499"/>
                                          </p:stCondLst>
                                        </p:cTn>
                                        <p:tgtEl>
                                          <p:spTgt spid="17730"/>
                                        </p:tgtEl>
                                        <p:attrNameLst>
                                          <p:attrName>style.visibility</p:attrName>
                                        </p:attrNameLst>
                                      </p:cBhvr>
                                      <p:to>
                                        <p:strVal val="hidden"/>
                                      </p:to>
                                    </p:set>
                                  </p:childTnLst>
                                </p:cTn>
                              </p:par>
                              <p:par>
                                <p:cTn id="419" presetID="9" presetClass="entr" presetSubtype="0" fill="hold" nodeType="withEffect">
                                  <p:stCondLst>
                                    <p:cond delay="0"/>
                                  </p:stCondLst>
                                  <p:childTnLst>
                                    <p:set>
                                      <p:cBhvr>
                                        <p:cTn id="420" dur="1" fill="hold">
                                          <p:stCondLst>
                                            <p:cond delay="0"/>
                                          </p:stCondLst>
                                        </p:cTn>
                                        <p:tgtEl>
                                          <p:spTgt spid="17731"/>
                                        </p:tgtEl>
                                        <p:attrNameLst>
                                          <p:attrName>style.visibility</p:attrName>
                                        </p:attrNameLst>
                                      </p:cBhvr>
                                      <p:to>
                                        <p:strVal val="visible"/>
                                      </p:to>
                                    </p:set>
                                    <p:animEffect transition="in" filter="dissolve">
                                      <p:cBhvr>
                                        <p:cTn id="421" dur="2000"/>
                                        <p:tgtEl>
                                          <p:spTgt spid="17731"/>
                                        </p:tgtEl>
                                      </p:cBhvr>
                                    </p:animEffect>
                                  </p:childTnLst>
                                </p:cTn>
                              </p:par>
                            </p:childTnLst>
                          </p:cTn>
                        </p:par>
                      </p:childTnLst>
                    </p:cTn>
                  </p:par>
                  <p:par>
                    <p:cTn id="422" fill="hold" nodeType="clickPar">
                      <p:stCondLst>
                        <p:cond delay="indefinite"/>
                      </p:stCondLst>
                      <p:childTnLst>
                        <p:par>
                          <p:cTn id="423" fill="hold" nodeType="withGroup">
                            <p:stCondLst>
                              <p:cond delay="0"/>
                            </p:stCondLst>
                            <p:childTnLst>
                              <p:par>
                                <p:cTn id="424" presetID="9" presetClass="entr" presetSubtype="0" fill="hold" grpId="0" nodeType="clickEffect">
                                  <p:stCondLst>
                                    <p:cond delay="0"/>
                                  </p:stCondLst>
                                  <p:childTnLst>
                                    <p:set>
                                      <p:cBhvr>
                                        <p:cTn id="425" dur="1" fill="hold">
                                          <p:stCondLst>
                                            <p:cond delay="0"/>
                                          </p:stCondLst>
                                        </p:cTn>
                                        <p:tgtEl>
                                          <p:spTgt spid="17751"/>
                                        </p:tgtEl>
                                        <p:attrNameLst>
                                          <p:attrName>style.visibility</p:attrName>
                                        </p:attrNameLst>
                                      </p:cBhvr>
                                      <p:to>
                                        <p:strVal val="visible"/>
                                      </p:to>
                                    </p:set>
                                    <p:animEffect transition="in" filter="dissolve">
                                      <p:cBhvr>
                                        <p:cTn id="426" dur="500"/>
                                        <p:tgtEl>
                                          <p:spTgt spid="17751"/>
                                        </p:tgtEl>
                                      </p:cBhvr>
                                    </p:animEffect>
                                  </p:childTnLst>
                                </p:cTn>
                              </p:par>
                              <p:par>
                                <p:cTn id="427" presetID="0" presetClass="path" presetSubtype="0" accel="50000" decel="50000" fill="hold" grpId="1" nodeType="withEffect">
                                  <p:stCondLst>
                                    <p:cond delay="0"/>
                                  </p:stCondLst>
                                  <p:childTnLst>
                                    <p:animMotion origin="layout" path="M -3.05556E-6 4.07407E-6 L -0.03663 -0.04954 L -0.06823 -0.08241 " pathEditMode="relative" rAng="0" ptsTypes="AAA">
                                      <p:cBhvr>
                                        <p:cTn id="428" dur="2000" fill="hold"/>
                                        <p:tgtEl>
                                          <p:spTgt spid="17751"/>
                                        </p:tgtEl>
                                        <p:attrNameLst>
                                          <p:attrName>ppt_x</p:attrName>
                                          <p:attrName>ppt_y</p:attrName>
                                        </p:attrNameLst>
                                      </p:cBhvr>
                                      <p:rCtr x="-3420" y="-4120"/>
                                    </p:animMotion>
                                  </p:childTnLst>
                                  <p:subTnLst>
                                    <p:audio>
                                      <p:cMediaNode>
                                        <p:cTn display="0" masterRel="sameClick">
                                          <p:stCondLst>
                                            <p:cond evt="begin" delay="0">
                                              <p:tn val="427"/>
                                            </p:cond>
                                          </p:stCondLst>
                                          <p:endCondLst>
                                            <p:cond evt="onStopAudio" delay="0">
                                              <p:tgtEl>
                                                <p:sldTgt/>
                                              </p:tgtEl>
                                            </p:cond>
                                          </p:endCondLst>
                                        </p:cTn>
                                        <p:tgtEl>
                                          <p:sndTgt r:embed="rId9" name="flyby.wav"/>
                                        </p:tgtEl>
                                      </p:cMediaNode>
                                    </p:audio>
                                  </p:subTnLst>
                                </p:cTn>
                              </p:par>
                            </p:childTnLst>
                          </p:cTn>
                        </p:par>
                        <p:par>
                          <p:cTn id="429" fill="hold" nodeType="afterGroup">
                            <p:stCondLst>
                              <p:cond delay="2000"/>
                            </p:stCondLst>
                            <p:childTnLst>
                              <p:par>
                                <p:cTn id="430" presetID="1" presetClass="entr" presetSubtype="0" fill="hold" grpId="0" nodeType="afterEffect">
                                  <p:stCondLst>
                                    <p:cond delay="0"/>
                                  </p:stCondLst>
                                  <p:childTnLst>
                                    <p:set>
                                      <p:cBhvr>
                                        <p:cTn id="431" dur="1" fill="hold">
                                          <p:stCondLst>
                                            <p:cond delay="0"/>
                                          </p:stCondLst>
                                        </p:cTn>
                                        <p:tgtEl>
                                          <p:spTgt spid="17752"/>
                                        </p:tgtEl>
                                        <p:attrNameLst>
                                          <p:attrName>style.visibility</p:attrName>
                                        </p:attrNameLst>
                                      </p:cBhvr>
                                      <p:to>
                                        <p:strVal val="visible"/>
                                      </p:to>
                                    </p:set>
                                  </p:childTnLst>
                                  <p:subTnLst>
                                    <p:audio>
                                      <p:cMediaNode>
                                        <p:cTn display="0" masterRel="sameClick">
                                          <p:stCondLst>
                                            <p:cond evt="begin" delay="0">
                                              <p:tn val="430"/>
                                            </p:cond>
                                          </p:stCondLst>
                                          <p:endCondLst>
                                            <p:cond evt="onStopAudio" delay="0">
                                              <p:tgtEl>
                                                <p:sldTgt/>
                                              </p:tgtEl>
                                            </p:cond>
                                          </p:endCondLst>
                                        </p:cTn>
                                        <p:tgtEl>
                                          <p:sndTgt r:embed="rId7" name="explode.wav"/>
                                        </p:tgtEl>
                                      </p:cMediaNode>
                                    </p:audio>
                                  </p:subTnLst>
                                </p:cTn>
                              </p:par>
                              <p:par>
                                <p:cTn id="432" presetID="3" presetClass="exit" presetSubtype="10" fill="hold" grpId="1" nodeType="withEffect">
                                  <p:stCondLst>
                                    <p:cond delay="0"/>
                                  </p:stCondLst>
                                  <p:childTnLst>
                                    <p:animEffect transition="out" filter="blinds(horizontal)">
                                      <p:cBhvr>
                                        <p:cTn id="433" dur="500"/>
                                        <p:tgtEl>
                                          <p:spTgt spid="17752"/>
                                        </p:tgtEl>
                                      </p:cBhvr>
                                    </p:animEffect>
                                    <p:set>
                                      <p:cBhvr>
                                        <p:cTn id="434" dur="1" fill="hold">
                                          <p:stCondLst>
                                            <p:cond delay="499"/>
                                          </p:stCondLst>
                                        </p:cTn>
                                        <p:tgtEl>
                                          <p:spTgt spid="17752"/>
                                        </p:tgtEl>
                                        <p:attrNameLst>
                                          <p:attrName>style.visibility</p:attrName>
                                        </p:attrNameLst>
                                      </p:cBhvr>
                                      <p:to>
                                        <p:strVal val="hidden"/>
                                      </p:to>
                                    </p:set>
                                  </p:childTnLst>
                                </p:cTn>
                              </p:par>
                            </p:childTnLst>
                          </p:cTn>
                        </p:par>
                        <p:par>
                          <p:cTn id="435" fill="hold" nodeType="afterGroup">
                            <p:stCondLst>
                              <p:cond delay="2500"/>
                            </p:stCondLst>
                            <p:childTnLst>
                              <p:par>
                                <p:cTn id="436" presetID="9" presetClass="exit" presetSubtype="0" fill="hold" grpId="2" nodeType="afterEffect">
                                  <p:stCondLst>
                                    <p:cond delay="0"/>
                                  </p:stCondLst>
                                  <p:childTnLst>
                                    <p:animEffect transition="out" filter="dissolve">
                                      <p:cBhvr>
                                        <p:cTn id="437" dur="500"/>
                                        <p:tgtEl>
                                          <p:spTgt spid="17751"/>
                                        </p:tgtEl>
                                      </p:cBhvr>
                                    </p:animEffect>
                                    <p:set>
                                      <p:cBhvr>
                                        <p:cTn id="438" dur="1" fill="hold">
                                          <p:stCondLst>
                                            <p:cond delay="499"/>
                                          </p:stCondLst>
                                        </p:cTn>
                                        <p:tgtEl>
                                          <p:spTgt spid="17751"/>
                                        </p:tgtEl>
                                        <p:attrNameLst>
                                          <p:attrName>style.visibility</p:attrName>
                                        </p:attrNameLst>
                                      </p:cBhvr>
                                      <p:to>
                                        <p:strVal val="hidden"/>
                                      </p:to>
                                    </p:set>
                                  </p:childTnLst>
                                </p:cTn>
                              </p:par>
                              <p:par>
                                <p:cTn id="439" presetID="9" presetClass="entr" presetSubtype="0" fill="hold" nodeType="withEffect">
                                  <p:stCondLst>
                                    <p:cond delay="0"/>
                                  </p:stCondLst>
                                  <p:childTnLst>
                                    <p:set>
                                      <p:cBhvr>
                                        <p:cTn id="440" dur="1" fill="hold">
                                          <p:stCondLst>
                                            <p:cond delay="0"/>
                                          </p:stCondLst>
                                        </p:cTn>
                                        <p:tgtEl>
                                          <p:spTgt spid="17758"/>
                                        </p:tgtEl>
                                        <p:attrNameLst>
                                          <p:attrName>style.visibility</p:attrName>
                                        </p:attrNameLst>
                                      </p:cBhvr>
                                      <p:to>
                                        <p:strVal val="visible"/>
                                      </p:to>
                                    </p:set>
                                    <p:animEffect transition="in" filter="dissolve">
                                      <p:cBhvr>
                                        <p:cTn id="441" dur="500"/>
                                        <p:tgtEl>
                                          <p:spTgt spid="17758"/>
                                        </p:tgtEl>
                                      </p:cBhvr>
                                    </p:animEffect>
                                  </p:childTnLst>
                                </p:cTn>
                              </p:par>
                            </p:childTnLst>
                          </p:cTn>
                        </p:par>
                        <p:par>
                          <p:cTn id="442" fill="hold" nodeType="afterGroup">
                            <p:stCondLst>
                              <p:cond delay="3000"/>
                            </p:stCondLst>
                            <p:childTnLst>
                              <p:par>
                                <p:cTn id="443" presetID="9" presetClass="entr" presetSubtype="0" fill="hold" nodeType="afterEffect">
                                  <p:stCondLst>
                                    <p:cond delay="0"/>
                                  </p:stCondLst>
                                  <p:childTnLst>
                                    <p:set>
                                      <p:cBhvr>
                                        <p:cTn id="444" dur="1" fill="hold">
                                          <p:stCondLst>
                                            <p:cond delay="0"/>
                                          </p:stCondLst>
                                        </p:cTn>
                                        <p:tgtEl>
                                          <p:spTgt spid="17763"/>
                                        </p:tgtEl>
                                        <p:attrNameLst>
                                          <p:attrName>style.visibility</p:attrName>
                                        </p:attrNameLst>
                                      </p:cBhvr>
                                      <p:to>
                                        <p:strVal val="visible"/>
                                      </p:to>
                                    </p:set>
                                    <p:animEffect transition="in" filter="dissolve">
                                      <p:cBhvr>
                                        <p:cTn id="445" dur="500"/>
                                        <p:tgtEl>
                                          <p:spTgt spid="17763"/>
                                        </p:tgtEl>
                                      </p:cBhvr>
                                    </p:animEffect>
                                  </p:childTnLst>
                                </p:cTn>
                              </p:par>
                            </p:childTnLst>
                          </p:cTn>
                        </p:par>
                        <p:par>
                          <p:cTn id="446" fill="hold" nodeType="afterGroup">
                            <p:stCondLst>
                              <p:cond delay="3500"/>
                            </p:stCondLst>
                            <p:childTnLst>
                              <p:par>
                                <p:cTn id="447" presetID="9" presetClass="entr" presetSubtype="0" fill="hold" nodeType="afterEffect">
                                  <p:stCondLst>
                                    <p:cond delay="0"/>
                                  </p:stCondLst>
                                  <p:childTnLst>
                                    <p:set>
                                      <p:cBhvr>
                                        <p:cTn id="448" dur="1" fill="hold">
                                          <p:stCondLst>
                                            <p:cond delay="0"/>
                                          </p:stCondLst>
                                        </p:cTn>
                                        <p:tgtEl>
                                          <p:spTgt spid="17764"/>
                                        </p:tgtEl>
                                        <p:attrNameLst>
                                          <p:attrName>style.visibility</p:attrName>
                                        </p:attrNameLst>
                                      </p:cBhvr>
                                      <p:to>
                                        <p:strVal val="visible"/>
                                      </p:to>
                                    </p:set>
                                    <p:animEffect transition="in" filter="dissolve">
                                      <p:cBhvr>
                                        <p:cTn id="449" dur="500"/>
                                        <p:tgtEl>
                                          <p:spTgt spid="17764"/>
                                        </p:tgtEl>
                                      </p:cBhvr>
                                    </p:animEffect>
                                  </p:childTnLst>
                                </p:cTn>
                              </p:par>
                            </p:childTnLst>
                          </p:cTn>
                        </p:par>
                        <p:par>
                          <p:cTn id="450" fill="hold" nodeType="afterGroup">
                            <p:stCondLst>
                              <p:cond delay="4000"/>
                            </p:stCondLst>
                            <p:childTnLst>
                              <p:par>
                                <p:cTn id="451" presetID="9" presetClass="entr" presetSubtype="0" fill="hold" nodeType="afterEffect">
                                  <p:stCondLst>
                                    <p:cond delay="0"/>
                                  </p:stCondLst>
                                  <p:childTnLst>
                                    <p:set>
                                      <p:cBhvr>
                                        <p:cTn id="452" dur="1" fill="hold">
                                          <p:stCondLst>
                                            <p:cond delay="0"/>
                                          </p:stCondLst>
                                        </p:cTn>
                                        <p:tgtEl>
                                          <p:spTgt spid="17769"/>
                                        </p:tgtEl>
                                        <p:attrNameLst>
                                          <p:attrName>style.visibility</p:attrName>
                                        </p:attrNameLst>
                                      </p:cBhvr>
                                      <p:to>
                                        <p:strVal val="visible"/>
                                      </p:to>
                                    </p:set>
                                    <p:animEffect transition="in" filter="dissolve">
                                      <p:cBhvr>
                                        <p:cTn id="453" dur="500"/>
                                        <p:tgtEl>
                                          <p:spTgt spid="17769"/>
                                        </p:tgtEl>
                                      </p:cBhvr>
                                    </p:animEffect>
                                  </p:childTnLst>
                                </p:cTn>
                              </p:par>
                            </p:childTnLst>
                          </p:cTn>
                        </p:par>
                      </p:childTnLst>
                    </p:cTn>
                  </p:par>
                  <p:par>
                    <p:cTn id="454" fill="hold" nodeType="clickPar">
                      <p:stCondLst>
                        <p:cond delay="indefinite"/>
                      </p:stCondLst>
                      <p:childTnLst>
                        <p:par>
                          <p:cTn id="455" fill="hold" nodeType="withGroup">
                            <p:stCondLst>
                              <p:cond delay="0"/>
                            </p:stCondLst>
                            <p:childTnLst>
                              <p:par>
                                <p:cTn id="456" presetID="0" presetClass="path" presetSubtype="0" accel="50000" decel="50000" fill="hold" grpId="6" nodeType="clickEffect">
                                  <p:stCondLst>
                                    <p:cond delay="0"/>
                                  </p:stCondLst>
                                  <p:childTnLst>
                                    <p:animMotion origin="layout" path="M 0.55833 -0.40949 C 0.55521 -0.41551 0.55382 -0.43935 0.53958 -0.4456 C 0.52535 -0.45185 0.48906 -0.45023 0.47326 -0.44653 C 0.45746 -0.44282 0.45208 -0.42454 0.44514 -0.42292 C 0.43819 -0.4213 0.43767 -0.43495 0.4316 -0.43727 C 0.42552 -0.43958 0.41979 -0.43634 0.40868 -0.43727 C 0.39757 -0.43819 0.37535 -0.4419 0.36458 -0.44282 C 0.35382 -0.44375 0.35052 -0.45162 0.34375 -0.44282 C 0.33698 -0.43403 0.33403 -0.39606 0.32396 -0.39005 C 0.31389 -0.38403 0.29774 -0.39977 0.28298 -0.40671 C 0.26823 -0.41366 0.24531 -0.42662 0.23541 -0.43171 " pathEditMode="relative" rAng="0" ptsTypes="aaaaaaaaaaa">
                                      <p:cBhvr>
                                        <p:cTn id="457" dur="2000" fill="hold"/>
                                        <p:tgtEl>
                                          <p:spTgt spid="15421"/>
                                        </p:tgtEl>
                                        <p:attrNameLst>
                                          <p:attrName>ppt_x</p:attrName>
                                          <p:attrName>ppt_y</p:attrName>
                                        </p:attrNameLst>
                                      </p:cBhvr>
                                      <p:rCtr x="-16146" y="-856"/>
                                    </p:animMotion>
                                  </p:childTnLst>
                                  <p:subTnLst>
                                    <p:audio>
                                      <p:cMediaNode>
                                        <p:cTn display="0" masterRel="sameClick">
                                          <p:stCondLst>
                                            <p:cond evt="begin" delay="0">
                                              <p:tn val="456"/>
                                            </p:cond>
                                          </p:stCondLst>
                                          <p:endCondLst>
                                            <p:cond evt="onStopAudio" delay="0">
                                              <p:tgtEl>
                                                <p:sldTgt/>
                                              </p:tgtEl>
                                            </p:cond>
                                          </p:endCondLst>
                                        </p:cTn>
                                        <p:tgtEl>
                                          <p:sndTgt r:embed="rId3" name="nautical026.wav"/>
                                        </p:tgtEl>
                                      </p:cMediaNode>
                                    </p:audio>
                                  </p:subTnLst>
                                </p:cTn>
                              </p:par>
                              <p:par>
                                <p:cTn id="458" presetID="0" presetClass="path" presetSubtype="0" accel="50000" decel="50000" fill="hold" grpId="4" nodeType="withEffect">
                                  <p:stCondLst>
                                    <p:cond delay="0"/>
                                  </p:stCondLst>
                                  <p:childTnLst>
                                    <p:animMotion origin="layout" path="M 0.25208 0.30996 L 0.20451 0.32338 C 0.18246 0.32755 0.14253 0.33102 0.11979 0.33542 C 0.09705 0.33982 0.07882 0.34676 0.06805 0.34977 " pathEditMode="relative" rAng="0" ptsTypes="AaaA">
                                      <p:cBhvr>
                                        <p:cTn id="459" dur="2000" fill="hold"/>
                                        <p:tgtEl>
                                          <p:spTgt spid="16051"/>
                                        </p:tgtEl>
                                        <p:attrNameLst>
                                          <p:attrName>ppt_x</p:attrName>
                                          <p:attrName>ppt_y</p:attrName>
                                        </p:attrNameLst>
                                      </p:cBhvr>
                                      <p:rCtr x="-9201" y="1991"/>
                                    </p:animMotion>
                                  </p:childTnLst>
                                </p:cTn>
                              </p:par>
                              <p:par>
                                <p:cTn id="460" presetID="0" presetClass="path" presetSubtype="0" accel="50000" decel="50000" fill="hold" nodeType="withEffect">
                                  <p:stCondLst>
                                    <p:cond delay="0"/>
                                  </p:stCondLst>
                                  <p:childTnLst>
                                    <p:animMotion origin="layout" path="M 0.0125 -0.17894 C 0.00798 -0.16412 -0.00643 -0.12616 -0.01424 -0.08959 L -0.03403 0.04051 " pathEditMode="relative" rAng="0" ptsTypes="aAA">
                                      <p:cBhvr>
                                        <p:cTn id="461" dur="2000" fill="hold"/>
                                        <p:tgtEl>
                                          <p:spTgt spid="16194"/>
                                        </p:tgtEl>
                                        <p:attrNameLst>
                                          <p:attrName>ppt_x</p:attrName>
                                          <p:attrName>ppt_y</p:attrName>
                                        </p:attrNameLst>
                                      </p:cBhvr>
                                      <p:rCtr x="-2326" y="10972"/>
                                    </p:animMotion>
                                  </p:childTnLst>
                                  <p:subTnLst>
                                    <p:audio>
                                      <p:cMediaNode>
                                        <p:cTn display="0" masterRel="sameClick">
                                          <p:stCondLst>
                                            <p:cond evt="begin" delay="0">
                                              <p:tn val="460"/>
                                            </p:cond>
                                          </p:stCondLst>
                                          <p:endCondLst>
                                            <p:cond evt="onStopAudio" delay="0">
                                              <p:tgtEl>
                                                <p:sldTgt/>
                                              </p:tgtEl>
                                            </p:cond>
                                          </p:endCondLst>
                                        </p:cTn>
                                        <p:tgtEl>
                                          <p:sndTgt r:embed="rId4" name="shiphorn.wav"/>
                                        </p:tgtEl>
                                      </p:cMediaNode>
                                    </p:audio>
                                  </p:subTnLst>
                                </p:cTn>
                              </p:par>
                              <p:par>
                                <p:cTn id="462" presetID="0" presetClass="path" presetSubtype="0" accel="50000" decel="50000" fill="hold" grpId="2" nodeType="withEffect">
                                  <p:stCondLst>
                                    <p:cond delay="0"/>
                                  </p:stCondLst>
                                  <p:childTnLst>
                                    <p:animMotion origin="layout" path="M -0.03056 0.09074 L -0.01215 0.04166 L 0.01944 -0.01158 " pathEditMode="relative" rAng="0" ptsTypes="AAA">
                                      <p:cBhvr>
                                        <p:cTn id="463" dur="2000" fill="hold"/>
                                        <p:tgtEl>
                                          <p:spTgt spid="16064"/>
                                        </p:tgtEl>
                                        <p:attrNameLst>
                                          <p:attrName>ppt_x</p:attrName>
                                          <p:attrName>ppt_y</p:attrName>
                                        </p:attrNameLst>
                                      </p:cBhvr>
                                      <p:rCtr x="2500" y="-5116"/>
                                    </p:animMotion>
                                  </p:childTnLst>
                                </p:cTn>
                              </p:par>
                            </p:childTnLst>
                          </p:cTn>
                        </p:par>
                        <p:par>
                          <p:cTn id="464" fill="hold" nodeType="afterGroup">
                            <p:stCondLst>
                              <p:cond delay="2000"/>
                            </p:stCondLst>
                            <p:childTnLst>
                              <p:par>
                                <p:cTn id="465" presetID="9" presetClass="exit" presetSubtype="0" fill="hold" grpId="5" nodeType="afterEffect">
                                  <p:stCondLst>
                                    <p:cond delay="0"/>
                                  </p:stCondLst>
                                  <p:childTnLst>
                                    <p:animEffect transition="out" filter="dissolve">
                                      <p:cBhvr>
                                        <p:cTn id="466" dur="500"/>
                                        <p:tgtEl>
                                          <p:spTgt spid="16051"/>
                                        </p:tgtEl>
                                      </p:cBhvr>
                                    </p:animEffect>
                                    <p:set>
                                      <p:cBhvr>
                                        <p:cTn id="467" dur="1" fill="hold">
                                          <p:stCondLst>
                                            <p:cond delay="499"/>
                                          </p:stCondLst>
                                        </p:cTn>
                                        <p:tgtEl>
                                          <p:spTgt spid="16051"/>
                                        </p:tgtEl>
                                        <p:attrNameLst>
                                          <p:attrName>style.visibility</p:attrName>
                                        </p:attrNameLst>
                                      </p:cBhvr>
                                      <p:to>
                                        <p:strVal val="hidden"/>
                                      </p:to>
                                    </p:set>
                                  </p:childTnLst>
                                </p:cTn>
                              </p:par>
                              <p:par>
                                <p:cTn id="468" presetID="9" presetClass="exit" presetSubtype="0" fill="hold" grpId="7" nodeType="withEffect">
                                  <p:stCondLst>
                                    <p:cond delay="0"/>
                                  </p:stCondLst>
                                  <p:childTnLst>
                                    <p:animEffect transition="out" filter="dissolve">
                                      <p:cBhvr>
                                        <p:cTn id="469" dur="500"/>
                                        <p:tgtEl>
                                          <p:spTgt spid="15421"/>
                                        </p:tgtEl>
                                      </p:cBhvr>
                                    </p:animEffect>
                                    <p:set>
                                      <p:cBhvr>
                                        <p:cTn id="470" dur="1" fill="hold">
                                          <p:stCondLst>
                                            <p:cond delay="499"/>
                                          </p:stCondLst>
                                        </p:cTn>
                                        <p:tgtEl>
                                          <p:spTgt spid="15421"/>
                                        </p:tgtEl>
                                        <p:attrNameLst>
                                          <p:attrName>style.visibility</p:attrName>
                                        </p:attrNameLst>
                                      </p:cBhvr>
                                      <p:to>
                                        <p:strVal val="hidden"/>
                                      </p:to>
                                    </p:set>
                                  </p:childTnLst>
                                </p:cTn>
                              </p:par>
                              <p:par>
                                <p:cTn id="471" presetID="9" presetClass="exit" presetSubtype="0" fill="hold" grpId="3" nodeType="withEffect">
                                  <p:stCondLst>
                                    <p:cond delay="0"/>
                                  </p:stCondLst>
                                  <p:childTnLst>
                                    <p:animEffect transition="out" filter="dissolve">
                                      <p:cBhvr>
                                        <p:cTn id="472" dur="500"/>
                                        <p:tgtEl>
                                          <p:spTgt spid="16064"/>
                                        </p:tgtEl>
                                      </p:cBhvr>
                                    </p:animEffect>
                                    <p:set>
                                      <p:cBhvr>
                                        <p:cTn id="473" dur="1" fill="hold">
                                          <p:stCondLst>
                                            <p:cond delay="499"/>
                                          </p:stCondLst>
                                        </p:cTn>
                                        <p:tgtEl>
                                          <p:spTgt spid="16064"/>
                                        </p:tgtEl>
                                        <p:attrNameLst>
                                          <p:attrName>style.visibility</p:attrName>
                                        </p:attrNameLst>
                                      </p:cBhvr>
                                      <p:to>
                                        <p:strVal val="hidden"/>
                                      </p:to>
                                    </p:set>
                                  </p:childTnLst>
                                </p:cTn>
                              </p:par>
                            </p:childTnLst>
                          </p:cTn>
                        </p:par>
                      </p:childTnLst>
                    </p:cTn>
                  </p:par>
                  <p:par>
                    <p:cTn id="474" fill="hold" nodeType="clickPar">
                      <p:stCondLst>
                        <p:cond delay="indefinite"/>
                      </p:stCondLst>
                      <p:childTnLst>
                        <p:par>
                          <p:cTn id="475" fill="hold" nodeType="withGroup">
                            <p:stCondLst>
                              <p:cond delay="0"/>
                            </p:stCondLst>
                            <p:childTnLst>
                              <p:par>
                                <p:cTn id="476" presetID="9" presetClass="entr" presetSubtype="0" fill="hold" grpId="0" nodeType="clickEffect">
                                  <p:stCondLst>
                                    <p:cond delay="0"/>
                                  </p:stCondLst>
                                  <p:childTnLst>
                                    <p:set>
                                      <p:cBhvr>
                                        <p:cTn id="477" dur="1" fill="hold">
                                          <p:stCondLst>
                                            <p:cond delay="0"/>
                                          </p:stCondLst>
                                        </p:cTn>
                                        <p:tgtEl>
                                          <p:spTgt spid="17863"/>
                                        </p:tgtEl>
                                        <p:attrNameLst>
                                          <p:attrName>style.visibility</p:attrName>
                                        </p:attrNameLst>
                                      </p:cBhvr>
                                      <p:to>
                                        <p:strVal val="visible"/>
                                      </p:to>
                                    </p:set>
                                    <p:animEffect transition="in" filter="dissolve">
                                      <p:cBhvr>
                                        <p:cTn id="478" dur="500"/>
                                        <p:tgtEl>
                                          <p:spTgt spid="17863"/>
                                        </p:tgtEl>
                                      </p:cBhvr>
                                    </p:animEffect>
                                  </p:childTnLst>
                                </p:cTn>
                              </p:par>
                              <p:par>
                                <p:cTn id="479" presetID="0" presetClass="path" presetSubtype="0" accel="50000" decel="50000" fill="hold" grpId="1" nodeType="withEffect">
                                  <p:stCondLst>
                                    <p:cond delay="0"/>
                                  </p:stCondLst>
                                  <p:childTnLst>
                                    <p:animMotion origin="layout" path="M 3.05556E-6 -3.33333E-6 L 0.13038 0.10602 L 0.25121 0.19676 " pathEditMode="relative" rAng="0" ptsTypes="AAA">
                                      <p:cBhvr>
                                        <p:cTn id="480" dur="2000" fill="hold"/>
                                        <p:tgtEl>
                                          <p:spTgt spid="17863"/>
                                        </p:tgtEl>
                                        <p:attrNameLst>
                                          <p:attrName>ppt_x</p:attrName>
                                          <p:attrName>ppt_y</p:attrName>
                                        </p:attrNameLst>
                                      </p:cBhvr>
                                      <p:rCtr x="12552" y="9838"/>
                                    </p:animMotion>
                                  </p:childTnLst>
                                  <p:subTnLst>
                                    <p:audio>
                                      <p:cMediaNode>
                                        <p:cTn display="0" masterRel="sameClick">
                                          <p:stCondLst>
                                            <p:cond evt="begin" delay="0">
                                              <p:tn val="479"/>
                                            </p:cond>
                                          </p:stCondLst>
                                          <p:endCondLst>
                                            <p:cond evt="onStopAudio" delay="0">
                                              <p:tgtEl>
                                                <p:sldTgt/>
                                              </p:tgtEl>
                                            </p:cond>
                                          </p:endCondLst>
                                        </p:cTn>
                                        <p:tgtEl>
                                          <p:sndTgt r:embed="rId8" name="airplanes.wav"/>
                                        </p:tgtEl>
                                      </p:cMediaNode>
                                    </p:audio>
                                  </p:subTnLst>
                                </p:cTn>
                              </p:par>
                            </p:childTnLst>
                          </p:cTn>
                        </p:par>
                        <p:par>
                          <p:cTn id="481" fill="hold" nodeType="afterGroup">
                            <p:stCondLst>
                              <p:cond delay="2000"/>
                            </p:stCondLst>
                            <p:childTnLst>
                              <p:par>
                                <p:cTn id="482" presetID="1" presetClass="entr" presetSubtype="0" fill="hold" grpId="0" nodeType="afterEffect">
                                  <p:stCondLst>
                                    <p:cond delay="0"/>
                                  </p:stCondLst>
                                  <p:childTnLst>
                                    <p:set>
                                      <p:cBhvr>
                                        <p:cTn id="483" dur="1" fill="hold">
                                          <p:stCondLst>
                                            <p:cond delay="0"/>
                                          </p:stCondLst>
                                        </p:cTn>
                                        <p:tgtEl>
                                          <p:spTgt spid="17864"/>
                                        </p:tgtEl>
                                        <p:attrNameLst>
                                          <p:attrName>style.visibility</p:attrName>
                                        </p:attrNameLst>
                                      </p:cBhvr>
                                      <p:to>
                                        <p:strVal val="visible"/>
                                      </p:to>
                                    </p:set>
                                  </p:childTnLst>
                                  <p:subTnLst>
                                    <p:audio>
                                      <p:cMediaNode>
                                        <p:cTn display="0" masterRel="sameClick">
                                          <p:stCondLst>
                                            <p:cond evt="begin" delay="0">
                                              <p:tn val="482"/>
                                            </p:cond>
                                          </p:stCondLst>
                                          <p:endCondLst>
                                            <p:cond evt="onStopAudio" delay="0">
                                              <p:tgtEl>
                                                <p:sldTgt/>
                                              </p:tgtEl>
                                            </p:cond>
                                          </p:endCondLst>
                                        </p:cTn>
                                        <p:tgtEl>
                                          <p:sndTgt r:embed="rId7" name="explode.wav"/>
                                        </p:tgtEl>
                                      </p:cMediaNode>
                                    </p:audio>
                                  </p:subTnLst>
                                </p:cTn>
                              </p:par>
                              <p:par>
                                <p:cTn id="484" presetID="9" presetClass="exit" presetSubtype="0" fill="hold" grpId="2" nodeType="withEffect">
                                  <p:stCondLst>
                                    <p:cond delay="0"/>
                                  </p:stCondLst>
                                  <p:childTnLst>
                                    <p:animEffect transition="out" filter="dissolve">
                                      <p:cBhvr>
                                        <p:cTn id="485" dur="500"/>
                                        <p:tgtEl>
                                          <p:spTgt spid="17863"/>
                                        </p:tgtEl>
                                      </p:cBhvr>
                                    </p:animEffect>
                                    <p:set>
                                      <p:cBhvr>
                                        <p:cTn id="486" dur="1" fill="hold">
                                          <p:stCondLst>
                                            <p:cond delay="499"/>
                                          </p:stCondLst>
                                        </p:cTn>
                                        <p:tgtEl>
                                          <p:spTgt spid="17863"/>
                                        </p:tgtEl>
                                        <p:attrNameLst>
                                          <p:attrName>style.visibility</p:attrName>
                                        </p:attrNameLst>
                                      </p:cBhvr>
                                      <p:to>
                                        <p:strVal val="hidden"/>
                                      </p:to>
                                    </p:set>
                                  </p:childTnLst>
                                </p:cTn>
                              </p:par>
                            </p:childTnLst>
                          </p:cTn>
                        </p:par>
                        <p:par>
                          <p:cTn id="487" fill="hold" nodeType="afterGroup">
                            <p:stCondLst>
                              <p:cond delay="2500"/>
                            </p:stCondLst>
                            <p:childTnLst>
                              <p:par>
                                <p:cTn id="488" presetID="3" presetClass="exit" presetSubtype="10" fill="hold" grpId="1" nodeType="afterEffect">
                                  <p:stCondLst>
                                    <p:cond delay="0"/>
                                  </p:stCondLst>
                                  <p:childTnLst>
                                    <p:animEffect transition="out" filter="blinds(horizontal)">
                                      <p:cBhvr>
                                        <p:cTn id="489" dur="500"/>
                                        <p:tgtEl>
                                          <p:spTgt spid="17864"/>
                                        </p:tgtEl>
                                      </p:cBhvr>
                                    </p:animEffect>
                                    <p:set>
                                      <p:cBhvr>
                                        <p:cTn id="490" dur="1" fill="hold">
                                          <p:stCondLst>
                                            <p:cond delay="499"/>
                                          </p:stCondLst>
                                        </p:cTn>
                                        <p:tgtEl>
                                          <p:spTgt spid="17864"/>
                                        </p:tgtEl>
                                        <p:attrNameLst>
                                          <p:attrName>style.visibility</p:attrName>
                                        </p:attrNameLst>
                                      </p:cBhvr>
                                      <p:to>
                                        <p:strVal val="hidden"/>
                                      </p:to>
                                    </p:set>
                                  </p:childTnLst>
                                </p:cTn>
                              </p:par>
                              <p:par>
                                <p:cTn id="491" presetID="9" presetClass="entr" presetSubtype="0" fill="hold" nodeType="withEffect">
                                  <p:stCondLst>
                                    <p:cond delay="0"/>
                                  </p:stCondLst>
                                  <p:childTnLst>
                                    <p:set>
                                      <p:cBhvr>
                                        <p:cTn id="492" dur="1" fill="hold">
                                          <p:stCondLst>
                                            <p:cond delay="0"/>
                                          </p:stCondLst>
                                        </p:cTn>
                                        <p:tgtEl>
                                          <p:spTgt spid="17865"/>
                                        </p:tgtEl>
                                        <p:attrNameLst>
                                          <p:attrName>style.visibility</p:attrName>
                                        </p:attrNameLst>
                                      </p:cBhvr>
                                      <p:to>
                                        <p:strVal val="visible"/>
                                      </p:to>
                                    </p:set>
                                    <p:animEffect transition="in" filter="dissolve">
                                      <p:cBhvr>
                                        <p:cTn id="493" dur="2000"/>
                                        <p:tgtEl>
                                          <p:spTgt spid="17865"/>
                                        </p:tgtEl>
                                      </p:cBhvr>
                                    </p:animEffect>
                                  </p:childTnLst>
                                </p:cTn>
                              </p:par>
                            </p:childTnLst>
                          </p:cTn>
                        </p:par>
                      </p:childTnLst>
                    </p:cTn>
                  </p:par>
                  <p:par>
                    <p:cTn id="494" fill="hold" nodeType="clickPar">
                      <p:stCondLst>
                        <p:cond delay="indefinite"/>
                      </p:stCondLst>
                      <p:childTnLst>
                        <p:par>
                          <p:cTn id="495" fill="hold" nodeType="withGroup">
                            <p:stCondLst>
                              <p:cond delay="0"/>
                            </p:stCondLst>
                            <p:childTnLst>
                              <p:par>
                                <p:cTn id="496" presetID="9" presetClass="exit" presetSubtype="0" fill="hold" nodeType="clickEffect">
                                  <p:stCondLst>
                                    <p:cond delay="0"/>
                                  </p:stCondLst>
                                  <p:childTnLst>
                                    <p:animEffect transition="out" filter="dissolve">
                                      <p:cBhvr>
                                        <p:cTn id="497" dur="1000"/>
                                        <p:tgtEl>
                                          <p:spTgt spid="16194"/>
                                        </p:tgtEl>
                                      </p:cBhvr>
                                    </p:animEffect>
                                    <p:set>
                                      <p:cBhvr>
                                        <p:cTn id="498" dur="1" fill="hold">
                                          <p:stCondLst>
                                            <p:cond delay="999"/>
                                          </p:stCondLst>
                                        </p:cTn>
                                        <p:tgtEl>
                                          <p:spTgt spid="16194"/>
                                        </p:tgtEl>
                                        <p:attrNameLst>
                                          <p:attrName>style.visibility</p:attrName>
                                        </p:attrNameLst>
                                      </p:cBhvr>
                                      <p:to>
                                        <p:strVal val="hidden"/>
                                      </p:to>
                                    </p:set>
                                  </p:childTnLst>
                                </p:cTn>
                              </p:par>
                              <p:par>
                                <p:cTn id="499" presetID="9" presetClass="exit" presetSubtype="0" fill="hold" grpId="2" nodeType="withEffect">
                                  <p:stCondLst>
                                    <p:cond delay="0"/>
                                  </p:stCondLst>
                                  <p:childTnLst>
                                    <p:animEffect transition="out" filter="dissolve">
                                      <p:cBhvr>
                                        <p:cTn id="500" dur="1000"/>
                                        <p:tgtEl>
                                          <p:spTgt spid="15420"/>
                                        </p:tgtEl>
                                      </p:cBhvr>
                                    </p:animEffect>
                                    <p:set>
                                      <p:cBhvr>
                                        <p:cTn id="501" dur="1" fill="hold">
                                          <p:stCondLst>
                                            <p:cond delay="999"/>
                                          </p:stCondLst>
                                        </p:cTn>
                                        <p:tgtEl>
                                          <p:spTgt spid="15420"/>
                                        </p:tgtEl>
                                        <p:attrNameLst>
                                          <p:attrName>style.visibility</p:attrName>
                                        </p:attrNameLst>
                                      </p:cBhvr>
                                      <p:to>
                                        <p:strVal val="hidden"/>
                                      </p:to>
                                    </p:set>
                                  </p:childTnLst>
                                </p:cTn>
                              </p:par>
                              <p:par>
                                <p:cTn id="502" presetID="9" presetClass="exit" presetSubtype="0" fill="hold" grpId="1" nodeType="withEffect">
                                  <p:stCondLst>
                                    <p:cond delay="0"/>
                                  </p:stCondLst>
                                  <p:childTnLst>
                                    <p:animEffect transition="out" filter="dissolve">
                                      <p:cBhvr>
                                        <p:cTn id="503" dur="1000"/>
                                        <p:tgtEl>
                                          <p:spTgt spid="15419"/>
                                        </p:tgtEl>
                                      </p:cBhvr>
                                    </p:animEffect>
                                    <p:set>
                                      <p:cBhvr>
                                        <p:cTn id="504" dur="1" fill="hold">
                                          <p:stCondLst>
                                            <p:cond delay="999"/>
                                          </p:stCondLst>
                                        </p:cTn>
                                        <p:tgtEl>
                                          <p:spTgt spid="15419"/>
                                        </p:tgtEl>
                                        <p:attrNameLst>
                                          <p:attrName>style.visibility</p:attrName>
                                        </p:attrNameLst>
                                      </p:cBhvr>
                                      <p:to>
                                        <p:strVal val="hidden"/>
                                      </p:to>
                                    </p:set>
                                  </p:childTnLst>
                                </p:cTn>
                              </p:par>
                              <p:par>
                                <p:cTn id="505" presetID="9" presetClass="exit" presetSubtype="0" fill="hold" grpId="0" nodeType="withEffect">
                                  <p:stCondLst>
                                    <p:cond delay="0"/>
                                  </p:stCondLst>
                                  <p:childTnLst>
                                    <p:animEffect transition="out" filter="dissolve">
                                      <p:cBhvr>
                                        <p:cTn id="506" dur="1000"/>
                                        <p:tgtEl>
                                          <p:spTgt spid="14201"/>
                                        </p:tgtEl>
                                      </p:cBhvr>
                                    </p:animEffect>
                                    <p:set>
                                      <p:cBhvr>
                                        <p:cTn id="507" dur="1" fill="hold">
                                          <p:stCondLst>
                                            <p:cond delay="999"/>
                                          </p:stCondLst>
                                        </p:cTn>
                                        <p:tgtEl>
                                          <p:spTgt spid="14201"/>
                                        </p:tgtEl>
                                        <p:attrNameLst>
                                          <p:attrName>style.visibility</p:attrName>
                                        </p:attrNameLst>
                                      </p:cBhvr>
                                      <p:to>
                                        <p:strVal val="hidden"/>
                                      </p:to>
                                    </p:set>
                                  </p:childTnLst>
                                </p:cTn>
                              </p:par>
                              <p:par>
                                <p:cTn id="508" presetID="9" presetClass="exit" presetSubtype="0" fill="hold" grpId="1" nodeType="withEffect">
                                  <p:stCondLst>
                                    <p:cond delay="0"/>
                                  </p:stCondLst>
                                  <p:childTnLst>
                                    <p:animEffect transition="out" filter="dissolve">
                                      <p:cBhvr>
                                        <p:cTn id="509" dur="1000"/>
                                        <p:tgtEl>
                                          <p:spTgt spid="16082"/>
                                        </p:tgtEl>
                                      </p:cBhvr>
                                    </p:animEffect>
                                    <p:set>
                                      <p:cBhvr>
                                        <p:cTn id="510" dur="1" fill="hold">
                                          <p:stCondLst>
                                            <p:cond delay="999"/>
                                          </p:stCondLst>
                                        </p:cTn>
                                        <p:tgtEl>
                                          <p:spTgt spid="16082"/>
                                        </p:tgtEl>
                                        <p:attrNameLst>
                                          <p:attrName>style.visibility</p:attrName>
                                        </p:attrNameLst>
                                      </p:cBhvr>
                                      <p:to>
                                        <p:strVal val="hidden"/>
                                      </p:to>
                                    </p:set>
                                  </p:childTnLst>
                                </p:cTn>
                              </p:par>
                              <p:par>
                                <p:cTn id="511" presetID="9" presetClass="exit" presetSubtype="0" fill="hold" grpId="1" nodeType="withEffect">
                                  <p:stCondLst>
                                    <p:cond delay="0"/>
                                  </p:stCondLst>
                                  <p:childTnLst>
                                    <p:animEffect transition="out" filter="dissolve">
                                      <p:cBhvr>
                                        <p:cTn id="512" dur="1000"/>
                                        <p:tgtEl>
                                          <p:spTgt spid="16080"/>
                                        </p:tgtEl>
                                      </p:cBhvr>
                                    </p:animEffect>
                                    <p:set>
                                      <p:cBhvr>
                                        <p:cTn id="513" dur="1" fill="hold">
                                          <p:stCondLst>
                                            <p:cond delay="999"/>
                                          </p:stCondLst>
                                        </p:cTn>
                                        <p:tgtEl>
                                          <p:spTgt spid="16080"/>
                                        </p:tgtEl>
                                        <p:attrNameLst>
                                          <p:attrName>style.visibility</p:attrName>
                                        </p:attrNameLst>
                                      </p:cBhvr>
                                      <p:to>
                                        <p:strVal val="hidden"/>
                                      </p:to>
                                    </p:set>
                                  </p:childTnLst>
                                </p:cTn>
                              </p:par>
                              <p:par>
                                <p:cTn id="514" presetID="9" presetClass="exit" presetSubtype="0" fill="hold" grpId="1" nodeType="withEffect">
                                  <p:stCondLst>
                                    <p:cond delay="0"/>
                                  </p:stCondLst>
                                  <p:childTnLst>
                                    <p:animEffect transition="out" filter="dissolve">
                                      <p:cBhvr>
                                        <p:cTn id="515" dur="1000"/>
                                        <p:tgtEl>
                                          <p:spTgt spid="16081"/>
                                        </p:tgtEl>
                                      </p:cBhvr>
                                    </p:animEffect>
                                    <p:set>
                                      <p:cBhvr>
                                        <p:cTn id="516" dur="1" fill="hold">
                                          <p:stCondLst>
                                            <p:cond delay="999"/>
                                          </p:stCondLst>
                                        </p:cTn>
                                        <p:tgtEl>
                                          <p:spTgt spid="16081"/>
                                        </p:tgtEl>
                                        <p:attrNameLst>
                                          <p:attrName>style.visibility</p:attrName>
                                        </p:attrNameLst>
                                      </p:cBhvr>
                                      <p:to>
                                        <p:strVal val="hidden"/>
                                      </p:to>
                                    </p:set>
                                  </p:childTnLst>
                                </p:cTn>
                              </p:par>
                              <p:par>
                                <p:cTn id="517" presetID="9" presetClass="exit" presetSubtype="0" fill="hold" nodeType="withEffect">
                                  <p:stCondLst>
                                    <p:cond delay="0"/>
                                  </p:stCondLst>
                                  <p:childTnLst>
                                    <p:animEffect transition="out" filter="dissolve">
                                      <p:cBhvr>
                                        <p:cTn id="518" dur="1000"/>
                                        <p:tgtEl>
                                          <p:spTgt spid="16083"/>
                                        </p:tgtEl>
                                      </p:cBhvr>
                                    </p:animEffect>
                                    <p:set>
                                      <p:cBhvr>
                                        <p:cTn id="519" dur="1" fill="hold">
                                          <p:stCondLst>
                                            <p:cond delay="999"/>
                                          </p:stCondLst>
                                        </p:cTn>
                                        <p:tgtEl>
                                          <p:spTgt spid="16083"/>
                                        </p:tgtEl>
                                        <p:attrNameLst>
                                          <p:attrName>style.visibility</p:attrName>
                                        </p:attrNameLst>
                                      </p:cBhvr>
                                      <p:to>
                                        <p:strVal val="hidden"/>
                                      </p:to>
                                    </p:set>
                                  </p:childTnLst>
                                </p:cTn>
                              </p:par>
                              <p:par>
                                <p:cTn id="520" presetID="9" presetClass="exit" presetSubtype="0" fill="hold" nodeType="withEffect">
                                  <p:stCondLst>
                                    <p:cond delay="0"/>
                                  </p:stCondLst>
                                  <p:childTnLst>
                                    <p:animEffect transition="out" filter="dissolve">
                                      <p:cBhvr>
                                        <p:cTn id="521" dur="1000"/>
                                        <p:tgtEl>
                                          <p:spTgt spid="17731"/>
                                        </p:tgtEl>
                                      </p:cBhvr>
                                    </p:animEffect>
                                    <p:set>
                                      <p:cBhvr>
                                        <p:cTn id="522" dur="1" fill="hold">
                                          <p:stCondLst>
                                            <p:cond delay="999"/>
                                          </p:stCondLst>
                                        </p:cTn>
                                        <p:tgtEl>
                                          <p:spTgt spid="17731"/>
                                        </p:tgtEl>
                                        <p:attrNameLst>
                                          <p:attrName>style.visibility</p:attrName>
                                        </p:attrNameLst>
                                      </p:cBhvr>
                                      <p:to>
                                        <p:strVal val="hidden"/>
                                      </p:to>
                                    </p:set>
                                  </p:childTnLst>
                                </p:cTn>
                              </p:par>
                              <p:par>
                                <p:cTn id="523" presetID="9" presetClass="exit" presetSubtype="0" fill="hold" nodeType="withEffect">
                                  <p:stCondLst>
                                    <p:cond delay="0"/>
                                  </p:stCondLst>
                                  <p:childTnLst>
                                    <p:animEffect transition="out" filter="dissolve">
                                      <p:cBhvr>
                                        <p:cTn id="524" dur="1000"/>
                                        <p:tgtEl>
                                          <p:spTgt spid="14726"/>
                                        </p:tgtEl>
                                      </p:cBhvr>
                                    </p:animEffect>
                                    <p:set>
                                      <p:cBhvr>
                                        <p:cTn id="525" dur="1" fill="hold">
                                          <p:stCondLst>
                                            <p:cond delay="999"/>
                                          </p:stCondLst>
                                        </p:cTn>
                                        <p:tgtEl>
                                          <p:spTgt spid="14726"/>
                                        </p:tgtEl>
                                        <p:attrNameLst>
                                          <p:attrName>style.visibility</p:attrName>
                                        </p:attrNameLst>
                                      </p:cBhvr>
                                      <p:to>
                                        <p:strVal val="hidden"/>
                                      </p:to>
                                    </p:set>
                                  </p:childTnLst>
                                </p:cTn>
                              </p:par>
                              <p:par>
                                <p:cTn id="526" presetID="9" presetClass="exit" presetSubtype="0" fill="hold" nodeType="withEffect">
                                  <p:stCondLst>
                                    <p:cond delay="0"/>
                                  </p:stCondLst>
                                  <p:childTnLst>
                                    <p:animEffect transition="out" filter="dissolve">
                                      <p:cBhvr>
                                        <p:cTn id="527" dur="1000"/>
                                        <p:tgtEl>
                                          <p:spTgt spid="16049"/>
                                        </p:tgtEl>
                                      </p:cBhvr>
                                    </p:animEffect>
                                    <p:set>
                                      <p:cBhvr>
                                        <p:cTn id="528" dur="1" fill="hold">
                                          <p:stCondLst>
                                            <p:cond delay="999"/>
                                          </p:stCondLst>
                                        </p:cTn>
                                        <p:tgtEl>
                                          <p:spTgt spid="16049"/>
                                        </p:tgtEl>
                                        <p:attrNameLst>
                                          <p:attrName>style.visibility</p:attrName>
                                        </p:attrNameLst>
                                      </p:cBhvr>
                                      <p:to>
                                        <p:strVal val="hidden"/>
                                      </p:to>
                                    </p:set>
                                  </p:childTnLst>
                                </p:cTn>
                              </p:par>
                              <p:par>
                                <p:cTn id="529" presetID="9" presetClass="exit" presetSubtype="0" fill="hold" nodeType="withEffect">
                                  <p:stCondLst>
                                    <p:cond delay="0"/>
                                  </p:stCondLst>
                                  <p:childTnLst>
                                    <p:animEffect transition="out" filter="dissolve">
                                      <p:cBhvr>
                                        <p:cTn id="530" dur="1000"/>
                                        <p:tgtEl>
                                          <p:spTgt spid="16047"/>
                                        </p:tgtEl>
                                      </p:cBhvr>
                                    </p:animEffect>
                                    <p:set>
                                      <p:cBhvr>
                                        <p:cTn id="531" dur="1" fill="hold">
                                          <p:stCondLst>
                                            <p:cond delay="999"/>
                                          </p:stCondLst>
                                        </p:cTn>
                                        <p:tgtEl>
                                          <p:spTgt spid="16047"/>
                                        </p:tgtEl>
                                        <p:attrNameLst>
                                          <p:attrName>style.visibility</p:attrName>
                                        </p:attrNameLst>
                                      </p:cBhvr>
                                      <p:to>
                                        <p:strVal val="hidden"/>
                                      </p:to>
                                    </p:set>
                                  </p:childTnLst>
                                </p:cTn>
                              </p:par>
                              <p:par>
                                <p:cTn id="532" presetID="9" presetClass="exit" presetSubtype="0" fill="hold" nodeType="withEffect">
                                  <p:stCondLst>
                                    <p:cond delay="0"/>
                                  </p:stCondLst>
                                  <p:childTnLst>
                                    <p:animEffect transition="out" filter="dissolve">
                                      <p:cBhvr>
                                        <p:cTn id="533" dur="1000"/>
                                        <p:tgtEl>
                                          <p:spTgt spid="16046"/>
                                        </p:tgtEl>
                                      </p:cBhvr>
                                    </p:animEffect>
                                    <p:set>
                                      <p:cBhvr>
                                        <p:cTn id="534" dur="1" fill="hold">
                                          <p:stCondLst>
                                            <p:cond delay="999"/>
                                          </p:stCondLst>
                                        </p:cTn>
                                        <p:tgtEl>
                                          <p:spTgt spid="16046"/>
                                        </p:tgtEl>
                                        <p:attrNameLst>
                                          <p:attrName>style.visibility</p:attrName>
                                        </p:attrNameLst>
                                      </p:cBhvr>
                                      <p:to>
                                        <p:strVal val="hidden"/>
                                      </p:to>
                                    </p:set>
                                  </p:childTnLst>
                                </p:cTn>
                              </p:par>
                              <p:par>
                                <p:cTn id="535" presetID="9" presetClass="exit" presetSubtype="0" fill="hold" grpId="6" nodeType="withEffect">
                                  <p:stCondLst>
                                    <p:cond delay="0"/>
                                  </p:stCondLst>
                                  <p:childTnLst>
                                    <p:animEffect transition="out" filter="dissolve">
                                      <p:cBhvr>
                                        <p:cTn id="536" dur="1000"/>
                                        <p:tgtEl>
                                          <p:spTgt spid="16051"/>
                                        </p:tgtEl>
                                      </p:cBhvr>
                                    </p:animEffect>
                                    <p:set>
                                      <p:cBhvr>
                                        <p:cTn id="537" dur="1" fill="hold">
                                          <p:stCondLst>
                                            <p:cond delay="999"/>
                                          </p:stCondLst>
                                        </p:cTn>
                                        <p:tgtEl>
                                          <p:spTgt spid="16051"/>
                                        </p:tgtEl>
                                        <p:attrNameLst>
                                          <p:attrName>style.visibility</p:attrName>
                                        </p:attrNameLst>
                                      </p:cBhvr>
                                      <p:to>
                                        <p:strVal val="hidden"/>
                                      </p:to>
                                    </p:set>
                                  </p:childTnLst>
                                </p:cTn>
                              </p:par>
                              <p:par>
                                <p:cTn id="538" presetID="9" presetClass="exit" presetSubtype="0" fill="hold" nodeType="withEffect">
                                  <p:stCondLst>
                                    <p:cond delay="0"/>
                                  </p:stCondLst>
                                  <p:childTnLst>
                                    <p:animEffect transition="out" filter="dissolve">
                                      <p:cBhvr>
                                        <p:cTn id="539" dur="1000"/>
                                        <p:tgtEl>
                                          <p:spTgt spid="16061"/>
                                        </p:tgtEl>
                                      </p:cBhvr>
                                    </p:animEffect>
                                    <p:set>
                                      <p:cBhvr>
                                        <p:cTn id="540" dur="1" fill="hold">
                                          <p:stCondLst>
                                            <p:cond delay="999"/>
                                          </p:stCondLst>
                                        </p:cTn>
                                        <p:tgtEl>
                                          <p:spTgt spid="16061"/>
                                        </p:tgtEl>
                                        <p:attrNameLst>
                                          <p:attrName>style.visibility</p:attrName>
                                        </p:attrNameLst>
                                      </p:cBhvr>
                                      <p:to>
                                        <p:strVal val="hidden"/>
                                      </p:to>
                                    </p:set>
                                  </p:childTnLst>
                                </p:cTn>
                              </p:par>
                              <p:par>
                                <p:cTn id="541" presetID="9" presetClass="exit" presetSubtype="0" fill="hold" nodeType="withEffect">
                                  <p:stCondLst>
                                    <p:cond delay="0"/>
                                  </p:stCondLst>
                                  <p:childTnLst>
                                    <p:animEffect transition="out" filter="dissolve">
                                      <p:cBhvr>
                                        <p:cTn id="542" dur="1000"/>
                                        <p:tgtEl>
                                          <p:spTgt spid="16071"/>
                                        </p:tgtEl>
                                      </p:cBhvr>
                                    </p:animEffect>
                                    <p:set>
                                      <p:cBhvr>
                                        <p:cTn id="543" dur="1" fill="hold">
                                          <p:stCondLst>
                                            <p:cond delay="999"/>
                                          </p:stCondLst>
                                        </p:cTn>
                                        <p:tgtEl>
                                          <p:spTgt spid="16071"/>
                                        </p:tgtEl>
                                        <p:attrNameLst>
                                          <p:attrName>style.visibility</p:attrName>
                                        </p:attrNameLst>
                                      </p:cBhvr>
                                      <p:to>
                                        <p:strVal val="hidden"/>
                                      </p:to>
                                    </p:set>
                                  </p:childTnLst>
                                </p:cTn>
                              </p:par>
                              <p:par>
                                <p:cTn id="544" presetID="9" presetClass="exit" presetSubtype="0" fill="hold" nodeType="withEffect">
                                  <p:stCondLst>
                                    <p:cond delay="0"/>
                                  </p:stCondLst>
                                  <p:childTnLst>
                                    <p:animEffect transition="out" filter="dissolve">
                                      <p:cBhvr>
                                        <p:cTn id="545" dur="1000"/>
                                        <p:tgtEl>
                                          <p:spTgt spid="17739"/>
                                        </p:tgtEl>
                                      </p:cBhvr>
                                    </p:animEffect>
                                    <p:set>
                                      <p:cBhvr>
                                        <p:cTn id="546" dur="1" fill="hold">
                                          <p:stCondLst>
                                            <p:cond delay="999"/>
                                          </p:stCondLst>
                                        </p:cTn>
                                        <p:tgtEl>
                                          <p:spTgt spid="17739"/>
                                        </p:tgtEl>
                                        <p:attrNameLst>
                                          <p:attrName>style.visibility</p:attrName>
                                        </p:attrNameLst>
                                      </p:cBhvr>
                                      <p:to>
                                        <p:strVal val="hidden"/>
                                      </p:to>
                                    </p:set>
                                  </p:childTnLst>
                                </p:cTn>
                              </p:par>
                              <p:par>
                                <p:cTn id="547" presetID="9" presetClass="exit" presetSubtype="0" fill="hold" nodeType="withEffect">
                                  <p:stCondLst>
                                    <p:cond delay="0"/>
                                  </p:stCondLst>
                                  <p:childTnLst>
                                    <p:animEffect transition="out" filter="dissolve">
                                      <p:cBhvr>
                                        <p:cTn id="548" dur="1000"/>
                                        <p:tgtEl>
                                          <p:spTgt spid="17742"/>
                                        </p:tgtEl>
                                      </p:cBhvr>
                                    </p:animEffect>
                                    <p:set>
                                      <p:cBhvr>
                                        <p:cTn id="549" dur="1" fill="hold">
                                          <p:stCondLst>
                                            <p:cond delay="999"/>
                                          </p:stCondLst>
                                        </p:cTn>
                                        <p:tgtEl>
                                          <p:spTgt spid="17742"/>
                                        </p:tgtEl>
                                        <p:attrNameLst>
                                          <p:attrName>style.visibility</p:attrName>
                                        </p:attrNameLst>
                                      </p:cBhvr>
                                      <p:to>
                                        <p:strVal val="hidden"/>
                                      </p:to>
                                    </p:set>
                                  </p:childTnLst>
                                </p:cTn>
                              </p:par>
                              <p:par>
                                <p:cTn id="550" presetID="9" presetClass="exit" presetSubtype="0" fill="hold" nodeType="withEffect">
                                  <p:stCondLst>
                                    <p:cond delay="0"/>
                                  </p:stCondLst>
                                  <p:childTnLst>
                                    <p:animEffect transition="out" filter="dissolve">
                                      <p:cBhvr>
                                        <p:cTn id="551" dur="1000"/>
                                        <p:tgtEl>
                                          <p:spTgt spid="17745"/>
                                        </p:tgtEl>
                                      </p:cBhvr>
                                    </p:animEffect>
                                    <p:set>
                                      <p:cBhvr>
                                        <p:cTn id="552" dur="1" fill="hold">
                                          <p:stCondLst>
                                            <p:cond delay="999"/>
                                          </p:stCondLst>
                                        </p:cTn>
                                        <p:tgtEl>
                                          <p:spTgt spid="17745"/>
                                        </p:tgtEl>
                                        <p:attrNameLst>
                                          <p:attrName>style.visibility</p:attrName>
                                        </p:attrNameLst>
                                      </p:cBhvr>
                                      <p:to>
                                        <p:strVal val="hidden"/>
                                      </p:to>
                                    </p:set>
                                  </p:childTnLst>
                                </p:cTn>
                              </p:par>
                              <p:par>
                                <p:cTn id="553" presetID="9" presetClass="exit" presetSubtype="0" fill="hold" nodeType="withEffect">
                                  <p:stCondLst>
                                    <p:cond delay="0"/>
                                  </p:stCondLst>
                                  <p:childTnLst>
                                    <p:animEffect transition="out" filter="dissolve">
                                      <p:cBhvr>
                                        <p:cTn id="554" dur="1000"/>
                                        <p:tgtEl>
                                          <p:spTgt spid="17748"/>
                                        </p:tgtEl>
                                      </p:cBhvr>
                                    </p:animEffect>
                                    <p:set>
                                      <p:cBhvr>
                                        <p:cTn id="555" dur="1" fill="hold">
                                          <p:stCondLst>
                                            <p:cond delay="999"/>
                                          </p:stCondLst>
                                        </p:cTn>
                                        <p:tgtEl>
                                          <p:spTgt spid="17748"/>
                                        </p:tgtEl>
                                        <p:attrNameLst>
                                          <p:attrName>style.visibility</p:attrName>
                                        </p:attrNameLst>
                                      </p:cBhvr>
                                      <p:to>
                                        <p:strVal val="hidden"/>
                                      </p:to>
                                    </p:set>
                                  </p:childTnLst>
                                </p:cTn>
                              </p:par>
                              <p:par>
                                <p:cTn id="556" presetID="9" presetClass="exit" presetSubtype="0" fill="hold" nodeType="withEffect">
                                  <p:stCondLst>
                                    <p:cond delay="0"/>
                                  </p:stCondLst>
                                  <p:childTnLst>
                                    <p:animEffect transition="out" filter="dissolve">
                                      <p:cBhvr>
                                        <p:cTn id="557" dur="1000"/>
                                        <p:tgtEl>
                                          <p:spTgt spid="14645"/>
                                        </p:tgtEl>
                                      </p:cBhvr>
                                    </p:animEffect>
                                    <p:set>
                                      <p:cBhvr>
                                        <p:cTn id="558" dur="1" fill="hold">
                                          <p:stCondLst>
                                            <p:cond delay="999"/>
                                          </p:stCondLst>
                                        </p:cTn>
                                        <p:tgtEl>
                                          <p:spTgt spid="14645"/>
                                        </p:tgtEl>
                                        <p:attrNameLst>
                                          <p:attrName>style.visibility</p:attrName>
                                        </p:attrNameLst>
                                      </p:cBhvr>
                                      <p:to>
                                        <p:strVal val="hidden"/>
                                      </p:to>
                                    </p:set>
                                  </p:childTnLst>
                                </p:cTn>
                              </p:par>
                              <p:par>
                                <p:cTn id="559" presetID="9" presetClass="exit" presetSubtype="0" fill="hold" nodeType="withEffect">
                                  <p:stCondLst>
                                    <p:cond delay="0"/>
                                  </p:stCondLst>
                                  <p:childTnLst>
                                    <p:animEffect transition="out" filter="dissolve">
                                      <p:cBhvr>
                                        <p:cTn id="560" dur="1000"/>
                                        <p:tgtEl>
                                          <p:spTgt spid="17758"/>
                                        </p:tgtEl>
                                      </p:cBhvr>
                                    </p:animEffect>
                                    <p:set>
                                      <p:cBhvr>
                                        <p:cTn id="561" dur="1" fill="hold">
                                          <p:stCondLst>
                                            <p:cond delay="999"/>
                                          </p:stCondLst>
                                        </p:cTn>
                                        <p:tgtEl>
                                          <p:spTgt spid="17758"/>
                                        </p:tgtEl>
                                        <p:attrNameLst>
                                          <p:attrName>style.visibility</p:attrName>
                                        </p:attrNameLst>
                                      </p:cBhvr>
                                      <p:to>
                                        <p:strVal val="hidden"/>
                                      </p:to>
                                    </p:set>
                                  </p:childTnLst>
                                </p:cTn>
                              </p:par>
                              <p:par>
                                <p:cTn id="562" presetID="9" presetClass="exit" presetSubtype="0" fill="hold" nodeType="withEffect">
                                  <p:stCondLst>
                                    <p:cond delay="0"/>
                                  </p:stCondLst>
                                  <p:childTnLst>
                                    <p:animEffect transition="out" filter="dissolve">
                                      <p:cBhvr>
                                        <p:cTn id="563" dur="1000"/>
                                        <p:tgtEl>
                                          <p:spTgt spid="17763"/>
                                        </p:tgtEl>
                                      </p:cBhvr>
                                    </p:animEffect>
                                    <p:set>
                                      <p:cBhvr>
                                        <p:cTn id="564" dur="1" fill="hold">
                                          <p:stCondLst>
                                            <p:cond delay="999"/>
                                          </p:stCondLst>
                                        </p:cTn>
                                        <p:tgtEl>
                                          <p:spTgt spid="17763"/>
                                        </p:tgtEl>
                                        <p:attrNameLst>
                                          <p:attrName>style.visibility</p:attrName>
                                        </p:attrNameLst>
                                      </p:cBhvr>
                                      <p:to>
                                        <p:strVal val="hidden"/>
                                      </p:to>
                                    </p:set>
                                  </p:childTnLst>
                                </p:cTn>
                              </p:par>
                              <p:par>
                                <p:cTn id="565" presetID="9" presetClass="exit" presetSubtype="0" fill="hold" nodeType="withEffect">
                                  <p:stCondLst>
                                    <p:cond delay="0"/>
                                  </p:stCondLst>
                                  <p:childTnLst>
                                    <p:animEffect transition="out" filter="dissolve">
                                      <p:cBhvr>
                                        <p:cTn id="566" dur="1000"/>
                                        <p:tgtEl>
                                          <p:spTgt spid="17764"/>
                                        </p:tgtEl>
                                      </p:cBhvr>
                                    </p:animEffect>
                                    <p:set>
                                      <p:cBhvr>
                                        <p:cTn id="567" dur="1" fill="hold">
                                          <p:stCondLst>
                                            <p:cond delay="999"/>
                                          </p:stCondLst>
                                        </p:cTn>
                                        <p:tgtEl>
                                          <p:spTgt spid="17764"/>
                                        </p:tgtEl>
                                        <p:attrNameLst>
                                          <p:attrName>style.visibility</p:attrName>
                                        </p:attrNameLst>
                                      </p:cBhvr>
                                      <p:to>
                                        <p:strVal val="hidden"/>
                                      </p:to>
                                    </p:set>
                                  </p:childTnLst>
                                </p:cTn>
                              </p:par>
                              <p:par>
                                <p:cTn id="568" presetID="9" presetClass="exit" presetSubtype="0" fill="hold" nodeType="withEffect">
                                  <p:stCondLst>
                                    <p:cond delay="0"/>
                                  </p:stCondLst>
                                  <p:childTnLst>
                                    <p:animEffect transition="out" filter="dissolve">
                                      <p:cBhvr>
                                        <p:cTn id="569" dur="1000"/>
                                        <p:tgtEl>
                                          <p:spTgt spid="17769"/>
                                        </p:tgtEl>
                                      </p:cBhvr>
                                    </p:animEffect>
                                    <p:set>
                                      <p:cBhvr>
                                        <p:cTn id="570" dur="1" fill="hold">
                                          <p:stCondLst>
                                            <p:cond delay="999"/>
                                          </p:stCondLst>
                                        </p:cTn>
                                        <p:tgtEl>
                                          <p:spTgt spid="17769"/>
                                        </p:tgtEl>
                                        <p:attrNameLst>
                                          <p:attrName>style.visibility</p:attrName>
                                        </p:attrNameLst>
                                      </p:cBhvr>
                                      <p:to>
                                        <p:strVal val="hidden"/>
                                      </p:to>
                                    </p:set>
                                  </p:childTnLst>
                                </p:cTn>
                              </p:par>
                              <p:par>
                                <p:cTn id="571" presetID="9" presetClass="exit" presetSubtype="0" fill="hold" nodeType="withEffect">
                                  <p:stCondLst>
                                    <p:cond delay="0"/>
                                  </p:stCondLst>
                                  <p:childTnLst>
                                    <p:animEffect transition="out" filter="dissolve">
                                      <p:cBhvr>
                                        <p:cTn id="572" dur="1000"/>
                                        <p:tgtEl>
                                          <p:spTgt spid="15259"/>
                                        </p:tgtEl>
                                      </p:cBhvr>
                                    </p:animEffect>
                                    <p:set>
                                      <p:cBhvr>
                                        <p:cTn id="573" dur="1" fill="hold">
                                          <p:stCondLst>
                                            <p:cond delay="999"/>
                                          </p:stCondLst>
                                        </p:cTn>
                                        <p:tgtEl>
                                          <p:spTgt spid="15259"/>
                                        </p:tgtEl>
                                        <p:attrNameLst>
                                          <p:attrName>style.visibility</p:attrName>
                                        </p:attrNameLst>
                                      </p:cBhvr>
                                      <p:to>
                                        <p:strVal val="hidden"/>
                                      </p:to>
                                    </p:set>
                                  </p:childTnLst>
                                </p:cTn>
                              </p:par>
                              <p:par>
                                <p:cTn id="574" presetID="9" presetClass="exit" presetSubtype="0" fill="hold" nodeType="withEffect">
                                  <p:stCondLst>
                                    <p:cond delay="0"/>
                                  </p:stCondLst>
                                  <p:childTnLst>
                                    <p:animEffect transition="out" filter="dissolve">
                                      <p:cBhvr>
                                        <p:cTn id="575" dur="1000"/>
                                        <p:tgtEl>
                                          <p:spTgt spid="15364"/>
                                        </p:tgtEl>
                                      </p:cBhvr>
                                    </p:animEffect>
                                    <p:set>
                                      <p:cBhvr>
                                        <p:cTn id="576" dur="1" fill="hold">
                                          <p:stCondLst>
                                            <p:cond delay="999"/>
                                          </p:stCondLst>
                                        </p:cTn>
                                        <p:tgtEl>
                                          <p:spTgt spid="15364"/>
                                        </p:tgtEl>
                                        <p:attrNameLst>
                                          <p:attrName>style.visibility</p:attrName>
                                        </p:attrNameLst>
                                      </p:cBhvr>
                                      <p:to>
                                        <p:strVal val="hidden"/>
                                      </p:to>
                                    </p:set>
                                  </p:childTnLst>
                                </p:cTn>
                              </p:par>
                              <p:par>
                                <p:cTn id="577" presetID="9" presetClass="exit" presetSubtype="0" fill="hold" nodeType="withEffect">
                                  <p:stCondLst>
                                    <p:cond delay="0"/>
                                  </p:stCondLst>
                                  <p:childTnLst>
                                    <p:animEffect transition="out" filter="dissolve">
                                      <p:cBhvr>
                                        <p:cTn id="578" dur="1000"/>
                                        <p:tgtEl>
                                          <p:spTgt spid="16048"/>
                                        </p:tgtEl>
                                      </p:cBhvr>
                                    </p:animEffect>
                                    <p:set>
                                      <p:cBhvr>
                                        <p:cTn id="579" dur="1" fill="hold">
                                          <p:stCondLst>
                                            <p:cond delay="999"/>
                                          </p:stCondLst>
                                        </p:cTn>
                                        <p:tgtEl>
                                          <p:spTgt spid="16048"/>
                                        </p:tgtEl>
                                        <p:attrNameLst>
                                          <p:attrName>style.visibility</p:attrName>
                                        </p:attrNameLst>
                                      </p:cBhvr>
                                      <p:to>
                                        <p:strVal val="hidden"/>
                                      </p:to>
                                    </p:set>
                                  </p:childTnLst>
                                </p:cTn>
                              </p:par>
                              <p:par>
                                <p:cTn id="580" presetID="9" presetClass="exit" presetSubtype="0" fill="hold" nodeType="withEffect">
                                  <p:stCondLst>
                                    <p:cond delay="0"/>
                                  </p:stCondLst>
                                  <p:childTnLst>
                                    <p:animEffect transition="out" filter="dissolve">
                                      <p:cBhvr>
                                        <p:cTn id="581" dur="1000"/>
                                        <p:tgtEl>
                                          <p:spTgt spid="17718"/>
                                        </p:tgtEl>
                                      </p:cBhvr>
                                    </p:animEffect>
                                    <p:set>
                                      <p:cBhvr>
                                        <p:cTn id="582" dur="1" fill="hold">
                                          <p:stCondLst>
                                            <p:cond delay="999"/>
                                          </p:stCondLst>
                                        </p:cTn>
                                        <p:tgtEl>
                                          <p:spTgt spid="17718"/>
                                        </p:tgtEl>
                                        <p:attrNameLst>
                                          <p:attrName>style.visibility</p:attrName>
                                        </p:attrNameLst>
                                      </p:cBhvr>
                                      <p:to>
                                        <p:strVal val="hidden"/>
                                      </p:to>
                                    </p:set>
                                  </p:childTnLst>
                                </p:cTn>
                              </p:par>
                              <p:par>
                                <p:cTn id="583" presetID="9" presetClass="exit" presetSubtype="0" fill="hold" nodeType="withEffect">
                                  <p:stCondLst>
                                    <p:cond delay="0"/>
                                  </p:stCondLst>
                                  <p:childTnLst>
                                    <p:animEffect transition="out" filter="dissolve">
                                      <p:cBhvr>
                                        <p:cTn id="584" dur="1000"/>
                                        <p:tgtEl>
                                          <p:spTgt spid="17721"/>
                                        </p:tgtEl>
                                      </p:cBhvr>
                                    </p:animEffect>
                                    <p:set>
                                      <p:cBhvr>
                                        <p:cTn id="585" dur="1" fill="hold">
                                          <p:stCondLst>
                                            <p:cond delay="999"/>
                                          </p:stCondLst>
                                        </p:cTn>
                                        <p:tgtEl>
                                          <p:spTgt spid="17721"/>
                                        </p:tgtEl>
                                        <p:attrNameLst>
                                          <p:attrName>style.visibility</p:attrName>
                                        </p:attrNameLst>
                                      </p:cBhvr>
                                      <p:to>
                                        <p:strVal val="hidden"/>
                                      </p:to>
                                    </p:set>
                                  </p:childTnLst>
                                </p:cTn>
                              </p:par>
                              <p:par>
                                <p:cTn id="586" presetID="9" presetClass="exit" presetSubtype="0" fill="hold" nodeType="withEffect">
                                  <p:stCondLst>
                                    <p:cond delay="0"/>
                                  </p:stCondLst>
                                  <p:childTnLst>
                                    <p:animEffect transition="out" filter="dissolve">
                                      <p:cBhvr>
                                        <p:cTn id="587" dur="1000"/>
                                        <p:tgtEl>
                                          <p:spTgt spid="17724"/>
                                        </p:tgtEl>
                                      </p:cBhvr>
                                    </p:animEffect>
                                    <p:set>
                                      <p:cBhvr>
                                        <p:cTn id="588" dur="1" fill="hold">
                                          <p:stCondLst>
                                            <p:cond delay="999"/>
                                          </p:stCondLst>
                                        </p:cTn>
                                        <p:tgtEl>
                                          <p:spTgt spid="17724"/>
                                        </p:tgtEl>
                                        <p:attrNameLst>
                                          <p:attrName>style.visibility</p:attrName>
                                        </p:attrNameLst>
                                      </p:cBhvr>
                                      <p:to>
                                        <p:strVal val="hidden"/>
                                      </p:to>
                                    </p:set>
                                  </p:childTnLst>
                                </p:cTn>
                              </p:par>
                              <p:par>
                                <p:cTn id="589" presetID="9" presetClass="exit" presetSubtype="0" fill="hold" nodeType="withEffect">
                                  <p:stCondLst>
                                    <p:cond delay="0"/>
                                  </p:stCondLst>
                                  <p:childTnLst>
                                    <p:animEffect transition="out" filter="dissolve">
                                      <p:cBhvr>
                                        <p:cTn id="590" dur="1000"/>
                                        <p:tgtEl>
                                          <p:spTgt spid="14252"/>
                                        </p:tgtEl>
                                      </p:cBhvr>
                                    </p:animEffect>
                                    <p:set>
                                      <p:cBhvr>
                                        <p:cTn id="591" dur="1" fill="hold">
                                          <p:stCondLst>
                                            <p:cond delay="999"/>
                                          </p:stCondLst>
                                        </p:cTn>
                                        <p:tgtEl>
                                          <p:spTgt spid="14252"/>
                                        </p:tgtEl>
                                        <p:attrNameLst>
                                          <p:attrName>style.visibility</p:attrName>
                                        </p:attrNameLst>
                                      </p:cBhvr>
                                      <p:to>
                                        <p:strVal val="hidden"/>
                                      </p:to>
                                    </p:set>
                                  </p:childTnLst>
                                </p:cTn>
                              </p:par>
                              <p:par>
                                <p:cTn id="592" presetID="9" presetClass="exit" presetSubtype="0" fill="hold" nodeType="withEffect">
                                  <p:stCondLst>
                                    <p:cond delay="0"/>
                                  </p:stCondLst>
                                  <p:childTnLst>
                                    <p:animEffect transition="out" filter="dissolve">
                                      <p:cBhvr>
                                        <p:cTn id="593" dur="1000"/>
                                        <p:tgtEl>
                                          <p:spTgt spid="17865"/>
                                        </p:tgtEl>
                                      </p:cBhvr>
                                    </p:animEffect>
                                    <p:set>
                                      <p:cBhvr>
                                        <p:cTn id="594" dur="1" fill="hold">
                                          <p:stCondLst>
                                            <p:cond delay="999"/>
                                          </p:stCondLst>
                                        </p:cTn>
                                        <p:tgtEl>
                                          <p:spTgt spid="17865"/>
                                        </p:tgtEl>
                                        <p:attrNameLst>
                                          <p:attrName>style.visibility</p:attrName>
                                        </p:attrNameLst>
                                      </p:cBhvr>
                                      <p:to>
                                        <p:strVal val="hidden"/>
                                      </p:to>
                                    </p:set>
                                  </p:childTnLst>
                                </p:cTn>
                              </p:par>
                              <p:par>
                                <p:cTn id="595" presetID="9" presetClass="exit" presetSubtype="0" fill="hold" nodeType="withEffect">
                                  <p:stCondLst>
                                    <p:cond delay="0"/>
                                  </p:stCondLst>
                                  <p:childTnLst>
                                    <p:animEffect transition="out" filter="dissolve">
                                      <p:cBhvr>
                                        <p:cTn id="596" dur="1000"/>
                                        <p:tgtEl>
                                          <p:spTgt spid="13314"/>
                                        </p:tgtEl>
                                      </p:cBhvr>
                                    </p:animEffect>
                                    <p:set>
                                      <p:cBhvr>
                                        <p:cTn id="597" dur="1" fill="hold">
                                          <p:stCondLst>
                                            <p:cond delay="999"/>
                                          </p:stCondLst>
                                        </p:cTn>
                                        <p:tgtEl>
                                          <p:spTgt spid="13314"/>
                                        </p:tgtEl>
                                        <p:attrNameLst>
                                          <p:attrName>style.visibility</p:attrName>
                                        </p:attrNameLst>
                                      </p:cBhvr>
                                      <p:to>
                                        <p:strVal val="hidden"/>
                                      </p:to>
                                    </p:set>
                                  </p:childTnLst>
                                </p:cTn>
                              </p:par>
                              <p:par>
                                <p:cTn id="598" presetID="9" presetClass="exit" presetSubtype="0" fill="hold" grpId="1" nodeType="withEffect">
                                  <p:stCondLst>
                                    <p:cond delay="0"/>
                                  </p:stCondLst>
                                  <p:childTnLst>
                                    <p:animEffect transition="out" filter="dissolve">
                                      <p:cBhvr>
                                        <p:cTn id="599" dur="1000"/>
                                        <p:tgtEl>
                                          <p:spTgt spid="17774"/>
                                        </p:tgtEl>
                                      </p:cBhvr>
                                    </p:animEffect>
                                    <p:set>
                                      <p:cBhvr>
                                        <p:cTn id="600" dur="1" fill="hold">
                                          <p:stCondLst>
                                            <p:cond delay="999"/>
                                          </p:stCondLst>
                                        </p:cTn>
                                        <p:tgtEl>
                                          <p:spTgt spid="17774"/>
                                        </p:tgtEl>
                                        <p:attrNameLst>
                                          <p:attrName>style.visibility</p:attrName>
                                        </p:attrNameLst>
                                      </p:cBhvr>
                                      <p:to>
                                        <p:strVal val="hidden"/>
                                      </p:to>
                                    </p:set>
                                  </p:childTnLst>
                                </p:cTn>
                              </p:par>
                            </p:childTnLst>
                          </p:cTn>
                        </p:par>
                        <p:par>
                          <p:cTn id="601" fill="hold" nodeType="afterGroup">
                            <p:stCondLst>
                              <p:cond delay="1000"/>
                            </p:stCondLst>
                            <p:childTnLst>
                              <p:par>
                                <p:cTn id="602" presetID="9" presetClass="entr" presetSubtype="0" fill="hold" nodeType="afterEffect">
                                  <p:stCondLst>
                                    <p:cond delay="0"/>
                                  </p:stCondLst>
                                  <p:childTnLst>
                                    <p:set>
                                      <p:cBhvr>
                                        <p:cTn id="603" dur="1" fill="hold">
                                          <p:stCondLst>
                                            <p:cond delay="0"/>
                                          </p:stCondLst>
                                        </p:cTn>
                                        <p:tgtEl>
                                          <p:spTgt spid="17775"/>
                                        </p:tgtEl>
                                        <p:attrNameLst>
                                          <p:attrName>style.visibility</p:attrName>
                                        </p:attrNameLst>
                                      </p:cBhvr>
                                      <p:to>
                                        <p:strVal val="visible"/>
                                      </p:to>
                                    </p:set>
                                    <p:animEffect transition="in" filter="dissolve">
                                      <p:cBhvr>
                                        <p:cTn id="604" dur="2000"/>
                                        <p:tgtEl>
                                          <p:spTgt spid="17775"/>
                                        </p:tgtEl>
                                      </p:cBhvr>
                                    </p:animEffect>
                                  </p:childTnLst>
                                </p:cTn>
                              </p:par>
                            </p:childTnLst>
                          </p:cTn>
                        </p:par>
                        <p:par>
                          <p:cTn id="605" fill="hold" nodeType="afterGroup">
                            <p:stCondLst>
                              <p:cond delay="3000"/>
                            </p:stCondLst>
                            <p:childTnLst>
                              <p:par>
                                <p:cTn id="606" presetID="1" presetClass="entr" presetSubtype="0" fill="hold" grpId="0" nodeType="afterEffect">
                                  <p:stCondLst>
                                    <p:cond delay="0"/>
                                  </p:stCondLst>
                                  <p:childTnLst>
                                    <p:set>
                                      <p:cBhvr>
                                        <p:cTn id="607" dur="1" fill="hold">
                                          <p:stCondLst>
                                            <p:cond delay="0"/>
                                          </p:stCondLst>
                                        </p:cTn>
                                        <p:tgtEl>
                                          <p:spTgt spid="17862"/>
                                        </p:tgtEl>
                                        <p:attrNameLst>
                                          <p:attrName>style.visibility</p:attrName>
                                        </p:attrNameLst>
                                      </p:cBhvr>
                                      <p:to>
                                        <p:strVal val="visible"/>
                                      </p:to>
                                    </p:set>
                                  </p:childTnLst>
                                  <p:subTnLst>
                                    <p:audio>
                                      <p:cMediaNode>
                                        <p:cTn display="0" masterRel="sameClick">
                                          <p:stCondLst>
                                            <p:cond evt="begin" delay="0">
                                              <p:tn val="606"/>
                                            </p:cond>
                                          </p:stCondLst>
                                          <p:endCondLst>
                                            <p:cond evt="onStopAudio" delay="0">
                                              <p:tgtEl>
                                                <p:sldTgt/>
                                              </p:tgtEl>
                                            </p:cond>
                                          </p:endCondLst>
                                        </p:cTn>
                                        <p:tgtEl>
                                          <p:sndTgt r:embed="rId7" name="explode.wav"/>
                                        </p:tgtEl>
                                      </p:cMediaNode>
                                    </p:audio>
                                  </p:subTnLst>
                                </p:cTn>
                              </p:par>
                              <p:par>
                                <p:cTn id="608" presetID="3" presetClass="exit" presetSubtype="10" fill="hold" grpId="1" nodeType="withEffect">
                                  <p:stCondLst>
                                    <p:cond delay="0"/>
                                  </p:stCondLst>
                                  <p:childTnLst>
                                    <p:animEffect transition="out" filter="blinds(horizontal)">
                                      <p:cBhvr>
                                        <p:cTn id="609" dur="500"/>
                                        <p:tgtEl>
                                          <p:spTgt spid="17862"/>
                                        </p:tgtEl>
                                      </p:cBhvr>
                                    </p:animEffect>
                                    <p:set>
                                      <p:cBhvr>
                                        <p:cTn id="610" dur="1" fill="hold">
                                          <p:stCondLst>
                                            <p:cond delay="499"/>
                                          </p:stCondLst>
                                        </p:cTn>
                                        <p:tgtEl>
                                          <p:spTgt spid="17862"/>
                                        </p:tgtEl>
                                        <p:attrNameLst>
                                          <p:attrName>style.visibility</p:attrName>
                                        </p:attrNameLst>
                                      </p:cBhvr>
                                      <p:to>
                                        <p:strVal val="hidden"/>
                                      </p:to>
                                    </p:set>
                                  </p:childTnLst>
                                </p:cTn>
                              </p:par>
                            </p:childTnLst>
                          </p:cTn>
                        </p:par>
                        <p:par>
                          <p:cTn id="611" fill="hold" nodeType="afterGroup">
                            <p:stCondLst>
                              <p:cond delay="3500"/>
                            </p:stCondLst>
                            <p:childTnLst>
                              <p:par>
                                <p:cTn id="612" presetID="9" presetClass="exit" presetSubtype="0" fill="hold" grpId="0" nodeType="afterEffect">
                                  <p:stCondLst>
                                    <p:cond delay="0"/>
                                  </p:stCondLst>
                                  <p:childTnLst>
                                    <p:animEffect transition="out" filter="dissolve">
                                      <p:cBhvr>
                                        <p:cTn id="613" dur="1000"/>
                                        <p:tgtEl>
                                          <p:spTgt spid="15504"/>
                                        </p:tgtEl>
                                      </p:cBhvr>
                                    </p:animEffect>
                                    <p:set>
                                      <p:cBhvr>
                                        <p:cTn id="614" dur="1" fill="hold">
                                          <p:stCondLst>
                                            <p:cond delay="999"/>
                                          </p:stCondLst>
                                        </p:cTn>
                                        <p:tgtEl>
                                          <p:spTgt spid="15504"/>
                                        </p:tgtEl>
                                        <p:attrNameLst>
                                          <p:attrName>style.visibility</p:attrName>
                                        </p:attrNameLst>
                                      </p:cBhvr>
                                      <p:to>
                                        <p:strVal val="hidden"/>
                                      </p:to>
                                    </p:set>
                                  </p:childTnLst>
                                </p:cTn>
                              </p:par>
                              <p:par>
                                <p:cTn id="615" presetID="9" presetClass="entr" presetSubtype="0" fill="hold" nodeType="withEffect">
                                  <p:stCondLst>
                                    <p:cond delay="0"/>
                                  </p:stCondLst>
                                  <p:childTnLst>
                                    <p:set>
                                      <p:cBhvr>
                                        <p:cTn id="616" dur="1" fill="hold">
                                          <p:stCondLst>
                                            <p:cond delay="0"/>
                                          </p:stCondLst>
                                        </p:cTn>
                                        <p:tgtEl>
                                          <p:spTgt spid="16052"/>
                                        </p:tgtEl>
                                        <p:attrNameLst>
                                          <p:attrName>style.visibility</p:attrName>
                                        </p:attrNameLst>
                                      </p:cBhvr>
                                      <p:to>
                                        <p:strVal val="visible"/>
                                      </p:to>
                                    </p:set>
                                    <p:animEffect transition="in" filter="dissolve">
                                      <p:cBhvr>
                                        <p:cTn id="617" dur="1000"/>
                                        <p:tgtEl>
                                          <p:spTgt spid="16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01" grpId="0" animBg="1"/>
      <p:bldP spid="15419" grpId="0" animBg="1"/>
      <p:bldP spid="15419" grpId="1" animBg="1"/>
      <p:bldP spid="15419" grpId="2" animBg="1"/>
      <p:bldP spid="15420" grpId="0" animBg="1"/>
      <p:bldP spid="15420" grpId="1" animBg="1"/>
      <p:bldP spid="15420" grpId="2" animBg="1"/>
      <p:bldP spid="15426" grpId="0" animBg="1"/>
      <p:bldP spid="15504" grpId="0" animBg="1"/>
      <p:bldP spid="16051" grpId="0" animBg="1"/>
      <p:bldP spid="16051" grpId="1" animBg="1"/>
      <p:bldP spid="16051" grpId="2" animBg="1"/>
      <p:bldP spid="16051" grpId="3" animBg="1"/>
      <p:bldP spid="16051" grpId="4" animBg="1"/>
      <p:bldP spid="16051" grpId="5" animBg="1"/>
      <p:bldP spid="16051" grpId="6" animBg="1"/>
      <p:bldP spid="16055" grpId="0" animBg="1"/>
      <p:bldP spid="16055" grpId="1" animBg="1"/>
      <p:bldP spid="16056" grpId="0" animBg="1"/>
      <p:bldP spid="16056" grpId="1" animBg="1"/>
      <p:bldP spid="16057" grpId="0" animBg="1"/>
      <p:bldP spid="16057" grpId="1" animBg="1"/>
      <p:bldP spid="16058" grpId="0" animBg="1"/>
      <p:bldP spid="16058" grpId="1" animBg="1"/>
      <p:bldP spid="15421" grpId="0" animBg="1"/>
      <p:bldP spid="15421" grpId="1" animBg="1"/>
      <p:bldP spid="15421" grpId="2" animBg="1"/>
      <p:bldP spid="15421" grpId="3" animBg="1"/>
      <p:bldP spid="15421" grpId="4" animBg="1"/>
      <p:bldP spid="15421" grpId="5" animBg="1"/>
      <p:bldP spid="15421" grpId="6" animBg="1"/>
      <p:bldP spid="15421" grpId="7" animBg="1"/>
      <p:bldP spid="15423" grpId="0" animBg="1"/>
      <p:bldP spid="15423" grpId="1" animBg="1"/>
      <p:bldP spid="15423" grpId="2" animBg="1"/>
      <p:bldP spid="15423" grpId="3" animBg="1"/>
      <p:bldP spid="15423" grpId="4" animBg="1"/>
      <p:bldP spid="16059" grpId="0" animBg="1"/>
      <p:bldP spid="16059" grpId="1" animBg="1"/>
      <p:bldP spid="16060" grpId="0" animBg="1"/>
      <p:bldP spid="16060" grpId="1" animBg="1"/>
      <p:bldP spid="16064" grpId="0" animBg="1"/>
      <p:bldP spid="16064" grpId="1" animBg="1"/>
      <p:bldP spid="16064" grpId="2" animBg="1"/>
      <p:bldP spid="16064" grpId="3" animBg="1"/>
      <p:bldP spid="16068" grpId="0" animBg="1"/>
      <p:bldP spid="16068" grpId="1" animBg="1"/>
      <p:bldP spid="16069" grpId="0" animBg="1"/>
      <p:bldP spid="16069" grpId="1" animBg="1"/>
      <p:bldP spid="16070" grpId="0" animBg="1"/>
      <p:bldP spid="16070" grpId="1" animBg="1"/>
      <p:bldP spid="16065" grpId="0" animBg="1"/>
      <p:bldP spid="16065" grpId="1" animBg="1"/>
      <p:bldP spid="16065" grpId="2" animBg="1"/>
      <p:bldP spid="16066" grpId="0" animBg="1"/>
      <p:bldP spid="16066" grpId="1" animBg="1"/>
      <p:bldP spid="16066" grpId="2" animBg="1"/>
      <p:bldP spid="16067" grpId="0" animBg="1"/>
      <p:bldP spid="16067" grpId="1" animBg="1"/>
      <p:bldP spid="16067" grpId="2" animBg="1"/>
      <p:bldP spid="16076" grpId="0" animBg="1"/>
      <p:bldP spid="16076" grpId="1" animBg="1"/>
      <p:bldP spid="16077" grpId="0" animBg="1"/>
      <p:bldP spid="16077" grpId="1" animBg="1"/>
      <p:bldP spid="16078" grpId="0" animBg="1"/>
      <p:bldP spid="16078" grpId="1" animBg="1"/>
      <p:bldP spid="16079" grpId="0" animBg="1"/>
      <p:bldP spid="16079" grpId="1" animBg="1"/>
      <p:bldP spid="16074" grpId="0" animBg="1"/>
      <p:bldP spid="16074" grpId="1" animBg="1"/>
      <p:bldP spid="16074" grpId="2" animBg="1"/>
      <p:bldP spid="16075" grpId="0" animBg="1"/>
      <p:bldP spid="16075" grpId="1" animBg="1"/>
      <p:bldP spid="16075" grpId="2" animBg="1"/>
      <p:bldP spid="16080" grpId="0" animBg="1"/>
      <p:bldP spid="16080" grpId="1" animBg="1"/>
      <p:bldP spid="16081" grpId="0" animBg="1"/>
      <p:bldP spid="16081" grpId="1" animBg="1"/>
      <p:bldP spid="16082" grpId="0" animBg="1"/>
      <p:bldP spid="16082" grpId="1" animBg="1"/>
      <p:bldP spid="17713" grpId="0" animBg="1"/>
      <p:bldP spid="17713" grpId="1" animBg="1"/>
      <p:bldP spid="17714" grpId="0" animBg="1"/>
      <p:bldP spid="17714" grpId="1" animBg="1"/>
      <p:bldP spid="17715" grpId="0" animBg="1"/>
      <p:bldP spid="17715" grpId="1" animBg="1"/>
      <p:bldP spid="17716" grpId="0" animBg="1"/>
      <p:bldP spid="17716" grpId="1" animBg="1"/>
      <p:bldP spid="17717" grpId="0" animBg="1"/>
      <p:bldP spid="17717" grpId="1" animBg="1"/>
      <p:bldP spid="17728" grpId="0" animBg="1"/>
      <p:bldP spid="17728" grpId="1" animBg="1"/>
      <p:bldP spid="17729" grpId="0" animBg="1"/>
      <p:bldP spid="17729" grpId="1" animBg="1"/>
      <p:bldP spid="17730" grpId="0" animBg="1"/>
      <p:bldP spid="17730" grpId="1" animBg="1"/>
      <p:bldP spid="17727" grpId="0" animBg="1"/>
      <p:bldP spid="17727" grpId="1" animBg="1"/>
      <p:bldP spid="17727" grpId="2" animBg="1"/>
      <p:bldP spid="17752" grpId="0" animBg="1"/>
      <p:bldP spid="17752" grpId="1" animBg="1"/>
      <p:bldP spid="17751" grpId="0" animBg="1"/>
      <p:bldP spid="17751" grpId="1" animBg="1"/>
      <p:bldP spid="17751" grpId="2" animBg="1"/>
      <p:bldP spid="17774" grpId="0" animBg="1"/>
      <p:bldP spid="17774" grpId="1" animBg="1"/>
      <p:bldP spid="17862" grpId="0" animBg="1"/>
      <p:bldP spid="17862" grpId="1" animBg="1"/>
      <p:bldP spid="17863" grpId="0" animBg="1"/>
      <p:bldP spid="17863" grpId="1" animBg="1"/>
      <p:bldP spid="17863" grpId="2" animBg="1"/>
      <p:bldP spid="17864" grpId="0" animBg="1"/>
      <p:bldP spid="17864"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401" name="Group 17"/>
          <p:cNvGrpSpPr>
            <a:grpSpLocks/>
          </p:cNvGrpSpPr>
          <p:nvPr/>
        </p:nvGrpSpPr>
        <p:grpSpPr bwMode="auto">
          <a:xfrm>
            <a:off x="5267325" y="3090863"/>
            <a:ext cx="1190625" cy="1387475"/>
            <a:chOff x="3502" y="1587"/>
            <a:chExt cx="750" cy="874"/>
          </a:xfrm>
        </p:grpSpPr>
        <p:sp>
          <p:nvSpPr>
            <p:cNvPr id="16402" name="Rectangle 18"/>
            <p:cNvSpPr>
              <a:spLocks noChangeArrowheads="1"/>
            </p:cNvSpPr>
            <p:nvPr/>
          </p:nvSpPr>
          <p:spPr bwMode="auto">
            <a:xfrm>
              <a:off x="3502" y="1619"/>
              <a:ext cx="750" cy="842"/>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6403" name="Picture 19" descr="1STCAV"/>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38" y="1952"/>
              <a:ext cx="131" cy="159"/>
            </a:xfrm>
            <a:prstGeom prst="rect">
              <a:avLst/>
            </a:prstGeom>
            <a:noFill/>
            <a:extLst>
              <a:ext uri="{909E8E84-426E-40DD-AFC4-6F175D3DCCD1}">
                <a14:hiddenFill xmlns:a14="http://schemas.microsoft.com/office/drawing/2010/main">
                  <a:solidFill>
                    <a:srgbClr val="FFFFFF"/>
                  </a:solidFill>
                </a14:hiddenFill>
              </a:ext>
            </a:extLst>
          </p:spPr>
        </p:pic>
        <p:pic>
          <p:nvPicPr>
            <p:cNvPr id="16404" name="Picture 20"/>
            <p:cNvPicPr>
              <a:picLocks noChangeAspect="1" noChangeArrowheads="1"/>
            </p:cNvPicPr>
            <p:nvPr/>
          </p:nvPicPr>
          <p:blipFill>
            <a:blip r:embed="rId10">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64" y="1971"/>
              <a:ext cx="61" cy="122"/>
            </a:xfrm>
            <a:prstGeom prst="rect">
              <a:avLst/>
            </a:prstGeom>
            <a:noFill/>
            <a:extLst>
              <a:ext uri="{909E8E84-426E-40DD-AFC4-6F175D3DCCD1}">
                <a14:hiddenFill xmlns:a14="http://schemas.microsoft.com/office/drawing/2010/main">
                  <a:solidFill>
                    <a:srgbClr val="FFFFFF"/>
                  </a:solidFill>
                </a14:hiddenFill>
              </a:ext>
            </a:extLst>
          </p:spPr>
        </p:pic>
        <p:grpSp>
          <p:nvGrpSpPr>
            <p:cNvPr id="16405" name="Group 21"/>
            <p:cNvGrpSpPr>
              <a:grpSpLocks/>
            </p:cNvGrpSpPr>
            <p:nvPr/>
          </p:nvGrpSpPr>
          <p:grpSpPr bwMode="auto">
            <a:xfrm>
              <a:off x="3623" y="2278"/>
              <a:ext cx="135" cy="143"/>
              <a:chOff x="3714" y="1854"/>
              <a:chExt cx="133" cy="132"/>
            </a:xfrm>
          </p:grpSpPr>
          <p:sp>
            <p:nvSpPr>
              <p:cNvPr id="16406" name="AutoShape 22"/>
              <p:cNvSpPr>
                <a:spLocks noChangeAspect="1" noChangeArrowheads="1" noTextEdit="1"/>
              </p:cNvSpPr>
              <p:nvPr/>
            </p:nvSpPr>
            <p:spPr bwMode="auto">
              <a:xfrm>
                <a:off x="3714" y="1854"/>
                <a:ext cx="133"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6407" name="Freeform 23"/>
              <p:cNvSpPr>
                <a:spLocks/>
              </p:cNvSpPr>
              <p:nvPr/>
            </p:nvSpPr>
            <p:spPr bwMode="auto">
              <a:xfrm>
                <a:off x="3725" y="1864"/>
                <a:ext cx="111" cy="112"/>
              </a:xfrm>
              <a:custGeom>
                <a:avLst/>
                <a:gdLst>
                  <a:gd name="T0" fmla="*/ 973 w 1945"/>
                  <a:gd name="T1" fmla="*/ 1945 h 1945"/>
                  <a:gd name="T2" fmla="*/ 1130 w 1945"/>
                  <a:gd name="T3" fmla="*/ 1932 h 1945"/>
                  <a:gd name="T4" fmla="*/ 1280 w 1945"/>
                  <a:gd name="T5" fmla="*/ 1896 h 1945"/>
                  <a:gd name="T6" fmla="*/ 1419 w 1945"/>
                  <a:gd name="T7" fmla="*/ 1836 h 1945"/>
                  <a:gd name="T8" fmla="*/ 1547 w 1945"/>
                  <a:gd name="T9" fmla="*/ 1758 h 1945"/>
                  <a:gd name="T10" fmla="*/ 1661 w 1945"/>
                  <a:gd name="T11" fmla="*/ 1661 h 1945"/>
                  <a:gd name="T12" fmla="*/ 1758 w 1945"/>
                  <a:gd name="T13" fmla="*/ 1547 h 1945"/>
                  <a:gd name="T14" fmla="*/ 1836 w 1945"/>
                  <a:gd name="T15" fmla="*/ 1419 h 1945"/>
                  <a:gd name="T16" fmla="*/ 1896 w 1945"/>
                  <a:gd name="T17" fmla="*/ 1280 h 1945"/>
                  <a:gd name="T18" fmla="*/ 1932 w 1945"/>
                  <a:gd name="T19" fmla="*/ 1130 h 1945"/>
                  <a:gd name="T20" fmla="*/ 1945 w 1945"/>
                  <a:gd name="T21" fmla="*/ 972 h 1945"/>
                  <a:gd name="T22" fmla="*/ 1945 w 1945"/>
                  <a:gd name="T23" fmla="*/ 972 h 1945"/>
                  <a:gd name="T24" fmla="*/ 1932 w 1945"/>
                  <a:gd name="T25" fmla="*/ 815 h 1945"/>
                  <a:gd name="T26" fmla="*/ 1896 w 1945"/>
                  <a:gd name="T27" fmla="*/ 665 h 1945"/>
                  <a:gd name="T28" fmla="*/ 1836 w 1945"/>
                  <a:gd name="T29" fmla="*/ 525 h 1945"/>
                  <a:gd name="T30" fmla="*/ 1758 w 1945"/>
                  <a:gd name="T31" fmla="*/ 398 h 1945"/>
                  <a:gd name="T32" fmla="*/ 1661 w 1945"/>
                  <a:gd name="T33" fmla="*/ 284 h 1945"/>
                  <a:gd name="T34" fmla="*/ 1547 w 1945"/>
                  <a:gd name="T35" fmla="*/ 187 h 1945"/>
                  <a:gd name="T36" fmla="*/ 1419 w 1945"/>
                  <a:gd name="T37" fmla="*/ 109 h 1945"/>
                  <a:gd name="T38" fmla="*/ 1280 w 1945"/>
                  <a:gd name="T39" fmla="*/ 49 h 1945"/>
                  <a:gd name="T40" fmla="*/ 1130 w 1945"/>
                  <a:gd name="T41" fmla="*/ 13 h 1945"/>
                  <a:gd name="T42" fmla="*/ 972 w 1945"/>
                  <a:gd name="T43" fmla="*/ 0 h 1945"/>
                  <a:gd name="T44" fmla="*/ 972 w 1945"/>
                  <a:gd name="T45" fmla="*/ 0 h 1945"/>
                  <a:gd name="T46" fmla="*/ 815 w 1945"/>
                  <a:gd name="T47" fmla="*/ 13 h 1945"/>
                  <a:gd name="T48" fmla="*/ 665 w 1945"/>
                  <a:gd name="T49" fmla="*/ 49 h 1945"/>
                  <a:gd name="T50" fmla="*/ 525 w 1945"/>
                  <a:gd name="T51" fmla="*/ 109 h 1945"/>
                  <a:gd name="T52" fmla="*/ 398 w 1945"/>
                  <a:gd name="T53" fmla="*/ 187 h 1945"/>
                  <a:gd name="T54" fmla="*/ 284 w 1945"/>
                  <a:gd name="T55" fmla="*/ 284 h 1945"/>
                  <a:gd name="T56" fmla="*/ 187 w 1945"/>
                  <a:gd name="T57" fmla="*/ 398 h 1945"/>
                  <a:gd name="T58" fmla="*/ 109 w 1945"/>
                  <a:gd name="T59" fmla="*/ 525 h 1945"/>
                  <a:gd name="T60" fmla="*/ 49 w 1945"/>
                  <a:gd name="T61" fmla="*/ 665 h 1945"/>
                  <a:gd name="T62" fmla="*/ 13 w 1945"/>
                  <a:gd name="T63" fmla="*/ 815 h 1945"/>
                  <a:gd name="T64" fmla="*/ 0 w 1945"/>
                  <a:gd name="T65" fmla="*/ 973 h 1945"/>
                  <a:gd name="T66" fmla="*/ 0 w 1945"/>
                  <a:gd name="T67" fmla="*/ 973 h 1945"/>
                  <a:gd name="T68" fmla="*/ 13 w 1945"/>
                  <a:gd name="T69" fmla="*/ 1130 h 1945"/>
                  <a:gd name="T70" fmla="*/ 49 w 1945"/>
                  <a:gd name="T71" fmla="*/ 1280 h 1945"/>
                  <a:gd name="T72" fmla="*/ 109 w 1945"/>
                  <a:gd name="T73" fmla="*/ 1419 h 1945"/>
                  <a:gd name="T74" fmla="*/ 187 w 1945"/>
                  <a:gd name="T75" fmla="*/ 1547 h 1945"/>
                  <a:gd name="T76" fmla="*/ 284 w 1945"/>
                  <a:gd name="T77" fmla="*/ 1661 h 1945"/>
                  <a:gd name="T78" fmla="*/ 398 w 1945"/>
                  <a:gd name="T79" fmla="*/ 1758 h 1945"/>
                  <a:gd name="T80" fmla="*/ 525 w 1945"/>
                  <a:gd name="T81" fmla="*/ 1836 h 1945"/>
                  <a:gd name="T82" fmla="*/ 665 w 1945"/>
                  <a:gd name="T83" fmla="*/ 1896 h 1945"/>
                  <a:gd name="T84" fmla="*/ 815 w 1945"/>
                  <a:gd name="T85" fmla="*/ 1932 h 1945"/>
                  <a:gd name="T86" fmla="*/ 973 w 1945"/>
                  <a:gd name="T87" fmla="*/ 1945 h 1945"/>
                  <a:gd name="T88" fmla="*/ 973 w 1945"/>
                  <a:gd name="T89" fmla="*/ 1945 h 1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45" h="1945">
                    <a:moveTo>
                      <a:pt x="973" y="1945"/>
                    </a:moveTo>
                    <a:lnTo>
                      <a:pt x="1130" y="1932"/>
                    </a:lnTo>
                    <a:lnTo>
                      <a:pt x="1280" y="1896"/>
                    </a:lnTo>
                    <a:lnTo>
                      <a:pt x="1419" y="1836"/>
                    </a:lnTo>
                    <a:lnTo>
                      <a:pt x="1547" y="1758"/>
                    </a:lnTo>
                    <a:lnTo>
                      <a:pt x="1661" y="1661"/>
                    </a:lnTo>
                    <a:lnTo>
                      <a:pt x="1758" y="1547"/>
                    </a:lnTo>
                    <a:lnTo>
                      <a:pt x="1836" y="1419"/>
                    </a:lnTo>
                    <a:lnTo>
                      <a:pt x="1896" y="1280"/>
                    </a:lnTo>
                    <a:lnTo>
                      <a:pt x="1932" y="1130"/>
                    </a:lnTo>
                    <a:lnTo>
                      <a:pt x="1945" y="972"/>
                    </a:lnTo>
                    <a:lnTo>
                      <a:pt x="1945" y="972"/>
                    </a:lnTo>
                    <a:lnTo>
                      <a:pt x="1932" y="815"/>
                    </a:lnTo>
                    <a:lnTo>
                      <a:pt x="1896" y="665"/>
                    </a:lnTo>
                    <a:lnTo>
                      <a:pt x="1836" y="525"/>
                    </a:lnTo>
                    <a:lnTo>
                      <a:pt x="1758" y="398"/>
                    </a:lnTo>
                    <a:lnTo>
                      <a:pt x="1661" y="284"/>
                    </a:lnTo>
                    <a:lnTo>
                      <a:pt x="1547" y="187"/>
                    </a:lnTo>
                    <a:lnTo>
                      <a:pt x="1419" y="109"/>
                    </a:lnTo>
                    <a:lnTo>
                      <a:pt x="1280" y="49"/>
                    </a:lnTo>
                    <a:lnTo>
                      <a:pt x="1130" y="13"/>
                    </a:lnTo>
                    <a:lnTo>
                      <a:pt x="972" y="0"/>
                    </a:lnTo>
                    <a:lnTo>
                      <a:pt x="972" y="0"/>
                    </a:lnTo>
                    <a:lnTo>
                      <a:pt x="815" y="13"/>
                    </a:lnTo>
                    <a:lnTo>
                      <a:pt x="665" y="49"/>
                    </a:lnTo>
                    <a:lnTo>
                      <a:pt x="525" y="109"/>
                    </a:lnTo>
                    <a:lnTo>
                      <a:pt x="398" y="187"/>
                    </a:lnTo>
                    <a:lnTo>
                      <a:pt x="284" y="284"/>
                    </a:lnTo>
                    <a:lnTo>
                      <a:pt x="187" y="398"/>
                    </a:lnTo>
                    <a:lnTo>
                      <a:pt x="109" y="525"/>
                    </a:lnTo>
                    <a:lnTo>
                      <a:pt x="49" y="665"/>
                    </a:lnTo>
                    <a:lnTo>
                      <a:pt x="13" y="815"/>
                    </a:lnTo>
                    <a:lnTo>
                      <a:pt x="0" y="973"/>
                    </a:lnTo>
                    <a:lnTo>
                      <a:pt x="0" y="973"/>
                    </a:lnTo>
                    <a:lnTo>
                      <a:pt x="13" y="1130"/>
                    </a:lnTo>
                    <a:lnTo>
                      <a:pt x="49" y="1280"/>
                    </a:lnTo>
                    <a:lnTo>
                      <a:pt x="109" y="1419"/>
                    </a:lnTo>
                    <a:lnTo>
                      <a:pt x="187" y="1547"/>
                    </a:lnTo>
                    <a:lnTo>
                      <a:pt x="284" y="1661"/>
                    </a:lnTo>
                    <a:lnTo>
                      <a:pt x="398" y="1758"/>
                    </a:lnTo>
                    <a:lnTo>
                      <a:pt x="525" y="1836"/>
                    </a:lnTo>
                    <a:lnTo>
                      <a:pt x="665" y="1896"/>
                    </a:lnTo>
                    <a:lnTo>
                      <a:pt x="815" y="1932"/>
                    </a:lnTo>
                    <a:lnTo>
                      <a:pt x="973" y="1945"/>
                    </a:lnTo>
                    <a:lnTo>
                      <a:pt x="973" y="1945"/>
                    </a:lnTo>
                    <a:close/>
                  </a:path>
                </a:pathLst>
              </a:custGeom>
              <a:solidFill>
                <a:srgbClr val="D800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08" name="Freeform 24"/>
              <p:cNvSpPr>
                <a:spLocks/>
              </p:cNvSpPr>
              <p:nvPr/>
            </p:nvSpPr>
            <p:spPr bwMode="auto">
              <a:xfrm>
                <a:off x="3725" y="1864"/>
                <a:ext cx="111" cy="112"/>
              </a:xfrm>
              <a:custGeom>
                <a:avLst/>
                <a:gdLst>
                  <a:gd name="T0" fmla="*/ 973 w 1945"/>
                  <a:gd name="T1" fmla="*/ 1945 h 1945"/>
                  <a:gd name="T2" fmla="*/ 1130 w 1945"/>
                  <a:gd name="T3" fmla="*/ 1932 h 1945"/>
                  <a:gd name="T4" fmla="*/ 1280 w 1945"/>
                  <a:gd name="T5" fmla="*/ 1896 h 1945"/>
                  <a:gd name="T6" fmla="*/ 1419 w 1945"/>
                  <a:gd name="T7" fmla="*/ 1836 h 1945"/>
                  <a:gd name="T8" fmla="*/ 1547 w 1945"/>
                  <a:gd name="T9" fmla="*/ 1758 h 1945"/>
                  <a:gd name="T10" fmla="*/ 1661 w 1945"/>
                  <a:gd name="T11" fmla="*/ 1661 h 1945"/>
                  <a:gd name="T12" fmla="*/ 1758 w 1945"/>
                  <a:gd name="T13" fmla="*/ 1547 h 1945"/>
                  <a:gd name="T14" fmla="*/ 1836 w 1945"/>
                  <a:gd name="T15" fmla="*/ 1419 h 1945"/>
                  <a:gd name="T16" fmla="*/ 1896 w 1945"/>
                  <a:gd name="T17" fmla="*/ 1280 h 1945"/>
                  <a:gd name="T18" fmla="*/ 1932 w 1945"/>
                  <a:gd name="T19" fmla="*/ 1130 h 1945"/>
                  <a:gd name="T20" fmla="*/ 1945 w 1945"/>
                  <a:gd name="T21" fmla="*/ 972 h 1945"/>
                  <a:gd name="T22" fmla="*/ 1945 w 1945"/>
                  <a:gd name="T23" fmla="*/ 972 h 1945"/>
                  <a:gd name="T24" fmla="*/ 1932 w 1945"/>
                  <a:gd name="T25" fmla="*/ 815 h 1945"/>
                  <a:gd name="T26" fmla="*/ 1896 w 1945"/>
                  <a:gd name="T27" fmla="*/ 665 h 1945"/>
                  <a:gd name="T28" fmla="*/ 1836 w 1945"/>
                  <a:gd name="T29" fmla="*/ 525 h 1945"/>
                  <a:gd name="T30" fmla="*/ 1758 w 1945"/>
                  <a:gd name="T31" fmla="*/ 398 h 1945"/>
                  <a:gd name="T32" fmla="*/ 1661 w 1945"/>
                  <a:gd name="T33" fmla="*/ 284 h 1945"/>
                  <a:gd name="T34" fmla="*/ 1547 w 1945"/>
                  <a:gd name="T35" fmla="*/ 187 h 1945"/>
                  <a:gd name="T36" fmla="*/ 1419 w 1945"/>
                  <a:gd name="T37" fmla="*/ 109 h 1945"/>
                  <a:gd name="T38" fmla="*/ 1280 w 1945"/>
                  <a:gd name="T39" fmla="*/ 49 h 1945"/>
                  <a:gd name="T40" fmla="*/ 1130 w 1945"/>
                  <a:gd name="T41" fmla="*/ 13 h 1945"/>
                  <a:gd name="T42" fmla="*/ 972 w 1945"/>
                  <a:gd name="T43" fmla="*/ 0 h 1945"/>
                  <a:gd name="T44" fmla="*/ 972 w 1945"/>
                  <a:gd name="T45" fmla="*/ 0 h 1945"/>
                  <a:gd name="T46" fmla="*/ 815 w 1945"/>
                  <a:gd name="T47" fmla="*/ 13 h 1945"/>
                  <a:gd name="T48" fmla="*/ 665 w 1945"/>
                  <a:gd name="T49" fmla="*/ 49 h 1945"/>
                  <a:gd name="T50" fmla="*/ 525 w 1945"/>
                  <a:gd name="T51" fmla="*/ 109 h 1945"/>
                  <a:gd name="T52" fmla="*/ 398 w 1945"/>
                  <a:gd name="T53" fmla="*/ 187 h 1945"/>
                  <a:gd name="T54" fmla="*/ 284 w 1945"/>
                  <a:gd name="T55" fmla="*/ 284 h 1945"/>
                  <a:gd name="T56" fmla="*/ 187 w 1945"/>
                  <a:gd name="T57" fmla="*/ 398 h 1945"/>
                  <a:gd name="T58" fmla="*/ 109 w 1945"/>
                  <a:gd name="T59" fmla="*/ 525 h 1945"/>
                  <a:gd name="T60" fmla="*/ 49 w 1945"/>
                  <a:gd name="T61" fmla="*/ 665 h 1945"/>
                  <a:gd name="T62" fmla="*/ 13 w 1945"/>
                  <a:gd name="T63" fmla="*/ 815 h 1945"/>
                  <a:gd name="T64" fmla="*/ 0 w 1945"/>
                  <a:gd name="T65" fmla="*/ 973 h 1945"/>
                  <a:gd name="T66" fmla="*/ 0 w 1945"/>
                  <a:gd name="T67" fmla="*/ 973 h 1945"/>
                  <a:gd name="T68" fmla="*/ 13 w 1945"/>
                  <a:gd name="T69" fmla="*/ 1130 h 1945"/>
                  <a:gd name="T70" fmla="*/ 49 w 1945"/>
                  <a:gd name="T71" fmla="*/ 1280 h 1945"/>
                  <a:gd name="T72" fmla="*/ 109 w 1945"/>
                  <a:gd name="T73" fmla="*/ 1419 h 1945"/>
                  <a:gd name="T74" fmla="*/ 187 w 1945"/>
                  <a:gd name="T75" fmla="*/ 1547 h 1945"/>
                  <a:gd name="T76" fmla="*/ 284 w 1945"/>
                  <a:gd name="T77" fmla="*/ 1661 h 1945"/>
                  <a:gd name="T78" fmla="*/ 398 w 1945"/>
                  <a:gd name="T79" fmla="*/ 1758 h 1945"/>
                  <a:gd name="T80" fmla="*/ 525 w 1945"/>
                  <a:gd name="T81" fmla="*/ 1836 h 1945"/>
                  <a:gd name="T82" fmla="*/ 665 w 1945"/>
                  <a:gd name="T83" fmla="*/ 1896 h 1945"/>
                  <a:gd name="T84" fmla="*/ 815 w 1945"/>
                  <a:gd name="T85" fmla="*/ 1932 h 1945"/>
                  <a:gd name="T86" fmla="*/ 973 w 1945"/>
                  <a:gd name="T87" fmla="*/ 1945 h 1945"/>
                  <a:gd name="T88" fmla="*/ 973 w 1945"/>
                  <a:gd name="T89" fmla="*/ 1945 h 1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45" h="1945">
                    <a:moveTo>
                      <a:pt x="973" y="1945"/>
                    </a:moveTo>
                    <a:lnTo>
                      <a:pt x="1130" y="1932"/>
                    </a:lnTo>
                    <a:lnTo>
                      <a:pt x="1280" y="1896"/>
                    </a:lnTo>
                    <a:lnTo>
                      <a:pt x="1419" y="1836"/>
                    </a:lnTo>
                    <a:lnTo>
                      <a:pt x="1547" y="1758"/>
                    </a:lnTo>
                    <a:lnTo>
                      <a:pt x="1661" y="1661"/>
                    </a:lnTo>
                    <a:lnTo>
                      <a:pt x="1758" y="1547"/>
                    </a:lnTo>
                    <a:lnTo>
                      <a:pt x="1836" y="1419"/>
                    </a:lnTo>
                    <a:lnTo>
                      <a:pt x="1896" y="1280"/>
                    </a:lnTo>
                    <a:lnTo>
                      <a:pt x="1932" y="1130"/>
                    </a:lnTo>
                    <a:lnTo>
                      <a:pt x="1945" y="972"/>
                    </a:lnTo>
                    <a:lnTo>
                      <a:pt x="1945" y="972"/>
                    </a:lnTo>
                    <a:lnTo>
                      <a:pt x="1932" y="815"/>
                    </a:lnTo>
                    <a:lnTo>
                      <a:pt x="1896" y="665"/>
                    </a:lnTo>
                    <a:lnTo>
                      <a:pt x="1836" y="525"/>
                    </a:lnTo>
                    <a:lnTo>
                      <a:pt x="1758" y="398"/>
                    </a:lnTo>
                    <a:lnTo>
                      <a:pt x="1661" y="284"/>
                    </a:lnTo>
                    <a:lnTo>
                      <a:pt x="1547" y="187"/>
                    </a:lnTo>
                    <a:lnTo>
                      <a:pt x="1419" y="109"/>
                    </a:lnTo>
                    <a:lnTo>
                      <a:pt x="1280" y="49"/>
                    </a:lnTo>
                    <a:lnTo>
                      <a:pt x="1130" y="13"/>
                    </a:lnTo>
                    <a:lnTo>
                      <a:pt x="972" y="0"/>
                    </a:lnTo>
                    <a:lnTo>
                      <a:pt x="972" y="0"/>
                    </a:lnTo>
                    <a:lnTo>
                      <a:pt x="815" y="13"/>
                    </a:lnTo>
                    <a:lnTo>
                      <a:pt x="665" y="49"/>
                    </a:lnTo>
                    <a:lnTo>
                      <a:pt x="525" y="109"/>
                    </a:lnTo>
                    <a:lnTo>
                      <a:pt x="398" y="187"/>
                    </a:lnTo>
                    <a:lnTo>
                      <a:pt x="284" y="284"/>
                    </a:lnTo>
                    <a:lnTo>
                      <a:pt x="187" y="398"/>
                    </a:lnTo>
                    <a:lnTo>
                      <a:pt x="109" y="525"/>
                    </a:lnTo>
                    <a:lnTo>
                      <a:pt x="49" y="665"/>
                    </a:lnTo>
                    <a:lnTo>
                      <a:pt x="13" y="815"/>
                    </a:lnTo>
                    <a:lnTo>
                      <a:pt x="0" y="973"/>
                    </a:lnTo>
                    <a:lnTo>
                      <a:pt x="0" y="973"/>
                    </a:lnTo>
                    <a:lnTo>
                      <a:pt x="13" y="1130"/>
                    </a:lnTo>
                    <a:lnTo>
                      <a:pt x="49" y="1280"/>
                    </a:lnTo>
                    <a:lnTo>
                      <a:pt x="109" y="1419"/>
                    </a:lnTo>
                    <a:lnTo>
                      <a:pt x="187" y="1547"/>
                    </a:lnTo>
                    <a:lnTo>
                      <a:pt x="284" y="1661"/>
                    </a:lnTo>
                    <a:lnTo>
                      <a:pt x="398" y="1758"/>
                    </a:lnTo>
                    <a:lnTo>
                      <a:pt x="525" y="1836"/>
                    </a:lnTo>
                    <a:lnTo>
                      <a:pt x="665" y="1896"/>
                    </a:lnTo>
                    <a:lnTo>
                      <a:pt x="815" y="1932"/>
                    </a:lnTo>
                    <a:lnTo>
                      <a:pt x="973" y="1945"/>
                    </a:lnTo>
                    <a:lnTo>
                      <a:pt x="973" y="1945"/>
                    </a:lnTo>
                  </a:path>
                </a:pathLst>
              </a:custGeom>
              <a:noFill/>
              <a:ln w="12700">
                <a:solidFill>
                  <a:srgbClr val="004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09" name="Freeform 25"/>
              <p:cNvSpPr>
                <a:spLocks/>
              </p:cNvSpPr>
              <p:nvPr/>
            </p:nvSpPr>
            <p:spPr bwMode="auto">
              <a:xfrm>
                <a:off x="3757" y="1876"/>
                <a:ext cx="47" cy="89"/>
              </a:xfrm>
              <a:custGeom>
                <a:avLst/>
                <a:gdLst>
                  <a:gd name="T0" fmla="*/ 0 w 822"/>
                  <a:gd name="T1" fmla="*/ 1557 h 1557"/>
                  <a:gd name="T2" fmla="*/ 822 w 822"/>
                  <a:gd name="T3" fmla="*/ 1557 h 1557"/>
                  <a:gd name="T4" fmla="*/ 0 w 822"/>
                  <a:gd name="T5" fmla="*/ 0 h 1557"/>
                  <a:gd name="T6" fmla="*/ 822 w 822"/>
                  <a:gd name="T7" fmla="*/ 0 h 1557"/>
                  <a:gd name="T8" fmla="*/ 0 w 822"/>
                  <a:gd name="T9" fmla="*/ 1557 h 1557"/>
                  <a:gd name="T10" fmla="*/ 0 w 822"/>
                  <a:gd name="T11" fmla="*/ 1557 h 1557"/>
                </a:gdLst>
                <a:ahLst/>
                <a:cxnLst>
                  <a:cxn ang="0">
                    <a:pos x="T0" y="T1"/>
                  </a:cxn>
                  <a:cxn ang="0">
                    <a:pos x="T2" y="T3"/>
                  </a:cxn>
                  <a:cxn ang="0">
                    <a:pos x="T4" y="T5"/>
                  </a:cxn>
                  <a:cxn ang="0">
                    <a:pos x="T6" y="T7"/>
                  </a:cxn>
                  <a:cxn ang="0">
                    <a:pos x="T8" y="T9"/>
                  </a:cxn>
                  <a:cxn ang="0">
                    <a:pos x="T10" y="T11"/>
                  </a:cxn>
                </a:cxnLst>
                <a:rect l="0" t="0" r="r" b="b"/>
                <a:pathLst>
                  <a:path w="822" h="1557">
                    <a:moveTo>
                      <a:pt x="0" y="1557"/>
                    </a:moveTo>
                    <a:lnTo>
                      <a:pt x="822" y="1557"/>
                    </a:lnTo>
                    <a:lnTo>
                      <a:pt x="0" y="0"/>
                    </a:lnTo>
                    <a:lnTo>
                      <a:pt x="822" y="0"/>
                    </a:lnTo>
                    <a:lnTo>
                      <a:pt x="0" y="1557"/>
                    </a:lnTo>
                    <a:lnTo>
                      <a:pt x="0" y="155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6410" name="Group 26"/>
            <p:cNvGrpSpPr>
              <a:grpSpLocks/>
            </p:cNvGrpSpPr>
            <p:nvPr/>
          </p:nvGrpSpPr>
          <p:grpSpPr bwMode="auto">
            <a:xfrm>
              <a:off x="3608" y="1967"/>
              <a:ext cx="144" cy="134"/>
              <a:chOff x="319" y="2966"/>
              <a:chExt cx="90" cy="84"/>
            </a:xfrm>
          </p:grpSpPr>
          <p:sp>
            <p:nvSpPr>
              <p:cNvPr id="16411" name="AutoShape 27"/>
              <p:cNvSpPr>
                <a:spLocks noChangeAspect="1" noChangeArrowheads="1" noTextEdit="1"/>
              </p:cNvSpPr>
              <p:nvPr/>
            </p:nvSpPr>
            <p:spPr bwMode="auto">
              <a:xfrm>
                <a:off x="319" y="2966"/>
                <a:ext cx="90" cy="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6412" name="Freeform 28"/>
              <p:cNvSpPr>
                <a:spLocks/>
              </p:cNvSpPr>
              <p:nvPr/>
            </p:nvSpPr>
            <p:spPr bwMode="auto">
              <a:xfrm>
                <a:off x="320" y="2966"/>
                <a:ext cx="88" cy="84"/>
              </a:xfrm>
              <a:custGeom>
                <a:avLst/>
                <a:gdLst>
                  <a:gd name="T0" fmla="*/ 394 w 787"/>
                  <a:gd name="T1" fmla="*/ 755 h 755"/>
                  <a:gd name="T2" fmla="*/ 457 w 787"/>
                  <a:gd name="T3" fmla="*/ 751 h 755"/>
                  <a:gd name="T4" fmla="*/ 518 w 787"/>
                  <a:gd name="T5" fmla="*/ 737 h 755"/>
                  <a:gd name="T6" fmla="*/ 574 w 787"/>
                  <a:gd name="T7" fmla="*/ 713 h 755"/>
                  <a:gd name="T8" fmla="*/ 626 w 787"/>
                  <a:gd name="T9" fmla="*/ 683 h 755"/>
                  <a:gd name="T10" fmla="*/ 672 w 787"/>
                  <a:gd name="T11" fmla="*/ 645 h 755"/>
                  <a:gd name="T12" fmla="*/ 711 w 787"/>
                  <a:gd name="T13" fmla="*/ 600 h 755"/>
                  <a:gd name="T14" fmla="*/ 743 w 787"/>
                  <a:gd name="T15" fmla="*/ 551 h 755"/>
                  <a:gd name="T16" fmla="*/ 768 w 787"/>
                  <a:gd name="T17" fmla="*/ 497 h 755"/>
                  <a:gd name="T18" fmla="*/ 782 w 787"/>
                  <a:gd name="T19" fmla="*/ 438 h 755"/>
                  <a:gd name="T20" fmla="*/ 787 w 787"/>
                  <a:gd name="T21" fmla="*/ 378 h 755"/>
                  <a:gd name="T22" fmla="*/ 787 w 787"/>
                  <a:gd name="T23" fmla="*/ 378 h 755"/>
                  <a:gd name="T24" fmla="*/ 782 w 787"/>
                  <a:gd name="T25" fmla="*/ 316 h 755"/>
                  <a:gd name="T26" fmla="*/ 768 w 787"/>
                  <a:gd name="T27" fmla="*/ 258 h 755"/>
                  <a:gd name="T28" fmla="*/ 743 w 787"/>
                  <a:gd name="T29" fmla="*/ 204 h 755"/>
                  <a:gd name="T30" fmla="*/ 711 w 787"/>
                  <a:gd name="T31" fmla="*/ 154 h 755"/>
                  <a:gd name="T32" fmla="*/ 672 w 787"/>
                  <a:gd name="T33" fmla="*/ 110 h 755"/>
                  <a:gd name="T34" fmla="*/ 626 w 787"/>
                  <a:gd name="T35" fmla="*/ 72 h 755"/>
                  <a:gd name="T36" fmla="*/ 574 w 787"/>
                  <a:gd name="T37" fmla="*/ 42 h 755"/>
                  <a:gd name="T38" fmla="*/ 518 w 787"/>
                  <a:gd name="T39" fmla="*/ 18 h 755"/>
                  <a:gd name="T40" fmla="*/ 457 w 787"/>
                  <a:gd name="T41" fmla="*/ 4 h 755"/>
                  <a:gd name="T42" fmla="*/ 394 w 787"/>
                  <a:gd name="T43" fmla="*/ 0 h 755"/>
                  <a:gd name="T44" fmla="*/ 394 w 787"/>
                  <a:gd name="T45" fmla="*/ 0 h 755"/>
                  <a:gd name="T46" fmla="*/ 330 w 787"/>
                  <a:gd name="T47" fmla="*/ 4 h 755"/>
                  <a:gd name="T48" fmla="*/ 269 w 787"/>
                  <a:gd name="T49" fmla="*/ 18 h 755"/>
                  <a:gd name="T50" fmla="*/ 213 w 787"/>
                  <a:gd name="T51" fmla="*/ 42 h 755"/>
                  <a:gd name="T52" fmla="*/ 161 w 787"/>
                  <a:gd name="T53" fmla="*/ 72 h 755"/>
                  <a:gd name="T54" fmla="*/ 115 w 787"/>
                  <a:gd name="T55" fmla="*/ 110 h 755"/>
                  <a:gd name="T56" fmla="*/ 76 w 787"/>
                  <a:gd name="T57" fmla="*/ 154 h 755"/>
                  <a:gd name="T58" fmla="*/ 44 w 787"/>
                  <a:gd name="T59" fmla="*/ 204 h 755"/>
                  <a:gd name="T60" fmla="*/ 19 w 787"/>
                  <a:gd name="T61" fmla="*/ 258 h 755"/>
                  <a:gd name="T62" fmla="*/ 5 w 787"/>
                  <a:gd name="T63" fmla="*/ 316 h 755"/>
                  <a:gd name="T64" fmla="*/ 0 w 787"/>
                  <a:gd name="T65" fmla="*/ 378 h 755"/>
                  <a:gd name="T66" fmla="*/ 0 w 787"/>
                  <a:gd name="T67" fmla="*/ 378 h 755"/>
                  <a:gd name="T68" fmla="*/ 5 w 787"/>
                  <a:gd name="T69" fmla="*/ 438 h 755"/>
                  <a:gd name="T70" fmla="*/ 19 w 787"/>
                  <a:gd name="T71" fmla="*/ 497 h 755"/>
                  <a:gd name="T72" fmla="*/ 44 w 787"/>
                  <a:gd name="T73" fmla="*/ 551 h 755"/>
                  <a:gd name="T74" fmla="*/ 76 w 787"/>
                  <a:gd name="T75" fmla="*/ 600 h 755"/>
                  <a:gd name="T76" fmla="*/ 115 w 787"/>
                  <a:gd name="T77" fmla="*/ 645 h 755"/>
                  <a:gd name="T78" fmla="*/ 161 w 787"/>
                  <a:gd name="T79" fmla="*/ 683 h 755"/>
                  <a:gd name="T80" fmla="*/ 213 w 787"/>
                  <a:gd name="T81" fmla="*/ 713 h 755"/>
                  <a:gd name="T82" fmla="*/ 269 w 787"/>
                  <a:gd name="T83" fmla="*/ 737 h 755"/>
                  <a:gd name="T84" fmla="*/ 330 w 787"/>
                  <a:gd name="T85" fmla="*/ 751 h 755"/>
                  <a:gd name="T86" fmla="*/ 394 w 787"/>
                  <a:gd name="T87" fmla="*/ 755 h 755"/>
                  <a:gd name="T88" fmla="*/ 394 w 787"/>
                  <a:gd name="T89" fmla="*/ 755 h 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87" h="755">
                    <a:moveTo>
                      <a:pt x="394" y="755"/>
                    </a:moveTo>
                    <a:lnTo>
                      <a:pt x="457" y="751"/>
                    </a:lnTo>
                    <a:lnTo>
                      <a:pt x="518" y="737"/>
                    </a:lnTo>
                    <a:lnTo>
                      <a:pt x="574" y="713"/>
                    </a:lnTo>
                    <a:lnTo>
                      <a:pt x="626" y="683"/>
                    </a:lnTo>
                    <a:lnTo>
                      <a:pt x="672" y="645"/>
                    </a:lnTo>
                    <a:lnTo>
                      <a:pt x="711" y="600"/>
                    </a:lnTo>
                    <a:lnTo>
                      <a:pt x="743" y="551"/>
                    </a:lnTo>
                    <a:lnTo>
                      <a:pt x="768" y="497"/>
                    </a:lnTo>
                    <a:lnTo>
                      <a:pt x="782" y="438"/>
                    </a:lnTo>
                    <a:lnTo>
                      <a:pt x="787" y="378"/>
                    </a:lnTo>
                    <a:lnTo>
                      <a:pt x="787" y="378"/>
                    </a:lnTo>
                    <a:lnTo>
                      <a:pt x="782" y="316"/>
                    </a:lnTo>
                    <a:lnTo>
                      <a:pt x="768" y="258"/>
                    </a:lnTo>
                    <a:lnTo>
                      <a:pt x="743" y="204"/>
                    </a:lnTo>
                    <a:lnTo>
                      <a:pt x="711" y="154"/>
                    </a:lnTo>
                    <a:lnTo>
                      <a:pt x="672" y="110"/>
                    </a:lnTo>
                    <a:lnTo>
                      <a:pt x="626" y="72"/>
                    </a:lnTo>
                    <a:lnTo>
                      <a:pt x="574" y="42"/>
                    </a:lnTo>
                    <a:lnTo>
                      <a:pt x="518" y="18"/>
                    </a:lnTo>
                    <a:lnTo>
                      <a:pt x="457" y="4"/>
                    </a:lnTo>
                    <a:lnTo>
                      <a:pt x="394" y="0"/>
                    </a:lnTo>
                    <a:lnTo>
                      <a:pt x="394" y="0"/>
                    </a:lnTo>
                    <a:lnTo>
                      <a:pt x="330" y="4"/>
                    </a:lnTo>
                    <a:lnTo>
                      <a:pt x="269" y="18"/>
                    </a:lnTo>
                    <a:lnTo>
                      <a:pt x="213" y="42"/>
                    </a:lnTo>
                    <a:lnTo>
                      <a:pt x="161" y="72"/>
                    </a:lnTo>
                    <a:lnTo>
                      <a:pt x="115" y="110"/>
                    </a:lnTo>
                    <a:lnTo>
                      <a:pt x="76" y="154"/>
                    </a:lnTo>
                    <a:lnTo>
                      <a:pt x="44" y="204"/>
                    </a:lnTo>
                    <a:lnTo>
                      <a:pt x="19" y="258"/>
                    </a:lnTo>
                    <a:lnTo>
                      <a:pt x="5" y="316"/>
                    </a:lnTo>
                    <a:lnTo>
                      <a:pt x="0" y="378"/>
                    </a:lnTo>
                    <a:lnTo>
                      <a:pt x="0" y="378"/>
                    </a:lnTo>
                    <a:lnTo>
                      <a:pt x="5" y="438"/>
                    </a:lnTo>
                    <a:lnTo>
                      <a:pt x="19" y="497"/>
                    </a:lnTo>
                    <a:lnTo>
                      <a:pt x="44" y="551"/>
                    </a:lnTo>
                    <a:lnTo>
                      <a:pt x="76" y="600"/>
                    </a:lnTo>
                    <a:lnTo>
                      <a:pt x="115" y="645"/>
                    </a:lnTo>
                    <a:lnTo>
                      <a:pt x="161" y="683"/>
                    </a:lnTo>
                    <a:lnTo>
                      <a:pt x="213" y="713"/>
                    </a:lnTo>
                    <a:lnTo>
                      <a:pt x="269" y="737"/>
                    </a:lnTo>
                    <a:lnTo>
                      <a:pt x="330" y="751"/>
                    </a:lnTo>
                    <a:lnTo>
                      <a:pt x="394" y="755"/>
                    </a:lnTo>
                    <a:lnTo>
                      <a:pt x="394" y="7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13" name="Freeform 29"/>
              <p:cNvSpPr>
                <a:spLocks/>
              </p:cNvSpPr>
              <p:nvPr/>
            </p:nvSpPr>
            <p:spPr bwMode="auto">
              <a:xfrm>
                <a:off x="326" y="2971"/>
                <a:ext cx="77" cy="74"/>
              </a:xfrm>
              <a:custGeom>
                <a:avLst/>
                <a:gdLst>
                  <a:gd name="T0" fmla="*/ 347 w 695"/>
                  <a:gd name="T1" fmla="*/ 668 h 668"/>
                  <a:gd name="T2" fmla="*/ 404 w 695"/>
                  <a:gd name="T3" fmla="*/ 663 h 668"/>
                  <a:gd name="T4" fmla="*/ 458 w 695"/>
                  <a:gd name="T5" fmla="*/ 650 h 668"/>
                  <a:gd name="T6" fmla="*/ 507 w 695"/>
                  <a:gd name="T7" fmla="*/ 630 h 668"/>
                  <a:gd name="T8" fmla="*/ 552 w 695"/>
                  <a:gd name="T9" fmla="*/ 603 h 668"/>
                  <a:gd name="T10" fmla="*/ 593 w 695"/>
                  <a:gd name="T11" fmla="*/ 569 h 668"/>
                  <a:gd name="T12" fmla="*/ 628 w 695"/>
                  <a:gd name="T13" fmla="*/ 530 h 668"/>
                  <a:gd name="T14" fmla="*/ 656 w 695"/>
                  <a:gd name="T15" fmla="*/ 487 h 668"/>
                  <a:gd name="T16" fmla="*/ 677 w 695"/>
                  <a:gd name="T17" fmla="*/ 440 h 668"/>
                  <a:gd name="T18" fmla="*/ 691 w 695"/>
                  <a:gd name="T19" fmla="*/ 388 h 668"/>
                  <a:gd name="T20" fmla="*/ 695 w 695"/>
                  <a:gd name="T21" fmla="*/ 334 h 668"/>
                  <a:gd name="T22" fmla="*/ 695 w 695"/>
                  <a:gd name="T23" fmla="*/ 334 h 668"/>
                  <a:gd name="T24" fmla="*/ 691 w 695"/>
                  <a:gd name="T25" fmla="*/ 280 h 668"/>
                  <a:gd name="T26" fmla="*/ 677 w 695"/>
                  <a:gd name="T27" fmla="*/ 229 h 668"/>
                  <a:gd name="T28" fmla="*/ 656 w 695"/>
                  <a:gd name="T29" fmla="*/ 180 h 668"/>
                  <a:gd name="T30" fmla="*/ 628 w 695"/>
                  <a:gd name="T31" fmla="*/ 137 h 668"/>
                  <a:gd name="T32" fmla="*/ 593 w 695"/>
                  <a:gd name="T33" fmla="*/ 98 h 668"/>
                  <a:gd name="T34" fmla="*/ 552 w 695"/>
                  <a:gd name="T35" fmla="*/ 65 h 668"/>
                  <a:gd name="T36" fmla="*/ 507 w 695"/>
                  <a:gd name="T37" fmla="*/ 38 h 668"/>
                  <a:gd name="T38" fmla="*/ 458 w 695"/>
                  <a:gd name="T39" fmla="*/ 17 h 668"/>
                  <a:gd name="T40" fmla="*/ 404 w 695"/>
                  <a:gd name="T41" fmla="*/ 4 h 668"/>
                  <a:gd name="T42" fmla="*/ 347 w 695"/>
                  <a:gd name="T43" fmla="*/ 0 h 668"/>
                  <a:gd name="T44" fmla="*/ 347 w 695"/>
                  <a:gd name="T45" fmla="*/ 0 h 668"/>
                  <a:gd name="T46" fmla="*/ 291 w 695"/>
                  <a:gd name="T47" fmla="*/ 4 h 668"/>
                  <a:gd name="T48" fmla="*/ 238 w 695"/>
                  <a:gd name="T49" fmla="*/ 17 h 668"/>
                  <a:gd name="T50" fmla="*/ 188 w 695"/>
                  <a:gd name="T51" fmla="*/ 38 h 668"/>
                  <a:gd name="T52" fmla="*/ 143 w 695"/>
                  <a:gd name="T53" fmla="*/ 65 h 668"/>
                  <a:gd name="T54" fmla="*/ 102 w 695"/>
                  <a:gd name="T55" fmla="*/ 98 h 668"/>
                  <a:gd name="T56" fmla="*/ 67 w 695"/>
                  <a:gd name="T57" fmla="*/ 137 h 668"/>
                  <a:gd name="T58" fmla="*/ 39 w 695"/>
                  <a:gd name="T59" fmla="*/ 180 h 668"/>
                  <a:gd name="T60" fmla="*/ 18 w 695"/>
                  <a:gd name="T61" fmla="*/ 229 h 668"/>
                  <a:gd name="T62" fmla="*/ 4 w 695"/>
                  <a:gd name="T63" fmla="*/ 280 h 668"/>
                  <a:gd name="T64" fmla="*/ 0 w 695"/>
                  <a:gd name="T65" fmla="*/ 334 h 668"/>
                  <a:gd name="T66" fmla="*/ 0 w 695"/>
                  <a:gd name="T67" fmla="*/ 334 h 668"/>
                  <a:gd name="T68" fmla="*/ 4 w 695"/>
                  <a:gd name="T69" fmla="*/ 388 h 668"/>
                  <a:gd name="T70" fmla="*/ 18 w 695"/>
                  <a:gd name="T71" fmla="*/ 440 h 668"/>
                  <a:gd name="T72" fmla="*/ 39 w 695"/>
                  <a:gd name="T73" fmla="*/ 487 h 668"/>
                  <a:gd name="T74" fmla="*/ 67 w 695"/>
                  <a:gd name="T75" fmla="*/ 530 h 668"/>
                  <a:gd name="T76" fmla="*/ 102 w 695"/>
                  <a:gd name="T77" fmla="*/ 569 h 668"/>
                  <a:gd name="T78" fmla="*/ 143 w 695"/>
                  <a:gd name="T79" fmla="*/ 603 h 668"/>
                  <a:gd name="T80" fmla="*/ 188 w 695"/>
                  <a:gd name="T81" fmla="*/ 630 h 668"/>
                  <a:gd name="T82" fmla="*/ 238 w 695"/>
                  <a:gd name="T83" fmla="*/ 650 h 668"/>
                  <a:gd name="T84" fmla="*/ 291 w 695"/>
                  <a:gd name="T85" fmla="*/ 663 h 668"/>
                  <a:gd name="T86" fmla="*/ 347 w 695"/>
                  <a:gd name="T87" fmla="*/ 668 h 668"/>
                  <a:gd name="T88" fmla="*/ 347 w 695"/>
                  <a:gd name="T89" fmla="*/ 668 h 6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95" h="668">
                    <a:moveTo>
                      <a:pt x="347" y="668"/>
                    </a:moveTo>
                    <a:lnTo>
                      <a:pt x="404" y="663"/>
                    </a:lnTo>
                    <a:lnTo>
                      <a:pt x="458" y="650"/>
                    </a:lnTo>
                    <a:lnTo>
                      <a:pt x="507" y="630"/>
                    </a:lnTo>
                    <a:lnTo>
                      <a:pt x="552" y="603"/>
                    </a:lnTo>
                    <a:lnTo>
                      <a:pt x="593" y="569"/>
                    </a:lnTo>
                    <a:lnTo>
                      <a:pt x="628" y="530"/>
                    </a:lnTo>
                    <a:lnTo>
                      <a:pt x="656" y="487"/>
                    </a:lnTo>
                    <a:lnTo>
                      <a:pt x="677" y="440"/>
                    </a:lnTo>
                    <a:lnTo>
                      <a:pt x="691" y="388"/>
                    </a:lnTo>
                    <a:lnTo>
                      <a:pt x="695" y="334"/>
                    </a:lnTo>
                    <a:lnTo>
                      <a:pt x="695" y="334"/>
                    </a:lnTo>
                    <a:lnTo>
                      <a:pt x="691" y="280"/>
                    </a:lnTo>
                    <a:lnTo>
                      <a:pt x="677" y="229"/>
                    </a:lnTo>
                    <a:lnTo>
                      <a:pt x="656" y="180"/>
                    </a:lnTo>
                    <a:lnTo>
                      <a:pt x="628" y="137"/>
                    </a:lnTo>
                    <a:lnTo>
                      <a:pt x="593" y="98"/>
                    </a:lnTo>
                    <a:lnTo>
                      <a:pt x="552" y="65"/>
                    </a:lnTo>
                    <a:lnTo>
                      <a:pt x="507" y="38"/>
                    </a:lnTo>
                    <a:lnTo>
                      <a:pt x="458" y="17"/>
                    </a:lnTo>
                    <a:lnTo>
                      <a:pt x="404" y="4"/>
                    </a:lnTo>
                    <a:lnTo>
                      <a:pt x="347" y="0"/>
                    </a:lnTo>
                    <a:lnTo>
                      <a:pt x="347" y="0"/>
                    </a:lnTo>
                    <a:lnTo>
                      <a:pt x="291" y="4"/>
                    </a:lnTo>
                    <a:lnTo>
                      <a:pt x="238" y="17"/>
                    </a:lnTo>
                    <a:lnTo>
                      <a:pt x="188" y="38"/>
                    </a:lnTo>
                    <a:lnTo>
                      <a:pt x="143" y="65"/>
                    </a:lnTo>
                    <a:lnTo>
                      <a:pt x="102" y="98"/>
                    </a:lnTo>
                    <a:lnTo>
                      <a:pt x="67" y="137"/>
                    </a:lnTo>
                    <a:lnTo>
                      <a:pt x="39" y="180"/>
                    </a:lnTo>
                    <a:lnTo>
                      <a:pt x="18" y="229"/>
                    </a:lnTo>
                    <a:lnTo>
                      <a:pt x="4" y="280"/>
                    </a:lnTo>
                    <a:lnTo>
                      <a:pt x="0" y="334"/>
                    </a:lnTo>
                    <a:lnTo>
                      <a:pt x="0" y="334"/>
                    </a:lnTo>
                    <a:lnTo>
                      <a:pt x="4" y="388"/>
                    </a:lnTo>
                    <a:lnTo>
                      <a:pt x="18" y="440"/>
                    </a:lnTo>
                    <a:lnTo>
                      <a:pt x="39" y="487"/>
                    </a:lnTo>
                    <a:lnTo>
                      <a:pt x="67" y="530"/>
                    </a:lnTo>
                    <a:lnTo>
                      <a:pt x="102" y="569"/>
                    </a:lnTo>
                    <a:lnTo>
                      <a:pt x="143" y="603"/>
                    </a:lnTo>
                    <a:lnTo>
                      <a:pt x="188" y="630"/>
                    </a:lnTo>
                    <a:lnTo>
                      <a:pt x="238" y="650"/>
                    </a:lnTo>
                    <a:lnTo>
                      <a:pt x="291" y="663"/>
                    </a:lnTo>
                    <a:lnTo>
                      <a:pt x="347" y="668"/>
                    </a:lnTo>
                    <a:lnTo>
                      <a:pt x="347" y="668"/>
                    </a:lnTo>
                    <a:close/>
                  </a:path>
                </a:pathLst>
              </a:custGeom>
              <a:solidFill>
                <a:srgbClr val="CB59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14" name="Freeform 30"/>
              <p:cNvSpPr>
                <a:spLocks/>
              </p:cNvSpPr>
              <p:nvPr/>
            </p:nvSpPr>
            <p:spPr bwMode="auto">
              <a:xfrm>
                <a:off x="340" y="2974"/>
                <a:ext cx="50" cy="68"/>
              </a:xfrm>
              <a:custGeom>
                <a:avLst/>
                <a:gdLst>
                  <a:gd name="T0" fmla="*/ 281 w 443"/>
                  <a:gd name="T1" fmla="*/ 117 h 611"/>
                  <a:gd name="T2" fmla="*/ 317 w 443"/>
                  <a:gd name="T3" fmla="*/ 93 h 611"/>
                  <a:gd name="T4" fmla="*/ 358 w 443"/>
                  <a:gd name="T5" fmla="*/ 81 h 611"/>
                  <a:gd name="T6" fmla="*/ 385 w 443"/>
                  <a:gd name="T7" fmla="*/ 84 h 611"/>
                  <a:gd name="T8" fmla="*/ 436 w 443"/>
                  <a:gd name="T9" fmla="*/ 122 h 611"/>
                  <a:gd name="T10" fmla="*/ 439 w 443"/>
                  <a:gd name="T11" fmla="*/ 161 h 611"/>
                  <a:gd name="T12" fmla="*/ 419 w 443"/>
                  <a:gd name="T13" fmla="*/ 209 h 611"/>
                  <a:gd name="T14" fmla="*/ 408 w 443"/>
                  <a:gd name="T15" fmla="*/ 239 h 611"/>
                  <a:gd name="T16" fmla="*/ 408 w 443"/>
                  <a:gd name="T17" fmla="*/ 265 h 611"/>
                  <a:gd name="T18" fmla="*/ 413 w 443"/>
                  <a:gd name="T19" fmla="*/ 291 h 611"/>
                  <a:gd name="T20" fmla="*/ 416 w 443"/>
                  <a:gd name="T21" fmla="*/ 319 h 611"/>
                  <a:gd name="T22" fmla="*/ 405 w 443"/>
                  <a:gd name="T23" fmla="*/ 346 h 611"/>
                  <a:gd name="T24" fmla="*/ 369 w 443"/>
                  <a:gd name="T25" fmla="*/ 395 h 611"/>
                  <a:gd name="T26" fmla="*/ 355 w 443"/>
                  <a:gd name="T27" fmla="*/ 426 h 611"/>
                  <a:gd name="T28" fmla="*/ 360 w 443"/>
                  <a:gd name="T29" fmla="*/ 473 h 611"/>
                  <a:gd name="T30" fmla="*/ 349 w 443"/>
                  <a:gd name="T31" fmla="*/ 496 h 611"/>
                  <a:gd name="T32" fmla="*/ 329 w 443"/>
                  <a:gd name="T33" fmla="*/ 519 h 611"/>
                  <a:gd name="T34" fmla="*/ 313 w 443"/>
                  <a:gd name="T35" fmla="*/ 527 h 611"/>
                  <a:gd name="T36" fmla="*/ 294 w 443"/>
                  <a:gd name="T37" fmla="*/ 527 h 611"/>
                  <a:gd name="T38" fmla="*/ 279 w 443"/>
                  <a:gd name="T39" fmla="*/ 541 h 611"/>
                  <a:gd name="T40" fmla="*/ 263 w 443"/>
                  <a:gd name="T41" fmla="*/ 575 h 611"/>
                  <a:gd name="T42" fmla="*/ 250 w 443"/>
                  <a:gd name="T43" fmla="*/ 588 h 611"/>
                  <a:gd name="T44" fmla="*/ 233 w 443"/>
                  <a:gd name="T45" fmla="*/ 602 h 611"/>
                  <a:gd name="T46" fmla="*/ 223 w 443"/>
                  <a:gd name="T47" fmla="*/ 607 h 611"/>
                  <a:gd name="T48" fmla="*/ 203 w 443"/>
                  <a:gd name="T49" fmla="*/ 610 h 611"/>
                  <a:gd name="T50" fmla="*/ 186 w 443"/>
                  <a:gd name="T51" fmla="*/ 603 h 611"/>
                  <a:gd name="T52" fmla="*/ 171 w 443"/>
                  <a:gd name="T53" fmla="*/ 573 h 611"/>
                  <a:gd name="T54" fmla="*/ 152 w 443"/>
                  <a:gd name="T55" fmla="*/ 556 h 611"/>
                  <a:gd name="T56" fmla="*/ 117 w 443"/>
                  <a:gd name="T57" fmla="*/ 530 h 611"/>
                  <a:gd name="T58" fmla="*/ 105 w 443"/>
                  <a:gd name="T59" fmla="*/ 505 h 611"/>
                  <a:gd name="T60" fmla="*/ 99 w 443"/>
                  <a:gd name="T61" fmla="*/ 456 h 611"/>
                  <a:gd name="T62" fmla="*/ 81 w 443"/>
                  <a:gd name="T63" fmla="*/ 428 h 611"/>
                  <a:gd name="T64" fmla="*/ 48 w 443"/>
                  <a:gd name="T65" fmla="*/ 399 h 611"/>
                  <a:gd name="T66" fmla="*/ 36 w 443"/>
                  <a:gd name="T67" fmla="*/ 378 h 611"/>
                  <a:gd name="T68" fmla="*/ 27 w 443"/>
                  <a:gd name="T69" fmla="*/ 354 h 611"/>
                  <a:gd name="T70" fmla="*/ 30 w 443"/>
                  <a:gd name="T71" fmla="*/ 334 h 611"/>
                  <a:gd name="T72" fmla="*/ 26 w 443"/>
                  <a:gd name="T73" fmla="*/ 292 h 611"/>
                  <a:gd name="T74" fmla="*/ 31 w 443"/>
                  <a:gd name="T75" fmla="*/ 271 h 611"/>
                  <a:gd name="T76" fmla="*/ 24 w 443"/>
                  <a:gd name="T77" fmla="*/ 253 h 611"/>
                  <a:gd name="T78" fmla="*/ 14 w 443"/>
                  <a:gd name="T79" fmla="*/ 232 h 611"/>
                  <a:gd name="T80" fmla="*/ 0 w 443"/>
                  <a:gd name="T81" fmla="*/ 199 h 611"/>
                  <a:gd name="T82" fmla="*/ 9 w 443"/>
                  <a:gd name="T83" fmla="*/ 173 h 611"/>
                  <a:gd name="T84" fmla="*/ 29 w 443"/>
                  <a:gd name="T85" fmla="*/ 142 h 611"/>
                  <a:gd name="T86" fmla="*/ 52 w 443"/>
                  <a:gd name="T87" fmla="*/ 115 h 611"/>
                  <a:gd name="T88" fmla="*/ 79 w 443"/>
                  <a:gd name="T89" fmla="*/ 82 h 611"/>
                  <a:gd name="T90" fmla="*/ 112 w 443"/>
                  <a:gd name="T91" fmla="*/ 67 h 611"/>
                  <a:gd name="T92" fmla="*/ 152 w 443"/>
                  <a:gd name="T93" fmla="*/ 79 h 611"/>
                  <a:gd name="T94" fmla="*/ 182 w 443"/>
                  <a:gd name="T95" fmla="*/ 106 h 611"/>
                  <a:gd name="T96" fmla="*/ 225 w 443"/>
                  <a:gd name="T97" fmla="*/ 134 h 611"/>
                  <a:gd name="T98" fmla="*/ 227 w 443"/>
                  <a:gd name="T99" fmla="*/ 95 h 611"/>
                  <a:gd name="T100" fmla="*/ 212 w 443"/>
                  <a:gd name="T101" fmla="*/ 47 h 611"/>
                  <a:gd name="T102" fmla="*/ 192 w 443"/>
                  <a:gd name="T103" fmla="*/ 15 h 611"/>
                  <a:gd name="T104" fmla="*/ 245 w 443"/>
                  <a:gd name="T105" fmla="*/ 0 h 611"/>
                  <a:gd name="T106" fmla="*/ 258 w 443"/>
                  <a:gd name="T107" fmla="*/ 36 h 611"/>
                  <a:gd name="T108" fmla="*/ 266 w 443"/>
                  <a:gd name="T109" fmla="*/ 90 h 611"/>
                  <a:gd name="T110" fmla="*/ 265 w 443"/>
                  <a:gd name="T111" fmla="*/ 129 h 611"/>
                  <a:gd name="T112" fmla="*/ 264 w 443"/>
                  <a:gd name="T113" fmla="*/ 137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3" h="611">
                    <a:moveTo>
                      <a:pt x="264" y="137"/>
                    </a:moveTo>
                    <a:lnTo>
                      <a:pt x="272" y="128"/>
                    </a:lnTo>
                    <a:lnTo>
                      <a:pt x="281" y="117"/>
                    </a:lnTo>
                    <a:lnTo>
                      <a:pt x="292" y="108"/>
                    </a:lnTo>
                    <a:lnTo>
                      <a:pt x="304" y="100"/>
                    </a:lnTo>
                    <a:lnTo>
                      <a:pt x="317" y="93"/>
                    </a:lnTo>
                    <a:lnTo>
                      <a:pt x="330" y="88"/>
                    </a:lnTo>
                    <a:lnTo>
                      <a:pt x="345" y="83"/>
                    </a:lnTo>
                    <a:lnTo>
                      <a:pt x="358" y="81"/>
                    </a:lnTo>
                    <a:lnTo>
                      <a:pt x="373" y="82"/>
                    </a:lnTo>
                    <a:lnTo>
                      <a:pt x="385" y="84"/>
                    </a:lnTo>
                    <a:lnTo>
                      <a:pt x="385" y="84"/>
                    </a:lnTo>
                    <a:lnTo>
                      <a:pt x="405" y="93"/>
                    </a:lnTo>
                    <a:lnTo>
                      <a:pt x="422" y="106"/>
                    </a:lnTo>
                    <a:lnTo>
                      <a:pt x="436" y="122"/>
                    </a:lnTo>
                    <a:lnTo>
                      <a:pt x="443" y="141"/>
                    </a:lnTo>
                    <a:lnTo>
                      <a:pt x="439" y="161"/>
                    </a:lnTo>
                    <a:lnTo>
                      <a:pt x="439" y="161"/>
                    </a:lnTo>
                    <a:lnTo>
                      <a:pt x="434" y="176"/>
                    </a:lnTo>
                    <a:lnTo>
                      <a:pt x="426" y="192"/>
                    </a:lnTo>
                    <a:lnTo>
                      <a:pt x="419" y="209"/>
                    </a:lnTo>
                    <a:lnTo>
                      <a:pt x="413" y="224"/>
                    </a:lnTo>
                    <a:lnTo>
                      <a:pt x="408" y="239"/>
                    </a:lnTo>
                    <a:lnTo>
                      <a:pt x="408" y="239"/>
                    </a:lnTo>
                    <a:lnTo>
                      <a:pt x="407" y="248"/>
                    </a:lnTo>
                    <a:lnTo>
                      <a:pt x="407" y="256"/>
                    </a:lnTo>
                    <a:lnTo>
                      <a:pt x="408" y="265"/>
                    </a:lnTo>
                    <a:lnTo>
                      <a:pt x="409" y="273"/>
                    </a:lnTo>
                    <a:lnTo>
                      <a:pt x="411" y="282"/>
                    </a:lnTo>
                    <a:lnTo>
                      <a:pt x="413" y="291"/>
                    </a:lnTo>
                    <a:lnTo>
                      <a:pt x="416" y="299"/>
                    </a:lnTo>
                    <a:lnTo>
                      <a:pt x="416" y="309"/>
                    </a:lnTo>
                    <a:lnTo>
                      <a:pt x="416" y="319"/>
                    </a:lnTo>
                    <a:lnTo>
                      <a:pt x="412" y="330"/>
                    </a:lnTo>
                    <a:lnTo>
                      <a:pt x="412" y="330"/>
                    </a:lnTo>
                    <a:lnTo>
                      <a:pt x="405" y="346"/>
                    </a:lnTo>
                    <a:lnTo>
                      <a:pt x="394" y="363"/>
                    </a:lnTo>
                    <a:lnTo>
                      <a:pt x="382" y="379"/>
                    </a:lnTo>
                    <a:lnTo>
                      <a:pt x="369" y="395"/>
                    </a:lnTo>
                    <a:lnTo>
                      <a:pt x="358" y="411"/>
                    </a:lnTo>
                    <a:lnTo>
                      <a:pt x="358" y="411"/>
                    </a:lnTo>
                    <a:lnTo>
                      <a:pt x="355" y="426"/>
                    </a:lnTo>
                    <a:lnTo>
                      <a:pt x="356" y="441"/>
                    </a:lnTo>
                    <a:lnTo>
                      <a:pt x="359" y="458"/>
                    </a:lnTo>
                    <a:lnTo>
                      <a:pt x="360" y="473"/>
                    </a:lnTo>
                    <a:lnTo>
                      <a:pt x="354" y="488"/>
                    </a:lnTo>
                    <a:lnTo>
                      <a:pt x="354" y="488"/>
                    </a:lnTo>
                    <a:lnTo>
                      <a:pt x="349" y="496"/>
                    </a:lnTo>
                    <a:lnTo>
                      <a:pt x="342" y="503"/>
                    </a:lnTo>
                    <a:lnTo>
                      <a:pt x="336" y="512"/>
                    </a:lnTo>
                    <a:lnTo>
                      <a:pt x="329" y="519"/>
                    </a:lnTo>
                    <a:lnTo>
                      <a:pt x="322" y="523"/>
                    </a:lnTo>
                    <a:lnTo>
                      <a:pt x="322" y="523"/>
                    </a:lnTo>
                    <a:lnTo>
                      <a:pt x="313" y="527"/>
                    </a:lnTo>
                    <a:lnTo>
                      <a:pt x="306" y="527"/>
                    </a:lnTo>
                    <a:lnTo>
                      <a:pt x="300" y="526"/>
                    </a:lnTo>
                    <a:lnTo>
                      <a:pt x="294" y="527"/>
                    </a:lnTo>
                    <a:lnTo>
                      <a:pt x="286" y="532"/>
                    </a:lnTo>
                    <a:lnTo>
                      <a:pt x="286" y="532"/>
                    </a:lnTo>
                    <a:lnTo>
                      <a:pt x="279" y="541"/>
                    </a:lnTo>
                    <a:lnTo>
                      <a:pt x="274" y="552"/>
                    </a:lnTo>
                    <a:lnTo>
                      <a:pt x="268" y="564"/>
                    </a:lnTo>
                    <a:lnTo>
                      <a:pt x="263" y="575"/>
                    </a:lnTo>
                    <a:lnTo>
                      <a:pt x="255" y="583"/>
                    </a:lnTo>
                    <a:lnTo>
                      <a:pt x="255" y="583"/>
                    </a:lnTo>
                    <a:lnTo>
                      <a:pt x="250" y="588"/>
                    </a:lnTo>
                    <a:lnTo>
                      <a:pt x="245" y="593"/>
                    </a:lnTo>
                    <a:lnTo>
                      <a:pt x="239" y="597"/>
                    </a:lnTo>
                    <a:lnTo>
                      <a:pt x="233" y="602"/>
                    </a:lnTo>
                    <a:lnTo>
                      <a:pt x="229" y="605"/>
                    </a:lnTo>
                    <a:lnTo>
                      <a:pt x="229" y="605"/>
                    </a:lnTo>
                    <a:lnTo>
                      <a:pt x="223" y="607"/>
                    </a:lnTo>
                    <a:lnTo>
                      <a:pt x="218" y="609"/>
                    </a:lnTo>
                    <a:lnTo>
                      <a:pt x="211" y="611"/>
                    </a:lnTo>
                    <a:lnTo>
                      <a:pt x="203" y="610"/>
                    </a:lnTo>
                    <a:lnTo>
                      <a:pt x="196" y="609"/>
                    </a:lnTo>
                    <a:lnTo>
                      <a:pt x="196" y="609"/>
                    </a:lnTo>
                    <a:lnTo>
                      <a:pt x="186" y="603"/>
                    </a:lnTo>
                    <a:lnTo>
                      <a:pt x="179" y="593"/>
                    </a:lnTo>
                    <a:lnTo>
                      <a:pt x="176" y="582"/>
                    </a:lnTo>
                    <a:lnTo>
                      <a:pt x="171" y="573"/>
                    </a:lnTo>
                    <a:lnTo>
                      <a:pt x="165" y="564"/>
                    </a:lnTo>
                    <a:lnTo>
                      <a:pt x="165" y="564"/>
                    </a:lnTo>
                    <a:lnTo>
                      <a:pt x="152" y="556"/>
                    </a:lnTo>
                    <a:lnTo>
                      <a:pt x="140" y="548"/>
                    </a:lnTo>
                    <a:lnTo>
                      <a:pt x="128" y="540"/>
                    </a:lnTo>
                    <a:lnTo>
                      <a:pt x="117" y="530"/>
                    </a:lnTo>
                    <a:lnTo>
                      <a:pt x="110" y="520"/>
                    </a:lnTo>
                    <a:lnTo>
                      <a:pt x="110" y="520"/>
                    </a:lnTo>
                    <a:lnTo>
                      <a:pt x="105" y="505"/>
                    </a:lnTo>
                    <a:lnTo>
                      <a:pt x="103" y="488"/>
                    </a:lnTo>
                    <a:lnTo>
                      <a:pt x="103" y="472"/>
                    </a:lnTo>
                    <a:lnTo>
                      <a:pt x="99" y="456"/>
                    </a:lnTo>
                    <a:lnTo>
                      <a:pt x="93" y="441"/>
                    </a:lnTo>
                    <a:lnTo>
                      <a:pt x="93" y="441"/>
                    </a:lnTo>
                    <a:lnTo>
                      <a:pt x="81" y="428"/>
                    </a:lnTo>
                    <a:lnTo>
                      <a:pt x="69" y="418"/>
                    </a:lnTo>
                    <a:lnTo>
                      <a:pt x="58" y="410"/>
                    </a:lnTo>
                    <a:lnTo>
                      <a:pt x="48" y="399"/>
                    </a:lnTo>
                    <a:lnTo>
                      <a:pt x="40" y="385"/>
                    </a:lnTo>
                    <a:lnTo>
                      <a:pt x="40" y="385"/>
                    </a:lnTo>
                    <a:lnTo>
                      <a:pt x="36" y="378"/>
                    </a:lnTo>
                    <a:lnTo>
                      <a:pt x="32" y="371"/>
                    </a:lnTo>
                    <a:lnTo>
                      <a:pt x="29" y="362"/>
                    </a:lnTo>
                    <a:lnTo>
                      <a:pt x="27" y="354"/>
                    </a:lnTo>
                    <a:lnTo>
                      <a:pt x="27" y="347"/>
                    </a:lnTo>
                    <a:lnTo>
                      <a:pt x="27" y="347"/>
                    </a:lnTo>
                    <a:lnTo>
                      <a:pt x="30" y="334"/>
                    </a:lnTo>
                    <a:lnTo>
                      <a:pt x="29" y="320"/>
                    </a:lnTo>
                    <a:lnTo>
                      <a:pt x="26" y="306"/>
                    </a:lnTo>
                    <a:lnTo>
                      <a:pt x="26" y="292"/>
                    </a:lnTo>
                    <a:lnTo>
                      <a:pt x="29" y="279"/>
                    </a:lnTo>
                    <a:lnTo>
                      <a:pt x="29" y="279"/>
                    </a:lnTo>
                    <a:lnTo>
                      <a:pt x="31" y="271"/>
                    </a:lnTo>
                    <a:lnTo>
                      <a:pt x="30" y="265"/>
                    </a:lnTo>
                    <a:lnTo>
                      <a:pt x="27" y="258"/>
                    </a:lnTo>
                    <a:lnTo>
                      <a:pt x="24" y="253"/>
                    </a:lnTo>
                    <a:lnTo>
                      <a:pt x="21" y="245"/>
                    </a:lnTo>
                    <a:lnTo>
                      <a:pt x="21" y="245"/>
                    </a:lnTo>
                    <a:lnTo>
                      <a:pt x="14" y="232"/>
                    </a:lnTo>
                    <a:lnTo>
                      <a:pt x="8" y="222"/>
                    </a:lnTo>
                    <a:lnTo>
                      <a:pt x="3" y="211"/>
                    </a:lnTo>
                    <a:lnTo>
                      <a:pt x="0" y="199"/>
                    </a:lnTo>
                    <a:lnTo>
                      <a:pt x="3" y="186"/>
                    </a:lnTo>
                    <a:lnTo>
                      <a:pt x="3" y="186"/>
                    </a:lnTo>
                    <a:lnTo>
                      <a:pt x="9" y="173"/>
                    </a:lnTo>
                    <a:lnTo>
                      <a:pt x="15" y="161"/>
                    </a:lnTo>
                    <a:lnTo>
                      <a:pt x="22" y="151"/>
                    </a:lnTo>
                    <a:lnTo>
                      <a:pt x="29" y="142"/>
                    </a:lnTo>
                    <a:lnTo>
                      <a:pt x="35" y="132"/>
                    </a:lnTo>
                    <a:lnTo>
                      <a:pt x="43" y="123"/>
                    </a:lnTo>
                    <a:lnTo>
                      <a:pt x="52" y="115"/>
                    </a:lnTo>
                    <a:lnTo>
                      <a:pt x="60" y="105"/>
                    </a:lnTo>
                    <a:lnTo>
                      <a:pt x="70" y="94"/>
                    </a:lnTo>
                    <a:lnTo>
                      <a:pt x="79" y="82"/>
                    </a:lnTo>
                    <a:lnTo>
                      <a:pt x="79" y="82"/>
                    </a:lnTo>
                    <a:lnTo>
                      <a:pt x="95" y="71"/>
                    </a:lnTo>
                    <a:lnTo>
                      <a:pt x="112" y="67"/>
                    </a:lnTo>
                    <a:lnTo>
                      <a:pt x="130" y="68"/>
                    </a:lnTo>
                    <a:lnTo>
                      <a:pt x="143" y="73"/>
                    </a:lnTo>
                    <a:lnTo>
                      <a:pt x="152" y="79"/>
                    </a:lnTo>
                    <a:lnTo>
                      <a:pt x="152" y="79"/>
                    </a:lnTo>
                    <a:lnTo>
                      <a:pt x="167" y="95"/>
                    </a:lnTo>
                    <a:lnTo>
                      <a:pt x="182" y="106"/>
                    </a:lnTo>
                    <a:lnTo>
                      <a:pt x="196" y="115"/>
                    </a:lnTo>
                    <a:lnTo>
                      <a:pt x="211" y="123"/>
                    </a:lnTo>
                    <a:lnTo>
                      <a:pt x="225" y="134"/>
                    </a:lnTo>
                    <a:lnTo>
                      <a:pt x="225" y="134"/>
                    </a:lnTo>
                    <a:lnTo>
                      <a:pt x="228" y="115"/>
                    </a:lnTo>
                    <a:lnTo>
                      <a:pt x="227" y="95"/>
                    </a:lnTo>
                    <a:lnTo>
                      <a:pt x="223" y="78"/>
                    </a:lnTo>
                    <a:lnTo>
                      <a:pt x="219" y="61"/>
                    </a:lnTo>
                    <a:lnTo>
                      <a:pt x="212" y="47"/>
                    </a:lnTo>
                    <a:lnTo>
                      <a:pt x="204" y="34"/>
                    </a:lnTo>
                    <a:lnTo>
                      <a:pt x="197" y="23"/>
                    </a:lnTo>
                    <a:lnTo>
                      <a:pt x="192" y="15"/>
                    </a:lnTo>
                    <a:lnTo>
                      <a:pt x="188" y="10"/>
                    </a:lnTo>
                    <a:lnTo>
                      <a:pt x="186" y="8"/>
                    </a:lnTo>
                    <a:lnTo>
                      <a:pt x="245" y="0"/>
                    </a:lnTo>
                    <a:lnTo>
                      <a:pt x="245" y="0"/>
                    </a:lnTo>
                    <a:lnTo>
                      <a:pt x="252" y="19"/>
                    </a:lnTo>
                    <a:lnTo>
                      <a:pt x="258" y="36"/>
                    </a:lnTo>
                    <a:lnTo>
                      <a:pt x="263" y="55"/>
                    </a:lnTo>
                    <a:lnTo>
                      <a:pt x="265" y="73"/>
                    </a:lnTo>
                    <a:lnTo>
                      <a:pt x="266" y="90"/>
                    </a:lnTo>
                    <a:lnTo>
                      <a:pt x="266" y="106"/>
                    </a:lnTo>
                    <a:lnTo>
                      <a:pt x="265" y="119"/>
                    </a:lnTo>
                    <a:lnTo>
                      <a:pt x="265" y="129"/>
                    </a:lnTo>
                    <a:lnTo>
                      <a:pt x="264" y="135"/>
                    </a:lnTo>
                    <a:lnTo>
                      <a:pt x="264" y="137"/>
                    </a:lnTo>
                    <a:lnTo>
                      <a:pt x="264" y="137"/>
                    </a:lnTo>
                    <a:close/>
                  </a:path>
                </a:pathLst>
              </a:custGeom>
              <a:solidFill>
                <a:srgbClr val="26F2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15" name="Freeform 31"/>
              <p:cNvSpPr>
                <a:spLocks/>
              </p:cNvSpPr>
              <p:nvPr/>
            </p:nvSpPr>
            <p:spPr bwMode="auto">
              <a:xfrm>
                <a:off x="340" y="2974"/>
                <a:ext cx="50" cy="68"/>
              </a:xfrm>
              <a:custGeom>
                <a:avLst/>
                <a:gdLst>
                  <a:gd name="T0" fmla="*/ 281 w 443"/>
                  <a:gd name="T1" fmla="*/ 117 h 611"/>
                  <a:gd name="T2" fmla="*/ 317 w 443"/>
                  <a:gd name="T3" fmla="*/ 93 h 611"/>
                  <a:gd name="T4" fmla="*/ 358 w 443"/>
                  <a:gd name="T5" fmla="*/ 81 h 611"/>
                  <a:gd name="T6" fmla="*/ 385 w 443"/>
                  <a:gd name="T7" fmla="*/ 84 h 611"/>
                  <a:gd name="T8" fmla="*/ 436 w 443"/>
                  <a:gd name="T9" fmla="*/ 122 h 611"/>
                  <a:gd name="T10" fmla="*/ 439 w 443"/>
                  <a:gd name="T11" fmla="*/ 161 h 611"/>
                  <a:gd name="T12" fmla="*/ 419 w 443"/>
                  <a:gd name="T13" fmla="*/ 209 h 611"/>
                  <a:gd name="T14" fmla="*/ 408 w 443"/>
                  <a:gd name="T15" fmla="*/ 239 h 611"/>
                  <a:gd name="T16" fmla="*/ 408 w 443"/>
                  <a:gd name="T17" fmla="*/ 265 h 611"/>
                  <a:gd name="T18" fmla="*/ 413 w 443"/>
                  <a:gd name="T19" fmla="*/ 291 h 611"/>
                  <a:gd name="T20" fmla="*/ 416 w 443"/>
                  <a:gd name="T21" fmla="*/ 319 h 611"/>
                  <a:gd name="T22" fmla="*/ 405 w 443"/>
                  <a:gd name="T23" fmla="*/ 346 h 611"/>
                  <a:gd name="T24" fmla="*/ 369 w 443"/>
                  <a:gd name="T25" fmla="*/ 395 h 611"/>
                  <a:gd name="T26" fmla="*/ 355 w 443"/>
                  <a:gd name="T27" fmla="*/ 426 h 611"/>
                  <a:gd name="T28" fmla="*/ 360 w 443"/>
                  <a:gd name="T29" fmla="*/ 473 h 611"/>
                  <a:gd name="T30" fmla="*/ 349 w 443"/>
                  <a:gd name="T31" fmla="*/ 496 h 611"/>
                  <a:gd name="T32" fmla="*/ 329 w 443"/>
                  <a:gd name="T33" fmla="*/ 519 h 611"/>
                  <a:gd name="T34" fmla="*/ 313 w 443"/>
                  <a:gd name="T35" fmla="*/ 527 h 611"/>
                  <a:gd name="T36" fmla="*/ 294 w 443"/>
                  <a:gd name="T37" fmla="*/ 527 h 611"/>
                  <a:gd name="T38" fmla="*/ 279 w 443"/>
                  <a:gd name="T39" fmla="*/ 541 h 611"/>
                  <a:gd name="T40" fmla="*/ 263 w 443"/>
                  <a:gd name="T41" fmla="*/ 575 h 611"/>
                  <a:gd name="T42" fmla="*/ 250 w 443"/>
                  <a:gd name="T43" fmla="*/ 588 h 611"/>
                  <a:gd name="T44" fmla="*/ 233 w 443"/>
                  <a:gd name="T45" fmla="*/ 602 h 611"/>
                  <a:gd name="T46" fmla="*/ 223 w 443"/>
                  <a:gd name="T47" fmla="*/ 607 h 611"/>
                  <a:gd name="T48" fmla="*/ 203 w 443"/>
                  <a:gd name="T49" fmla="*/ 610 h 611"/>
                  <a:gd name="T50" fmla="*/ 186 w 443"/>
                  <a:gd name="T51" fmla="*/ 603 h 611"/>
                  <a:gd name="T52" fmla="*/ 171 w 443"/>
                  <a:gd name="T53" fmla="*/ 573 h 611"/>
                  <a:gd name="T54" fmla="*/ 152 w 443"/>
                  <a:gd name="T55" fmla="*/ 556 h 611"/>
                  <a:gd name="T56" fmla="*/ 117 w 443"/>
                  <a:gd name="T57" fmla="*/ 530 h 611"/>
                  <a:gd name="T58" fmla="*/ 105 w 443"/>
                  <a:gd name="T59" fmla="*/ 505 h 611"/>
                  <a:gd name="T60" fmla="*/ 99 w 443"/>
                  <a:gd name="T61" fmla="*/ 456 h 611"/>
                  <a:gd name="T62" fmla="*/ 81 w 443"/>
                  <a:gd name="T63" fmla="*/ 428 h 611"/>
                  <a:gd name="T64" fmla="*/ 48 w 443"/>
                  <a:gd name="T65" fmla="*/ 399 h 611"/>
                  <a:gd name="T66" fmla="*/ 36 w 443"/>
                  <a:gd name="T67" fmla="*/ 378 h 611"/>
                  <a:gd name="T68" fmla="*/ 27 w 443"/>
                  <a:gd name="T69" fmla="*/ 354 h 611"/>
                  <a:gd name="T70" fmla="*/ 30 w 443"/>
                  <a:gd name="T71" fmla="*/ 334 h 611"/>
                  <a:gd name="T72" fmla="*/ 26 w 443"/>
                  <a:gd name="T73" fmla="*/ 292 h 611"/>
                  <a:gd name="T74" fmla="*/ 31 w 443"/>
                  <a:gd name="T75" fmla="*/ 271 h 611"/>
                  <a:gd name="T76" fmla="*/ 24 w 443"/>
                  <a:gd name="T77" fmla="*/ 253 h 611"/>
                  <a:gd name="T78" fmla="*/ 14 w 443"/>
                  <a:gd name="T79" fmla="*/ 232 h 611"/>
                  <a:gd name="T80" fmla="*/ 0 w 443"/>
                  <a:gd name="T81" fmla="*/ 199 h 611"/>
                  <a:gd name="T82" fmla="*/ 9 w 443"/>
                  <a:gd name="T83" fmla="*/ 173 h 611"/>
                  <a:gd name="T84" fmla="*/ 29 w 443"/>
                  <a:gd name="T85" fmla="*/ 142 h 611"/>
                  <a:gd name="T86" fmla="*/ 52 w 443"/>
                  <a:gd name="T87" fmla="*/ 115 h 611"/>
                  <a:gd name="T88" fmla="*/ 79 w 443"/>
                  <a:gd name="T89" fmla="*/ 82 h 611"/>
                  <a:gd name="T90" fmla="*/ 112 w 443"/>
                  <a:gd name="T91" fmla="*/ 67 h 611"/>
                  <a:gd name="T92" fmla="*/ 152 w 443"/>
                  <a:gd name="T93" fmla="*/ 79 h 611"/>
                  <a:gd name="T94" fmla="*/ 182 w 443"/>
                  <a:gd name="T95" fmla="*/ 106 h 611"/>
                  <a:gd name="T96" fmla="*/ 225 w 443"/>
                  <a:gd name="T97" fmla="*/ 134 h 611"/>
                  <a:gd name="T98" fmla="*/ 227 w 443"/>
                  <a:gd name="T99" fmla="*/ 95 h 611"/>
                  <a:gd name="T100" fmla="*/ 212 w 443"/>
                  <a:gd name="T101" fmla="*/ 47 h 611"/>
                  <a:gd name="T102" fmla="*/ 192 w 443"/>
                  <a:gd name="T103" fmla="*/ 15 h 611"/>
                  <a:gd name="T104" fmla="*/ 245 w 443"/>
                  <a:gd name="T105" fmla="*/ 0 h 611"/>
                  <a:gd name="T106" fmla="*/ 258 w 443"/>
                  <a:gd name="T107" fmla="*/ 36 h 611"/>
                  <a:gd name="T108" fmla="*/ 266 w 443"/>
                  <a:gd name="T109" fmla="*/ 90 h 611"/>
                  <a:gd name="T110" fmla="*/ 265 w 443"/>
                  <a:gd name="T111" fmla="*/ 129 h 611"/>
                  <a:gd name="T112" fmla="*/ 264 w 443"/>
                  <a:gd name="T113" fmla="*/ 137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3" h="611">
                    <a:moveTo>
                      <a:pt x="264" y="137"/>
                    </a:moveTo>
                    <a:lnTo>
                      <a:pt x="272" y="128"/>
                    </a:lnTo>
                    <a:lnTo>
                      <a:pt x="281" y="117"/>
                    </a:lnTo>
                    <a:lnTo>
                      <a:pt x="292" y="108"/>
                    </a:lnTo>
                    <a:lnTo>
                      <a:pt x="304" y="100"/>
                    </a:lnTo>
                    <a:lnTo>
                      <a:pt x="317" y="93"/>
                    </a:lnTo>
                    <a:lnTo>
                      <a:pt x="330" y="88"/>
                    </a:lnTo>
                    <a:lnTo>
                      <a:pt x="345" y="83"/>
                    </a:lnTo>
                    <a:lnTo>
                      <a:pt x="358" y="81"/>
                    </a:lnTo>
                    <a:lnTo>
                      <a:pt x="373" y="82"/>
                    </a:lnTo>
                    <a:lnTo>
                      <a:pt x="385" y="84"/>
                    </a:lnTo>
                    <a:lnTo>
                      <a:pt x="385" y="84"/>
                    </a:lnTo>
                    <a:lnTo>
                      <a:pt x="405" y="93"/>
                    </a:lnTo>
                    <a:lnTo>
                      <a:pt x="422" y="106"/>
                    </a:lnTo>
                    <a:lnTo>
                      <a:pt x="436" y="122"/>
                    </a:lnTo>
                    <a:lnTo>
                      <a:pt x="443" y="141"/>
                    </a:lnTo>
                    <a:lnTo>
                      <a:pt x="439" y="161"/>
                    </a:lnTo>
                    <a:lnTo>
                      <a:pt x="439" y="161"/>
                    </a:lnTo>
                    <a:lnTo>
                      <a:pt x="434" y="176"/>
                    </a:lnTo>
                    <a:lnTo>
                      <a:pt x="426" y="192"/>
                    </a:lnTo>
                    <a:lnTo>
                      <a:pt x="419" y="209"/>
                    </a:lnTo>
                    <a:lnTo>
                      <a:pt x="413" y="224"/>
                    </a:lnTo>
                    <a:lnTo>
                      <a:pt x="408" y="239"/>
                    </a:lnTo>
                    <a:lnTo>
                      <a:pt x="408" y="239"/>
                    </a:lnTo>
                    <a:lnTo>
                      <a:pt x="407" y="248"/>
                    </a:lnTo>
                    <a:lnTo>
                      <a:pt x="407" y="256"/>
                    </a:lnTo>
                    <a:lnTo>
                      <a:pt x="408" y="265"/>
                    </a:lnTo>
                    <a:lnTo>
                      <a:pt x="409" y="273"/>
                    </a:lnTo>
                    <a:lnTo>
                      <a:pt x="411" y="282"/>
                    </a:lnTo>
                    <a:lnTo>
                      <a:pt x="413" y="291"/>
                    </a:lnTo>
                    <a:lnTo>
                      <a:pt x="416" y="299"/>
                    </a:lnTo>
                    <a:lnTo>
                      <a:pt x="416" y="309"/>
                    </a:lnTo>
                    <a:lnTo>
                      <a:pt x="416" y="319"/>
                    </a:lnTo>
                    <a:lnTo>
                      <a:pt x="412" y="330"/>
                    </a:lnTo>
                    <a:lnTo>
                      <a:pt x="412" y="330"/>
                    </a:lnTo>
                    <a:lnTo>
                      <a:pt x="405" y="346"/>
                    </a:lnTo>
                    <a:lnTo>
                      <a:pt x="394" y="363"/>
                    </a:lnTo>
                    <a:lnTo>
                      <a:pt x="382" y="379"/>
                    </a:lnTo>
                    <a:lnTo>
                      <a:pt x="369" y="395"/>
                    </a:lnTo>
                    <a:lnTo>
                      <a:pt x="358" y="411"/>
                    </a:lnTo>
                    <a:lnTo>
                      <a:pt x="358" y="411"/>
                    </a:lnTo>
                    <a:lnTo>
                      <a:pt x="355" y="426"/>
                    </a:lnTo>
                    <a:lnTo>
                      <a:pt x="356" y="441"/>
                    </a:lnTo>
                    <a:lnTo>
                      <a:pt x="359" y="458"/>
                    </a:lnTo>
                    <a:lnTo>
                      <a:pt x="360" y="473"/>
                    </a:lnTo>
                    <a:lnTo>
                      <a:pt x="354" y="488"/>
                    </a:lnTo>
                    <a:lnTo>
                      <a:pt x="354" y="488"/>
                    </a:lnTo>
                    <a:lnTo>
                      <a:pt x="349" y="496"/>
                    </a:lnTo>
                    <a:lnTo>
                      <a:pt x="342" y="503"/>
                    </a:lnTo>
                    <a:lnTo>
                      <a:pt x="336" y="512"/>
                    </a:lnTo>
                    <a:lnTo>
                      <a:pt x="329" y="519"/>
                    </a:lnTo>
                    <a:lnTo>
                      <a:pt x="322" y="523"/>
                    </a:lnTo>
                    <a:lnTo>
                      <a:pt x="322" y="523"/>
                    </a:lnTo>
                    <a:lnTo>
                      <a:pt x="313" y="527"/>
                    </a:lnTo>
                    <a:lnTo>
                      <a:pt x="306" y="527"/>
                    </a:lnTo>
                    <a:lnTo>
                      <a:pt x="300" y="526"/>
                    </a:lnTo>
                    <a:lnTo>
                      <a:pt x="294" y="527"/>
                    </a:lnTo>
                    <a:lnTo>
                      <a:pt x="286" y="532"/>
                    </a:lnTo>
                    <a:lnTo>
                      <a:pt x="286" y="532"/>
                    </a:lnTo>
                    <a:lnTo>
                      <a:pt x="279" y="541"/>
                    </a:lnTo>
                    <a:lnTo>
                      <a:pt x="274" y="552"/>
                    </a:lnTo>
                    <a:lnTo>
                      <a:pt x="268" y="564"/>
                    </a:lnTo>
                    <a:lnTo>
                      <a:pt x="263" y="575"/>
                    </a:lnTo>
                    <a:lnTo>
                      <a:pt x="255" y="583"/>
                    </a:lnTo>
                    <a:lnTo>
                      <a:pt x="255" y="583"/>
                    </a:lnTo>
                    <a:lnTo>
                      <a:pt x="250" y="588"/>
                    </a:lnTo>
                    <a:lnTo>
                      <a:pt x="245" y="593"/>
                    </a:lnTo>
                    <a:lnTo>
                      <a:pt x="239" y="597"/>
                    </a:lnTo>
                    <a:lnTo>
                      <a:pt x="233" y="602"/>
                    </a:lnTo>
                    <a:lnTo>
                      <a:pt x="229" y="605"/>
                    </a:lnTo>
                    <a:lnTo>
                      <a:pt x="229" y="605"/>
                    </a:lnTo>
                    <a:lnTo>
                      <a:pt x="223" y="607"/>
                    </a:lnTo>
                    <a:lnTo>
                      <a:pt x="218" y="609"/>
                    </a:lnTo>
                    <a:lnTo>
                      <a:pt x="211" y="611"/>
                    </a:lnTo>
                    <a:lnTo>
                      <a:pt x="203" y="610"/>
                    </a:lnTo>
                    <a:lnTo>
                      <a:pt x="196" y="609"/>
                    </a:lnTo>
                    <a:lnTo>
                      <a:pt x="196" y="609"/>
                    </a:lnTo>
                    <a:lnTo>
                      <a:pt x="186" y="603"/>
                    </a:lnTo>
                    <a:lnTo>
                      <a:pt x="179" y="593"/>
                    </a:lnTo>
                    <a:lnTo>
                      <a:pt x="176" y="582"/>
                    </a:lnTo>
                    <a:lnTo>
                      <a:pt x="171" y="573"/>
                    </a:lnTo>
                    <a:lnTo>
                      <a:pt x="165" y="564"/>
                    </a:lnTo>
                    <a:lnTo>
                      <a:pt x="165" y="564"/>
                    </a:lnTo>
                    <a:lnTo>
                      <a:pt x="152" y="556"/>
                    </a:lnTo>
                    <a:lnTo>
                      <a:pt x="140" y="548"/>
                    </a:lnTo>
                    <a:lnTo>
                      <a:pt x="128" y="540"/>
                    </a:lnTo>
                    <a:lnTo>
                      <a:pt x="117" y="530"/>
                    </a:lnTo>
                    <a:lnTo>
                      <a:pt x="110" y="520"/>
                    </a:lnTo>
                    <a:lnTo>
                      <a:pt x="110" y="520"/>
                    </a:lnTo>
                    <a:lnTo>
                      <a:pt x="105" y="505"/>
                    </a:lnTo>
                    <a:lnTo>
                      <a:pt x="103" y="488"/>
                    </a:lnTo>
                    <a:lnTo>
                      <a:pt x="103" y="472"/>
                    </a:lnTo>
                    <a:lnTo>
                      <a:pt x="99" y="456"/>
                    </a:lnTo>
                    <a:lnTo>
                      <a:pt x="93" y="441"/>
                    </a:lnTo>
                    <a:lnTo>
                      <a:pt x="93" y="441"/>
                    </a:lnTo>
                    <a:lnTo>
                      <a:pt x="81" y="428"/>
                    </a:lnTo>
                    <a:lnTo>
                      <a:pt x="69" y="418"/>
                    </a:lnTo>
                    <a:lnTo>
                      <a:pt x="58" y="410"/>
                    </a:lnTo>
                    <a:lnTo>
                      <a:pt x="48" y="399"/>
                    </a:lnTo>
                    <a:lnTo>
                      <a:pt x="40" y="385"/>
                    </a:lnTo>
                    <a:lnTo>
                      <a:pt x="40" y="385"/>
                    </a:lnTo>
                    <a:lnTo>
                      <a:pt x="36" y="378"/>
                    </a:lnTo>
                    <a:lnTo>
                      <a:pt x="32" y="371"/>
                    </a:lnTo>
                    <a:lnTo>
                      <a:pt x="29" y="362"/>
                    </a:lnTo>
                    <a:lnTo>
                      <a:pt x="27" y="354"/>
                    </a:lnTo>
                    <a:lnTo>
                      <a:pt x="27" y="347"/>
                    </a:lnTo>
                    <a:lnTo>
                      <a:pt x="27" y="347"/>
                    </a:lnTo>
                    <a:lnTo>
                      <a:pt x="30" y="334"/>
                    </a:lnTo>
                    <a:lnTo>
                      <a:pt x="29" y="320"/>
                    </a:lnTo>
                    <a:lnTo>
                      <a:pt x="26" y="306"/>
                    </a:lnTo>
                    <a:lnTo>
                      <a:pt x="26" y="292"/>
                    </a:lnTo>
                    <a:lnTo>
                      <a:pt x="29" y="279"/>
                    </a:lnTo>
                    <a:lnTo>
                      <a:pt x="29" y="279"/>
                    </a:lnTo>
                    <a:lnTo>
                      <a:pt x="31" y="271"/>
                    </a:lnTo>
                    <a:lnTo>
                      <a:pt x="30" y="265"/>
                    </a:lnTo>
                    <a:lnTo>
                      <a:pt x="27" y="258"/>
                    </a:lnTo>
                    <a:lnTo>
                      <a:pt x="24" y="253"/>
                    </a:lnTo>
                    <a:lnTo>
                      <a:pt x="21" y="245"/>
                    </a:lnTo>
                    <a:lnTo>
                      <a:pt x="21" y="245"/>
                    </a:lnTo>
                    <a:lnTo>
                      <a:pt x="14" y="232"/>
                    </a:lnTo>
                    <a:lnTo>
                      <a:pt x="8" y="222"/>
                    </a:lnTo>
                    <a:lnTo>
                      <a:pt x="3" y="211"/>
                    </a:lnTo>
                    <a:lnTo>
                      <a:pt x="0" y="199"/>
                    </a:lnTo>
                    <a:lnTo>
                      <a:pt x="3" y="186"/>
                    </a:lnTo>
                    <a:lnTo>
                      <a:pt x="3" y="186"/>
                    </a:lnTo>
                    <a:lnTo>
                      <a:pt x="9" y="173"/>
                    </a:lnTo>
                    <a:lnTo>
                      <a:pt x="15" y="161"/>
                    </a:lnTo>
                    <a:lnTo>
                      <a:pt x="22" y="151"/>
                    </a:lnTo>
                    <a:lnTo>
                      <a:pt x="29" y="142"/>
                    </a:lnTo>
                    <a:lnTo>
                      <a:pt x="35" y="132"/>
                    </a:lnTo>
                    <a:lnTo>
                      <a:pt x="43" y="123"/>
                    </a:lnTo>
                    <a:lnTo>
                      <a:pt x="52" y="115"/>
                    </a:lnTo>
                    <a:lnTo>
                      <a:pt x="60" y="105"/>
                    </a:lnTo>
                    <a:lnTo>
                      <a:pt x="70" y="94"/>
                    </a:lnTo>
                    <a:lnTo>
                      <a:pt x="79" y="82"/>
                    </a:lnTo>
                    <a:lnTo>
                      <a:pt x="79" y="82"/>
                    </a:lnTo>
                    <a:lnTo>
                      <a:pt x="95" y="71"/>
                    </a:lnTo>
                    <a:lnTo>
                      <a:pt x="112" y="67"/>
                    </a:lnTo>
                    <a:lnTo>
                      <a:pt x="130" y="68"/>
                    </a:lnTo>
                    <a:lnTo>
                      <a:pt x="143" y="73"/>
                    </a:lnTo>
                    <a:lnTo>
                      <a:pt x="152" y="79"/>
                    </a:lnTo>
                    <a:lnTo>
                      <a:pt x="152" y="79"/>
                    </a:lnTo>
                    <a:lnTo>
                      <a:pt x="167" y="95"/>
                    </a:lnTo>
                    <a:lnTo>
                      <a:pt x="182" y="106"/>
                    </a:lnTo>
                    <a:lnTo>
                      <a:pt x="196" y="115"/>
                    </a:lnTo>
                    <a:lnTo>
                      <a:pt x="211" y="123"/>
                    </a:lnTo>
                    <a:lnTo>
                      <a:pt x="225" y="134"/>
                    </a:lnTo>
                    <a:lnTo>
                      <a:pt x="225" y="134"/>
                    </a:lnTo>
                    <a:lnTo>
                      <a:pt x="228" y="115"/>
                    </a:lnTo>
                    <a:lnTo>
                      <a:pt x="227" y="95"/>
                    </a:lnTo>
                    <a:lnTo>
                      <a:pt x="223" y="78"/>
                    </a:lnTo>
                    <a:lnTo>
                      <a:pt x="219" y="61"/>
                    </a:lnTo>
                    <a:lnTo>
                      <a:pt x="212" y="47"/>
                    </a:lnTo>
                    <a:lnTo>
                      <a:pt x="204" y="34"/>
                    </a:lnTo>
                    <a:lnTo>
                      <a:pt x="197" y="23"/>
                    </a:lnTo>
                    <a:lnTo>
                      <a:pt x="192" y="15"/>
                    </a:lnTo>
                    <a:lnTo>
                      <a:pt x="188" y="10"/>
                    </a:lnTo>
                    <a:lnTo>
                      <a:pt x="186" y="8"/>
                    </a:lnTo>
                    <a:lnTo>
                      <a:pt x="245" y="0"/>
                    </a:lnTo>
                    <a:lnTo>
                      <a:pt x="245" y="0"/>
                    </a:lnTo>
                    <a:lnTo>
                      <a:pt x="252" y="19"/>
                    </a:lnTo>
                    <a:lnTo>
                      <a:pt x="258" y="36"/>
                    </a:lnTo>
                    <a:lnTo>
                      <a:pt x="263" y="55"/>
                    </a:lnTo>
                    <a:lnTo>
                      <a:pt x="265" y="73"/>
                    </a:lnTo>
                    <a:lnTo>
                      <a:pt x="266" y="90"/>
                    </a:lnTo>
                    <a:lnTo>
                      <a:pt x="266" y="106"/>
                    </a:lnTo>
                    <a:lnTo>
                      <a:pt x="265" y="119"/>
                    </a:lnTo>
                    <a:lnTo>
                      <a:pt x="265" y="129"/>
                    </a:lnTo>
                    <a:lnTo>
                      <a:pt x="264" y="135"/>
                    </a:lnTo>
                    <a:lnTo>
                      <a:pt x="264" y="137"/>
                    </a:lnTo>
                    <a:lnTo>
                      <a:pt x="264" y="137"/>
                    </a:lnTo>
                  </a:path>
                </a:pathLst>
              </a:custGeom>
              <a:noFill/>
              <a:ln w="3175">
                <a:solidFill>
                  <a:srgbClr val="FFF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6416" name="Group 32"/>
            <p:cNvGrpSpPr>
              <a:grpSpLocks/>
            </p:cNvGrpSpPr>
            <p:nvPr/>
          </p:nvGrpSpPr>
          <p:grpSpPr bwMode="auto">
            <a:xfrm>
              <a:off x="4021" y="2264"/>
              <a:ext cx="133" cy="174"/>
              <a:chOff x="180" y="4020"/>
              <a:chExt cx="78" cy="102"/>
            </a:xfrm>
          </p:grpSpPr>
          <p:sp>
            <p:nvSpPr>
              <p:cNvPr id="16417" name="AutoShape 33"/>
              <p:cNvSpPr>
                <a:spLocks noChangeAspect="1" noChangeArrowheads="1" noTextEdit="1"/>
              </p:cNvSpPr>
              <p:nvPr/>
            </p:nvSpPr>
            <p:spPr bwMode="auto">
              <a:xfrm>
                <a:off x="180" y="4020"/>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6418" name="Freeform 34"/>
              <p:cNvSpPr>
                <a:spLocks/>
              </p:cNvSpPr>
              <p:nvPr/>
            </p:nvSpPr>
            <p:spPr bwMode="auto">
              <a:xfrm>
                <a:off x="189" y="4029"/>
                <a:ext cx="60" cy="84"/>
              </a:xfrm>
              <a:custGeom>
                <a:avLst/>
                <a:gdLst>
                  <a:gd name="T0" fmla="*/ 2605 w 2605"/>
                  <a:gd name="T1" fmla="*/ 3796 h 3796"/>
                  <a:gd name="T2" fmla="*/ 0 w 2605"/>
                  <a:gd name="T3" fmla="*/ 3796 h 3796"/>
                  <a:gd name="T4" fmla="*/ 629 w 2605"/>
                  <a:gd name="T5" fmla="*/ 0 h 3796"/>
                  <a:gd name="T6" fmla="*/ 1977 w 2605"/>
                  <a:gd name="T7" fmla="*/ 0 h 3796"/>
                  <a:gd name="T8" fmla="*/ 2605 w 2605"/>
                  <a:gd name="T9" fmla="*/ 3796 h 3796"/>
                  <a:gd name="T10" fmla="*/ 2605 w 2605"/>
                  <a:gd name="T11" fmla="*/ 3796 h 3796"/>
                </a:gdLst>
                <a:ahLst/>
                <a:cxnLst>
                  <a:cxn ang="0">
                    <a:pos x="T0" y="T1"/>
                  </a:cxn>
                  <a:cxn ang="0">
                    <a:pos x="T2" y="T3"/>
                  </a:cxn>
                  <a:cxn ang="0">
                    <a:pos x="T4" y="T5"/>
                  </a:cxn>
                  <a:cxn ang="0">
                    <a:pos x="T6" y="T7"/>
                  </a:cxn>
                  <a:cxn ang="0">
                    <a:pos x="T8" y="T9"/>
                  </a:cxn>
                  <a:cxn ang="0">
                    <a:pos x="T10" y="T11"/>
                  </a:cxn>
                </a:cxnLst>
                <a:rect l="0" t="0" r="r" b="b"/>
                <a:pathLst>
                  <a:path w="2605" h="3796">
                    <a:moveTo>
                      <a:pt x="2605" y="3796"/>
                    </a:moveTo>
                    <a:lnTo>
                      <a:pt x="0" y="3796"/>
                    </a:lnTo>
                    <a:lnTo>
                      <a:pt x="629" y="0"/>
                    </a:lnTo>
                    <a:lnTo>
                      <a:pt x="1977" y="0"/>
                    </a:lnTo>
                    <a:lnTo>
                      <a:pt x="2605" y="3796"/>
                    </a:lnTo>
                    <a:lnTo>
                      <a:pt x="2605" y="3796"/>
                    </a:lnTo>
                    <a:close/>
                  </a:path>
                </a:pathLst>
              </a:custGeom>
              <a:solidFill>
                <a:srgbClr val="0000C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19" name="Freeform 35"/>
              <p:cNvSpPr>
                <a:spLocks/>
              </p:cNvSpPr>
              <p:nvPr/>
            </p:nvSpPr>
            <p:spPr bwMode="auto">
              <a:xfrm>
                <a:off x="189" y="4029"/>
                <a:ext cx="60" cy="84"/>
              </a:xfrm>
              <a:custGeom>
                <a:avLst/>
                <a:gdLst>
                  <a:gd name="T0" fmla="*/ 2605 w 2605"/>
                  <a:gd name="T1" fmla="*/ 3796 h 3796"/>
                  <a:gd name="T2" fmla="*/ 0 w 2605"/>
                  <a:gd name="T3" fmla="*/ 3796 h 3796"/>
                  <a:gd name="T4" fmla="*/ 629 w 2605"/>
                  <a:gd name="T5" fmla="*/ 0 h 3796"/>
                  <a:gd name="T6" fmla="*/ 1977 w 2605"/>
                  <a:gd name="T7" fmla="*/ 0 h 3796"/>
                  <a:gd name="T8" fmla="*/ 2605 w 2605"/>
                  <a:gd name="T9" fmla="*/ 3796 h 3796"/>
                  <a:gd name="T10" fmla="*/ 2605 w 2605"/>
                  <a:gd name="T11" fmla="*/ 3796 h 3796"/>
                </a:gdLst>
                <a:ahLst/>
                <a:cxnLst>
                  <a:cxn ang="0">
                    <a:pos x="T0" y="T1"/>
                  </a:cxn>
                  <a:cxn ang="0">
                    <a:pos x="T2" y="T3"/>
                  </a:cxn>
                  <a:cxn ang="0">
                    <a:pos x="T4" y="T5"/>
                  </a:cxn>
                  <a:cxn ang="0">
                    <a:pos x="T6" y="T7"/>
                  </a:cxn>
                  <a:cxn ang="0">
                    <a:pos x="T8" y="T9"/>
                  </a:cxn>
                  <a:cxn ang="0">
                    <a:pos x="T10" y="T11"/>
                  </a:cxn>
                </a:cxnLst>
                <a:rect l="0" t="0" r="r" b="b"/>
                <a:pathLst>
                  <a:path w="2605" h="3796">
                    <a:moveTo>
                      <a:pt x="2605" y="3796"/>
                    </a:moveTo>
                    <a:lnTo>
                      <a:pt x="0" y="3796"/>
                    </a:lnTo>
                    <a:lnTo>
                      <a:pt x="629" y="0"/>
                    </a:lnTo>
                    <a:lnTo>
                      <a:pt x="1977" y="0"/>
                    </a:lnTo>
                    <a:lnTo>
                      <a:pt x="2605" y="3796"/>
                    </a:lnTo>
                    <a:lnTo>
                      <a:pt x="2605" y="3796"/>
                    </a:lnTo>
                  </a:path>
                </a:pathLst>
              </a:custGeom>
              <a:noFill/>
              <a:ln w="6350">
                <a:solidFill>
                  <a:srgbClr val="0000CB"/>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20" name="Freeform 36"/>
              <p:cNvSpPr>
                <a:spLocks/>
              </p:cNvSpPr>
              <p:nvPr/>
            </p:nvSpPr>
            <p:spPr bwMode="auto">
              <a:xfrm>
                <a:off x="189" y="4029"/>
                <a:ext cx="60" cy="84"/>
              </a:xfrm>
              <a:custGeom>
                <a:avLst/>
                <a:gdLst>
                  <a:gd name="T0" fmla="*/ 2605 w 2605"/>
                  <a:gd name="T1" fmla="*/ 3796 h 3796"/>
                  <a:gd name="T2" fmla="*/ 0 w 2605"/>
                  <a:gd name="T3" fmla="*/ 3796 h 3796"/>
                  <a:gd name="T4" fmla="*/ 629 w 2605"/>
                  <a:gd name="T5" fmla="*/ 0 h 3796"/>
                  <a:gd name="T6" fmla="*/ 1977 w 2605"/>
                  <a:gd name="T7" fmla="*/ 0 h 3796"/>
                  <a:gd name="T8" fmla="*/ 2605 w 2605"/>
                  <a:gd name="T9" fmla="*/ 3796 h 3796"/>
                  <a:gd name="T10" fmla="*/ 2605 w 2605"/>
                  <a:gd name="T11" fmla="*/ 3796 h 3796"/>
                </a:gdLst>
                <a:ahLst/>
                <a:cxnLst>
                  <a:cxn ang="0">
                    <a:pos x="T0" y="T1"/>
                  </a:cxn>
                  <a:cxn ang="0">
                    <a:pos x="T2" y="T3"/>
                  </a:cxn>
                  <a:cxn ang="0">
                    <a:pos x="T4" y="T5"/>
                  </a:cxn>
                  <a:cxn ang="0">
                    <a:pos x="T6" y="T7"/>
                  </a:cxn>
                  <a:cxn ang="0">
                    <a:pos x="T8" y="T9"/>
                  </a:cxn>
                  <a:cxn ang="0">
                    <a:pos x="T10" y="T11"/>
                  </a:cxn>
                </a:cxnLst>
                <a:rect l="0" t="0" r="r" b="b"/>
                <a:pathLst>
                  <a:path w="2605" h="3796">
                    <a:moveTo>
                      <a:pt x="2605" y="3796"/>
                    </a:moveTo>
                    <a:lnTo>
                      <a:pt x="0" y="3796"/>
                    </a:lnTo>
                    <a:lnTo>
                      <a:pt x="629" y="0"/>
                    </a:lnTo>
                    <a:lnTo>
                      <a:pt x="1977" y="0"/>
                    </a:lnTo>
                    <a:lnTo>
                      <a:pt x="2605" y="3796"/>
                    </a:lnTo>
                    <a:lnTo>
                      <a:pt x="2605" y="3796"/>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21" name="Freeform 37"/>
              <p:cNvSpPr>
                <a:spLocks/>
              </p:cNvSpPr>
              <p:nvPr/>
            </p:nvSpPr>
            <p:spPr bwMode="auto">
              <a:xfrm>
                <a:off x="210" y="4068"/>
                <a:ext cx="20" cy="41"/>
              </a:xfrm>
              <a:custGeom>
                <a:avLst/>
                <a:gdLst>
                  <a:gd name="T0" fmla="*/ 342 w 853"/>
                  <a:gd name="T1" fmla="*/ 1539 h 1866"/>
                  <a:gd name="T2" fmla="*/ 344 w 853"/>
                  <a:gd name="T3" fmla="*/ 1399 h 1866"/>
                  <a:gd name="T4" fmla="*/ 419 w 853"/>
                  <a:gd name="T5" fmla="*/ 1116 h 1866"/>
                  <a:gd name="T6" fmla="*/ 428 w 853"/>
                  <a:gd name="T7" fmla="*/ 1111 h 1866"/>
                  <a:gd name="T8" fmla="*/ 512 w 853"/>
                  <a:gd name="T9" fmla="*/ 1056 h 1866"/>
                  <a:gd name="T10" fmla="*/ 583 w 853"/>
                  <a:gd name="T11" fmla="*/ 1018 h 1866"/>
                  <a:gd name="T12" fmla="*/ 631 w 853"/>
                  <a:gd name="T13" fmla="*/ 975 h 1866"/>
                  <a:gd name="T14" fmla="*/ 663 w 853"/>
                  <a:gd name="T15" fmla="*/ 875 h 1866"/>
                  <a:gd name="T16" fmla="*/ 599 w 853"/>
                  <a:gd name="T17" fmla="*/ 747 h 1866"/>
                  <a:gd name="T18" fmla="*/ 576 w 853"/>
                  <a:gd name="T19" fmla="*/ 797 h 1866"/>
                  <a:gd name="T20" fmla="*/ 576 w 853"/>
                  <a:gd name="T21" fmla="*/ 918 h 1866"/>
                  <a:gd name="T22" fmla="*/ 499 w 853"/>
                  <a:gd name="T23" fmla="*/ 1020 h 1866"/>
                  <a:gd name="T24" fmla="*/ 437 w 853"/>
                  <a:gd name="T25" fmla="*/ 972 h 1866"/>
                  <a:gd name="T26" fmla="*/ 440 w 853"/>
                  <a:gd name="T27" fmla="*/ 943 h 1866"/>
                  <a:gd name="T28" fmla="*/ 443 w 853"/>
                  <a:gd name="T29" fmla="*/ 837 h 1866"/>
                  <a:gd name="T30" fmla="*/ 431 w 853"/>
                  <a:gd name="T31" fmla="*/ 699 h 1866"/>
                  <a:gd name="T32" fmla="*/ 443 w 853"/>
                  <a:gd name="T33" fmla="*/ 620 h 1866"/>
                  <a:gd name="T34" fmla="*/ 417 w 853"/>
                  <a:gd name="T35" fmla="*/ 538 h 1866"/>
                  <a:gd name="T36" fmla="*/ 384 w 853"/>
                  <a:gd name="T37" fmla="*/ 619 h 1866"/>
                  <a:gd name="T38" fmla="*/ 349 w 853"/>
                  <a:gd name="T39" fmla="*/ 642 h 1866"/>
                  <a:gd name="T40" fmla="*/ 349 w 853"/>
                  <a:gd name="T41" fmla="*/ 643 h 1866"/>
                  <a:gd name="T42" fmla="*/ 372 w 853"/>
                  <a:gd name="T43" fmla="*/ 597 h 1866"/>
                  <a:gd name="T44" fmla="*/ 422 w 853"/>
                  <a:gd name="T45" fmla="*/ 466 h 1866"/>
                  <a:gd name="T46" fmla="*/ 461 w 853"/>
                  <a:gd name="T47" fmla="*/ 323 h 1866"/>
                  <a:gd name="T48" fmla="*/ 509 w 853"/>
                  <a:gd name="T49" fmla="*/ 181 h 1866"/>
                  <a:gd name="T50" fmla="*/ 475 w 853"/>
                  <a:gd name="T51" fmla="*/ 77 h 1866"/>
                  <a:gd name="T52" fmla="*/ 430 w 853"/>
                  <a:gd name="T53" fmla="*/ 12 h 1866"/>
                  <a:gd name="T54" fmla="*/ 387 w 853"/>
                  <a:gd name="T55" fmla="*/ 145 h 1866"/>
                  <a:gd name="T56" fmla="*/ 341 w 853"/>
                  <a:gd name="T57" fmla="*/ 249 h 1866"/>
                  <a:gd name="T58" fmla="*/ 287 w 853"/>
                  <a:gd name="T59" fmla="*/ 388 h 1866"/>
                  <a:gd name="T60" fmla="*/ 242 w 853"/>
                  <a:gd name="T61" fmla="*/ 509 h 1866"/>
                  <a:gd name="T62" fmla="*/ 227 w 853"/>
                  <a:gd name="T63" fmla="*/ 620 h 1866"/>
                  <a:gd name="T64" fmla="*/ 122 w 853"/>
                  <a:gd name="T65" fmla="*/ 703 h 1866"/>
                  <a:gd name="T66" fmla="*/ 124 w 853"/>
                  <a:gd name="T67" fmla="*/ 805 h 1866"/>
                  <a:gd name="T68" fmla="*/ 142 w 853"/>
                  <a:gd name="T69" fmla="*/ 1023 h 1866"/>
                  <a:gd name="T70" fmla="*/ 135 w 853"/>
                  <a:gd name="T71" fmla="*/ 1207 h 1866"/>
                  <a:gd name="T72" fmla="*/ 151 w 853"/>
                  <a:gd name="T73" fmla="*/ 1342 h 1866"/>
                  <a:gd name="T74" fmla="*/ 143 w 853"/>
                  <a:gd name="T75" fmla="*/ 1543 h 1866"/>
                  <a:gd name="T76" fmla="*/ 110 w 853"/>
                  <a:gd name="T77" fmla="*/ 1653 h 1866"/>
                  <a:gd name="T78" fmla="*/ 82 w 853"/>
                  <a:gd name="T79" fmla="*/ 1755 h 1866"/>
                  <a:gd name="T80" fmla="*/ 0 w 853"/>
                  <a:gd name="T81" fmla="*/ 1832 h 1866"/>
                  <a:gd name="T82" fmla="*/ 223 w 853"/>
                  <a:gd name="T83" fmla="*/ 1849 h 1866"/>
                  <a:gd name="T84" fmla="*/ 383 w 853"/>
                  <a:gd name="T85" fmla="*/ 1851 h 1866"/>
                  <a:gd name="T86" fmla="*/ 646 w 853"/>
                  <a:gd name="T87" fmla="*/ 1860 h 1866"/>
                  <a:gd name="T88" fmla="*/ 814 w 853"/>
                  <a:gd name="T89" fmla="*/ 1840 h 1866"/>
                  <a:gd name="T90" fmla="*/ 844 w 853"/>
                  <a:gd name="T91" fmla="*/ 1823 h 1866"/>
                  <a:gd name="T92" fmla="*/ 851 w 853"/>
                  <a:gd name="T93" fmla="*/ 1807 h 1866"/>
                  <a:gd name="T94" fmla="*/ 801 w 853"/>
                  <a:gd name="T95" fmla="*/ 1726 h 1866"/>
                  <a:gd name="T96" fmla="*/ 743 w 853"/>
                  <a:gd name="T97" fmla="*/ 1667 h 1866"/>
                  <a:gd name="T98" fmla="*/ 744 w 853"/>
                  <a:gd name="T99" fmla="*/ 1676 h 1866"/>
                  <a:gd name="T100" fmla="*/ 727 w 853"/>
                  <a:gd name="T101" fmla="*/ 1675 h 1866"/>
                  <a:gd name="T102" fmla="*/ 714 w 853"/>
                  <a:gd name="T103" fmla="*/ 1577 h 1866"/>
                  <a:gd name="T104" fmla="*/ 710 w 853"/>
                  <a:gd name="T105" fmla="*/ 1527 h 1866"/>
                  <a:gd name="T106" fmla="*/ 707 w 853"/>
                  <a:gd name="T107" fmla="*/ 1415 h 1866"/>
                  <a:gd name="T108" fmla="*/ 688 w 853"/>
                  <a:gd name="T109" fmla="*/ 1295 h 1866"/>
                  <a:gd name="T110" fmla="*/ 689 w 853"/>
                  <a:gd name="T111" fmla="*/ 1193 h 1866"/>
                  <a:gd name="T112" fmla="*/ 686 w 853"/>
                  <a:gd name="T113" fmla="*/ 1134 h 1866"/>
                  <a:gd name="T114" fmla="*/ 740 w 853"/>
                  <a:gd name="T115" fmla="*/ 995 h 1866"/>
                  <a:gd name="T116" fmla="*/ 697 w 853"/>
                  <a:gd name="T117" fmla="*/ 955 h 1866"/>
                  <a:gd name="T118" fmla="*/ 612 w 853"/>
                  <a:gd name="T119" fmla="*/ 935 h 1866"/>
                  <a:gd name="T120" fmla="*/ 589 w 853"/>
                  <a:gd name="T121" fmla="*/ 940 h 1866"/>
                  <a:gd name="T122" fmla="*/ 436 w 853"/>
                  <a:gd name="T123" fmla="*/ 1003 h 1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3" h="1866">
                    <a:moveTo>
                      <a:pt x="337" y="1623"/>
                    </a:moveTo>
                    <a:lnTo>
                      <a:pt x="336" y="1624"/>
                    </a:lnTo>
                    <a:lnTo>
                      <a:pt x="336" y="1624"/>
                    </a:lnTo>
                    <a:lnTo>
                      <a:pt x="335" y="1625"/>
                    </a:lnTo>
                    <a:lnTo>
                      <a:pt x="335" y="1625"/>
                    </a:lnTo>
                    <a:lnTo>
                      <a:pt x="334" y="1626"/>
                    </a:lnTo>
                    <a:lnTo>
                      <a:pt x="334" y="1626"/>
                    </a:lnTo>
                    <a:lnTo>
                      <a:pt x="336" y="1611"/>
                    </a:lnTo>
                    <a:lnTo>
                      <a:pt x="338" y="1597"/>
                    </a:lnTo>
                    <a:lnTo>
                      <a:pt x="339" y="1582"/>
                    </a:lnTo>
                    <a:lnTo>
                      <a:pt x="340" y="1568"/>
                    </a:lnTo>
                    <a:lnTo>
                      <a:pt x="341" y="1553"/>
                    </a:lnTo>
                    <a:lnTo>
                      <a:pt x="342" y="1539"/>
                    </a:lnTo>
                    <a:lnTo>
                      <a:pt x="343" y="1524"/>
                    </a:lnTo>
                    <a:lnTo>
                      <a:pt x="343" y="1510"/>
                    </a:lnTo>
                    <a:lnTo>
                      <a:pt x="343" y="1495"/>
                    </a:lnTo>
                    <a:lnTo>
                      <a:pt x="342" y="1481"/>
                    </a:lnTo>
                    <a:lnTo>
                      <a:pt x="342" y="1481"/>
                    </a:lnTo>
                    <a:lnTo>
                      <a:pt x="342" y="1471"/>
                    </a:lnTo>
                    <a:lnTo>
                      <a:pt x="342" y="1461"/>
                    </a:lnTo>
                    <a:lnTo>
                      <a:pt x="342" y="1451"/>
                    </a:lnTo>
                    <a:lnTo>
                      <a:pt x="342" y="1440"/>
                    </a:lnTo>
                    <a:lnTo>
                      <a:pt x="343" y="1430"/>
                    </a:lnTo>
                    <a:lnTo>
                      <a:pt x="343" y="1420"/>
                    </a:lnTo>
                    <a:lnTo>
                      <a:pt x="344" y="1410"/>
                    </a:lnTo>
                    <a:lnTo>
                      <a:pt x="344" y="1399"/>
                    </a:lnTo>
                    <a:lnTo>
                      <a:pt x="345" y="1389"/>
                    </a:lnTo>
                    <a:lnTo>
                      <a:pt x="345" y="1380"/>
                    </a:lnTo>
                    <a:lnTo>
                      <a:pt x="345" y="1380"/>
                    </a:lnTo>
                    <a:lnTo>
                      <a:pt x="346" y="1350"/>
                    </a:lnTo>
                    <a:lnTo>
                      <a:pt x="345" y="1317"/>
                    </a:lnTo>
                    <a:lnTo>
                      <a:pt x="345" y="1283"/>
                    </a:lnTo>
                    <a:lnTo>
                      <a:pt x="346" y="1248"/>
                    </a:lnTo>
                    <a:lnTo>
                      <a:pt x="348" y="1214"/>
                    </a:lnTo>
                    <a:lnTo>
                      <a:pt x="353" y="1183"/>
                    </a:lnTo>
                    <a:lnTo>
                      <a:pt x="363" y="1156"/>
                    </a:lnTo>
                    <a:lnTo>
                      <a:pt x="376" y="1135"/>
                    </a:lnTo>
                    <a:lnTo>
                      <a:pt x="394" y="1121"/>
                    </a:lnTo>
                    <a:lnTo>
                      <a:pt x="419" y="1116"/>
                    </a:lnTo>
                    <a:lnTo>
                      <a:pt x="419" y="1116"/>
                    </a:lnTo>
                    <a:lnTo>
                      <a:pt x="418" y="1116"/>
                    </a:lnTo>
                    <a:lnTo>
                      <a:pt x="418" y="1116"/>
                    </a:lnTo>
                    <a:lnTo>
                      <a:pt x="417" y="1116"/>
                    </a:lnTo>
                    <a:lnTo>
                      <a:pt x="417" y="1116"/>
                    </a:lnTo>
                    <a:lnTo>
                      <a:pt x="416" y="1116"/>
                    </a:lnTo>
                    <a:lnTo>
                      <a:pt x="416" y="1116"/>
                    </a:lnTo>
                    <a:lnTo>
                      <a:pt x="419" y="1116"/>
                    </a:lnTo>
                    <a:lnTo>
                      <a:pt x="422" y="1116"/>
                    </a:lnTo>
                    <a:lnTo>
                      <a:pt x="424" y="1115"/>
                    </a:lnTo>
                    <a:lnTo>
                      <a:pt x="427" y="1113"/>
                    </a:lnTo>
                    <a:lnTo>
                      <a:pt x="428" y="1111"/>
                    </a:lnTo>
                    <a:lnTo>
                      <a:pt x="428" y="1111"/>
                    </a:lnTo>
                    <a:lnTo>
                      <a:pt x="434" y="1103"/>
                    </a:lnTo>
                    <a:lnTo>
                      <a:pt x="439" y="1095"/>
                    </a:lnTo>
                    <a:lnTo>
                      <a:pt x="444" y="1087"/>
                    </a:lnTo>
                    <a:lnTo>
                      <a:pt x="449" y="1080"/>
                    </a:lnTo>
                    <a:lnTo>
                      <a:pt x="458" y="1075"/>
                    </a:lnTo>
                    <a:lnTo>
                      <a:pt x="458" y="1075"/>
                    </a:lnTo>
                    <a:lnTo>
                      <a:pt x="468" y="1071"/>
                    </a:lnTo>
                    <a:lnTo>
                      <a:pt x="478" y="1068"/>
                    </a:lnTo>
                    <a:lnTo>
                      <a:pt x="489" y="1066"/>
                    </a:lnTo>
                    <a:lnTo>
                      <a:pt x="499" y="1063"/>
                    </a:lnTo>
                    <a:lnTo>
                      <a:pt x="510" y="1058"/>
                    </a:lnTo>
                    <a:lnTo>
                      <a:pt x="510" y="1058"/>
                    </a:lnTo>
                    <a:lnTo>
                      <a:pt x="512" y="1056"/>
                    </a:lnTo>
                    <a:lnTo>
                      <a:pt x="513" y="1054"/>
                    </a:lnTo>
                    <a:lnTo>
                      <a:pt x="513" y="1051"/>
                    </a:lnTo>
                    <a:lnTo>
                      <a:pt x="514" y="1049"/>
                    </a:lnTo>
                    <a:lnTo>
                      <a:pt x="516" y="1047"/>
                    </a:lnTo>
                    <a:lnTo>
                      <a:pt x="516" y="1047"/>
                    </a:lnTo>
                    <a:lnTo>
                      <a:pt x="524" y="1041"/>
                    </a:lnTo>
                    <a:lnTo>
                      <a:pt x="532" y="1037"/>
                    </a:lnTo>
                    <a:lnTo>
                      <a:pt x="540" y="1033"/>
                    </a:lnTo>
                    <a:lnTo>
                      <a:pt x="548" y="1030"/>
                    </a:lnTo>
                    <a:lnTo>
                      <a:pt x="558" y="1027"/>
                    </a:lnTo>
                    <a:lnTo>
                      <a:pt x="566" y="1024"/>
                    </a:lnTo>
                    <a:lnTo>
                      <a:pt x="575" y="1021"/>
                    </a:lnTo>
                    <a:lnTo>
                      <a:pt x="583" y="1018"/>
                    </a:lnTo>
                    <a:lnTo>
                      <a:pt x="591" y="1013"/>
                    </a:lnTo>
                    <a:lnTo>
                      <a:pt x="600" y="1008"/>
                    </a:lnTo>
                    <a:lnTo>
                      <a:pt x="600" y="1008"/>
                    </a:lnTo>
                    <a:lnTo>
                      <a:pt x="607" y="1002"/>
                    </a:lnTo>
                    <a:lnTo>
                      <a:pt x="614" y="995"/>
                    </a:lnTo>
                    <a:lnTo>
                      <a:pt x="620" y="988"/>
                    </a:lnTo>
                    <a:lnTo>
                      <a:pt x="625" y="980"/>
                    </a:lnTo>
                    <a:lnTo>
                      <a:pt x="628" y="971"/>
                    </a:lnTo>
                    <a:lnTo>
                      <a:pt x="628" y="971"/>
                    </a:lnTo>
                    <a:lnTo>
                      <a:pt x="627" y="973"/>
                    </a:lnTo>
                    <a:lnTo>
                      <a:pt x="628" y="974"/>
                    </a:lnTo>
                    <a:lnTo>
                      <a:pt x="630" y="974"/>
                    </a:lnTo>
                    <a:lnTo>
                      <a:pt x="631" y="975"/>
                    </a:lnTo>
                    <a:lnTo>
                      <a:pt x="630" y="976"/>
                    </a:lnTo>
                    <a:lnTo>
                      <a:pt x="630" y="976"/>
                    </a:lnTo>
                    <a:lnTo>
                      <a:pt x="630" y="973"/>
                    </a:lnTo>
                    <a:lnTo>
                      <a:pt x="630" y="970"/>
                    </a:lnTo>
                    <a:lnTo>
                      <a:pt x="630" y="967"/>
                    </a:lnTo>
                    <a:lnTo>
                      <a:pt x="631" y="964"/>
                    </a:lnTo>
                    <a:lnTo>
                      <a:pt x="633" y="961"/>
                    </a:lnTo>
                    <a:lnTo>
                      <a:pt x="633" y="961"/>
                    </a:lnTo>
                    <a:lnTo>
                      <a:pt x="643" y="945"/>
                    </a:lnTo>
                    <a:lnTo>
                      <a:pt x="652" y="928"/>
                    </a:lnTo>
                    <a:lnTo>
                      <a:pt x="658" y="911"/>
                    </a:lnTo>
                    <a:lnTo>
                      <a:pt x="662" y="893"/>
                    </a:lnTo>
                    <a:lnTo>
                      <a:pt x="663" y="875"/>
                    </a:lnTo>
                    <a:lnTo>
                      <a:pt x="663" y="857"/>
                    </a:lnTo>
                    <a:lnTo>
                      <a:pt x="660" y="840"/>
                    </a:lnTo>
                    <a:lnTo>
                      <a:pt x="655" y="823"/>
                    </a:lnTo>
                    <a:lnTo>
                      <a:pt x="648" y="807"/>
                    </a:lnTo>
                    <a:lnTo>
                      <a:pt x="638" y="793"/>
                    </a:lnTo>
                    <a:lnTo>
                      <a:pt x="638" y="793"/>
                    </a:lnTo>
                    <a:lnTo>
                      <a:pt x="631" y="784"/>
                    </a:lnTo>
                    <a:lnTo>
                      <a:pt x="624" y="775"/>
                    </a:lnTo>
                    <a:lnTo>
                      <a:pt x="616" y="767"/>
                    </a:lnTo>
                    <a:lnTo>
                      <a:pt x="609" y="758"/>
                    </a:lnTo>
                    <a:lnTo>
                      <a:pt x="601" y="749"/>
                    </a:lnTo>
                    <a:lnTo>
                      <a:pt x="601" y="749"/>
                    </a:lnTo>
                    <a:lnTo>
                      <a:pt x="599" y="747"/>
                    </a:lnTo>
                    <a:lnTo>
                      <a:pt x="594" y="744"/>
                    </a:lnTo>
                    <a:lnTo>
                      <a:pt x="590" y="742"/>
                    </a:lnTo>
                    <a:lnTo>
                      <a:pt x="586" y="742"/>
                    </a:lnTo>
                    <a:lnTo>
                      <a:pt x="583" y="744"/>
                    </a:lnTo>
                    <a:lnTo>
                      <a:pt x="583" y="744"/>
                    </a:lnTo>
                    <a:lnTo>
                      <a:pt x="578" y="750"/>
                    </a:lnTo>
                    <a:lnTo>
                      <a:pt x="574" y="756"/>
                    </a:lnTo>
                    <a:lnTo>
                      <a:pt x="571" y="763"/>
                    </a:lnTo>
                    <a:lnTo>
                      <a:pt x="569" y="770"/>
                    </a:lnTo>
                    <a:lnTo>
                      <a:pt x="570" y="777"/>
                    </a:lnTo>
                    <a:lnTo>
                      <a:pt x="570" y="777"/>
                    </a:lnTo>
                    <a:lnTo>
                      <a:pt x="573" y="787"/>
                    </a:lnTo>
                    <a:lnTo>
                      <a:pt x="576" y="797"/>
                    </a:lnTo>
                    <a:lnTo>
                      <a:pt x="577" y="807"/>
                    </a:lnTo>
                    <a:lnTo>
                      <a:pt x="578" y="817"/>
                    </a:lnTo>
                    <a:lnTo>
                      <a:pt x="579" y="827"/>
                    </a:lnTo>
                    <a:lnTo>
                      <a:pt x="579" y="837"/>
                    </a:lnTo>
                    <a:lnTo>
                      <a:pt x="578" y="847"/>
                    </a:lnTo>
                    <a:lnTo>
                      <a:pt x="577" y="857"/>
                    </a:lnTo>
                    <a:lnTo>
                      <a:pt x="576" y="868"/>
                    </a:lnTo>
                    <a:lnTo>
                      <a:pt x="575" y="878"/>
                    </a:lnTo>
                    <a:lnTo>
                      <a:pt x="575" y="878"/>
                    </a:lnTo>
                    <a:lnTo>
                      <a:pt x="574" y="888"/>
                    </a:lnTo>
                    <a:lnTo>
                      <a:pt x="574" y="898"/>
                    </a:lnTo>
                    <a:lnTo>
                      <a:pt x="575" y="908"/>
                    </a:lnTo>
                    <a:lnTo>
                      <a:pt x="576" y="918"/>
                    </a:lnTo>
                    <a:lnTo>
                      <a:pt x="576" y="928"/>
                    </a:lnTo>
                    <a:lnTo>
                      <a:pt x="576" y="928"/>
                    </a:lnTo>
                    <a:lnTo>
                      <a:pt x="575" y="941"/>
                    </a:lnTo>
                    <a:lnTo>
                      <a:pt x="573" y="954"/>
                    </a:lnTo>
                    <a:lnTo>
                      <a:pt x="568" y="966"/>
                    </a:lnTo>
                    <a:lnTo>
                      <a:pt x="561" y="976"/>
                    </a:lnTo>
                    <a:lnTo>
                      <a:pt x="551" y="986"/>
                    </a:lnTo>
                    <a:lnTo>
                      <a:pt x="551" y="986"/>
                    </a:lnTo>
                    <a:lnTo>
                      <a:pt x="540" y="993"/>
                    </a:lnTo>
                    <a:lnTo>
                      <a:pt x="530" y="1000"/>
                    </a:lnTo>
                    <a:lnTo>
                      <a:pt x="520" y="1007"/>
                    </a:lnTo>
                    <a:lnTo>
                      <a:pt x="510" y="1014"/>
                    </a:lnTo>
                    <a:lnTo>
                      <a:pt x="499" y="1020"/>
                    </a:lnTo>
                    <a:lnTo>
                      <a:pt x="488" y="1026"/>
                    </a:lnTo>
                    <a:lnTo>
                      <a:pt x="477" y="1030"/>
                    </a:lnTo>
                    <a:lnTo>
                      <a:pt x="466" y="1034"/>
                    </a:lnTo>
                    <a:lnTo>
                      <a:pt x="454" y="1036"/>
                    </a:lnTo>
                    <a:lnTo>
                      <a:pt x="441" y="1036"/>
                    </a:lnTo>
                    <a:lnTo>
                      <a:pt x="441" y="1036"/>
                    </a:lnTo>
                    <a:lnTo>
                      <a:pt x="440" y="1027"/>
                    </a:lnTo>
                    <a:lnTo>
                      <a:pt x="439" y="1018"/>
                    </a:lnTo>
                    <a:lnTo>
                      <a:pt x="438" y="1009"/>
                    </a:lnTo>
                    <a:lnTo>
                      <a:pt x="438" y="999"/>
                    </a:lnTo>
                    <a:lnTo>
                      <a:pt x="437" y="990"/>
                    </a:lnTo>
                    <a:lnTo>
                      <a:pt x="437" y="981"/>
                    </a:lnTo>
                    <a:lnTo>
                      <a:pt x="437" y="972"/>
                    </a:lnTo>
                    <a:lnTo>
                      <a:pt x="436" y="962"/>
                    </a:lnTo>
                    <a:lnTo>
                      <a:pt x="436" y="953"/>
                    </a:lnTo>
                    <a:lnTo>
                      <a:pt x="436" y="943"/>
                    </a:lnTo>
                    <a:lnTo>
                      <a:pt x="436" y="943"/>
                    </a:lnTo>
                    <a:lnTo>
                      <a:pt x="437" y="943"/>
                    </a:lnTo>
                    <a:lnTo>
                      <a:pt x="439" y="943"/>
                    </a:lnTo>
                    <a:lnTo>
                      <a:pt x="439" y="943"/>
                    </a:lnTo>
                    <a:lnTo>
                      <a:pt x="440" y="943"/>
                    </a:lnTo>
                    <a:lnTo>
                      <a:pt x="439" y="943"/>
                    </a:lnTo>
                    <a:lnTo>
                      <a:pt x="439" y="943"/>
                    </a:lnTo>
                    <a:lnTo>
                      <a:pt x="439" y="943"/>
                    </a:lnTo>
                    <a:lnTo>
                      <a:pt x="440" y="943"/>
                    </a:lnTo>
                    <a:lnTo>
                      <a:pt x="440" y="943"/>
                    </a:lnTo>
                    <a:lnTo>
                      <a:pt x="441" y="943"/>
                    </a:lnTo>
                    <a:lnTo>
                      <a:pt x="441" y="943"/>
                    </a:lnTo>
                    <a:lnTo>
                      <a:pt x="441" y="943"/>
                    </a:lnTo>
                    <a:lnTo>
                      <a:pt x="441" y="935"/>
                    </a:lnTo>
                    <a:lnTo>
                      <a:pt x="440" y="926"/>
                    </a:lnTo>
                    <a:lnTo>
                      <a:pt x="439" y="918"/>
                    </a:lnTo>
                    <a:lnTo>
                      <a:pt x="438" y="911"/>
                    </a:lnTo>
                    <a:lnTo>
                      <a:pt x="439" y="903"/>
                    </a:lnTo>
                    <a:lnTo>
                      <a:pt x="439" y="903"/>
                    </a:lnTo>
                    <a:lnTo>
                      <a:pt x="440" y="886"/>
                    </a:lnTo>
                    <a:lnTo>
                      <a:pt x="441" y="870"/>
                    </a:lnTo>
                    <a:lnTo>
                      <a:pt x="442" y="853"/>
                    </a:lnTo>
                    <a:lnTo>
                      <a:pt x="443" y="837"/>
                    </a:lnTo>
                    <a:lnTo>
                      <a:pt x="444" y="820"/>
                    </a:lnTo>
                    <a:lnTo>
                      <a:pt x="444" y="804"/>
                    </a:lnTo>
                    <a:lnTo>
                      <a:pt x="444" y="787"/>
                    </a:lnTo>
                    <a:lnTo>
                      <a:pt x="443" y="771"/>
                    </a:lnTo>
                    <a:lnTo>
                      <a:pt x="443" y="754"/>
                    </a:lnTo>
                    <a:lnTo>
                      <a:pt x="443" y="738"/>
                    </a:lnTo>
                    <a:lnTo>
                      <a:pt x="443" y="738"/>
                    </a:lnTo>
                    <a:lnTo>
                      <a:pt x="441" y="730"/>
                    </a:lnTo>
                    <a:lnTo>
                      <a:pt x="439" y="723"/>
                    </a:lnTo>
                    <a:lnTo>
                      <a:pt x="435" y="715"/>
                    </a:lnTo>
                    <a:lnTo>
                      <a:pt x="433" y="707"/>
                    </a:lnTo>
                    <a:lnTo>
                      <a:pt x="431" y="699"/>
                    </a:lnTo>
                    <a:lnTo>
                      <a:pt x="431" y="699"/>
                    </a:lnTo>
                    <a:lnTo>
                      <a:pt x="431" y="701"/>
                    </a:lnTo>
                    <a:lnTo>
                      <a:pt x="431" y="702"/>
                    </a:lnTo>
                    <a:lnTo>
                      <a:pt x="432" y="703"/>
                    </a:lnTo>
                    <a:lnTo>
                      <a:pt x="433" y="703"/>
                    </a:lnTo>
                    <a:lnTo>
                      <a:pt x="434" y="704"/>
                    </a:lnTo>
                    <a:lnTo>
                      <a:pt x="434" y="704"/>
                    </a:lnTo>
                    <a:lnTo>
                      <a:pt x="436" y="692"/>
                    </a:lnTo>
                    <a:lnTo>
                      <a:pt x="438" y="680"/>
                    </a:lnTo>
                    <a:lnTo>
                      <a:pt x="439" y="668"/>
                    </a:lnTo>
                    <a:lnTo>
                      <a:pt x="440" y="656"/>
                    </a:lnTo>
                    <a:lnTo>
                      <a:pt x="441" y="644"/>
                    </a:lnTo>
                    <a:lnTo>
                      <a:pt x="442" y="632"/>
                    </a:lnTo>
                    <a:lnTo>
                      <a:pt x="443" y="620"/>
                    </a:lnTo>
                    <a:lnTo>
                      <a:pt x="444" y="608"/>
                    </a:lnTo>
                    <a:lnTo>
                      <a:pt x="446" y="596"/>
                    </a:lnTo>
                    <a:lnTo>
                      <a:pt x="449" y="584"/>
                    </a:lnTo>
                    <a:lnTo>
                      <a:pt x="449" y="584"/>
                    </a:lnTo>
                    <a:lnTo>
                      <a:pt x="452" y="567"/>
                    </a:lnTo>
                    <a:lnTo>
                      <a:pt x="451" y="549"/>
                    </a:lnTo>
                    <a:lnTo>
                      <a:pt x="446" y="532"/>
                    </a:lnTo>
                    <a:lnTo>
                      <a:pt x="436" y="518"/>
                    </a:lnTo>
                    <a:lnTo>
                      <a:pt x="421" y="509"/>
                    </a:lnTo>
                    <a:lnTo>
                      <a:pt x="421" y="509"/>
                    </a:lnTo>
                    <a:lnTo>
                      <a:pt x="420" y="519"/>
                    </a:lnTo>
                    <a:lnTo>
                      <a:pt x="419" y="528"/>
                    </a:lnTo>
                    <a:lnTo>
                      <a:pt x="417" y="538"/>
                    </a:lnTo>
                    <a:lnTo>
                      <a:pt x="416" y="547"/>
                    </a:lnTo>
                    <a:lnTo>
                      <a:pt x="413" y="556"/>
                    </a:lnTo>
                    <a:lnTo>
                      <a:pt x="411" y="565"/>
                    </a:lnTo>
                    <a:lnTo>
                      <a:pt x="407" y="574"/>
                    </a:lnTo>
                    <a:lnTo>
                      <a:pt x="402" y="583"/>
                    </a:lnTo>
                    <a:lnTo>
                      <a:pt x="397" y="592"/>
                    </a:lnTo>
                    <a:lnTo>
                      <a:pt x="391" y="600"/>
                    </a:lnTo>
                    <a:lnTo>
                      <a:pt x="391" y="600"/>
                    </a:lnTo>
                    <a:lnTo>
                      <a:pt x="390" y="603"/>
                    </a:lnTo>
                    <a:lnTo>
                      <a:pt x="388" y="607"/>
                    </a:lnTo>
                    <a:lnTo>
                      <a:pt x="387" y="611"/>
                    </a:lnTo>
                    <a:lnTo>
                      <a:pt x="386" y="615"/>
                    </a:lnTo>
                    <a:lnTo>
                      <a:pt x="384" y="619"/>
                    </a:lnTo>
                    <a:lnTo>
                      <a:pt x="384" y="619"/>
                    </a:lnTo>
                    <a:lnTo>
                      <a:pt x="380" y="625"/>
                    </a:lnTo>
                    <a:lnTo>
                      <a:pt x="374" y="630"/>
                    </a:lnTo>
                    <a:lnTo>
                      <a:pt x="368" y="634"/>
                    </a:lnTo>
                    <a:lnTo>
                      <a:pt x="361" y="638"/>
                    </a:lnTo>
                    <a:lnTo>
                      <a:pt x="354" y="644"/>
                    </a:lnTo>
                    <a:lnTo>
                      <a:pt x="354" y="644"/>
                    </a:lnTo>
                    <a:lnTo>
                      <a:pt x="353" y="644"/>
                    </a:lnTo>
                    <a:lnTo>
                      <a:pt x="353" y="643"/>
                    </a:lnTo>
                    <a:lnTo>
                      <a:pt x="351" y="643"/>
                    </a:lnTo>
                    <a:lnTo>
                      <a:pt x="350" y="642"/>
                    </a:lnTo>
                    <a:lnTo>
                      <a:pt x="349" y="642"/>
                    </a:lnTo>
                    <a:lnTo>
                      <a:pt x="349" y="642"/>
                    </a:lnTo>
                    <a:lnTo>
                      <a:pt x="351" y="640"/>
                    </a:lnTo>
                    <a:lnTo>
                      <a:pt x="350" y="639"/>
                    </a:lnTo>
                    <a:lnTo>
                      <a:pt x="349" y="637"/>
                    </a:lnTo>
                    <a:lnTo>
                      <a:pt x="348" y="636"/>
                    </a:lnTo>
                    <a:lnTo>
                      <a:pt x="349" y="634"/>
                    </a:lnTo>
                    <a:lnTo>
                      <a:pt x="349" y="634"/>
                    </a:lnTo>
                    <a:lnTo>
                      <a:pt x="349" y="636"/>
                    </a:lnTo>
                    <a:lnTo>
                      <a:pt x="349" y="638"/>
                    </a:lnTo>
                    <a:lnTo>
                      <a:pt x="349" y="639"/>
                    </a:lnTo>
                    <a:lnTo>
                      <a:pt x="348" y="641"/>
                    </a:lnTo>
                    <a:lnTo>
                      <a:pt x="347" y="642"/>
                    </a:lnTo>
                    <a:lnTo>
                      <a:pt x="347" y="642"/>
                    </a:lnTo>
                    <a:lnTo>
                      <a:pt x="349" y="643"/>
                    </a:lnTo>
                    <a:lnTo>
                      <a:pt x="351" y="645"/>
                    </a:lnTo>
                    <a:lnTo>
                      <a:pt x="353" y="646"/>
                    </a:lnTo>
                    <a:lnTo>
                      <a:pt x="355" y="648"/>
                    </a:lnTo>
                    <a:lnTo>
                      <a:pt x="357" y="649"/>
                    </a:lnTo>
                    <a:lnTo>
                      <a:pt x="357" y="649"/>
                    </a:lnTo>
                    <a:lnTo>
                      <a:pt x="356" y="642"/>
                    </a:lnTo>
                    <a:lnTo>
                      <a:pt x="357" y="635"/>
                    </a:lnTo>
                    <a:lnTo>
                      <a:pt x="359" y="628"/>
                    </a:lnTo>
                    <a:lnTo>
                      <a:pt x="362" y="621"/>
                    </a:lnTo>
                    <a:lnTo>
                      <a:pt x="364" y="615"/>
                    </a:lnTo>
                    <a:lnTo>
                      <a:pt x="364" y="615"/>
                    </a:lnTo>
                    <a:lnTo>
                      <a:pt x="368" y="606"/>
                    </a:lnTo>
                    <a:lnTo>
                      <a:pt x="372" y="597"/>
                    </a:lnTo>
                    <a:lnTo>
                      <a:pt x="376" y="588"/>
                    </a:lnTo>
                    <a:lnTo>
                      <a:pt x="379" y="579"/>
                    </a:lnTo>
                    <a:lnTo>
                      <a:pt x="384" y="570"/>
                    </a:lnTo>
                    <a:lnTo>
                      <a:pt x="388" y="561"/>
                    </a:lnTo>
                    <a:lnTo>
                      <a:pt x="392" y="552"/>
                    </a:lnTo>
                    <a:lnTo>
                      <a:pt x="396" y="543"/>
                    </a:lnTo>
                    <a:lnTo>
                      <a:pt x="401" y="534"/>
                    </a:lnTo>
                    <a:lnTo>
                      <a:pt x="405" y="526"/>
                    </a:lnTo>
                    <a:lnTo>
                      <a:pt x="405" y="526"/>
                    </a:lnTo>
                    <a:lnTo>
                      <a:pt x="412" y="512"/>
                    </a:lnTo>
                    <a:lnTo>
                      <a:pt x="415" y="497"/>
                    </a:lnTo>
                    <a:lnTo>
                      <a:pt x="418" y="481"/>
                    </a:lnTo>
                    <a:lnTo>
                      <a:pt x="422" y="466"/>
                    </a:lnTo>
                    <a:lnTo>
                      <a:pt x="428" y="452"/>
                    </a:lnTo>
                    <a:lnTo>
                      <a:pt x="428" y="452"/>
                    </a:lnTo>
                    <a:lnTo>
                      <a:pt x="434" y="440"/>
                    </a:lnTo>
                    <a:lnTo>
                      <a:pt x="439" y="428"/>
                    </a:lnTo>
                    <a:lnTo>
                      <a:pt x="443" y="415"/>
                    </a:lnTo>
                    <a:lnTo>
                      <a:pt x="447" y="402"/>
                    </a:lnTo>
                    <a:lnTo>
                      <a:pt x="449" y="389"/>
                    </a:lnTo>
                    <a:lnTo>
                      <a:pt x="452" y="376"/>
                    </a:lnTo>
                    <a:lnTo>
                      <a:pt x="455" y="363"/>
                    </a:lnTo>
                    <a:lnTo>
                      <a:pt x="457" y="350"/>
                    </a:lnTo>
                    <a:lnTo>
                      <a:pt x="459" y="337"/>
                    </a:lnTo>
                    <a:lnTo>
                      <a:pt x="461" y="323"/>
                    </a:lnTo>
                    <a:lnTo>
                      <a:pt x="461" y="323"/>
                    </a:lnTo>
                    <a:lnTo>
                      <a:pt x="464" y="309"/>
                    </a:lnTo>
                    <a:lnTo>
                      <a:pt x="468" y="296"/>
                    </a:lnTo>
                    <a:lnTo>
                      <a:pt x="472" y="283"/>
                    </a:lnTo>
                    <a:lnTo>
                      <a:pt x="477" y="270"/>
                    </a:lnTo>
                    <a:lnTo>
                      <a:pt x="483" y="256"/>
                    </a:lnTo>
                    <a:lnTo>
                      <a:pt x="488" y="243"/>
                    </a:lnTo>
                    <a:lnTo>
                      <a:pt x="494" y="230"/>
                    </a:lnTo>
                    <a:lnTo>
                      <a:pt x="499" y="217"/>
                    </a:lnTo>
                    <a:lnTo>
                      <a:pt x="504" y="204"/>
                    </a:lnTo>
                    <a:lnTo>
                      <a:pt x="508" y="190"/>
                    </a:lnTo>
                    <a:lnTo>
                      <a:pt x="508" y="190"/>
                    </a:lnTo>
                    <a:lnTo>
                      <a:pt x="509" y="186"/>
                    </a:lnTo>
                    <a:lnTo>
                      <a:pt x="509" y="181"/>
                    </a:lnTo>
                    <a:lnTo>
                      <a:pt x="509" y="177"/>
                    </a:lnTo>
                    <a:lnTo>
                      <a:pt x="509" y="174"/>
                    </a:lnTo>
                    <a:lnTo>
                      <a:pt x="507" y="170"/>
                    </a:lnTo>
                    <a:lnTo>
                      <a:pt x="507" y="170"/>
                    </a:lnTo>
                    <a:lnTo>
                      <a:pt x="497" y="158"/>
                    </a:lnTo>
                    <a:lnTo>
                      <a:pt x="484" y="148"/>
                    </a:lnTo>
                    <a:lnTo>
                      <a:pt x="472" y="139"/>
                    </a:lnTo>
                    <a:lnTo>
                      <a:pt x="465" y="127"/>
                    </a:lnTo>
                    <a:lnTo>
                      <a:pt x="464" y="113"/>
                    </a:lnTo>
                    <a:lnTo>
                      <a:pt x="464" y="113"/>
                    </a:lnTo>
                    <a:lnTo>
                      <a:pt x="467" y="101"/>
                    </a:lnTo>
                    <a:lnTo>
                      <a:pt x="471" y="89"/>
                    </a:lnTo>
                    <a:lnTo>
                      <a:pt x="475" y="77"/>
                    </a:lnTo>
                    <a:lnTo>
                      <a:pt x="478" y="64"/>
                    </a:lnTo>
                    <a:lnTo>
                      <a:pt x="480" y="52"/>
                    </a:lnTo>
                    <a:lnTo>
                      <a:pt x="480" y="40"/>
                    </a:lnTo>
                    <a:lnTo>
                      <a:pt x="478" y="28"/>
                    </a:lnTo>
                    <a:lnTo>
                      <a:pt x="474" y="17"/>
                    </a:lnTo>
                    <a:lnTo>
                      <a:pt x="466" y="9"/>
                    </a:lnTo>
                    <a:lnTo>
                      <a:pt x="455" y="2"/>
                    </a:lnTo>
                    <a:lnTo>
                      <a:pt x="455" y="2"/>
                    </a:lnTo>
                    <a:lnTo>
                      <a:pt x="448" y="0"/>
                    </a:lnTo>
                    <a:lnTo>
                      <a:pt x="442" y="1"/>
                    </a:lnTo>
                    <a:lnTo>
                      <a:pt x="437" y="4"/>
                    </a:lnTo>
                    <a:lnTo>
                      <a:pt x="433" y="8"/>
                    </a:lnTo>
                    <a:lnTo>
                      <a:pt x="430" y="12"/>
                    </a:lnTo>
                    <a:lnTo>
                      <a:pt x="430" y="12"/>
                    </a:lnTo>
                    <a:lnTo>
                      <a:pt x="424" y="26"/>
                    </a:lnTo>
                    <a:lnTo>
                      <a:pt x="418" y="41"/>
                    </a:lnTo>
                    <a:lnTo>
                      <a:pt x="412" y="55"/>
                    </a:lnTo>
                    <a:lnTo>
                      <a:pt x="405" y="70"/>
                    </a:lnTo>
                    <a:lnTo>
                      <a:pt x="401" y="85"/>
                    </a:lnTo>
                    <a:lnTo>
                      <a:pt x="401" y="85"/>
                    </a:lnTo>
                    <a:lnTo>
                      <a:pt x="398" y="97"/>
                    </a:lnTo>
                    <a:lnTo>
                      <a:pt x="397" y="109"/>
                    </a:lnTo>
                    <a:lnTo>
                      <a:pt x="395" y="121"/>
                    </a:lnTo>
                    <a:lnTo>
                      <a:pt x="392" y="133"/>
                    </a:lnTo>
                    <a:lnTo>
                      <a:pt x="387" y="145"/>
                    </a:lnTo>
                    <a:lnTo>
                      <a:pt x="387" y="145"/>
                    </a:lnTo>
                    <a:lnTo>
                      <a:pt x="383" y="153"/>
                    </a:lnTo>
                    <a:lnTo>
                      <a:pt x="380" y="161"/>
                    </a:lnTo>
                    <a:lnTo>
                      <a:pt x="376" y="169"/>
                    </a:lnTo>
                    <a:lnTo>
                      <a:pt x="372" y="177"/>
                    </a:lnTo>
                    <a:lnTo>
                      <a:pt x="368" y="185"/>
                    </a:lnTo>
                    <a:lnTo>
                      <a:pt x="365" y="193"/>
                    </a:lnTo>
                    <a:lnTo>
                      <a:pt x="361" y="201"/>
                    </a:lnTo>
                    <a:lnTo>
                      <a:pt x="357" y="209"/>
                    </a:lnTo>
                    <a:lnTo>
                      <a:pt x="353" y="217"/>
                    </a:lnTo>
                    <a:lnTo>
                      <a:pt x="350" y="225"/>
                    </a:lnTo>
                    <a:lnTo>
                      <a:pt x="350" y="225"/>
                    </a:lnTo>
                    <a:lnTo>
                      <a:pt x="345" y="237"/>
                    </a:lnTo>
                    <a:lnTo>
                      <a:pt x="341" y="249"/>
                    </a:lnTo>
                    <a:lnTo>
                      <a:pt x="338" y="262"/>
                    </a:lnTo>
                    <a:lnTo>
                      <a:pt x="334" y="274"/>
                    </a:lnTo>
                    <a:lnTo>
                      <a:pt x="331" y="286"/>
                    </a:lnTo>
                    <a:lnTo>
                      <a:pt x="327" y="298"/>
                    </a:lnTo>
                    <a:lnTo>
                      <a:pt x="322" y="310"/>
                    </a:lnTo>
                    <a:lnTo>
                      <a:pt x="317" y="322"/>
                    </a:lnTo>
                    <a:lnTo>
                      <a:pt x="311" y="333"/>
                    </a:lnTo>
                    <a:lnTo>
                      <a:pt x="303" y="345"/>
                    </a:lnTo>
                    <a:lnTo>
                      <a:pt x="303" y="345"/>
                    </a:lnTo>
                    <a:lnTo>
                      <a:pt x="297" y="355"/>
                    </a:lnTo>
                    <a:lnTo>
                      <a:pt x="293" y="365"/>
                    </a:lnTo>
                    <a:lnTo>
                      <a:pt x="290" y="377"/>
                    </a:lnTo>
                    <a:lnTo>
                      <a:pt x="287" y="388"/>
                    </a:lnTo>
                    <a:lnTo>
                      <a:pt x="284" y="400"/>
                    </a:lnTo>
                    <a:lnTo>
                      <a:pt x="284" y="400"/>
                    </a:lnTo>
                    <a:lnTo>
                      <a:pt x="280" y="415"/>
                    </a:lnTo>
                    <a:lnTo>
                      <a:pt x="274" y="429"/>
                    </a:lnTo>
                    <a:lnTo>
                      <a:pt x="267" y="442"/>
                    </a:lnTo>
                    <a:lnTo>
                      <a:pt x="260" y="455"/>
                    </a:lnTo>
                    <a:lnTo>
                      <a:pt x="254" y="469"/>
                    </a:lnTo>
                    <a:lnTo>
                      <a:pt x="254" y="469"/>
                    </a:lnTo>
                    <a:lnTo>
                      <a:pt x="251" y="477"/>
                    </a:lnTo>
                    <a:lnTo>
                      <a:pt x="248" y="484"/>
                    </a:lnTo>
                    <a:lnTo>
                      <a:pt x="246" y="493"/>
                    </a:lnTo>
                    <a:lnTo>
                      <a:pt x="244" y="501"/>
                    </a:lnTo>
                    <a:lnTo>
                      <a:pt x="242" y="509"/>
                    </a:lnTo>
                    <a:lnTo>
                      <a:pt x="241" y="517"/>
                    </a:lnTo>
                    <a:lnTo>
                      <a:pt x="239" y="525"/>
                    </a:lnTo>
                    <a:lnTo>
                      <a:pt x="237" y="533"/>
                    </a:lnTo>
                    <a:lnTo>
                      <a:pt x="236" y="541"/>
                    </a:lnTo>
                    <a:lnTo>
                      <a:pt x="234" y="550"/>
                    </a:lnTo>
                    <a:lnTo>
                      <a:pt x="234" y="550"/>
                    </a:lnTo>
                    <a:lnTo>
                      <a:pt x="232" y="562"/>
                    </a:lnTo>
                    <a:lnTo>
                      <a:pt x="232" y="574"/>
                    </a:lnTo>
                    <a:lnTo>
                      <a:pt x="231" y="587"/>
                    </a:lnTo>
                    <a:lnTo>
                      <a:pt x="231" y="599"/>
                    </a:lnTo>
                    <a:lnTo>
                      <a:pt x="229" y="612"/>
                    </a:lnTo>
                    <a:lnTo>
                      <a:pt x="229" y="612"/>
                    </a:lnTo>
                    <a:lnTo>
                      <a:pt x="227" y="620"/>
                    </a:lnTo>
                    <a:lnTo>
                      <a:pt x="224" y="629"/>
                    </a:lnTo>
                    <a:lnTo>
                      <a:pt x="221" y="638"/>
                    </a:lnTo>
                    <a:lnTo>
                      <a:pt x="218" y="646"/>
                    </a:lnTo>
                    <a:lnTo>
                      <a:pt x="213" y="654"/>
                    </a:lnTo>
                    <a:lnTo>
                      <a:pt x="213" y="654"/>
                    </a:lnTo>
                    <a:lnTo>
                      <a:pt x="203" y="669"/>
                    </a:lnTo>
                    <a:lnTo>
                      <a:pt x="190" y="683"/>
                    </a:lnTo>
                    <a:lnTo>
                      <a:pt x="176" y="693"/>
                    </a:lnTo>
                    <a:lnTo>
                      <a:pt x="159" y="701"/>
                    </a:lnTo>
                    <a:lnTo>
                      <a:pt x="143" y="705"/>
                    </a:lnTo>
                    <a:lnTo>
                      <a:pt x="143" y="705"/>
                    </a:lnTo>
                    <a:lnTo>
                      <a:pt x="133" y="704"/>
                    </a:lnTo>
                    <a:lnTo>
                      <a:pt x="122" y="703"/>
                    </a:lnTo>
                    <a:lnTo>
                      <a:pt x="111" y="703"/>
                    </a:lnTo>
                    <a:lnTo>
                      <a:pt x="103" y="706"/>
                    </a:lnTo>
                    <a:lnTo>
                      <a:pt x="98" y="715"/>
                    </a:lnTo>
                    <a:lnTo>
                      <a:pt x="98" y="715"/>
                    </a:lnTo>
                    <a:lnTo>
                      <a:pt x="98" y="725"/>
                    </a:lnTo>
                    <a:lnTo>
                      <a:pt x="102" y="733"/>
                    </a:lnTo>
                    <a:lnTo>
                      <a:pt x="107" y="740"/>
                    </a:lnTo>
                    <a:lnTo>
                      <a:pt x="112" y="747"/>
                    </a:lnTo>
                    <a:lnTo>
                      <a:pt x="116" y="754"/>
                    </a:lnTo>
                    <a:lnTo>
                      <a:pt x="116" y="754"/>
                    </a:lnTo>
                    <a:lnTo>
                      <a:pt x="119" y="771"/>
                    </a:lnTo>
                    <a:lnTo>
                      <a:pt x="123" y="788"/>
                    </a:lnTo>
                    <a:lnTo>
                      <a:pt x="124" y="805"/>
                    </a:lnTo>
                    <a:lnTo>
                      <a:pt x="124" y="822"/>
                    </a:lnTo>
                    <a:lnTo>
                      <a:pt x="123" y="839"/>
                    </a:lnTo>
                    <a:lnTo>
                      <a:pt x="123" y="856"/>
                    </a:lnTo>
                    <a:lnTo>
                      <a:pt x="122" y="873"/>
                    </a:lnTo>
                    <a:lnTo>
                      <a:pt x="123" y="890"/>
                    </a:lnTo>
                    <a:lnTo>
                      <a:pt x="124" y="908"/>
                    </a:lnTo>
                    <a:lnTo>
                      <a:pt x="127" y="925"/>
                    </a:lnTo>
                    <a:lnTo>
                      <a:pt x="127" y="925"/>
                    </a:lnTo>
                    <a:lnTo>
                      <a:pt x="131" y="945"/>
                    </a:lnTo>
                    <a:lnTo>
                      <a:pt x="134" y="965"/>
                    </a:lnTo>
                    <a:lnTo>
                      <a:pt x="138" y="984"/>
                    </a:lnTo>
                    <a:lnTo>
                      <a:pt x="140" y="1004"/>
                    </a:lnTo>
                    <a:lnTo>
                      <a:pt x="142" y="1023"/>
                    </a:lnTo>
                    <a:lnTo>
                      <a:pt x="144" y="1042"/>
                    </a:lnTo>
                    <a:lnTo>
                      <a:pt x="145" y="1061"/>
                    </a:lnTo>
                    <a:lnTo>
                      <a:pt x="145" y="1080"/>
                    </a:lnTo>
                    <a:lnTo>
                      <a:pt x="145" y="1099"/>
                    </a:lnTo>
                    <a:lnTo>
                      <a:pt x="143" y="1119"/>
                    </a:lnTo>
                    <a:lnTo>
                      <a:pt x="143" y="1119"/>
                    </a:lnTo>
                    <a:lnTo>
                      <a:pt x="142" y="1131"/>
                    </a:lnTo>
                    <a:lnTo>
                      <a:pt x="141" y="1144"/>
                    </a:lnTo>
                    <a:lnTo>
                      <a:pt x="139" y="1156"/>
                    </a:lnTo>
                    <a:lnTo>
                      <a:pt x="138" y="1169"/>
                    </a:lnTo>
                    <a:lnTo>
                      <a:pt x="136" y="1182"/>
                    </a:lnTo>
                    <a:lnTo>
                      <a:pt x="135" y="1194"/>
                    </a:lnTo>
                    <a:lnTo>
                      <a:pt x="135" y="1207"/>
                    </a:lnTo>
                    <a:lnTo>
                      <a:pt x="135" y="1219"/>
                    </a:lnTo>
                    <a:lnTo>
                      <a:pt x="135" y="1232"/>
                    </a:lnTo>
                    <a:lnTo>
                      <a:pt x="136" y="1245"/>
                    </a:lnTo>
                    <a:lnTo>
                      <a:pt x="136" y="1245"/>
                    </a:lnTo>
                    <a:lnTo>
                      <a:pt x="138" y="1256"/>
                    </a:lnTo>
                    <a:lnTo>
                      <a:pt x="140" y="1266"/>
                    </a:lnTo>
                    <a:lnTo>
                      <a:pt x="141" y="1277"/>
                    </a:lnTo>
                    <a:lnTo>
                      <a:pt x="143" y="1288"/>
                    </a:lnTo>
                    <a:lnTo>
                      <a:pt x="145" y="1299"/>
                    </a:lnTo>
                    <a:lnTo>
                      <a:pt x="147" y="1309"/>
                    </a:lnTo>
                    <a:lnTo>
                      <a:pt x="148" y="1320"/>
                    </a:lnTo>
                    <a:lnTo>
                      <a:pt x="150" y="1331"/>
                    </a:lnTo>
                    <a:lnTo>
                      <a:pt x="151" y="1342"/>
                    </a:lnTo>
                    <a:lnTo>
                      <a:pt x="151" y="1352"/>
                    </a:lnTo>
                    <a:lnTo>
                      <a:pt x="151" y="1352"/>
                    </a:lnTo>
                    <a:lnTo>
                      <a:pt x="152" y="1371"/>
                    </a:lnTo>
                    <a:lnTo>
                      <a:pt x="153" y="1390"/>
                    </a:lnTo>
                    <a:lnTo>
                      <a:pt x="153" y="1410"/>
                    </a:lnTo>
                    <a:lnTo>
                      <a:pt x="153" y="1429"/>
                    </a:lnTo>
                    <a:lnTo>
                      <a:pt x="153" y="1448"/>
                    </a:lnTo>
                    <a:lnTo>
                      <a:pt x="152" y="1468"/>
                    </a:lnTo>
                    <a:lnTo>
                      <a:pt x="151" y="1486"/>
                    </a:lnTo>
                    <a:lnTo>
                      <a:pt x="149" y="1505"/>
                    </a:lnTo>
                    <a:lnTo>
                      <a:pt x="146" y="1524"/>
                    </a:lnTo>
                    <a:lnTo>
                      <a:pt x="143" y="1543"/>
                    </a:lnTo>
                    <a:lnTo>
                      <a:pt x="143" y="1543"/>
                    </a:lnTo>
                    <a:lnTo>
                      <a:pt x="141" y="1553"/>
                    </a:lnTo>
                    <a:lnTo>
                      <a:pt x="139" y="1562"/>
                    </a:lnTo>
                    <a:lnTo>
                      <a:pt x="137" y="1571"/>
                    </a:lnTo>
                    <a:lnTo>
                      <a:pt x="135" y="1580"/>
                    </a:lnTo>
                    <a:lnTo>
                      <a:pt x="133" y="1589"/>
                    </a:lnTo>
                    <a:lnTo>
                      <a:pt x="130" y="1598"/>
                    </a:lnTo>
                    <a:lnTo>
                      <a:pt x="128" y="1607"/>
                    </a:lnTo>
                    <a:lnTo>
                      <a:pt x="125" y="1616"/>
                    </a:lnTo>
                    <a:lnTo>
                      <a:pt x="122" y="1624"/>
                    </a:lnTo>
                    <a:lnTo>
                      <a:pt x="118" y="1633"/>
                    </a:lnTo>
                    <a:lnTo>
                      <a:pt x="118" y="1633"/>
                    </a:lnTo>
                    <a:lnTo>
                      <a:pt x="114" y="1643"/>
                    </a:lnTo>
                    <a:lnTo>
                      <a:pt x="110" y="1653"/>
                    </a:lnTo>
                    <a:lnTo>
                      <a:pt x="105" y="1662"/>
                    </a:lnTo>
                    <a:lnTo>
                      <a:pt x="100" y="1671"/>
                    </a:lnTo>
                    <a:lnTo>
                      <a:pt x="96" y="1680"/>
                    </a:lnTo>
                    <a:lnTo>
                      <a:pt x="91" y="1689"/>
                    </a:lnTo>
                    <a:lnTo>
                      <a:pt x="87" y="1698"/>
                    </a:lnTo>
                    <a:lnTo>
                      <a:pt x="82" y="1708"/>
                    </a:lnTo>
                    <a:lnTo>
                      <a:pt x="79" y="1717"/>
                    </a:lnTo>
                    <a:lnTo>
                      <a:pt x="75" y="1727"/>
                    </a:lnTo>
                    <a:lnTo>
                      <a:pt x="75" y="1727"/>
                    </a:lnTo>
                    <a:lnTo>
                      <a:pt x="75" y="1734"/>
                    </a:lnTo>
                    <a:lnTo>
                      <a:pt x="77" y="1741"/>
                    </a:lnTo>
                    <a:lnTo>
                      <a:pt x="80" y="1748"/>
                    </a:lnTo>
                    <a:lnTo>
                      <a:pt x="82" y="1755"/>
                    </a:lnTo>
                    <a:lnTo>
                      <a:pt x="81" y="1761"/>
                    </a:lnTo>
                    <a:lnTo>
                      <a:pt x="81" y="1761"/>
                    </a:lnTo>
                    <a:lnTo>
                      <a:pt x="78" y="1765"/>
                    </a:lnTo>
                    <a:lnTo>
                      <a:pt x="76" y="1768"/>
                    </a:lnTo>
                    <a:lnTo>
                      <a:pt x="73" y="1772"/>
                    </a:lnTo>
                    <a:lnTo>
                      <a:pt x="68" y="1775"/>
                    </a:lnTo>
                    <a:lnTo>
                      <a:pt x="65" y="1779"/>
                    </a:lnTo>
                    <a:lnTo>
                      <a:pt x="65" y="1779"/>
                    </a:lnTo>
                    <a:lnTo>
                      <a:pt x="51" y="1790"/>
                    </a:lnTo>
                    <a:lnTo>
                      <a:pt x="35" y="1798"/>
                    </a:lnTo>
                    <a:lnTo>
                      <a:pt x="18" y="1806"/>
                    </a:lnTo>
                    <a:lnTo>
                      <a:pt x="6" y="1816"/>
                    </a:lnTo>
                    <a:lnTo>
                      <a:pt x="0" y="1832"/>
                    </a:lnTo>
                    <a:lnTo>
                      <a:pt x="0" y="1832"/>
                    </a:lnTo>
                    <a:lnTo>
                      <a:pt x="2" y="1842"/>
                    </a:lnTo>
                    <a:lnTo>
                      <a:pt x="11" y="1846"/>
                    </a:lnTo>
                    <a:lnTo>
                      <a:pt x="23" y="1846"/>
                    </a:lnTo>
                    <a:lnTo>
                      <a:pt x="37" y="1844"/>
                    </a:lnTo>
                    <a:lnTo>
                      <a:pt x="48" y="1843"/>
                    </a:lnTo>
                    <a:lnTo>
                      <a:pt x="48" y="1843"/>
                    </a:lnTo>
                    <a:lnTo>
                      <a:pt x="78" y="1842"/>
                    </a:lnTo>
                    <a:lnTo>
                      <a:pt x="106" y="1842"/>
                    </a:lnTo>
                    <a:lnTo>
                      <a:pt x="136" y="1844"/>
                    </a:lnTo>
                    <a:lnTo>
                      <a:pt x="164" y="1845"/>
                    </a:lnTo>
                    <a:lnTo>
                      <a:pt x="194" y="1847"/>
                    </a:lnTo>
                    <a:lnTo>
                      <a:pt x="223" y="1849"/>
                    </a:lnTo>
                    <a:lnTo>
                      <a:pt x="252" y="1850"/>
                    </a:lnTo>
                    <a:lnTo>
                      <a:pt x="281" y="1851"/>
                    </a:lnTo>
                    <a:lnTo>
                      <a:pt x="311" y="1850"/>
                    </a:lnTo>
                    <a:lnTo>
                      <a:pt x="339" y="1847"/>
                    </a:lnTo>
                    <a:lnTo>
                      <a:pt x="339" y="1847"/>
                    </a:lnTo>
                    <a:lnTo>
                      <a:pt x="340" y="1847"/>
                    </a:lnTo>
                    <a:lnTo>
                      <a:pt x="340" y="1847"/>
                    </a:lnTo>
                    <a:lnTo>
                      <a:pt x="339" y="1847"/>
                    </a:lnTo>
                    <a:lnTo>
                      <a:pt x="338" y="1847"/>
                    </a:lnTo>
                    <a:lnTo>
                      <a:pt x="337" y="1847"/>
                    </a:lnTo>
                    <a:lnTo>
                      <a:pt x="337" y="1847"/>
                    </a:lnTo>
                    <a:lnTo>
                      <a:pt x="360" y="1849"/>
                    </a:lnTo>
                    <a:lnTo>
                      <a:pt x="383" y="1851"/>
                    </a:lnTo>
                    <a:lnTo>
                      <a:pt x="405" y="1853"/>
                    </a:lnTo>
                    <a:lnTo>
                      <a:pt x="429" y="1855"/>
                    </a:lnTo>
                    <a:lnTo>
                      <a:pt x="451" y="1857"/>
                    </a:lnTo>
                    <a:lnTo>
                      <a:pt x="475" y="1859"/>
                    </a:lnTo>
                    <a:lnTo>
                      <a:pt x="497" y="1861"/>
                    </a:lnTo>
                    <a:lnTo>
                      <a:pt x="521" y="1863"/>
                    </a:lnTo>
                    <a:lnTo>
                      <a:pt x="543" y="1864"/>
                    </a:lnTo>
                    <a:lnTo>
                      <a:pt x="567" y="1866"/>
                    </a:lnTo>
                    <a:lnTo>
                      <a:pt x="567" y="1866"/>
                    </a:lnTo>
                    <a:lnTo>
                      <a:pt x="586" y="1866"/>
                    </a:lnTo>
                    <a:lnTo>
                      <a:pt x="607" y="1864"/>
                    </a:lnTo>
                    <a:lnTo>
                      <a:pt x="626" y="1863"/>
                    </a:lnTo>
                    <a:lnTo>
                      <a:pt x="646" y="1860"/>
                    </a:lnTo>
                    <a:lnTo>
                      <a:pt x="665" y="1857"/>
                    </a:lnTo>
                    <a:lnTo>
                      <a:pt x="684" y="1854"/>
                    </a:lnTo>
                    <a:lnTo>
                      <a:pt x="705" y="1851"/>
                    </a:lnTo>
                    <a:lnTo>
                      <a:pt x="724" y="1848"/>
                    </a:lnTo>
                    <a:lnTo>
                      <a:pt x="744" y="1845"/>
                    </a:lnTo>
                    <a:lnTo>
                      <a:pt x="764" y="1842"/>
                    </a:lnTo>
                    <a:lnTo>
                      <a:pt x="764" y="1842"/>
                    </a:lnTo>
                    <a:lnTo>
                      <a:pt x="772" y="1841"/>
                    </a:lnTo>
                    <a:lnTo>
                      <a:pt x="780" y="1841"/>
                    </a:lnTo>
                    <a:lnTo>
                      <a:pt x="789" y="1841"/>
                    </a:lnTo>
                    <a:lnTo>
                      <a:pt x="797" y="1841"/>
                    </a:lnTo>
                    <a:lnTo>
                      <a:pt x="805" y="1841"/>
                    </a:lnTo>
                    <a:lnTo>
                      <a:pt x="814" y="1840"/>
                    </a:lnTo>
                    <a:lnTo>
                      <a:pt x="822" y="1840"/>
                    </a:lnTo>
                    <a:lnTo>
                      <a:pt x="830" y="1840"/>
                    </a:lnTo>
                    <a:lnTo>
                      <a:pt x="839" y="1839"/>
                    </a:lnTo>
                    <a:lnTo>
                      <a:pt x="848" y="1838"/>
                    </a:lnTo>
                    <a:lnTo>
                      <a:pt x="848" y="1838"/>
                    </a:lnTo>
                    <a:lnTo>
                      <a:pt x="849" y="1838"/>
                    </a:lnTo>
                    <a:lnTo>
                      <a:pt x="851" y="1837"/>
                    </a:lnTo>
                    <a:lnTo>
                      <a:pt x="852" y="1836"/>
                    </a:lnTo>
                    <a:lnTo>
                      <a:pt x="853" y="1834"/>
                    </a:lnTo>
                    <a:lnTo>
                      <a:pt x="852" y="1832"/>
                    </a:lnTo>
                    <a:lnTo>
                      <a:pt x="852" y="1832"/>
                    </a:lnTo>
                    <a:lnTo>
                      <a:pt x="848" y="1827"/>
                    </a:lnTo>
                    <a:lnTo>
                      <a:pt x="844" y="1823"/>
                    </a:lnTo>
                    <a:lnTo>
                      <a:pt x="841" y="1818"/>
                    </a:lnTo>
                    <a:lnTo>
                      <a:pt x="839" y="1813"/>
                    </a:lnTo>
                    <a:lnTo>
                      <a:pt x="838" y="1807"/>
                    </a:lnTo>
                    <a:lnTo>
                      <a:pt x="838" y="1807"/>
                    </a:lnTo>
                    <a:lnTo>
                      <a:pt x="840" y="1809"/>
                    </a:lnTo>
                    <a:lnTo>
                      <a:pt x="842" y="1811"/>
                    </a:lnTo>
                    <a:lnTo>
                      <a:pt x="845" y="1812"/>
                    </a:lnTo>
                    <a:lnTo>
                      <a:pt x="847" y="1812"/>
                    </a:lnTo>
                    <a:lnTo>
                      <a:pt x="850" y="1811"/>
                    </a:lnTo>
                    <a:lnTo>
                      <a:pt x="850" y="1811"/>
                    </a:lnTo>
                    <a:lnTo>
                      <a:pt x="850" y="1810"/>
                    </a:lnTo>
                    <a:lnTo>
                      <a:pt x="851" y="1809"/>
                    </a:lnTo>
                    <a:lnTo>
                      <a:pt x="851" y="1807"/>
                    </a:lnTo>
                    <a:lnTo>
                      <a:pt x="850" y="1806"/>
                    </a:lnTo>
                    <a:lnTo>
                      <a:pt x="850" y="1805"/>
                    </a:lnTo>
                    <a:lnTo>
                      <a:pt x="850" y="1805"/>
                    </a:lnTo>
                    <a:lnTo>
                      <a:pt x="841" y="1800"/>
                    </a:lnTo>
                    <a:lnTo>
                      <a:pt x="833" y="1794"/>
                    </a:lnTo>
                    <a:lnTo>
                      <a:pt x="827" y="1787"/>
                    </a:lnTo>
                    <a:lnTo>
                      <a:pt x="823" y="1779"/>
                    </a:lnTo>
                    <a:lnTo>
                      <a:pt x="818" y="1770"/>
                    </a:lnTo>
                    <a:lnTo>
                      <a:pt x="815" y="1761"/>
                    </a:lnTo>
                    <a:lnTo>
                      <a:pt x="812" y="1752"/>
                    </a:lnTo>
                    <a:lnTo>
                      <a:pt x="808" y="1743"/>
                    </a:lnTo>
                    <a:lnTo>
                      <a:pt x="805" y="1734"/>
                    </a:lnTo>
                    <a:lnTo>
                      <a:pt x="801" y="1726"/>
                    </a:lnTo>
                    <a:lnTo>
                      <a:pt x="801" y="1726"/>
                    </a:lnTo>
                    <a:lnTo>
                      <a:pt x="797" y="1720"/>
                    </a:lnTo>
                    <a:lnTo>
                      <a:pt x="790" y="1715"/>
                    </a:lnTo>
                    <a:lnTo>
                      <a:pt x="782" y="1709"/>
                    </a:lnTo>
                    <a:lnTo>
                      <a:pt x="775" y="1703"/>
                    </a:lnTo>
                    <a:lnTo>
                      <a:pt x="769" y="1696"/>
                    </a:lnTo>
                    <a:lnTo>
                      <a:pt x="769" y="1696"/>
                    </a:lnTo>
                    <a:lnTo>
                      <a:pt x="765" y="1689"/>
                    </a:lnTo>
                    <a:lnTo>
                      <a:pt x="761" y="1682"/>
                    </a:lnTo>
                    <a:lnTo>
                      <a:pt x="757" y="1675"/>
                    </a:lnTo>
                    <a:lnTo>
                      <a:pt x="751" y="1670"/>
                    </a:lnTo>
                    <a:lnTo>
                      <a:pt x="743" y="1667"/>
                    </a:lnTo>
                    <a:lnTo>
                      <a:pt x="743" y="1667"/>
                    </a:lnTo>
                    <a:lnTo>
                      <a:pt x="744" y="1666"/>
                    </a:lnTo>
                    <a:lnTo>
                      <a:pt x="744" y="1666"/>
                    </a:lnTo>
                    <a:lnTo>
                      <a:pt x="745" y="1665"/>
                    </a:lnTo>
                    <a:lnTo>
                      <a:pt x="745" y="1665"/>
                    </a:lnTo>
                    <a:lnTo>
                      <a:pt x="746" y="1664"/>
                    </a:lnTo>
                    <a:lnTo>
                      <a:pt x="746" y="1664"/>
                    </a:lnTo>
                    <a:lnTo>
                      <a:pt x="746" y="1666"/>
                    </a:lnTo>
                    <a:lnTo>
                      <a:pt x="745" y="1668"/>
                    </a:lnTo>
                    <a:lnTo>
                      <a:pt x="744" y="1670"/>
                    </a:lnTo>
                    <a:lnTo>
                      <a:pt x="745" y="1671"/>
                    </a:lnTo>
                    <a:lnTo>
                      <a:pt x="748" y="1672"/>
                    </a:lnTo>
                    <a:lnTo>
                      <a:pt x="748" y="1672"/>
                    </a:lnTo>
                    <a:lnTo>
                      <a:pt x="744" y="1676"/>
                    </a:lnTo>
                    <a:lnTo>
                      <a:pt x="741" y="1681"/>
                    </a:lnTo>
                    <a:lnTo>
                      <a:pt x="737" y="1686"/>
                    </a:lnTo>
                    <a:lnTo>
                      <a:pt x="733" y="1689"/>
                    </a:lnTo>
                    <a:lnTo>
                      <a:pt x="727" y="1689"/>
                    </a:lnTo>
                    <a:lnTo>
                      <a:pt x="727" y="1689"/>
                    </a:lnTo>
                    <a:lnTo>
                      <a:pt x="731" y="1688"/>
                    </a:lnTo>
                    <a:lnTo>
                      <a:pt x="734" y="1685"/>
                    </a:lnTo>
                    <a:lnTo>
                      <a:pt x="735" y="1682"/>
                    </a:lnTo>
                    <a:lnTo>
                      <a:pt x="736" y="1678"/>
                    </a:lnTo>
                    <a:lnTo>
                      <a:pt x="737" y="1674"/>
                    </a:lnTo>
                    <a:lnTo>
                      <a:pt x="737" y="1674"/>
                    </a:lnTo>
                    <a:lnTo>
                      <a:pt x="730" y="1675"/>
                    </a:lnTo>
                    <a:lnTo>
                      <a:pt x="727" y="1675"/>
                    </a:lnTo>
                    <a:lnTo>
                      <a:pt x="727" y="1676"/>
                    </a:lnTo>
                    <a:lnTo>
                      <a:pt x="730" y="1676"/>
                    </a:lnTo>
                    <a:lnTo>
                      <a:pt x="737" y="1677"/>
                    </a:lnTo>
                    <a:lnTo>
                      <a:pt x="737" y="1677"/>
                    </a:lnTo>
                    <a:lnTo>
                      <a:pt x="734" y="1664"/>
                    </a:lnTo>
                    <a:lnTo>
                      <a:pt x="729" y="1651"/>
                    </a:lnTo>
                    <a:lnTo>
                      <a:pt x="723" y="1640"/>
                    </a:lnTo>
                    <a:lnTo>
                      <a:pt x="717" y="1627"/>
                    </a:lnTo>
                    <a:lnTo>
                      <a:pt x="712" y="1615"/>
                    </a:lnTo>
                    <a:lnTo>
                      <a:pt x="712" y="1615"/>
                    </a:lnTo>
                    <a:lnTo>
                      <a:pt x="710" y="1603"/>
                    </a:lnTo>
                    <a:lnTo>
                      <a:pt x="711" y="1590"/>
                    </a:lnTo>
                    <a:lnTo>
                      <a:pt x="714" y="1577"/>
                    </a:lnTo>
                    <a:lnTo>
                      <a:pt x="717" y="1564"/>
                    </a:lnTo>
                    <a:lnTo>
                      <a:pt x="716" y="1551"/>
                    </a:lnTo>
                    <a:lnTo>
                      <a:pt x="716" y="1551"/>
                    </a:lnTo>
                    <a:lnTo>
                      <a:pt x="715" y="1551"/>
                    </a:lnTo>
                    <a:lnTo>
                      <a:pt x="712" y="1552"/>
                    </a:lnTo>
                    <a:lnTo>
                      <a:pt x="709" y="1553"/>
                    </a:lnTo>
                    <a:lnTo>
                      <a:pt x="706" y="1553"/>
                    </a:lnTo>
                    <a:lnTo>
                      <a:pt x="702" y="1553"/>
                    </a:lnTo>
                    <a:lnTo>
                      <a:pt x="702" y="1553"/>
                    </a:lnTo>
                    <a:lnTo>
                      <a:pt x="706" y="1547"/>
                    </a:lnTo>
                    <a:lnTo>
                      <a:pt x="709" y="1541"/>
                    </a:lnTo>
                    <a:lnTo>
                      <a:pt x="710" y="1534"/>
                    </a:lnTo>
                    <a:lnTo>
                      <a:pt x="710" y="1527"/>
                    </a:lnTo>
                    <a:lnTo>
                      <a:pt x="711" y="1521"/>
                    </a:lnTo>
                    <a:lnTo>
                      <a:pt x="711" y="1521"/>
                    </a:lnTo>
                    <a:lnTo>
                      <a:pt x="711" y="1509"/>
                    </a:lnTo>
                    <a:lnTo>
                      <a:pt x="710" y="1498"/>
                    </a:lnTo>
                    <a:lnTo>
                      <a:pt x="709" y="1486"/>
                    </a:lnTo>
                    <a:lnTo>
                      <a:pt x="707" y="1475"/>
                    </a:lnTo>
                    <a:lnTo>
                      <a:pt x="706" y="1463"/>
                    </a:lnTo>
                    <a:lnTo>
                      <a:pt x="706" y="1463"/>
                    </a:lnTo>
                    <a:lnTo>
                      <a:pt x="705" y="1453"/>
                    </a:lnTo>
                    <a:lnTo>
                      <a:pt x="705" y="1444"/>
                    </a:lnTo>
                    <a:lnTo>
                      <a:pt x="705" y="1434"/>
                    </a:lnTo>
                    <a:lnTo>
                      <a:pt x="706" y="1424"/>
                    </a:lnTo>
                    <a:lnTo>
                      <a:pt x="707" y="1415"/>
                    </a:lnTo>
                    <a:lnTo>
                      <a:pt x="707" y="1404"/>
                    </a:lnTo>
                    <a:lnTo>
                      <a:pt x="708" y="1394"/>
                    </a:lnTo>
                    <a:lnTo>
                      <a:pt x="708" y="1385"/>
                    </a:lnTo>
                    <a:lnTo>
                      <a:pt x="707" y="1375"/>
                    </a:lnTo>
                    <a:lnTo>
                      <a:pt x="706" y="1365"/>
                    </a:lnTo>
                    <a:lnTo>
                      <a:pt x="706" y="1365"/>
                    </a:lnTo>
                    <a:lnTo>
                      <a:pt x="704" y="1355"/>
                    </a:lnTo>
                    <a:lnTo>
                      <a:pt x="701" y="1345"/>
                    </a:lnTo>
                    <a:lnTo>
                      <a:pt x="699" y="1335"/>
                    </a:lnTo>
                    <a:lnTo>
                      <a:pt x="696" y="1325"/>
                    </a:lnTo>
                    <a:lnTo>
                      <a:pt x="693" y="1315"/>
                    </a:lnTo>
                    <a:lnTo>
                      <a:pt x="690" y="1305"/>
                    </a:lnTo>
                    <a:lnTo>
                      <a:pt x="688" y="1295"/>
                    </a:lnTo>
                    <a:lnTo>
                      <a:pt x="686" y="1285"/>
                    </a:lnTo>
                    <a:lnTo>
                      <a:pt x="684" y="1275"/>
                    </a:lnTo>
                    <a:lnTo>
                      <a:pt x="682" y="1265"/>
                    </a:lnTo>
                    <a:lnTo>
                      <a:pt x="682" y="1265"/>
                    </a:lnTo>
                    <a:lnTo>
                      <a:pt x="681" y="1251"/>
                    </a:lnTo>
                    <a:lnTo>
                      <a:pt x="680" y="1238"/>
                    </a:lnTo>
                    <a:lnTo>
                      <a:pt x="680" y="1224"/>
                    </a:lnTo>
                    <a:lnTo>
                      <a:pt x="681" y="1211"/>
                    </a:lnTo>
                    <a:lnTo>
                      <a:pt x="684" y="1197"/>
                    </a:lnTo>
                    <a:lnTo>
                      <a:pt x="684" y="1197"/>
                    </a:lnTo>
                    <a:lnTo>
                      <a:pt x="685" y="1195"/>
                    </a:lnTo>
                    <a:lnTo>
                      <a:pt x="687" y="1194"/>
                    </a:lnTo>
                    <a:lnTo>
                      <a:pt x="689" y="1193"/>
                    </a:lnTo>
                    <a:lnTo>
                      <a:pt x="691" y="1193"/>
                    </a:lnTo>
                    <a:lnTo>
                      <a:pt x="695" y="1192"/>
                    </a:lnTo>
                    <a:lnTo>
                      <a:pt x="695" y="1192"/>
                    </a:lnTo>
                    <a:lnTo>
                      <a:pt x="693" y="1193"/>
                    </a:lnTo>
                    <a:lnTo>
                      <a:pt x="690" y="1193"/>
                    </a:lnTo>
                    <a:lnTo>
                      <a:pt x="689" y="1193"/>
                    </a:lnTo>
                    <a:lnTo>
                      <a:pt x="688" y="1193"/>
                    </a:lnTo>
                    <a:lnTo>
                      <a:pt x="687" y="1192"/>
                    </a:lnTo>
                    <a:lnTo>
                      <a:pt x="687" y="1192"/>
                    </a:lnTo>
                    <a:lnTo>
                      <a:pt x="685" y="1176"/>
                    </a:lnTo>
                    <a:lnTo>
                      <a:pt x="684" y="1162"/>
                    </a:lnTo>
                    <a:lnTo>
                      <a:pt x="685" y="1148"/>
                    </a:lnTo>
                    <a:lnTo>
                      <a:pt x="686" y="1134"/>
                    </a:lnTo>
                    <a:lnTo>
                      <a:pt x="688" y="1120"/>
                    </a:lnTo>
                    <a:lnTo>
                      <a:pt x="690" y="1106"/>
                    </a:lnTo>
                    <a:lnTo>
                      <a:pt x="694" y="1092"/>
                    </a:lnTo>
                    <a:lnTo>
                      <a:pt x="698" y="1078"/>
                    </a:lnTo>
                    <a:lnTo>
                      <a:pt x="701" y="1063"/>
                    </a:lnTo>
                    <a:lnTo>
                      <a:pt x="704" y="1049"/>
                    </a:lnTo>
                    <a:lnTo>
                      <a:pt x="704" y="1049"/>
                    </a:lnTo>
                    <a:lnTo>
                      <a:pt x="711" y="1037"/>
                    </a:lnTo>
                    <a:lnTo>
                      <a:pt x="721" y="1027"/>
                    </a:lnTo>
                    <a:lnTo>
                      <a:pt x="731" y="1017"/>
                    </a:lnTo>
                    <a:lnTo>
                      <a:pt x="740" y="1007"/>
                    </a:lnTo>
                    <a:lnTo>
                      <a:pt x="740" y="995"/>
                    </a:lnTo>
                    <a:lnTo>
                      <a:pt x="740" y="995"/>
                    </a:lnTo>
                    <a:lnTo>
                      <a:pt x="735" y="985"/>
                    </a:lnTo>
                    <a:lnTo>
                      <a:pt x="729" y="976"/>
                    </a:lnTo>
                    <a:lnTo>
                      <a:pt x="721" y="968"/>
                    </a:lnTo>
                    <a:lnTo>
                      <a:pt x="712" y="961"/>
                    </a:lnTo>
                    <a:lnTo>
                      <a:pt x="702" y="954"/>
                    </a:lnTo>
                    <a:lnTo>
                      <a:pt x="702" y="954"/>
                    </a:lnTo>
                    <a:lnTo>
                      <a:pt x="701" y="954"/>
                    </a:lnTo>
                    <a:lnTo>
                      <a:pt x="700" y="953"/>
                    </a:lnTo>
                    <a:lnTo>
                      <a:pt x="698" y="953"/>
                    </a:lnTo>
                    <a:lnTo>
                      <a:pt x="697" y="954"/>
                    </a:lnTo>
                    <a:lnTo>
                      <a:pt x="697" y="956"/>
                    </a:lnTo>
                    <a:lnTo>
                      <a:pt x="697" y="956"/>
                    </a:lnTo>
                    <a:lnTo>
                      <a:pt x="697" y="955"/>
                    </a:lnTo>
                    <a:lnTo>
                      <a:pt x="696" y="953"/>
                    </a:lnTo>
                    <a:lnTo>
                      <a:pt x="695" y="951"/>
                    </a:lnTo>
                    <a:lnTo>
                      <a:pt x="694" y="950"/>
                    </a:lnTo>
                    <a:lnTo>
                      <a:pt x="691" y="950"/>
                    </a:lnTo>
                    <a:lnTo>
                      <a:pt x="691" y="950"/>
                    </a:lnTo>
                    <a:lnTo>
                      <a:pt x="681" y="949"/>
                    </a:lnTo>
                    <a:lnTo>
                      <a:pt x="671" y="946"/>
                    </a:lnTo>
                    <a:lnTo>
                      <a:pt x="662" y="944"/>
                    </a:lnTo>
                    <a:lnTo>
                      <a:pt x="652" y="941"/>
                    </a:lnTo>
                    <a:lnTo>
                      <a:pt x="641" y="939"/>
                    </a:lnTo>
                    <a:lnTo>
                      <a:pt x="632" y="937"/>
                    </a:lnTo>
                    <a:lnTo>
                      <a:pt x="622" y="935"/>
                    </a:lnTo>
                    <a:lnTo>
                      <a:pt x="612" y="935"/>
                    </a:lnTo>
                    <a:lnTo>
                      <a:pt x="603" y="935"/>
                    </a:lnTo>
                    <a:lnTo>
                      <a:pt x="592" y="938"/>
                    </a:lnTo>
                    <a:lnTo>
                      <a:pt x="592" y="938"/>
                    </a:lnTo>
                    <a:lnTo>
                      <a:pt x="592" y="938"/>
                    </a:lnTo>
                    <a:lnTo>
                      <a:pt x="593" y="939"/>
                    </a:lnTo>
                    <a:lnTo>
                      <a:pt x="593" y="939"/>
                    </a:lnTo>
                    <a:lnTo>
                      <a:pt x="594" y="940"/>
                    </a:lnTo>
                    <a:lnTo>
                      <a:pt x="594" y="940"/>
                    </a:lnTo>
                    <a:lnTo>
                      <a:pt x="594" y="940"/>
                    </a:lnTo>
                    <a:lnTo>
                      <a:pt x="594" y="940"/>
                    </a:lnTo>
                    <a:lnTo>
                      <a:pt x="592" y="940"/>
                    </a:lnTo>
                    <a:lnTo>
                      <a:pt x="591" y="940"/>
                    </a:lnTo>
                    <a:lnTo>
                      <a:pt x="589" y="940"/>
                    </a:lnTo>
                    <a:lnTo>
                      <a:pt x="587" y="941"/>
                    </a:lnTo>
                    <a:lnTo>
                      <a:pt x="587" y="941"/>
                    </a:lnTo>
                    <a:lnTo>
                      <a:pt x="575" y="952"/>
                    </a:lnTo>
                    <a:lnTo>
                      <a:pt x="563" y="962"/>
                    </a:lnTo>
                    <a:lnTo>
                      <a:pt x="550" y="971"/>
                    </a:lnTo>
                    <a:lnTo>
                      <a:pt x="536" y="978"/>
                    </a:lnTo>
                    <a:lnTo>
                      <a:pt x="521" y="983"/>
                    </a:lnTo>
                    <a:lnTo>
                      <a:pt x="521" y="983"/>
                    </a:lnTo>
                    <a:lnTo>
                      <a:pt x="503" y="986"/>
                    </a:lnTo>
                    <a:lnTo>
                      <a:pt x="485" y="990"/>
                    </a:lnTo>
                    <a:lnTo>
                      <a:pt x="469" y="994"/>
                    </a:lnTo>
                    <a:lnTo>
                      <a:pt x="452" y="998"/>
                    </a:lnTo>
                    <a:lnTo>
                      <a:pt x="436" y="1003"/>
                    </a:lnTo>
                    <a:lnTo>
                      <a:pt x="420" y="1009"/>
                    </a:lnTo>
                    <a:lnTo>
                      <a:pt x="404" y="1015"/>
                    </a:lnTo>
                    <a:lnTo>
                      <a:pt x="389" y="1023"/>
                    </a:lnTo>
                    <a:lnTo>
                      <a:pt x="373" y="1031"/>
                    </a:lnTo>
                    <a:lnTo>
                      <a:pt x="359" y="1040"/>
                    </a:lnTo>
                    <a:lnTo>
                      <a:pt x="359" y="1040"/>
                    </a:lnTo>
                    <a:lnTo>
                      <a:pt x="351" y="1044"/>
                    </a:lnTo>
                    <a:lnTo>
                      <a:pt x="344" y="1050"/>
                    </a:lnTo>
                    <a:lnTo>
                      <a:pt x="339" y="1056"/>
                    </a:lnTo>
                    <a:lnTo>
                      <a:pt x="335" y="1063"/>
                    </a:lnTo>
                    <a:lnTo>
                      <a:pt x="334" y="1071"/>
                    </a:lnTo>
                    <a:lnTo>
                      <a:pt x="337" y="1623"/>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22" name="Freeform 38"/>
              <p:cNvSpPr>
                <a:spLocks/>
              </p:cNvSpPr>
              <p:nvPr/>
            </p:nvSpPr>
            <p:spPr bwMode="auto">
              <a:xfrm>
                <a:off x="221" y="4058"/>
                <a:ext cx="10" cy="31"/>
              </a:xfrm>
              <a:custGeom>
                <a:avLst/>
                <a:gdLst>
                  <a:gd name="T0" fmla="*/ 125 w 428"/>
                  <a:gd name="T1" fmla="*/ 8 h 1431"/>
                  <a:gd name="T2" fmla="*/ 143 w 428"/>
                  <a:gd name="T3" fmla="*/ 54 h 1431"/>
                  <a:gd name="T4" fmla="*/ 170 w 428"/>
                  <a:gd name="T5" fmla="*/ 119 h 1431"/>
                  <a:gd name="T6" fmla="*/ 184 w 428"/>
                  <a:gd name="T7" fmla="*/ 153 h 1431"/>
                  <a:gd name="T8" fmla="*/ 197 w 428"/>
                  <a:gd name="T9" fmla="*/ 164 h 1431"/>
                  <a:gd name="T10" fmla="*/ 218 w 428"/>
                  <a:gd name="T11" fmla="*/ 159 h 1431"/>
                  <a:gd name="T12" fmla="*/ 225 w 428"/>
                  <a:gd name="T13" fmla="*/ 162 h 1431"/>
                  <a:gd name="T14" fmla="*/ 241 w 428"/>
                  <a:gd name="T15" fmla="*/ 198 h 1431"/>
                  <a:gd name="T16" fmla="*/ 248 w 428"/>
                  <a:gd name="T17" fmla="*/ 246 h 1431"/>
                  <a:gd name="T18" fmla="*/ 251 w 428"/>
                  <a:gd name="T19" fmla="*/ 255 h 1431"/>
                  <a:gd name="T20" fmla="*/ 251 w 428"/>
                  <a:gd name="T21" fmla="*/ 253 h 1431"/>
                  <a:gd name="T22" fmla="*/ 248 w 428"/>
                  <a:gd name="T23" fmla="*/ 252 h 1431"/>
                  <a:gd name="T24" fmla="*/ 246 w 428"/>
                  <a:gd name="T25" fmla="*/ 253 h 1431"/>
                  <a:gd name="T26" fmla="*/ 243 w 428"/>
                  <a:gd name="T27" fmla="*/ 249 h 1431"/>
                  <a:gd name="T28" fmla="*/ 239 w 428"/>
                  <a:gd name="T29" fmla="*/ 249 h 1431"/>
                  <a:gd name="T30" fmla="*/ 238 w 428"/>
                  <a:gd name="T31" fmla="*/ 246 h 1431"/>
                  <a:gd name="T32" fmla="*/ 239 w 428"/>
                  <a:gd name="T33" fmla="*/ 259 h 1431"/>
                  <a:gd name="T34" fmla="*/ 258 w 428"/>
                  <a:gd name="T35" fmla="*/ 276 h 1431"/>
                  <a:gd name="T36" fmla="*/ 279 w 428"/>
                  <a:gd name="T37" fmla="*/ 297 h 1431"/>
                  <a:gd name="T38" fmla="*/ 287 w 428"/>
                  <a:gd name="T39" fmla="*/ 343 h 1431"/>
                  <a:gd name="T40" fmla="*/ 310 w 428"/>
                  <a:gd name="T41" fmla="*/ 383 h 1431"/>
                  <a:gd name="T42" fmla="*/ 362 w 428"/>
                  <a:gd name="T43" fmla="*/ 419 h 1431"/>
                  <a:gd name="T44" fmla="*/ 382 w 428"/>
                  <a:gd name="T45" fmla="*/ 458 h 1431"/>
                  <a:gd name="T46" fmla="*/ 394 w 428"/>
                  <a:gd name="T47" fmla="*/ 479 h 1431"/>
                  <a:gd name="T48" fmla="*/ 403 w 428"/>
                  <a:gd name="T49" fmla="*/ 488 h 1431"/>
                  <a:gd name="T50" fmla="*/ 418 w 428"/>
                  <a:gd name="T51" fmla="*/ 512 h 1431"/>
                  <a:gd name="T52" fmla="*/ 427 w 428"/>
                  <a:gd name="T53" fmla="*/ 561 h 1431"/>
                  <a:gd name="T54" fmla="*/ 414 w 428"/>
                  <a:gd name="T55" fmla="*/ 610 h 1431"/>
                  <a:gd name="T56" fmla="*/ 381 w 428"/>
                  <a:gd name="T57" fmla="*/ 656 h 1431"/>
                  <a:gd name="T58" fmla="*/ 339 w 428"/>
                  <a:gd name="T59" fmla="*/ 688 h 1431"/>
                  <a:gd name="T60" fmla="*/ 321 w 428"/>
                  <a:gd name="T61" fmla="*/ 732 h 1431"/>
                  <a:gd name="T62" fmla="*/ 316 w 428"/>
                  <a:gd name="T63" fmla="*/ 763 h 1431"/>
                  <a:gd name="T64" fmla="*/ 287 w 428"/>
                  <a:gd name="T65" fmla="*/ 828 h 1431"/>
                  <a:gd name="T66" fmla="*/ 262 w 428"/>
                  <a:gd name="T67" fmla="*/ 865 h 1431"/>
                  <a:gd name="T68" fmla="*/ 260 w 428"/>
                  <a:gd name="T69" fmla="*/ 898 h 1431"/>
                  <a:gd name="T70" fmla="*/ 271 w 428"/>
                  <a:gd name="T71" fmla="*/ 992 h 1431"/>
                  <a:gd name="T72" fmla="*/ 284 w 428"/>
                  <a:gd name="T73" fmla="*/ 1029 h 1431"/>
                  <a:gd name="T74" fmla="*/ 301 w 428"/>
                  <a:gd name="T75" fmla="*/ 1082 h 1431"/>
                  <a:gd name="T76" fmla="*/ 303 w 428"/>
                  <a:gd name="T77" fmla="*/ 1149 h 1431"/>
                  <a:gd name="T78" fmla="*/ 306 w 428"/>
                  <a:gd name="T79" fmla="*/ 1250 h 1431"/>
                  <a:gd name="T80" fmla="*/ 289 w 428"/>
                  <a:gd name="T81" fmla="*/ 1334 h 1431"/>
                  <a:gd name="T82" fmla="*/ 255 w 428"/>
                  <a:gd name="T83" fmla="*/ 1416 h 1431"/>
                  <a:gd name="T84" fmla="*/ 240 w 428"/>
                  <a:gd name="T85" fmla="*/ 1429 h 1431"/>
                  <a:gd name="T86" fmla="*/ 197 w 428"/>
                  <a:gd name="T87" fmla="*/ 1383 h 1431"/>
                  <a:gd name="T88" fmla="*/ 165 w 428"/>
                  <a:gd name="T89" fmla="*/ 1313 h 1431"/>
                  <a:gd name="T90" fmla="*/ 111 w 428"/>
                  <a:gd name="T91" fmla="*/ 909 h 1431"/>
                  <a:gd name="T92" fmla="*/ 82 w 428"/>
                  <a:gd name="T93" fmla="*/ 657 h 1431"/>
                  <a:gd name="T94" fmla="*/ 35 w 428"/>
                  <a:gd name="T95" fmla="*/ 611 h 1431"/>
                  <a:gd name="T96" fmla="*/ 2 w 428"/>
                  <a:gd name="T97" fmla="*/ 575 h 1431"/>
                  <a:gd name="T98" fmla="*/ 9 w 428"/>
                  <a:gd name="T99" fmla="*/ 548 h 1431"/>
                  <a:gd name="T100" fmla="*/ 23 w 428"/>
                  <a:gd name="T101" fmla="*/ 530 h 1431"/>
                  <a:gd name="T102" fmla="*/ 28 w 428"/>
                  <a:gd name="T103" fmla="*/ 509 h 1431"/>
                  <a:gd name="T104" fmla="*/ 67 w 428"/>
                  <a:gd name="T105" fmla="*/ 431 h 1431"/>
                  <a:gd name="T106" fmla="*/ 97 w 428"/>
                  <a:gd name="T107" fmla="*/ 350 h 1431"/>
                  <a:gd name="T108" fmla="*/ 101 w 428"/>
                  <a:gd name="T109" fmla="*/ 289 h 1431"/>
                  <a:gd name="T110" fmla="*/ 98 w 428"/>
                  <a:gd name="T111" fmla="*/ 214 h 1431"/>
                  <a:gd name="T112" fmla="*/ 96 w 428"/>
                  <a:gd name="T113" fmla="*/ 173 h 1431"/>
                  <a:gd name="T114" fmla="*/ 85 w 428"/>
                  <a:gd name="T115" fmla="*/ 129 h 1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8" h="1431">
                    <a:moveTo>
                      <a:pt x="100" y="0"/>
                    </a:moveTo>
                    <a:lnTo>
                      <a:pt x="108" y="0"/>
                    </a:lnTo>
                    <a:lnTo>
                      <a:pt x="114" y="1"/>
                    </a:lnTo>
                    <a:lnTo>
                      <a:pt x="120" y="4"/>
                    </a:lnTo>
                    <a:lnTo>
                      <a:pt x="125" y="8"/>
                    </a:lnTo>
                    <a:lnTo>
                      <a:pt x="128" y="13"/>
                    </a:lnTo>
                    <a:lnTo>
                      <a:pt x="128" y="13"/>
                    </a:lnTo>
                    <a:lnTo>
                      <a:pt x="132" y="27"/>
                    </a:lnTo>
                    <a:lnTo>
                      <a:pt x="137" y="41"/>
                    </a:lnTo>
                    <a:lnTo>
                      <a:pt x="143" y="54"/>
                    </a:lnTo>
                    <a:lnTo>
                      <a:pt x="148" y="67"/>
                    </a:lnTo>
                    <a:lnTo>
                      <a:pt x="153" y="80"/>
                    </a:lnTo>
                    <a:lnTo>
                      <a:pt x="160" y="93"/>
                    </a:lnTo>
                    <a:lnTo>
                      <a:pt x="165" y="106"/>
                    </a:lnTo>
                    <a:lnTo>
                      <a:pt x="170" y="119"/>
                    </a:lnTo>
                    <a:lnTo>
                      <a:pt x="175" y="133"/>
                    </a:lnTo>
                    <a:lnTo>
                      <a:pt x="180" y="146"/>
                    </a:lnTo>
                    <a:lnTo>
                      <a:pt x="180" y="146"/>
                    </a:lnTo>
                    <a:lnTo>
                      <a:pt x="182" y="150"/>
                    </a:lnTo>
                    <a:lnTo>
                      <a:pt x="184" y="153"/>
                    </a:lnTo>
                    <a:lnTo>
                      <a:pt x="186" y="156"/>
                    </a:lnTo>
                    <a:lnTo>
                      <a:pt x="189" y="159"/>
                    </a:lnTo>
                    <a:lnTo>
                      <a:pt x="192" y="161"/>
                    </a:lnTo>
                    <a:lnTo>
                      <a:pt x="192" y="161"/>
                    </a:lnTo>
                    <a:lnTo>
                      <a:pt x="197" y="164"/>
                    </a:lnTo>
                    <a:lnTo>
                      <a:pt x="202" y="164"/>
                    </a:lnTo>
                    <a:lnTo>
                      <a:pt x="208" y="162"/>
                    </a:lnTo>
                    <a:lnTo>
                      <a:pt x="213" y="160"/>
                    </a:lnTo>
                    <a:lnTo>
                      <a:pt x="218" y="159"/>
                    </a:lnTo>
                    <a:lnTo>
                      <a:pt x="218" y="159"/>
                    </a:lnTo>
                    <a:lnTo>
                      <a:pt x="219" y="162"/>
                    </a:lnTo>
                    <a:lnTo>
                      <a:pt x="220" y="163"/>
                    </a:lnTo>
                    <a:lnTo>
                      <a:pt x="222" y="162"/>
                    </a:lnTo>
                    <a:lnTo>
                      <a:pt x="224" y="162"/>
                    </a:lnTo>
                    <a:lnTo>
                      <a:pt x="225" y="162"/>
                    </a:lnTo>
                    <a:lnTo>
                      <a:pt x="225" y="162"/>
                    </a:lnTo>
                    <a:lnTo>
                      <a:pt x="230" y="170"/>
                    </a:lnTo>
                    <a:lnTo>
                      <a:pt x="235" y="180"/>
                    </a:lnTo>
                    <a:lnTo>
                      <a:pt x="238" y="189"/>
                    </a:lnTo>
                    <a:lnTo>
                      <a:pt x="241" y="198"/>
                    </a:lnTo>
                    <a:lnTo>
                      <a:pt x="244" y="208"/>
                    </a:lnTo>
                    <a:lnTo>
                      <a:pt x="245" y="217"/>
                    </a:lnTo>
                    <a:lnTo>
                      <a:pt x="247" y="227"/>
                    </a:lnTo>
                    <a:lnTo>
                      <a:pt x="248" y="237"/>
                    </a:lnTo>
                    <a:lnTo>
                      <a:pt x="248" y="246"/>
                    </a:lnTo>
                    <a:lnTo>
                      <a:pt x="248" y="256"/>
                    </a:lnTo>
                    <a:lnTo>
                      <a:pt x="248" y="256"/>
                    </a:lnTo>
                    <a:lnTo>
                      <a:pt x="249" y="256"/>
                    </a:lnTo>
                    <a:lnTo>
                      <a:pt x="249" y="255"/>
                    </a:lnTo>
                    <a:lnTo>
                      <a:pt x="251" y="255"/>
                    </a:lnTo>
                    <a:lnTo>
                      <a:pt x="251" y="254"/>
                    </a:lnTo>
                    <a:lnTo>
                      <a:pt x="251" y="254"/>
                    </a:lnTo>
                    <a:lnTo>
                      <a:pt x="251" y="254"/>
                    </a:lnTo>
                    <a:lnTo>
                      <a:pt x="251" y="253"/>
                    </a:lnTo>
                    <a:lnTo>
                      <a:pt x="251" y="253"/>
                    </a:lnTo>
                    <a:lnTo>
                      <a:pt x="249" y="252"/>
                    </a:lnTo>
                    <a:lnTo>
                      <a:pt x="249" y="252"/>
                    </a:lnTo>
                    <a:lnTo>
                      <a:pt x="248" y="252"/>
                    </a:lnTo>
                    <a:lnTo>
                      <a:pt x="248" y="252"/>
                    </a:lnTo>
                    <a:lnTo>
                      <a:pt x="248" y="252"/>
                    </a:lnTo>
                    <a:lnTo>
                      <a:pt x="247" y="252"/>
                    </a:lnTo>
                    <a:lnTo>
                      <a:pt x="247" y="253"/>
                    </a:lnTo>
                    <a:lnTo>
                      <a:pt x="246" y="253"/>
                    </a:lnTo>
                    <a:lnTo>
                      <a:pt x="246" y="253"/>
                    </a:lnTo>
                    <a:lnTo>
                      <a:pt x="246" y="253"/>
                    </a:lnTo>
                    <a:lnTo>
                      <a:pt x="245" y="253"/>
                    </a:lnTo>
                    <a:lnTo>
                      <a:pt x="244" y="252"/>
                    </a:lnTo>
                    <a:lnTo>
                      <a:pt x="243" y="251"/>
                    </a:lnTo>
                    <a:lnTo>
                      <a:pt x="243" y="250"/>
                    </a:lnTo>
                    <a:lnTo>
                      <a:pt x="243" y="249"/>
                    </a:lnTo>
                    <a:lnTo>
                      <a:pt x="243" y="249"/>
                    </a:lnTo>
                    <a:lnTo>
                      <a:pt x="242" y="251"/>
                    </a:lnTo>
                    <a:lnTo>
                      <a:pt x="241" y="251"/>
                    </a:lnTo>
                    <a:lnTo>
                      <a:pt x="240" y="250"/>
                    </a:lnTo>
                    <a:lnTo>
                      <a:pt x="239" y="249"/>
                    </a:lnTo>
                    <a:lnTo>
                      <a:pt x="238" y="249"/>
                    </a:lnTo>
                    <a:lnTo>
                      <a:pt x="238" y="249"/>
                    </a:lnTo>
                    <a:lnTo>
                      <a:pt x="238" y="248"/>
                    </a:lnTo>
                    <a:lnTo>
                      <a:pt x="238" y="247"/>
                    </a:lnTo>
                    <a:lnTo>
                      <a:pt x="238" y="246"/>
                    </a:lnTo>
                    <a:lnTo>
                      <a:pt x="238" y="245"/>
                    </a:lnTo>
                    <a:lnTo>
                      <a:pt x="238" y="244"/>
                    </a:lnTo>
                    <a:lnTo>
                      <a:pt x="238" y="244"/>
                    </a:lnTo>
                    <a:lnTo>
                      <a:pt x="238" y="251"/>
                    </a:lnTo>
                    <a:lnTo>
                      <a:pt x="239" y="259"/>
                    </a:lnTo>
                    <a:lnTo>
                      <a:pt x="241" y="267"/>
                    </a:lnTo>
                    <a:lnTo>
                      <a:pt x="244" y="272"/>
                    </a:lnTo>
                    <a:lnTo>
                      <a:pt x="248" y="274"/>
                    </a:lnTo>
                    <a:lnTo>
                      <a:pt x="248" y="274"/>
                    </a:lnTo>
                    <a:lnTo>
                      <a:pt x="258" y="276"/>
                    </a:lnTo>
                    <a:lnTo>
                      <a:pt x="266" y="279"/>
                    </a:lnTo>
                    <a:lnTo>
                      <a:pt x="273" y="285"/>
                    </a:lnTo>
                    <a:lnTo>
                      <a:pt x="278" y="291"/>
                    </a:lnTo>
                    <a:lnTo>
                      <a:pt x="279" y="297"/>
                    </a:lnTo>
                    <a:lnTo>
                      <a:pt x="279" y="297"/>
                    </a:lnTo>
                    <a:lnTo>
                      <a:pt x="280" y="307"/>
                    </a:lnTo>
                    <a:lnTo>
                      <a:pt x="281" y="316"/>
                    </a:lnTo>
                    <a:lnTo>
                      <a:pt x="282" y="326"/>
                    </a:lnTo>
                    <a:lnTo>
                      <a:pt x="284" y="334"/>
                    </a:lnTo>
                    <a:lnTo>
                      <a:pt x="287" y="343"/>
                    </a:lnTo>
                    <a:lnTo>
                      <a:pt x="291" y="351"/>
                    </a:lnTo>
                    <a:lnTo>
                      <a:pt x="295" y="359"/>
                    </a:lnTo>
                    <a:lnTo>
                      <a:pt x="300" y="367"/>
                    </a:lnTo>
                    <a:lnTo>
                      <a:pt x="305" y="375"/>
                    </a:lnTo>
                    <a:lnTo>
                      <a:pt x="310" y="383"/>
                    </a:lnTo>
                    <a:lnTo>
                      <a:pt x="310" y="383"/>
                    </a:lnTo>
                    <a:lnTo>
                      <a:pt x="321" y="394"/>
                    </a:lnTo>
                    <a:lnTo>
                      <a:pt x="334" y="402"/>
                    </a:lnTo>
                    <a:lnTo>
                      <a:pt x="349" y="410"/>
                    </a:lnTo>
                    <a:lnTo>
                      <a:pt x="362" y="419"/>
                    </a:lnTo>
                    <a:lnTo>
                      <a:pt x="372" y="431"/>
                    </a:lnTo>
                    <a:lnTo>
                      <a:pt x="372" y="431"/>
                    </a:lnTo>
                    <a:lnTo>
                      <a:pt x="376" y="439"/>
                    </a:lnTo>
                    <a:lnTo>
                      <a:pt x="379" y="449"/>
                    </a:lnTo>
                    <a:lnTo>
                      <a:pt x="382" y="458"/>
                    </a:lnTo>
                    <a:lnTo>
                      <a:pt x="385" y="468"/>
                    </a:lnTo>
                    <a:lnTo>
                      <a:pt x="389" y="477"/>
                    </a:lnTo>
                    <a:lnTo>
                      <a:pt x="389" y="477"/>
                    </a:lnTo>
                    <a:lnTo>
                      <a:pt x="391" y="478"/>
                    </a:lnTo>
                    <a:lnTo>
                      <a:pt x="394" y="479"/>
                    </a:lnTo>
                    <a:lnTo>
                      <a:pt x="396" y="480"/>
                    </a:lnTo>
                    <a:lnTo>
                      <a:pt x="398" y="481"/>
                    </a:lnTo>
                    <a:lnTo>
                      <a:pt x="399" y="483"/>
                    </a:lnTo>
                    <a:lnTo>
                      <a:pt x="399" y="483"/>
                    </a:lnTo>
                    <a:lnTo>
                      <a:pt x="403" y="488"/>
                    </a:lnTo>
                    <a:lnTo>
                      <a:pt x="407" y="495"/>
                    </a:lnTo>
                    <a:lnTo>
                      <a:pt x="411" y="501"/>
                    </a:lnTo>
                    <a:lnTo>
                      <a:pt x="415" y="506"/>
                    </a:lnTo>
                    <a:lnTo>
                      <a:pt x="418" y="512"/>
                    </a:lnTo>
                    <a:lnTo>
                      <a:pt x="418" y="512"/>
                    </a:lnTo>
                    <a:lnTo>
                      <a:pt x="422" y="521"/>
                    </a:lnTo>
                    <a:lnTo>
                      <a:pt x="425" y="531"/>
                    </a:lnTo>
                    <a:lnTo>
                      <a:pt x="427" y="540"/>
                    </a:lnTo>
                    <a:lnTo>
                      <a:pt x="428" y="551"/>
                    </a:lnTo>
                    <a:lnTo>
                      <a:pt x="427" y="561"/>
                    </a:lnTo>
                    <a:lnTo>
                      <a:pt x="426" y="571"/>
                    </a:lnTo>
                    <a:lnTo>
                      <a:pt x="424" y="581"/>
                    </a:lnTo>
                    <a:lnTo>
                      <a:pt x="421" y="591"/>
                    </a:lnTo>
                    <a:lnTo>
                      <a:pt x="418" y="601"/>
                    </a:lnTo>
                    <a:lnTo>
                      <a:pt x="414" y="610"/>
                    </a:lnTo>
                    <a:lnTo>
                      <a:pt x="414" y="610"/>
                    </a:lnTo>
                    <a:lnTo>
                      <a:pt x="408" y="623"/>
                    </a:lnTo>
                    <a:lnTo>
                      <a:pt x="400" y="635"/>
                    </a:lnTo>
                    <a:lnTo>
                      <a:pt x="391" y="646"/>
                    </a:lnTo>
                    <a:lnTo>
                      <a:pt x="381" y="656"/>
                    </a:lnTo>
                    <a:lnTo>
                      <a:pt x="370" y="664"/>
                    </a:lnTo>
                    <a:lnTo>
                      <a:pt x="370" y="664"/>
                    </a:lnTo>
                    <a:lnTo>
                      <a:pt x="360" y="672"/>
                    </a:lnTo>
                    <a:lnTo>
                      <a:pt x="350" y="680"/>
                    </a:lnTo>
                    <a:lnTo>
                      <a:pt x="339" y="688"/>
                    </a:lnTo>
                    <a:lnTo>
                      <a:pt x="330" y="695"/>
                    </a:lnTo>
                    <a:lnTo>
                      <a:pt x="320" y="703"/>
                    </a:lnTo>
                    <a:lnTo>
                      <a:pt x="320" y="703"/>
                    </a:lnTo>
                    <a:lnTo>
                      <a:pt x="316" y="715"/>
                    </a:lnTo>
                    <a:lnTo>
                      <a:pt x="321" y="732"/>
                    </a:lnTo>
                    <a:lnTo>
                      <a:pt x="328" y="746"/>
                    </a:lnTo>
                    <a:lnTo>
                      <a:pt x="331" y="757"/>
                    </a:lnTo>
                    <a:lnTo>
                      <a:pt x="323" y="761"/>
                    </a:lnTo>
                    <a:lnTo>
                      <a:pt x="323" y="761"/>
                    </a:lnTo>
                    <a:lnTo>
                      <a:pt x="316" y="763"/>
                    </a:lnTo>
                    <a:lnTo>
                      <a:pt x="310" y="771"/>
                    </a:lnTo>
                    <a:lnTo>
                      <a:pt x="304" y="782"/>
                    </a:lnTo>
                    <a:lnTo>
                      <a:pt x="297" y="797"/>
                    </a:lnTo>
                    <a:lnTo>
                      <a:pt x="292" y="813"/>
                    </a:lnTo>
                    <a:lnTo>
                      <a:pt x="287" y="828"/>
                    </a:lnTo>
                    <a:lnTo>
                      <a:pt x="281" y="843"/>
                    </a:lnTo>
                    <a:lnTo>
                      <a:pt x="275" y="855"/>
                    </a:lnTo>
                    <a:lnTo>
                      <a:pt x="269" y="862"/>
                    </a:lnTo>
                    <a:lnTo>
                      <a:pt x="262" y="865"/>
                    </a:lnTo>
                    <a:lnTo>
                      <a:pt x="262" y="865"/>
                    </a:lnTo>
                    <a:lnTo>
                      <a:pt x="261" y="866"/>
                    </a:lnTo>
                    <a:lnTo>
                      <a:pt x="260" y="870"/>
                    </a:lnTo>
                    <a:lnTo>
                      <a:pt x="260" y="877"/>
                    </a:lnTo>
                    <a:lnTo>
                      <a:pt x="260" y="886"/>
                    </a:lnTo>
                    <a:lnTo>
                      <a:pt x="260" y="898"/>
                    </a:lnTo>
                    <a:lnTo>
                      <a:pt x="261" y="912"/>
                    </a:lnTo>
                    <a:lnTo>
                      <a:pt x="263" y="929"/>
                    </a:lnTo>
                    <a:lnTo>
                      <a:pt x="265" y="947"/>
                    </a:lnTo>
                    <a:lnTo>
                      <a:pt x="268" y="969"/>
                    </a:lnTo>
                    <a:lnTo>
                      <a:pt x="271" y="992"/>
                    </a:lnTo>
                    <a:lnTo>
                      <a:pt x="271" y="992"/>
                    </a:lnTo>
                    <a:lnTo>
                      <a:pt x="273" y="1001"/>
                    </a:lnTo>
                    <a:lnTo>
                      <a:pt x="276" y="1010"/>
                    </a:lnTo>
                    <a:lnTo>
                      <a:pt x="279" y="1020"/>
                    </a:lnTo>
                    <a:lnTo>
                      <a:pt x="284" y="1029"/>
                    </a:lnTo>
                    <a:lnTo>
                      <a:pt x="288" y="1039"/>
                    </a:lnTo>
                    <a:lnTo>
                      <a:pt x="292" y="1049"/>
                    </a:lnTo>
                    <a:lnTo>
                      <a:pt x="295" y="1060"/>
                    </a:lnTo>
                    <a:lnTo>
                      <a:pt x="299" y="1071"/>
                    </a:lnTo>
                    <a:lnTo>
                      <a:pt x="301" y="1082"/>
                    </a:lnTo>
                    <a:lnTo>
                      <a:pt x="302" y="1094"/>
                    </a:lnTo>
                    <a:lnTo>
                      <a:pt x="302" y="1094"/>
                    </a:lnTo>
                    <a:lnTo>
                      <a:pt x="302" y="1112"/>
                    </a:lnTo>
                    <a:lnTo>
                      <a:pt x="302" y="1130"/>
                    </a:lnTo>
                    <a:lnTo>
                      <a:pt x="303" y="1149"/>
                    </a:lnTo>
                    <a:lnTo>
                      <a:pt x="304" y="1169"/>
                    </a:lnTo>
                    <a:lnTo>
                      <a:pt x="305" y="1190"/>
                    </a:lnTo>
                    <a:lnTo>
                      <a:pt x="306" y="1210"/>
                    </a:lnTo>
                    <a:lnTo>
                      <a:pt x="306" y="1230"/>
                    </a:lnTo>
                    <a:lnTo>
                      <a:pt x="306" y="1250"/>
                    </a:lnTo>
                    <a:lnTo>
                      <a:pt x="304" y="1269"/>
                    </a:lnTo>
                    <a:lnTo>
                      <a:pt x="302" y="1288"/>
                    </a:lnTo>
                    <a:lnTo>
                      <a:pt x="302" y="1288"/>
                    </a:lnTo>
                    <a:lnTo>
                      <a:pt x="295" y="1312"/>
                    </a:lnTo>
                    <a:lnTo>
                      <a:pt x="289" y="1334"/>
                    </a:lnTo>
                    <a:lnTo>
                      <a:pt x="282" y="1355"/>
                    </a:lnTo>
                    <a:lnTo>
                      <a:pt x="275" y="1374"/>
                    </a:lnTo>
                    <a:lnTo>
                      <a:pt x="268" y="1390"/>
                    </a:lnTo>
                    <a:lnTo>
                      <a:pt x="261" y="1404"/>
                    </a:lnTo>
                    <a:lnTo>
                      <a:pt x="255" y="1416"/>
                    </a:lnTo>
                    <a:lnTo>
                      <a:pt x="249" y="1424"/>
                    </a:lnTo>
                    <a:lnTo>
                      <a:pt x="245" y="1429"/>
                    </a:lnTo>
                    <a:lnTo>
                      <a:pt x="243" y="1431"/>
                    </a:lnTo>
                    <a:lnTo>
                      <a:pt x="243" y="1431"/>
                    </a:lnTo>
                    <a:lnTo>
                      <a:pt x="240" y="1429"/>
                    </a:lnTo>
                    <a:lnTo>
                      <a:pt x="235" y="1425"/>
                    </a:lnTo>
                    <a:lnTo>
                      <a:pt x="227" y="1418"/>
                    </a:lnTo>
                    <a:lnTo>
                      <a:pt x="218" y="1409"/>
                    </a:lnTo>
                    <a:lnTo>
                      <a:pt x="208" y="1396"/>
                    </a:lnTo>
                    <a:lnTo>
                      <a:pt x="197" y="1383"/>
                    </a:lnTo>
                    <a:lnTo>
                      <a:pt x="187" y="1367"/>
                    </a:lnTo>
                    <a:lnTo>
                      <a:pt x="178" y="1351"/>
                    </a:lnTo>
                    <a:lnTo>
                      <a:pt x="171" y="1332"/>
                    </a:lnTo>
                    <a:lnTo>
                      <a:pt x="165" y="1313"/>
                    </a:lnTo>
                    <a:lnTo>
                      <a:pt x="165" y="1313"/>
                    </a:lnTo>
                    <a:lnTo>
                      <a:pt x="151" y="1243"/>
                    </a:lnTo>
                    <a:lnTo>
                      <a:pt x="140" y="1164"/>
                    </a:lnTo>
                    <a:lnTo>
                      <a:pt x="129" y="1079"/>
                    </a:lnTo>
                    <a:lnTo>
                      <a:pt x="119" y="993"/>
                    </a:lnTo>
                    <a:lnTo>
                      <a:pt x="111" y="909"/>
                    </a:lnTo>
                    <a:lnTo>
                      <a:pt x="102" y="831"/>
                    </a:lnTo>
                    <a:lnTo>
                      <a:pt x="95" y="763"/>
                    </a:lnTo>
                    <a:lnTo>
                      <a:pt x="90" y="708"/>
                    </a:lnTo>
                    <a:lnTo>
                      <a:pt x="85" y="672"/>
                    </a:lnTo>
                    <a:lnTo>
                      <a:pt x="82" y="657"/>
                    </a:lnTo>
                    <a:lnTo>
                      <a:pt x="82" y="657"/>
                    </a:lnTo>
                    <a:lnTo>
                      <a:pt x="70" y="645"/>
                    </a:lnTo>
                    <a:lnTo>
                      <a:pt x="58" y="633"/>
                    </a:lnTo>
                    <a:lnTo>
                      <a:pt x="47" y="622"/>
                    </a:lnTo>
                    <a:lnTo>
                      <a:pt x="35" y="611"/>
                    </a:lnTo>
                    <a:lnTo>
                      <a:pt x="23" y="599"/>
                    </a:lnTo>
                    <a:lnTo>
                      <a:pt x="23" y="599"/>
                    </a:lnTo>
                    <a:lnTo>
                      <a:pt x="15" y="592"/>
                    </a:lnTo>
                    <a:lnTo>
                      <a:pt x="7" y="584"/>
                    </a:lnTo>
                    <a:lnTo>
                      <a:pt x="2" y="575"/>
                    </a:lnTo>
                    <a:lnTo>
                      <a:pt x="0" y="566"/>
                    </a:lnTo>
                    <a:lnTo>
                      <a:pt x="3" y="557"/>
                    </a:lnTo>
                    <a:lnTo>
                      <a:pt x="3" y="557"/>
                    </a:lnTo>
                    <a:lnTo>
                      <a:pt x="5" y="552"/>
                    </a:lnTo>
                    <a:lnTo>
                      <a:pt x="9" y="548"/>
                    </a:lnTo>
                    <a:lnTo>
                      <a:pt x="13" y="544"/>
                    </a:lnTo>
                    <a:lnTo>
                      <a:pt x="17" y="539"/>
                    </a:lnTo>
                    <a:lnTo>
                      <a:pt x="20" y="535"/>
                    </a:lnTo>
                    <a:lnTo>
                      <a:pt x="20" y="535"/>
                    </a:lnTo>
                    <a:lnTo>
                      <a:pt x="23" y="530"/>
                    </a:lnTo>
                    <a:lnTo>
                      <a:pt x="24" y="525"/>
                    </a:lnTo>
                    <a:lnTo>
                      <a:pt x="25" y="519"/>
                    </a:lnTo>
                    <a:lnTo>
                      <a:pt x="26" y="514"/>
                    </a:lnTo>
                    <a:lnTo>
                      <a:pt x="28" y="509"/>
                    </a:lnTo>
                    <a:lnTo>
                      <a:pt x="28" y="509"/>
                    </a:lnTo>
                    <a:lnTo>
                      <a:pt x="35" y="493"/>
                    </a:lnTo>
                    <a:lnTo>
                      <a:pt x="42" y="476"/>
                    </a:lnTo>
                    <a:lnTo>
                      <a:pt x="50" y="461"/>
                    </a:lnTo>
                    <a:lnTo>
                      <a:pt x="58" y="446"/>
                    </a:lnTo>
                    <a:lnTo>
                      <a:pt x="67" y="431"/>
                    </a:lnTo>
                    <a:lnTo>
                      <a:pt x="74" y="415"/>
                    </a:lnTo>
                    <a:lnTo>
                      <a:pt x="81" y="400"/>
                    </a:lnTo>
                    <a:lnTo>
                      <a:pt x="87" y="384"/>
                    </a:lnTo>
                    <a:lnTo>
                      <a:pt x="93" y="367"/>
                    </a:lnTo>
                    <a:lnTo>
                      <a:pt x="97" y="350"/>
                    </a:lnTo>
                    <a:lnTo>
                      <a:pt x="97" y="350"/>
                    </a:lnTo>
                    <a:lnTo>
                      <a:pt x="99" y="334"/>
                    </a:lnTo>
                    <a:lnTo>
                      <a:pt x="101" y="319"/>
                    </a:lnTo>
                    <a:lnTo>
                      <a:pt x="101" y="304"/>
                    </a:lnTo>
                    <a:lnTo>
                      <a:pt x="101" y="289"/>
                    </a:lnTo>
                    <a:lnTo>
                      <a:pt x="101" y="274"/>
                    </a:lnTo>
                    <a:lnTo>
                      <a:pt x="100" y="258"/>
                    </a:lnTo>
                    <a:lnTo>
                      <a:pt x="99" y="244"/>
                    </a:lnTo>
                    <a:lnTo>
                      <a:pt x="98" y="229"/>
                    </a:lnTo>
                    <a:lnTo>
                      <a:pt x="98" y="214"/>
                    </a:lnTo>
                    <a:lnTo>
                      <a:pt x="98" y="199"/>
                    </a:lnTo>
                    <a:lnTo>
                      <a:pt x="98" y="199"/>
                    </a:lnTo>
                    <a:lnTo>
                      <a:pt x="98" y="190"/>
                    </a:lnTo>
                    <a:lnTo>
                      <a:pt x="97" y="181"/>
                    </a:lnTo>
                    <a:lnTo>
                      <a:pt x="96" y="173"/>
                    </a:lnTo>
                    <a:lnTo>
                      <a:pt x="94" y="164"/>
                    </a:lnTo>
                    <a:lnTo>
                      <a:pt x="91" y="155"/>
                    </a:lnTo>
                    <a:lnTo>
                      <a:pt x="89" y="147"/>
                    </a:lnTo>
                    <a:lnTo>
                      <a:pt x="87" y="138"/>
                    </a:lnTo>
                    <a:lnTo>
                      <a:pt x="85" y="129"/>
                    </a:lnTo>
                    <a:lnTo>
                      <a:pt x="84" y="120"/>
                    </a:lnTo>
                    <a:lnTo>
                      <a:pt x="83" y="111"/>
                    </a:lnTo>
                    <a:lnTo>
                      <a:pt x="100" y="0"/>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23" name="Freeform 39"/>
              <p:cNvSpPr>
                <a:spLocks/>
              </p:cNvSpPr>
              <p:nvPr/>
            </p:nvSpPr>
            <p:spPr bwMode="auto">
              <a:xfrm>
                <a:off x="212" y="4057"/>
                <a:ext cx="12" cy="11"/>
              </a:xfrm>
              <a:custGeom>
                <a:avLst/>
                <a:gdLst>
                  <a:gd name="T0" fmla="*/ 454 w 495"/>
                  <a:gd name="T1" fmla="*/ 17 h 503"/>
                  <a:gd name="T2" fmla="*/ 489 w 495"/>
                  <a:gd name="T3" fmla="*/ 31 h 503"/>
                  <a:gd name="T4" fmla="*/ 494 w 495"/>
                  <a:gd name="T5" fmla="*/ 35 h 503"/>
                  <a:gd name="T6" fmla="*/ 493 w 495"/>
                  <a:gd name="T7" fmla="*/ 45 h 503"/>
                  <a:gd name="T8" fmla="*/ 478 w 495"/>
                  <a:gd name="T9" fmla="*/ 72 h 503"/>
                  <a:gd name="T10" fmla="*/ 454 w 495"/>
                  <a:gd name="T11" fmla="*/ 113 h 503"/>
                  <a:gd name="T12" fmla="*/ 428 w 495"/>
                  <a:gd name="T13" fmla="*/ 152 h 503"/>
                  <a:gd name="T14" fmla="*/ 410 w 495"/>
                  <a:gd name="T15" fmla="*/ 179 h 503"/>
                  <a:gd name="T16" fmla="*/ 374 w 495"/>
                  <a:gd name="T17" fmla="*/ 223 h 503"/>
                  <a:gd name="T18" fmla="*/ 338 w 495"/>
                  <a:gd name="T19" fmla="*/ 265 h 503"/>
                  <a:gd name="T20" fmla="*/ 304 w 495"/>
                  <a:gd name="T21" fmla="*/ 310 h 503"/>
                  <a:gd name="T22" fmla="*/ 286 w 495"/>
                  <a:gd name="T23" fmla="*/ 336 h 503"/>
                  <a:gd name="T24" fmla="*/ 255 w 495"/>
                  <a:gd name="T25" fmla="*/ 357 h 503"/>
                  <a:gd name="T26" fmla="*/ 228 w 495"/>
                  <a:gd name="T27" fmla="*/ 363 h 503"/>
                  <a:gd name="T28" fmla="*/ 184 w 495"/>
                  <a:gd name="T29" fmla="*/ 380 h 503"/>
                  <a:gd name="T30" fmla="*/ 157 w 495"/>
                  <a:gd name="T31" fmla="*/ 389 h 503"/>
                  <a:gd name="T32" fmla="*/ 126 w 495"/>
                  <a:gd name="T33" fmla="*/ 405 h 503"/>
                  <a:gd name="T34" fmla="*/ 96 w 495"/>
                  <a:gd name="T35" fmla="*/ 427 h 503"/>
                  <a:gd name="T36" fmla="*/ 65 w 495"/>
                  <a:gd name="T37" fmla="*/ 448 h 503"/>
                  <a:gd name="T38" fmla="*/ 50 w 495"/>
                  <a:gd name="T39" fmla="*/ 469 h 503"/>
                  <a:gd name="T40" fmla="*/ 29 w 495"/>
                  <a:gd name="T41" fmla="*/ 501 h 503"/>
                  <a:gd name="T42" fmla="*/ 17 w 495"/>
                  <a:gd name="T43" fmla="*/ 496 h 503"/>
                  <a:gd name="T44" fmla="*/ 8 w 495"/>
                  <a:gd name="T45" fmla="*/ 453 h 503"/>
                  <a:gd name="T46" fmla="*/ 23 w 495"/>
                  <a:gd name="T47" fmla="*/ 421 h 503"/>
                  <a:gd name="T48" fmla="*/ 31 w 495"/>
                  <a:gd name="T49" fmla="*/ 386 h 503"/>
                  <a:gd name="T50" fmla="*/ 19 w 495"/>
                  <a:gd name="T51" fmla="*/ 355 h 503"/>
                  <a:gd name="T52" fmla="*/ 4 w 495"/>
                  <a:gd name="T53" fmla="*/ 331 h 503"/>
                  <a:gd name="T54" fmla="*/ 1 w 495"/>
                  <a:gd name="T55" fmla="*/ 308 h 503"/>
                  <a:gd name="T56" fmla="*/ 7 w 495"/>
                  <a:gd name="T57" fmla="*/ 294 h 503"/>
                  <a:gd name="T58" fmla="*/ 29 w 495"/>
                  <a:gd name="T59" fmla="*/ 266 h 503"/>
                  <a:gd name="T60" fmla="*/ 36 w 495"/>
                  <a:gd name="T61" fmla="*/ 231 h 503"/>
                  <a:gd name="T62" fmla="*/ 41 w 495"/>
                  <a:gd name="T63" fmla="*/ 196 h 503"/>
                  <a:gd name="T64" fmla="*/ 52 w 495"/>
                  <a:gd name="T65" fmla="*/ 188 h 503"/>
                  <a:gd name="T66" fmla="*/ 66 w 495"/>
                  <a:gd name="T67" fmla="*/ 176 h 503"/>
                  <a:gd name="T68" fmla="*/ 69 w 495"/>
                  <a:gd name="T69" fmla="*/ 171 h 503"/>
                  <a:gd name="T70" fmla="*/ 66 w 495"/>
                  <a:gd name="T71" fmla="*/ 171 h 503"/>
                  <a:gd name="T72" fmla="*/ 77 w 495"/>
                  <a:gd name="T73" fmla="*/ 175 h 503"/>
                  <a:gd name="T74" fmla="*/ 109 w 495"/>
                  <a:gd name="T75" fmla="*/ 170 h 503"/>
                  <a:gd name="T76" fmla="*/ 137 w 495"/>
                  <a:gd name="T77" fmla="*/ 182 h 503"/>
                  <a:gd name="T78" fmla="*/ 153 w 495"/>
                  <a:gd name="T79" fmla="*/ 271 h 503"/>
                  <a:gd name="T80" fmla="*/ 156 w 495"/>
                  <a:gd name="T81" fmla="*/ 271 h 503"/>
                  <a:gd name="T82" fmla="*/ 161 w 495"/>
                  <a:gd name="T83" fmla="*/ 272 h 503"/>
                  <a:gd name="T84" fmla="*/ 162 w 495"/>
                  <a:gd name="T85" fmla="*/ 296 h 503"/>
                  <a:gd name="T86" fmla="*/ 122 w 495"/>
                  <a:gd name="T87" fmla="*/ 306 h 503"/>
                  <a:gd name="T88" fmla="*/ 136 w 495"/>
                  <a:gd name="T89" fmla="*/ 300 h 503"/>
                  <a:gd name="T90" fmla="*/ 156 w 495"/>
                  <a:gd name="T91" fmla="*/ 294 h 503"/>
                  <a:gd name="T92" fmla="*/ 177 w 495"/>
                  <a:gd name="T93" fmla="*/ 284 h 503"/>
                  <a:gd name="T94" fmla="*/ 205 w 495"/>
                  <a:gd name="T95" fmla="*/ 266 h 503"/>
                  <a:gd name="T96" fmla="*/ 231 w 495"/>
                  <a:gd name="T97" fmla="*/ 245 h 503"/>
                  <a:gd name="T98" fmla="*/ 245 w 495"/>
                  <a:gd name="T99" fmla="*/ 228 h 503"/>
                  <a:gd name="T100" fmla="*/ 290 w 495"/>
                  <a:gd name="T101" fmla="*/ 165 h 503"/>
                  <a:gd name="T102" fmla="*/ 338 w 495"/>
                  <a:gd name="T103" fmla="*/ 106 h 503"/>
                  <a:gd name="T104" fmla="*/ 391 w 495"/>
                  <a:gd name="T105" fmla="*/ 50 h 503"/>
                  <a:gd name="T106" fmla="*/ 417 w 495"/>
                  <a:gd name="T107" fmla="*/ 28 h 503"/>
                  <a:gd name="T108" fmla="*/ 443 w 495"/>
                  <a:gd name="T109" fmla="*/ 17 h 503"/>
                  <a:gd name="T110" fmla="*/ 453 w 495"/>
                  <a:gd name="T111" fmla="*/ 17 h 503"/>
                  <a:gd name="T112" fmla="*/ 453 w 495"/>
                  <a:gd name="T113" fmla="*/ 23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95" h="503">
                    <a:moveTo>
                      <a:pt x="438" y="0"/>
                    </a:moveTo>
                    <a:lnTo>
                      <a:pt x="445" y="10"/>
                    </a:lnTo>
                    <a:lnTo>
                      <a:pt x="454" y="17"/>
                    </a:lnTo>
                    <a:lnTo>
                      <a:pt x="465" y="23"/>
                    </a:lnTo>
                    <a:lnTo>
                      <a:pt x="477" y="27"/>
                    </a:lnTo>
                    <a:lnTo>
                      <a:pt x="489" y="31"/>
                    </a:lnTo>
                    <a:lnTo>
                      <a:pt x="489" y="31"/>
                    </a:lnTo>
                    <a:lnTo>
                      <a:pt x="492" y="32"/>
                    </a:lnTo>
                    <a:lnTo>
                      <a:pt x="494" y="35"/>
                    </a:lnTo>
                    <a:lnTo>
                      <a:pt x="495" y="38"/>
                    </a:lnTo>
                    <a:lnTo>
                      <a:pt x="495" y="41"/>
                    </a:lnTo>
                    <a:lnTo>
                      <a:pt x="493" y="45"/>
                    </a:lnTo>
                    <a:lnTo>
                      <a:pt x="493" y="45"/>
                    </a:lnTo>
                    <a:lnTo>
                      <a:pt x="486" y="59"/>
                    </a:lnTo>
                    <a:lnTo>
                      <a:pt x="478" y="72"/>
                    </a:lnTo>
                    <a:lnTo>
                      <a:pt x="471" y="87"/>
                    </a:lnTo>
                    <a:lnTo>
                      <a:pt x="463" y="100"/>
                    </a:lnTo>
                    <a:lnTo>
                      <a:pt x="454" y="113"/>
                    </a:lnTo>
                    <a:lnTo>
                      <a:pt x="445" y="126"/>
                    </a:lnTo>
                    <a:lnTo>
                      <a:pt x="437" y="139"/>
                    </a:lnTo>
                    <a:lnTo>
                      <a:pt x="428" y="152"/>
                    </a:lnTo>
                    <a:lnTo>
                      <a:pt x="419" y="165"/>
                    </a:lnTo>
                    <a:lnTo>
                      <a:pt x="410" y="179"/>
                    </a:lnTo>
                    <a:lnTo>
                      <a:pt x="410" y="179"/>
                    </a:lnTo>
                    <a:lnTo>
                      <a:pt x="397" y="194"/>
                    </a:lnTo>
                    <a:lnTo>
                      <a:pt x="386" y="209"/>
                    </a:lnTo>
                    <a:lnTo>
                      <a:pt x="374" y="223"/>
                    </a:lnTo>
                    <a:lnTo>
                      <a:pt x="362" y="237"/>
                    </a:lnTo>
                    <a:lnTo>
                      <a:pt x="350" y="251"/>
                    </a:lnTo>
                    <a:lnTo>
                      <a:pt x="338" y="265"/>
                    </a:lnTo>
                    <a:lnTo>
                      <a:pt x="327" y="279"/>
                    </a:lnTo>
                    <a:lnTo>
                      <a:pt x="315" y="294"/>
                    </a:lnTo>
                    <a:lnTo>
                      <a:pt x="304" y="310"/>
                    </a:lnTo>
                    <a:lnTo>
                      <a:pt x="294" y="326"/>
                    </a:lnTo>
                    <a:lnTo>
                      <a:pt x="294" y="326"/>
                    </a:lnTo>
                    <a:lnTo>
                      <a:pt x="286" y="336"/>
                    </a:lnTo>
                    <a:lnTo>
                      <a:pt x="278" y="345"/>
                    </a:lnTo>
                    <a:lnTo>
                      <a:pt x="267" y="352"/>
                    </a:lnTo>
                    <a:lnTo>
                      <a:pt x="255" y="357"/>
                    </a:lnTo>
                    <a:lnTo>
                      <a:pt x="244" y="360"/>
                    </a:lnTo>
                    <a:lnTo>
                      <a:pt x="244" y="360"/>
                    </a:lnTo>
                    <a:lnTo>
                      <a:pt x="228" y="363"/>
                    </a:lnTo>
                    <a:lnTo>
                      <a:pt x="212" y="368"/>
                    </a:lnTo>
                    <a:lnTo>
                      <a:pt x="198" y="374"/>
                    </a:lnTo>
                    <a:lnTo>
                      <a:pt x="184" y="380"/>
                    </a:lnTo>
                    <a:lnTo>
                      <a:pt x="168" y="385"/>
                    </a:lnTo>
                    <a:lnTo>
                      <a:pt x="168" y="385"/>
                    </a:lnTo>
                    <a:lnTo>
                      <a:pt x="157" y="389"/>
                    </a:lnTo>
                    <a:lnTo>
                      <a:pt x="146" y="394"/>
                    </a:lnTo>
                    <a:lnTo>
                      <a:pt x="136" y="399"/>
                    </a:lnTo>
                    <a:lnTo>
                      <a:pt x="126" y="405"/>
                    </a:lnTo>
                    <a:lnTo>
                      <a:pt x="116" y="412"/>
                    </a:lnTo>
                    <a:lnTo>
                      <a:pt x="106" y="419"/>
                    </a:lnTo>
                    <a:lnTo>
                      <a:pt x="96" y="427"/>
                    </a:lnTo>
                    <a:lnTo>
                      <a:pt x="87" y="434"/>
                    </a:lnTo>
                    <a:lnTo>
                      <a:pt x="77" y="441"/>
                    </a:lnTo>
                    <a:lnTo>
                      <a:pt x="65" y="448"/>
                    </a:lnTo>
                    <a:lnTo>
                      <a:pt x="65" y="448"/>
                    </a:lnTo>
                    <a:lnTo>
                      <a:pt x="56" y="457"/>
                    </a:lnTo>
                    <a:lnTo>
                      <a:pt x="50" y="469"/>
                    </a:lnTo>
                    <a:lnTo>
                      <a:pt x="45" y="481"/>
                    </a:lnTo>
                    <a:lnTo>
                      <a:pt x="39" y="492"/>
                    </a:lnTo>
                    <a:lnTo>
                      <a:pt x="29" y="501"/>
                    </a:lnTo>
                    <a:lnTo>
                      <a:pt x="29" y="501"/>
                    </a:lnTo>
                    <a:lnTo>
                      <a:pt x="19" y="503"/>
                    </a:lnTo>
                    <a:lnTo>
                      <a:pt x="17" y="496"/>
                    </a:lnTo>
                    <a:lnTo>
                      <a:pt x="18" y="483"/>
                    </a:lnTo>
                    <a:lnTo>
                      <a:pt x="16" y="467"/>
                    </a:lnTo>
                    <a:lnTo>
                      <a:pt x="8" y="453"/>
                    </a:lnTo>
                    <a:lnTo>
                      <a:pt x="8" y="453"/>
                    </a:lnTo>
                    <a:lnTo>
                      <a:pt x="17" y="436"/>
                    </a:lnTo>
                    <a:lnTo>
                      <a:pt x="23" y="421"/>
                    </a:lnTo>
                    <a:lnTo>
                      <a:pt x="29" y="408"/>
                    </a:lnTo>
                    <a:lnTo>
                      <a:pt x="31" y="396"/>
                    </a:lnTo>
                    <a:lnTo>
                      <a:pt x="31" y="386"/>
                    </a:lnTo>
                    <a:lnTo>
                      <a:pt x="29" y="376"/>
                    </a:lnTo>
                    <a:lnTo>
                      <a:pt x="25" y="366"/>
                    </a:lnTo>
                    <a:lnTo>
                      <a:pt x="19" y="355"/>
                    </a:lnTo>
                    <a:lnTo>
                      <a:pt x="12" y="344"/>
                    </a:lnTo>
                    <a:lnTo>
                      <a:pt x="4" y="331"/>
                    </a:lnTo>
                    <a:lnTo>
                      <a:pt x="4" y="331"/>
                    </a:lnTo>
                    <a:lnTo>
                      <a:pt x="1" y="325"/>
                    </a:lnTo>
                    <a:lnTo>
                      <a:pt x="0" y="316"/>
                    </a:lnTo>
                    <a:lnTo>
                      <a:pt x="1" y="308"/>
                    </a:lnTo>
                    <a:lnTo>
                      <a:pt x="3" y="299"/>
                    </a:lnTo>
                    <a:lnTo>
                      <a:pt x="7" y="294"/>
                    </a:lnTo>
                    <a:lnTo>
                      <a:pt x="7" y="294"/>
                    </a:lnTo>
                    <a:lnTo>
                      <a:pt x="16" y="285"/>
                    </a:lnTo>
                    <a:lnTo>
                      <a:pt x="23" y="276"/>
                    </a:lnTo>
                    <a:lnTo>
                      <a:pt x="29" y="266"/>
                    </a:lnTo>
                    <a:lnTo>
                      <a:pt x="32" y="255"/>
                    </a:lnTo>
                    <a:lnTo>
                      <a:pt x="34" y="243"/>
                    </a:lnTo>
                    <a:lnTo>
                      <a:pt x="36" y="231"/>
                    </a:lnTo>
                    <a:lnTo>
                      <a:pt x="37" y="219"/>
                    </a:lnTo>
                    <a:lnTo>
                      <a:pt x="39" y="208"/>
                    </a:lnTo>
                    <a:lnTo>
                      <a:pt x="41" y="196"/>
                    </a:lnTo>
                    <a:lnTo>
                      <a:pt x="45" y="186"/>
                    </a:lnTo>
                    <a:lnTo>
                      <a:pt x="45" y="186"/>
                    </a:lnTo>
                    <a:lnTo>
                      <a:pt x="52" y="188"/>
                    </a:lnTo>
                    <a:lnTo>
                      <a:pt x="58" y="186"/>
                    </a:lnTo>
                    <a:lnTo>
                      <a:pt x="62" y="181"/>
                    </a:lnTo>
                    <a:lnTo>
                      <a:pt x="66" y="176"/>
                    </a:lnTo>
                    <a:lnTo>
                      <a:pt x="70" y="171"/>
                    </a:lnTo>
                    <a:lnTo>
                      <a:pt x="70" y="171"/>
                    </a:lnTo>
                    <a:lnTo>
                      <a:pt x="69" y="171"/>
                    </a:lnTo>
                    <a:lnTo>
                      <a:pt x="68" y="171"/>
                    </a:lnTo>
                    <a:lnTo>
                      <a:pt x="67" y="171"/>
                    </a:lnTo>
                    <a:lnTo>
                      <a:pt x="66" y="171"/>
                    </a:lnTo>
                    <a:lnTo>
                      <a:pt x="65" y="171"/>
                    </a:lnTo>
                    <a:lnTo>
                      <a:pt x="65" y="171"/>
                    </a:lnTo>
                    <a:lnTo>
                      <a:pt x="77" y="175"/>
                    </a:lnTo>
                    <a:lnTo>
                      <a:pt x="88" y="175"/>
                    </a:lnTo>
                    <a:lnTo>
                      <a:pt x="99" y="172"/>
                    </a:lnTo>
                    <a:lnTo>
                      <a:pt x="109" y="170"/>
                    </a:lnTo>
                    <a:lnTo>
                      <a:pt x="119" y="169"/>
                    </a:lnTo>
                    <a:lnTo>
                      <a:pt x="129" y="172"/>
                    </a:lnTo>
                    <a:lnTo>
                      <a:pt x="137" y="182"/>
                    </a:lnTo>
                    <a:lnTo>
                      <a:pt x="144" y="200"/>
                    </a:lnTo>
                    <a:lnTo>
                      <a:pt x="149" y="229"/>
                    </a:lnTo>
                    <a:lnTo>
                      <a:pt x="153" y="271"/>
                    </a:lnTo>
                    <a:lnTo>
                      <a:pt x="153" y="271"/>
                    </a:lnTo>
                    <a:lnTo>
                      <a:pt x="154" y="271"/>
                    </a:lnTo>
                    <a:lnTo>
                      <a:pt x="156" y="271"/>
                    </a:lnTo>
                    <a:lnTo>
                      <a:pt x="158" y="271"/>
                    </a:lnTo>
                    <a:lnTo>
                      <a:pt x="160" y="271"/>
                    </a:lnTo>
                    <a:lnTo>
                      <a:pt x="161" y="272"/>
                    </a:lnTo>
                    <a:lnTo>
                      <a:pt x="161" y="272"/>
                    </a:lnTo>
                    <a:lnTo>
                      <a:pt x="167" y="285"/>
                    </a:lnTo>
                    <a:lnTo>
                      <a:pt x="162" y="296"/>
                    </a:lnTo>
                    <a:lnTo>
                      <a:pt x="150" y="303"/>
                    </a:lnTo>
                    <a:lnTo>
                      <a:pt x="135" y="306"/>
                    </a:lnTo>
                    <a:lnTo>
                      <a:pt x="122" y="306"/>
                    </a:lnTo>
                    <a:lnTo>
                      <a:pt x="122" y="306"/>
                    </a:lnTo>
                    <a:lnTo>
                      <a:pt x="129" y="302"/>
                    </a:lnTo>
                    <a:lnTo>
                      <a:pt x="136" y="300"/>
                    </a:lnTo>
                    <a:lnTo>
                      <a:pt x="143" y="298"/>
                    </a:lnTo>
                    <a:lnTo>
                      <a:pt x="150" y="296"/>
                    </a:lnTo>
                    <a:lnTo>
                      <a:pt x="156" y="294"/>
                    </a:lnTo>
                    <a:lnTo>
                      <a:pt x="156" y="294"/>
                    </a:lnTo>
                    <a:lnTo>
                      <a:pt x="166" y="289"/>
                    </a:lnTo>
                    <a:lnTo>
                      <a:pt x="177" y="284"/>
                    </a:lnTo>
                    <a:lnTo>
                      <a:pt x="187" y="278"/>
                    </a:lnTo>
                    <a:lnTo>
                      <a:pt x="196" y="272"/>
                    </a:lnTo>
                    <a:lnTo>
                      <a:pt x="205" y="266"/>
                    </a:lnTo>
                    <a:lnTo>
                      <a:pt x="214" y="260"/>
                    </a:lnTo>
                    <a:lnTo>
                      <a:pt x="224" y="253"/>
                    </a:lnTo>
                    <a:lnTo>
                      <a:pt x="231" y="245"/>
                    </a:lnTo>
                    <a:lnTo>
                      <a:pt x="239" y="237"/>
                    </a:lnTo>
                    <a:lnTo>
                      <a:pt x="245" y="228"/>
                    </a:lnTo>
                    <a:lnTo>
                      <a:pt x="245" y="228"/>
                    </a:lnTo>
                    <a:lnTo>
                      <a:pt x="260" y="207"/>
                    </a:lnTo>
                    <a:lnTo>
                      <a:pt x="275" y="185"/>
                    </a:lnTo>
                    <a:lnTo>
                      <a:pt x="290" y="165"/>
                    </a:lnTo>
                    <a:lnTo>
                      <a:pt x="305" y="145"/>
                    </a:lnTo>
                    <a:lnTo>
                      <a:pt x="322" y="125"/>
                    </a:lnTo>
                    <a:lnTo>
                      <a:pt x="338" y="106"/>
                    </a:lnTo>
                    <a:lnTo>
                      <a:pt x="355" y="87"/>
                    </a:lnTo>
                    <a:lnTo>
                      <a:pt x="373" y="68"/>
                    </a:lnTo>
                    <a:lnTo>
                      <a:pt x="391" y="50"/>
                    </a:lnTo>
                    <a:lnTo>
                      <a:pt x="411" y="33"/>
                    </a:lnTo>
                    <a:lnTo>
                      <a:pt x="411" y="33"/>
                    </a:lnTo>
                    <a:lnTo>
                      <a:pt x="417" y="28"/>
                    </a:lnTo>
                    <a:lnTo>
                      <a:pt x="425" y="24"/>
                    </a:lnTo>
                    <a:lnTo>
                      <a:pt x="434" y="20"/>
                    </a:lnTo>
                    <a:lnTo>
                      <a:pt x="443" y="17"/>
                    </a:lnTo>
                    <a:lnTo>
                      <a:pt x="453" y="15"/>
                    </a:lnTo>
                    <a:lnTo>
                      <a:pt x="453" y="15"/>
                    </a:lnTo>
                    <a:lnTo>
                      <a:pt x="453" y="17"/>
                    </a:lnTo>
                    <a:lnTo>
                      <a:pt x="453" y="19"/>
                    </a:lnTo>
                    <a:lnTo>
                      <a:pt x="453" y="21"/>
                    </a:lnTo>
                    <a:lnTo>
                      <a:pt x="453" y="23"/>
                    </a:lnTo>
                    <a:lnTo>
                      <a:pt x="453" y="25"/>
                    </a:lnTo>
                    <a:lnTo>
                      <a:pt x="438" y="0"/>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24" name="Freeform 40"/>
              <p:cNvSpPr>
                <a:spLocks/>
              </p:cNvSpPr>
              <p:nvPr/>
            </p:nvSpPr>
            <p:spPr bwMode="auto">
              <a:xfrm>
                <a:off x="217" y="4048"/>
                <a:ext cx="6" cy="10"/>
              </a:xfrm>
              <a:custGeom>
                <a:avLst/>
                <a:gdLst>
                  <a:gd name="T0" fmla="*/ 27 w 302"/>
                  <a:gd name="T1" fmla="*/ 299 h 415"/>
                  <a:gd name="T2" fmla="*/ 16 w 302"/>
                  <a:gd name="T3" fmla="*/ 273 h 415"/>
                  <a:gd name="T4" fmla="*/ 6 w 302"/>
                  <a:gd name="T5" fmla="*/ 247 h 415"/>
                  <a:gd name="T6" fmla="*/ 2 w 302"/>
                  <a:gd name="T7" fmla="*/ 223 h 415"/>
                  <a:gd name="T8" fmla="*/ 0 w 302"/>
                  <a:gd name="T9" fmla="*/ 172 h 415"/>
                  <a:gd name="T10" fmla="*/ 6 w 302"/>
                  <a:gd name="T11" fmla="*/ 123 h 415"/>
                  <a:gd name="T12" fmla="*/ 24 w 302"/>
                  <a:gd name="T13" fmla="*/ 79 h 415"/>
                  <a:gd name="T14" fmla="*/ 58 w 302"/>
                  <a:gd name="T15" fmla="*/ 43 h 415"/>
                  <a:gd name="T16" fmla="*/ 80 w 302"/>
                  <a:gd name="T17" fmla="*/ 29 h 415"/>
                  <a:gd name="T18" fmla="*/ 107 w 302"/>
                  <a:gd name="T19" fmla="*/ 17 h 415"/>
                  <a:gd name="T20" fmla="*/ 136 w 302"/>
                  <a:gd name="T21" fmla="*/ 7 h 415"/>
                  <a:gd name="T22" fmla="*/ 164 w 302"/>
                  <a:gd name="T23" fmla="*/ 1 h 415"/>
                  <a:gd name="T24" fmla="*/ 193 w 302"/>
                  <a:gd name="T25" fmla="*/ 0 h 415"/>
                  <a:gd name="T26" fmla="*/ 221 w 302"/>
                  <a:gd name="T27" fmla="*/ 5 h 415"/>
                  <a:gd name="T28" fmla="*/ 232 w 302"/>
                  <a:gd name="T29" fmla="*/ 10 h 415"/>
                  <a:gd name="T30" fmla="*/ 249 w 302"/>
                  <a:gd name="T31" fmla="*/ 25 h 415"/>
                  <a:gd name="T32" fmla="*/ 260 w 302"/>
                  <a:gd name="T33" fmla="*/ 44 h 415"/>
                  <a:gd name="T34" fmla="*/ 269 w 302"/>
                  <a:gd name="T35" fmla="*/ 66 h 415"/>
                  <a:gd name="T36" fmla="*/ 280 w 302"/>
                  <a:gd name="T37" fmla="*/ 89 h 415"/>
                  <a:gd name="T38" fmla="*/ 286 w 302"/>
                  <a:gd name="T39" fmla="*/ 99 h 415"/>
                  <a:gd name="T40" fmla="*/ 297 w 302"/>
                  <a:gd name="T41" fmla="*/ 121 h 415"/>
                  <a:gd name="T42" fmla="*/ 302 w 302"/>
                  <a:gd name="T43" fmla="*/ 144 h 415"/>
                  <a:gd name="T44" fmla="*/ 302 w 302"/>
                  <a:gd name="T45" fmla="*/ 168 h 415"/>
                  <a:gd name="T46" fmla="*/ 296 w 302"/>
                  <a:gd name="T47" fmla="*/ 193 h 415"/>
                  <a:gd name="T48" fmla="*/ 285 w 302"/>
                  <a:gd name="T49" fmla="*/ 217 h 415"/>
                  <a:gd name="T50" fmla="*/ 276 w 302"/>
                  <a:gd name="T51" fmla="*/ 234 h 415"/>
                  <a:gd name="T52" fmla="*/ 260 w 302"/>
                  <a:gd name="T53" fmla="*/ 270 h 415"/>
                  <a:gd name="T54" fmla="*/ 250 w 302"/>
                  <a:gd name="T55" fmla="*/ 307 h 415"/>
                  <a:gd name="T56" fmla="*/ 240 w 302"/>
                  <a:gd name="T57" fmla="*/ 345 h 415"/>
                  <a:gd name="T58" fmla="*/ 228 w 302"/>
                  <a:gd name="T59" fmla="*/ 382 h 415"/>
                  <a:gd name="T60" fmla="*/ 220 w 302"/>
                  <a:gd name="T61" fmla="*/ 400 h 415"/>
                  <a:gd name="T62" fmla="*/ 212 w 302"/>
                  <a:gd name="T63" fmla="*/ 409 h 415"/>
                  <a:gd name="T64" fmla="*/ 197 w 302"/>
                  <a:gd name="T65" fmla="*/ 414 h 415"/>
                  <a:gd name="T66" fmla="*/ 180 w 302"/>
                  <a:gd name="T67" fmla="*/ 415 h 415"/>
                  <a:gd name="T68" fmla="*/ 160 w 302"/>
                  <a:gd name="T69" fmla="*/ 411 h 415"/>
                  <a:gd name="T70" fmla="*/ 142 w 302"/>
                  <a:gd name="T71" fmla="*/ 402 h 415"/>
                  <a:gd name="T72" fmla="*/ 141 w 302"/>
                  <a:gd name="T73" fmla="*/ 401 h 415"/>
                  <a:gd name="T74" fmla="*/ 141 w 302"/>
                  <a:gd name="T75" fmla="*/ 397 h 415"/>
                  <a:gd name="T76" fmla="*/ 141 w 302"/>
                  <a:gd name="T77" fmla="*/ 393 h 415"/>
                  <a:gd name="T78" fmla="*/ 135 w 302"/>
                  <a:gd name="T79" fmla="*/ 395 h 415"/>
                  <a:gd name="T80" fmla="*/ 125 w 302"/>
                  <a:gd name="T81" fmla="*/ 386 h 415"/>
                  <a:gd name="T82" fmla="*/ 115 w 302"/>
                  <a:gd name="T83" fmla="*/ 383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02" h="415">
                    <a:moveTo>
                      <a:pt x="28" y="313"/>
                    </a:moveTo>
                    <a:lnTo>
                      <a:pt x="27" y="299"/>
                    </a:lnTo>
                    <a:lnTo>
                      <a:pt x="22" y="285"/>
                    </a:lnTo>
                    <a:lnTo>
                      <a:pt x="16" y="273"/>
                    </a:lnTo>
                    <a:lnTo>
                      <a:pt x="10" y="260"/>
                    </a:lnTo>
                    <a:lnTo>
                      <a:pt x="6" y="247"/>
                    </a:lnTo>
                    <a:lnTo>
                      <a:pt x="6" y="247"/>
                    </a:lnTo>
                    <a:lnTo>
                      <a:pt x="2" y="223"/>
                    </a:lnTo>
                    <a:lnTo>
                      <a:pt x="0" y="197"/>
                    </a:lnTo>
                    <a:lnTo>
                      <a:pt x="0" y="172"/>
                    </a:lnTo>
                    <a:lnTo>
                      <a:pt x="2" y="147"/>
                    </a:lnTo>
                    <a:lnTo>
                      <a:pt x="6" y="123"/>
                    </a:lnTo>
                    <a:lnTo>
                      <a:pt x="14" y="100"/>
                    </a:lnTo>
                    <a:lnTo>
                      <a:pt x="24" y="79"/>
                    </a:lnTo>
                    <a:lnTo>
                      <a:pt x="39" y="59"/>
                    </a:lnTo>
                    <a:lnTo>
                      <a:pt x="58" y="43"/>
                    </a:lnTo>
                    <a:lnTo>
                      <a:pt x="80" y="29"/>
                    </a:lnTo>
                    <a:lnTo>
                      <a:pt x="80" y="29"/>
                    </a:lnTo>
                    <a:lnTo>
                      <a:pt x="94" y="23"/>
                    </a:lnTo>
                    <a:lnTo>
                      <a:pt x="107" y="17"/>
                    </a:lnTo>
                    <a:lnTo>
                      <a:pt x="121" y="12"/>
                    </a:lnTo>
                    <a:lnTo>
                      <a:pt x="136" y="7"/>
                    </a:lnTo>
                    <a:lnTo>
                      <a:pt x="150" y="4"/>
                    </a:lnTo>
                    <a:lnTo>
                      <a:pt x="164" y="1"/>
                    </a:lnTo>
                    <a:lnTo>
                      <a:pt x="178" y="0"/>
                    </a:lnTo>
                    <a:lnTo>
                      <a:pt x="193" y="0"/>
                    </a:lnTo>
                    <a:lnTo>
                      <a:pt x="207" y="2"/>
                    </a:lnTo>
                    <a:lnTo>
                      <a:pt x="221" y="5"/>
                    </a:lnTo>
                    <a:lnTo>
                      <a:pt x="221" y="5"/>
                    </a:lnTo>
                    <a:lnTo>
                      <a:pt x="232" y="10"/>
                    </a:lnTo>
                    <a:lnTo>
                      <a:pt x="241" y="17"/>
                    </a:lnTo>
                    <a:lnTo>
                      <a:pt x="249" y="25"/>
                    </a:lnTo>
                    <a:lnTo>
                      <a:pt x="255" y="34"/>
                    </a:lnTo>
                    <a:lnTo>
                      <a:pt x="260" y="44"/>
                    </a:lnTo>
                    <a:lnTo>
                      <a:pt x="265" y="55"/>
                    </a:lnTo>
                    <a:lnTo>
                      <a:pt x="269" y="66"/>
                    </a:lnTo>
                    <a:lnTo>
                      <a:pt x="274" y="78"/>
                    </a:lnTo>
                    <a:lnTo>
                      <a:pt x="280" y="89"/>
                    </a:lnTo>
                    <a:lnTo>
                      <a:pt x="286" y="99"/>
                    </a:lnTo>
                    <a:lnTo>
                      <a:pt x="286" y="99"/>
                    </a:lnTo>
                    <a:lnTo>
                      <a:pt x="292" y="109"/>
                    </a:lnTo>
                    <a:lnTo>
                      <a:pt x="297" y="121"/>
                    </a:lnTo>
                    <a:lnTo>
                      <a:pt x="300" y="132"/>
                    </a:lnTo>
                    <a:lnTo>
                      <a:pt x="302" y="144"/>
                    </a:lnTo>
                    <a:lnTo>
                      <a:pt x="302" y="156"/>
                    </a:lnTo>
                    <a:lnTo>
                      <a:pt x="302" y="168"/>
                    </a:lnTo>
                    <a:lnTo>
                      <a:pt x="299" y="180"/>
                    </a:lnTo>
                    <a:lnTo>
                      <a:pt x="296" y="193"/>
                    </a:lnTo>
                    <a:lnTo>
                      <a:pt x="291" y="204"/>
                    </a:lnTo>
                    <a:lnTo>
                      <a:pt x="285" y="217"/>
                    </a:lnTo>
                    <a:lnTo>
                      <a:pt x="285" y="217"/>
                    </a:lnTo>
                    <a:lnTo>
                      <a:pt x="276" y="234"/>
                    </a:lnTo>
                    <a:lnTo>
                      <a:pt x="267" y="251"/>
                    </a:lnTo>
                    <a:lnTo>
                      <a:pt x="260" y="270"/>
                    </a:lnTo>
                    <a:lnTo>
                      <a:pt x="255" y="288"/>
                    </a:lnTo>
                    <a:lnTo>
                      <a:pt x="250" y="307"/>
                    </a:lnTo>
                    <a:lnTo>
                      <a:pt x="245" y="326"/>
                    </a:lnTo>
                    <a:lnTo>
                      <a:pt x="240" y="345"/>
                    </a:lnTo>
                    <a:lnTo>
                      <a:pt x="235" y="364"/>
                    </a:lnTo>
                    <a:lnTo>
                      <a:pt x="228" y="382"/>
                    </a:lnTo>
                    <a:lnTo>
                      <a:pt x="220" y="400"/>
                    </a:lnTo>
                    <a:lnTo>
                      <a:pt x="220" y="400"/>
                    </a:lnTo>
                    <a:lnTo>
                      <a:pt x="217" y="405"/>
                    </a:lnTo>
                    <a:lnTo>
                      <a:pt x="212" y="409"/>
                    </a:lnTo>
                    <a:lnTo>
                      <a:pt x="205" y="412"/>
                    </a:lnTo>
                    <a:lnTo>
                      <a:pt x="197" y="414"/>
                    </a:lnTo>
                    <a:lnTo>
                      <a:pt x="189" y="415"/>
                    </a:lnTo>
                    <a:lnTo>
                      <a:pt x="180" y="415"/>
                    </a:lnTo>
                    <a:lnTo>
                      <a:pt x="169" y="413"/>
                    </a:lnTo>
                    <a:lnTo>
                      <a:pt x="160" y="411"/>
                    </a:lnTo>
                    <a:lnTo>
                      <a:pt x="150" y="407"/>
                    </a:lnTo>
                    <a:lnTo>
                      <a:pt x="142" y="402"/>
                    </a:lnTo>
                    <a:lnTo>
                      <a:pt x="142" y="402"/>
                    </a:lnTo>
                    <a:lnTo>
                      <a:pt x="141" y="401"/>
                    </a:lnTo>
                    <a:lnTo>
                      <a:pt x="141" y="399"/>
                    </a:lnTo>
                    <a:lnTo>
                      <a:pt x="141" y="397"/>
                    </a:lnTo>
                    <a:lnTo>
                      <a:pt x="141" y="395"/>
                    </a:lnTo>
                    <a:lnTo>
                      <a:pt x="141" y="393"/>
                    </a:lnTo>
                    <a:lnTo>
                      <a:pt x="141" y="393"/>
                    </a:lnTo>
                    <a:lnTo>
                      <a:pt x="135" y="395"/>
                    </a:lnTo>
                    <a:lnTo>
                      <a:pt x="129" y="391"/>
                    </a:lnTo>
                    <a:lnTo>
                      <a:pt x="125" y="386"/>
                    </a:lnTo>
                    <a:lnTo>
                      <a:pt x="121" y="382"/>
                    </a:lnTo>
                    <a:lnTo>
                      <a:pt x="115" y="383"/>
                    </a:lnTo>
                    <a:lnTo>
                      <a:pt x="28" y="313"/>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25" name="Freeform 41"/>
              <p:cNvSpPr>
                <a:spLocks/>
              </p:cNvSpPr>
              <p:nvPr/>
            </p:nvSpPr>
            <p:spPr bwMode="auto">
              <a:xfrm>
                <a:off x="211" y="4054"/>
                <a:ext cx="6" cy="5"/>
              </a:xfrm>
              <a:custGeom>
                <a:avLst/>
                <a:gdLst>
                  <a:gd name="T0" fmla="*/ 108 w 239"/>
                  <a:gd name="T1" fmla="*/ 1 h 254"/>
                  <a:gd name="T2" fmla="*/ 99 w 239"/>
                  <a:gd name="T3" fmla="*/ 0 h 254"/>
                  <a:gd name="T4" fmla="*/ 93 w 239"/>
                  <a:gd name="T5" fmla="*/ 2 h 254"/>
                  <a:gd name="T6" fmla="*/ 86 w 239"/>
                  <a:gd name="T7" fmla="*/ 12 h 254"/>
                  <a:gd name="T8" fmla="*/ 71 w 239"/>
                  <a:gd name="T9" fmla="*/ 33 h 254"/>
                  <a:gd name="T10" fmla="*/ 58 w 239"/>
                  <a:gd name="T11" fmla="*/ 53 h 254"/>
                  <a:gd name="T12" fmla="*/ 45 w 239"/>
                  <a:gd name="T13" fmla="*/ 74 h 254"/>
                  <a:gd name="T14" fmla="*/ 30 w 239"/>
                  <a:gd name="T15" fmla="*/ 94 h 254"/>
                  <a:gd name="T16" fmla="*/ 23 w 239"/>
                  <a:gd name="T17" fmla="*/ 103 h 254"/>
                  <a:gd name="T18" fmla="*/ 18 w 239"/>
                  <a:gd name="T19" fmla="*/ 112 h 254"/>
                  <a:gd name="T20" fmla="*/ 15 w 239"/>
                  <a:gd name="T21" fmla="*/ 125 h 254"/>
                  <a:gd name="T22" fmla="*/ 13 w 239"/>
                  <a:gd name="T23" fmla="*/ 131 h 254"/>
                  <a:gd name="T24" fmla="*/ 11 w 239"/>
                  <a:gd name="T25" fmla="*/ 138 h 254"/>
                  <a:gd name="T26" fmla="*/ 5 w 239"/>
                  <a:gd name="T27" fmla="*/ 145 h 254"/>
                  <a:gd name="T28" fmla="*/ 0 w 239"/>
                  <a:gd name="T29" fmla="*/ 146 h 254"/>
                  <a:gd name="T30" fmla="*/ 13 w 239"/>
                  <a:gd name="T31" fmla="*/ 191 h 254"/>
                  <a:gd name="T32" fmla="*/ 42 w 239"/>
                  <a:gd name="T33" fmla="*/ 222 h 254"/>
                  <a:gd name="T34" fmla="*/ 66 w 239"/>
                  <a:gd name="T35" fmla="*/ 222 h 254"/>
                  <a:gd name="T36" fmla="*/ 59 w 239"/>
                  <a:gd name="T37" fmla="*/ 240 h 254"/>
                  <a:gd name="T38" fmla="*/ 62 w 239"/>
                  <a:gd name="T39" fmla="*/ 253 h 254"/>
                  <a:gd name="T40" fmla="*/ 71 w 239"/>
                  <a:gd name="T41" fmla="*/ 254 h 254"/>
                  <a:gd name="T42" fmla="*/ 94 w 239"/>
                  <a:gd name="T43" fmla="*/ 246 h 254"/>
                  <a:gd name="T44" fmla="*/ 117 w 239"/>
                  <a:gd name="T45" fmla="*/ 234 h 254"/>
                  <a:gd name="T46" fmla="*/ 128 w 239"/>
                  <a:gd name="T47" fmla="*/ 230 h 254"/>
                  <a:gd name="T48" fmla="*/ 161 w 239"/>
                  <a:gd name="T49" fmla="*/ 219 h 254"/>
                  <a:gd name="T50" fmla="*/ 194 w 239"/>
                  <a:gd name="T51" fmla="*/ 204 h 254"/>
                  <a:gd name="T52" fmla="*/ 221 w 239"/>
                  <a:gd name="T53" fmla="*/ 182 h 254"/>
                  <a:gd name="T54" fmla="*/ 237 w 239"/>
                  <a:gd name="T55" fmla="*/ 155 h 254"/>
                  <a:gd name="T56" fmla="*/ 237 w 239"/>
                  <a:gd name="T57" fmla="*/ 122 h 254"/>
                  <a:gd name="T58" fmla="*/ 229 w 239"/>
                  <a:gd name="T59" fmla="*/ 107 h 254"/>
                  <a:gd name="T60" fmla="*/ 200 w 239"/>
                  <a:gd name="T61" fmla="*/ 91 h 254"/>
                  <a:gd name="T62" fmla="*/ 163 w 239"/>
                  <a:gd name="T63" fmla="*/ 91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39" h="254">
                    <a:moveTo>
                      <a:pt x="112" y="1"/>
                    </a:moveTo>
                    <a:lnTo>
                      <a:pt x="108" y="1"/>
                    </a:lnTo>
                    <a:lnTo>
                      <a:pt x="103" y="0"/>
                    </a:lnTo>
                    <a:lnTo>
                      <a:pt x="99" y="0"/>
                    </a:lnTo>
                    <a:lnTo>
                      <a:pt x="96" y="1"/>
                    </a:lnTo>
                    <a:lnTo>
                      <a:pt x="93" y="2"/>
                    </a:lnTo>
                    <a:lnTo>
                      <a:pt x="93" y="2"/>
                    </a:lnTo>
                    <a:lnTo>
                      <a:pt x="86" y="12"/>
                    </a:lnTo>
                    <a:lnTo>
                      <a:pt x="78" y="22"/>
                    </a:lnTo>
                    <a:lnTo>
                      <a:pt x="71" y="33"/>
                    </a:lnTo>
                    <a:lnTo>
                      <a:pt x="65" y="43"/>
                    </a:lnTo>
                    <a:lnTo>
                      <a:pt x="58" y="53"/>
                    </a:lnTo>
                    <a:lnTo>
                      <a:pt x="52" y="64"/>
                    </a:lnTo>
                    <a:lnTo>
                      <a:pt x="45" y="74"/>
                    </a:lnTo>
                    <a:lnTo>
                      <a:pt x="39" y="84"/>
                    </a:lnTo>
                    <a:lnTo>
                      <a:pt x="30" y="94"/>
                    </a:lnTo>
                    <a:lnTo>
                      <a:pt x="23" y="103"/>
                    </a:lnTo>
                    <a:lnTo>
                      <a:pt x="23" y="103"/>
                    </a:lnTo>
                    <a:lnTo>
                      <a:pt x="20" y="107"/>
                    </a:lnTo>
                    <a:lnTo>
                      <a:pt x="18" y="112"/>
                    </a:lnTo>
                    <a:lnTo>
                      <a:pt x="17" y="118"/>
                    </a:lnTo>
                    <a:lnTo>
                      <a:pt x="15" y="125"/>
                    </a:lnTo>
                    <a:lnTo>
                      <a:pt x="13" y="131"/>
                    </a:lnTo>
                    <a:lnTo>
                      <a:pt x="13" y="131"/>
                    </a:lnTo>
                    <a:lnTo>
                      <a:pt x="12" y="134"/>
                    </a:lnTo>
                    <a:lnTo>
                      <a:pt x="11" y="138"/>
                    </a:lnTo>
                    <a:lnTo>
                      <a:pt x="8" y="142"/>
                    </a:lnTo>
                    <a:lnTo>
                      <a:pt x="5" y="145"/>
                    </a:lnTo>
                    <a:lnTo>
                      <a:pt x="0" y="146"/>
                    </a:lnTo>
                    <a:lnTo>
                      <a:pt x="0" y="146"/>
                    </a:lnTo>
                    <a:lnTo>
                      <a:pt x="6" y="168"/>
                    </a:lnTo>
                    <a:lnTo>
                      <a:pt x="13" y="191"/>
                    </a:lnTo>
                    <a:lnTo>
                      <a:pt x="25" y="211"/>
                    </a:lnTo>
                    <a:lnTo>
                      <a:pt x="42" y="222"/>
                    </a:lnTo>
                    <a:lnTo>
                      <a:pt x="66" y="222"/>
                    </a:lnTo>
                    <a:lnTo>
                      <a:pt x="66" y="222"/>
                    </a:lnTo>
                    <a:lnTo>
                      <a:pt x="61" y="231"/>
                    </a:lnTo>
                    <a:lnTo>
                      <a:pt x="59" y="240"/>
                    </a:lnTo>
                    <a:lnTo>
                      <a:pt x="59" y="248"/>
                    </a:lnTo>
                    <a:lnTo>
                      <a:pt x="62" y="253"/>
                    </a:lnTo>
                    <a:lnTo>
                      <a:pt x="71" y="254"/>
                    </a:lnTo>
                    <a:lnTo>
                      <a:pt x="71" y="254"/>
                    </a:lnTo>
                    <a:lnTo>
                      <a:pt x="82" y="251"/>
                    </a:lnTo>
                    <a:lnTo>
                      <a:pt x="94" y="246"/>
                    </a:lnTo>
                    <a:lnTo>
                      <a:pt x="105" y="240"/>
                    </a:lnTo>
                    <a:lnTo>
                      <a:pt x="117" y="234"/>
                    </a:lnTo>
                    <a:lnTo>
                      <a:pt x="128" y="230"/>
                    </a:lnTo>
                    <a:lnTo>
                      <a:pt x="128" y="230"/>
                    </a:lnTo>
                    <a:lnTo>
                      <a:pt x="145" y="225"/>
                    </a:lnTo>
                    <a:lnTo>
                      <a:pt x="161" y="219"/>
                    </a:lnTo>
                    <a:lnTo>
                      <a:pt x="179" y="212"/>
                    </a:lnTo>
                    <a:lnTo>
                      <a:pt x="194" y="204"/>
                    </a:lnTo>
                    <a:lnTo>
                      <a:pt x="208" y="193"/>
                    </a:lnTo>
                    <a:lnTo>
                      <a:pt x="221" y="182"/>
                    </a:lnTo>
                    <a:lnTo>
                      <a:pt x="231" y="169"/>
                    </a:lnTo>
                    <a:lnTo>
                      <a:pt x="237" y="155"/>
                    </a:lnTo>
                    <a:lnTo>
                      <a:pt x="239" y="139"/>
                    </a:lnTo>
                    <a:lnTo>
                      <a:pt x="237" y="122"/>
                    </a:lnTo>
                    <a:lnTo>
                      <a:pt x="237" y="122"/>
                    </a:lnTo>
                    <a:lnTo>
                      <a:pt x="229" y="107"/>
                    </a:lnTo>
                    <a:lnTo>
                      <a:pt x="216" y="96"/>
                    </a:lnTo>
                    <a:lnTo>
                      <a:pt x="200" y="91"/>
                    </a:lnTo>
                    <a:lnTo>
                      <a:pt x="183" y="89"/>
                    </a:lnTo>
                    <a:lnTo>
                      <a:pt x="163" y="91"/>
                    </a:lnTo>
                    <a:lnTo>
                      <a:pt x="112" y="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26" name="Freeform 42"/>
              <p:cNvSpPr>
                <a:spLocks/>
              </p:cNvSpPr>
              <p:nvPr/>
            </p:nvSpPr>
            <p:spPr bwMode="auto">
              <a:xfrm>
                <a:off x="208" y="4035"/>
                <a:ext cx="2" cy="9"/>
              </a:xfrm>
              <a:custGeom>
                <a:avLst/>
                <a:gdLst>
                  <a:gd name="T0" fmla="*/ 0 w 117"/>
                  <a:gd name="T1" fmla="*/ 8 h 399"/>
                  <a:gd name="T2" fmla="*/ 0 w 117"/>
                  <a:gd name="T3" fmla="*/ 24 h 399"/>
                  <a:gd name="T4" fmla="*/ 0 w 117"/>
                  <a:gd name="T5" fmla="*/ 40 h 399"/>
                  <a:gd name="T6" fmla="*/ 0 w 117"/>
                  <a:gd name="T7" fmla="*/ 56 h 399"/>
                  <a:gd name="T8" fmla="*/ 2 w 117"/>
                  <a:gd name="T9" fmla="*/ 72 h 399"/>
                  <a:gd name="T10" fmla="*/ 3 w 117"/>
                  <a:gd name="T11" fmla="*/ 80 h 399"/>
                  <a:gd name="T12" fmla="*/ 10 w 117"/>
                  <a:gd name="T13" fmla="*/ 96 h 399"/>
                  <a:gd name="T14" fmla="*/ 23 w 117"/>
                  <a:gd name="T15" fmla="*/ 111 h 399"/>
                  <a:gd name="T16" fmla="*/ 29 w 117"/>
                  <a:gd name="T17" fmla="*/ 118 h 399"/>
                  <a:gd name="T18" fmla="*/ 41 w 117"/>
                  <a:gd name="T19" fmla="*/ 146 h 399"/>
                  <a:gd name="T20" fmla="*/ 43 w 117"/>
                  <a:gd name="T21" fmla="*/ 173 h 399"/>
                  <a:gd name="T22" fmla="*/ 41 w 117"/>
                  <a:gd name="T23" fmla="*/ 200 h 399"/>
                  <a:gd name="T24" fmla="*/ 40 w 117"/>
                  <a:gd name="T25" fmla="*/ 226 h 399"/>
                  <a:gd name="T26" fmla="*/ 46 w 117"/>
                  <a:gd name="T27" fmla="*/ 251 h 399"/>
                  <a:gd name="T28" fmla="*/ 39 w 117"/>
                  <a:gd name="T29" fmla="*/ 251 h 399"/>
                  <a:gd name="T30" fmla="*/ 25 w 117"/>
                  <a:gd name="T31" fmla="*/ 251 h 399"/>
                  <a:gd name="T32" fmla="*/ 11 w 117"/>
                  <a:gd name="T33" fmla="*/ 251 h 399"/>
                  <a:gd name="T34" fmla="*/ 13 w 117"/>
                  <a:gd name="T35" fmla="*/ 269 h 399"/>
                  <a:gd name="T36" fmla="*/ 16 w 117"/>
                  <a:gd name="T37" fmla="*/ 307 h 399"/>
                  <a:gd name="T38" fmla="*/ 24 w 117"/>
                  <a:gd name="T39" fmla="*/ 345 h 399"/>
                  <a:gd name="T40" fmla="*/ 40 w 117"/>
                  <a:gd name="T41" fmla="*/ 377 h 399"/>
                  <a:gd name="T42" fmla="*/ 69 w 117"/>
                  <a:gd name="T43" fmla="*/ 396 h 399"/>
                  <a:gd name="T44" fmla="*/ 88 w 117"/>
                  <a:gd name="T45" fmla="*/ 399 h 399"/>
                  <a:gd name="T46" fmla="*/ 102 w 117"/>
                  <a:gd name="T47" fmla="*/ 389 h 399"/>
                  <a:gd name="T48" fmla="*/ 105 w 117"/>
                  <a:gd name="T49" fmla="*/ 367 h 399"/>
                  <a:gd name="T50" fmla="*/ 106 w 117"/>
                  <a:gd name="T51" fmla="*/ 355 h 399"/>
                  <a:gd name="T52" fmla="*/ 107 w 117"/>
                  <a:gd name="T53" fmla="*/ 339 h 399"/>
                  <a:gd name="T54" fmla="*/ 106 w 117"/>
                  <a:gd name="T55" fmla="*/ 324 h 399"/>
                  <a:gd name="T56" fmla="*/ 103 w 117"/>
                  <a:gd name="T57" fmla="*/ 308 h 399"/>
                  <a:gd name="T58" fmla="*/ 99 w 117"/>
                  <a:gd name="T59" fmla="*/ 292 h 399"/>
                  <a:gd name="T60" fmla="*/ 94 w 117"/>
                  <a:gd name="T61" fmla="*/ 277 h 399"/>
                  <a:gd name="T62" fmla="*/ 91 w 117"/>
                  <a:gd name="T63" fmla="*/ 268 h 399"/>
                  <a:gd name="T64" fmla="*/ 83 w 117"/>
                  <a:gd name="T65" fmla="*/ 251 h 399"/>
                  <a:gd name="T66" fmla="*/ 73 w 117"/>
                  <a:gd name="T67" fmla="*/ 236 h 399"/>
                  <a:gd name="T68" fmla="*/ 65 w 117"/>
                  <a:gd name="T69" fmla="*/ 219 h 399"/>
                  <a:gd name="T70" fmla="*/ 61 w 117"/>
                  <a:gd name="T71" fmla="*/ 201 h 399"/>
                  <a:gd name="T72" fmla="*/ 62 w 117"/>
                  <a:gd name="T73" fmla="*/ 191 h 399"/>
                  <a:gd name="T74" fmla="*/ 67 w 117"/>
                  <a:gd name="T75" fmla="*/ 166 h 399"/>
                  <a:gd name="T76" fmla="*/ 77 w 117"/>
                  <a:gd name="T77" fmla="*/ 144 h 399"/>
                  <a:gd name="T78" fmla="*/ 88 w 117"/>
                  <a:gd name="T79" fmla="*/ 123 h 399"/>
                  <a:gd name="T80" fmla="*/ 103 w 117"/>
                  <a:gd name="T81" fmla="*/ 103 h 399"/>
                  <a:gd name="T82" fmla="*/ 117 w 117"/>
                  <a:gd name="T83" fmla="*/ 84 h 399"/>
                  <a:gd name="T84" fmla="*/ 112 w 117"/>
                  <a:gd name="T85" fmla="*/ 76 h 399"/>
                  <a:gd name="T86" fmla="*/ 113 w 117"/>
                  <a:gd name="T87" fmla="*/ 52 h 399"/>
                  <a:gd name="T88" fmla="*/ 103 w 117"/>
                  <a:gd name="T89" fmla="*/ 30 h 399"/>
                  <a:gd name="T90" fmla="*/ 88 w 117"/>
                  <a:gd name="T91" fmla="*/ 23 h 399"/>
                  <a:gd name="T92" fmla="*/ 57 w 117"/>
                  <a:gd name="T93" fmla="*/ 13 h 399"/>
                  <a:gd name="T94" fmla="*/ 26 w 117"/>
                  <a:gd name="T95" fmla="*/ 20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7" h="399">
                    <a:moveTo>
                      <a:pt x="0" y="0"/>
                    </a:moveTo>
                    <a:lnTo>
                      <a:pt x="0" y="8"/>
                    </a:lnTo>
                    <a:lnTo>
                      <a:pt x="0" y="16"/>
                    </a:lnTo>
                    <a:lnTo>
                      <a:pt x="0" y="24"/>
                    </a:lnTo>
                    <a:lnTo>
                      <a:pt x="0" y="32"/>
                    </a:lnTo>
                    <a:lnTo>
                      <a:pt x="0" y="40"/>
                    </a:lnTo>
                    <a:lnTo>
                      <a:pt x="0" y="48"/>
                    </a:lnTo>
                    <a:lnTo>
                      <a:pt x="0" y="56"/>
                    </a:lnTo>
                    <a:lnTo>
                      <a:pt x="0" y="64"/>
                    </a:lnTo>
                    <a:lnTo>
                      <a:pt x="2" y="72"/>
                    </a:lnTo>
                    <a:lnTo>
                      <a:pt x="3" y="80"/>
                    </a:lnTo>
                    <a:lnTo>
                      <a:pt x="3" y="80"/>
                    </a:lnTo>
                    <a:lnTo>
                      <a:pt x="6" y="88"/>
                    </a:lnTo>
                    <a:lnTo>
                      <a:pt x="10" y="96"/>
                    </a:lnTo>
                    <a:lnTo>
                      <a:pt x="16" y="103"/>
                    </a:lnTo>
                    <a:lnTo>
                      <a:pt x="23" y="111"/>
                    </a:lnTo>
                    <a:lnTo>
                      <a:pt x="29" y="118"/>
                    </a:lnTo>
                    <a:lnTo>
                      <a:pt x="29" y="118"/>
                    </a:lnTo>
                    <a:lnTo>
                      <a:pt x="37" y="133"/>
                    </a:lnTo>
                    <a:lnTo>
                      <a:pt x="41" y="146"/>
                    </a:lnTo>
                    <a:lnTo>
                      <a:pt x="43" y="160"/>
                    </a:lnTo>
                    <a:lnTo>
                      <a:pt x="43" y="173"/>
                    </a:lnTo>
                    <a:lnTo>
                      <a:pt x="42" y="187"/>
                    </a:lnTo>
                    <a:lnTo>
                      <a:pt x="41" y="200"/>
                    </a:lnTo>
                    <a:lnTo>
                      <a:pt x="40" y="213"/>
                    </a:lnTo>
                    <a:lnTo>
                      <a:pt x="40" y="226"/>
                    </a:lnTo>
                    <a:lnTo>
                      <a:pt x="42" y="238"/>
                    </a:lnTo>
                    <a:lnTo>
                      <a:pt x="46" y="251"/>
                    </a:lnTo>
                    <a:lnTo>
                      <a:pt x="46" y="251"/>
                    </a:lnTo>
                    <a:lnTo>
                      <a:pt x="39" y="251"/>
                    </a:lnTo>
                    <a:lnTo>
                      <a:pt x="32" y="251"/>
                    </a:lnTo>
                    <a:lnTo>
                      <a:pt x="25" y="251"/>
                    </a:lnTo>
                    <a:lnTo>
                      <a:pt x="18" y="251"/>
                    </a:lnTo>
                    <a:lnTo>
                      <a:pt x="11" y="251"/>
                    </a:lnTo>
                    <a:lnTo>
                      <a:pt x="11" y="251"/>
                    </a:lnTo>
                    <a:lnTo>
                      <a:pt x="13" y="269"/>
                    </a:lnTo>
                    <a:lnTo>
                      <a:pt x="14" y="287"/>
                    </a:lnTo>
                    <a:lnTo>
                      <a:pt x="16" y="307"/>
                    </a:lnTo>
                    <a:lnTo>
                      <a:pt x="20" y="326"/>
                    </a:lnTo>
                    <a:lnTo>
                      <a:pt x="24" y="345"/>
                    </a:lnTo>
                    <a:lnTo>
                      <a:pt x="31" y="361"/>
                    </a:lnTo>
                    <a:lnTo>
                      <a:pt x="40" y="377"/>
                    </a:lnTo>
                    <a:lnTo>
                      <a:pt x="53" y="388"/>
                    </a:lnTo>
                    <a:lnTo>
                      <a:pt x="69" y="396"/>
                    </a:lnTo>
                    <a:lnTo>
                      <a:pt x="88" y="399"/>
                    </a:lnTo>
                    <a:lnTo>
                      <a:pt x="88" y="399"/>
                    </a:lnTo>
                    <a:lnTo>
                      <a:pt x="96" y="396"/>
                    </a:lnTo>
                    <a:lnTo>
                      <a:pt x="102" y="389"/>
                    </a:lnTo>
                    <a:lnTo>
                      <a:pt x="104" y="378"/>
                    </a:lnTo>
                    <a:lnTo>
                      <a:pt x="105" y="367"/>
                    </a:lnTo>
                    <a:lnTo>
                      <a:pt x="106" y="355"/>
                    </a:lnTo>
                    <a:lnTo>
                      <a:pt x="106" y="355"/>
                    </a:lnTo>
                    <a:lnTo>
                      <a:pt x="107" y="347"/>
                    </a:lnTo>
                    <a:lnTo>
                      <a:pt x="107" y="339"/>
                    </a:lnTo>
                    <a:lnTo>
                      <a:pt x="107" y="332"/>
                    </a:lnTo>
                    <a:lnTo>
                      <a:pt x="106" y="324"/>
                    </a:lnTo>
                    <a:lnTo>
                      <a:pt x="104" y="316"/>
                    </a:lnTo>
                    <a:lnTo>
                      <a:pt x="103" y="308"/>
                    </a:lnTo>
                    <a:lnTo>
                      <a:pt x="101" y="300"/>
                    </a:lnTo>
                    <a:lnTo>
                      <a:pt x="99" y="292"/>
                    </a:lnTo>
                    <a:lnTo>
                      <a:pt x="96" y="285"/>
                    </a:lnTo>
                    <a:lnTo>
                      <a:pt x="94" y="277"/>
                    </a:lnTo>
                    <a:lnTo>
                      <a:pt x="94" y="277"/>
                    </a:lnTo>
                    <a:lnTo>
                      <a:pt x="91" y="268"/>
                    </a:lnTo>
                    <a:lnTo>
                      <a:pt x="88" y="259"/>
                    </a:lnTo>
                    <a:lnTo>
                      <a:pt x="83" y="251"/>
                    </a:lnTo>
                    <a:lnTo>
                      <a:pt x="78" y="244"/>
                    </a:lnTo>
                    <a:lnTo>
                      <a:pt x="73" y="236"/>
                    </a:lnTo>
                    <a:lnTo>
                      <a:pt x="69" y="228"/>
                    </a:lnTo>
                    <a:lnTo>
                      <a:pt x="65" y="219"/>
                    </a:lnTo>
                    <a:lnTo>
                      <a:pt x="62" y="211"/>
                    </a:lnTo>
                    <a:lnTo>
                      <a:pt x="61" y="201"/>
                    </a:lnTo>
                    <a:lnTo>
                      <a:pt x="62" y="191"/>
                    </a:lnTo>
                    <a:lnTo>
                      <a:pt x="62" y="191"/>
                    </a:lnTo>
                    <a:lnTo>
                      <a:pt x="64" y="178"/>
                    </a:lnTo>
                    <a:lnTo>
                      <a:pt x="67" y="166"/>
                    </a:lnTo>
                    <a:lnTo>
                      <a:pt x="72" y="155"/>
                    </a:lnTo>
                    <a:lnTo>
                      <a:pt x="77" y="144"/>
                    </a:lnTo>
                    <a:lnTo>
                      <a:pt x="82" y="134"/>
                    </a:lnTo>
                    <a:lnTo>
                      <a:pt x="88" y="123"/>
                    </a:lnTo>
                    <a:lnTo>
                      <a:pt x="95" y="113"/>
                    </a:lnTo>
                    <a:lnTo>
                      <a:pt x="103" y="103"/>
                    </a:lnTo>
                    <a:lnTo>
                      <a:pt x="110" y="93"/>
                    </a:lnTo>
                    <a:lnTo>
                      <a:pt x="117" y="84"/>
                    </a:lnTo>
                    <a:lnTo>
                      <a:pt x="117" y="84"/>
                    </a:lnTo>
                    <a:lnTo>
                      <a:pt x="112" y="76"/>
                    </a:lnTo>
                    <a:lnTo>
                      <a:pt x="112" y="65"/>
                    </a:lnTo>
                    <a:lnTo>
                      <a:pt x="113" y="52"/>
                    </a:lnTo>
                    <a:lnTo>
                      <a:pt x="111" y="39"/>
                    </a:lnTo>
                    <a:lnTo>
                      <a:pt x="103" y="30"/>
                    </a:lnTo>
                    <a:lnTo>
                      <a:pt x="103" y="30"/>
                    </a:lnTo>
                    <a:lnTo>
                      <a:pt x="88" y="23"/>
                    </a:lnTo>
                    <a:lnTo>
                      <a:pt x="72" y="17"/>
                    </a:lnTo>
                    <a:lnTo>
                      <a:pt x="57" y="13"/>
                    </a:lnTo>
                    <a:lnTo>
                      <a:pt x="40" y="13"/>
                    </a:lnTo>
                    <a:lnTo>
                      <a:pt x="26" y="20"/>
                    </a:lnTo>
                    <a:lnTo>
                      <a:pt x="0" y="0"/>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27" name="Freeform 43"/>
              <p:cNvSpPr>
                <a:spLocks/>
              </p:cNvSpPr>
              <p:nvPr/>
            </p:nvSpPr>
            <p:spPr bwMode="auto">
              <a:xfrm>
                <a:off x="207" y="4032"/>
                <a:ext cx="3" cy="4"/>
              </a:xfrm>
              <a:custGeom>
                <a:avLst/>
                <a:gdLst>
                  <a:gd name="T0" fmla="*/ 46 w 122"/>
                  <a:gd name="T1" fmla="*/ 109 h 201"/>
                  <a:gd name="T2" fmla="*/ 45 w 122"/>
                  <a:gd name="T3" fmla="*/ 120 h 201"/>
                  <a:gd name="T4" fmla="*/ 45 w 122"/>
                  <a:gd name="T5" fmla="*/ 131 h 201"/>
                  <a:gd name="T6" fmla="*/ 55 w 122"/>
                  <a:gd name="T7" fmla="*/ 141 h 201"/>
                  <a:gd name="T8" fmla="*/ 67 w 122"/>
                  <a:gd name="T9" fmla="*/ 122 h 201"/>
                  <a:gd name="T10" fmla="*/ 71 w 122"/>
                  <a:gd name="T11" fmla="*/ 100 h 201"/>
                  <a:gd name="T12" fmla="*/ 71 w 122"/>
                  <a:gd name="T13" fmla="*/ 76 h 201"/>
                  <a:gd name="T14" fmla="*/ 71 w 122"/>
                  <a:gd name="T15" fmla="*/ 52 h 201"/>
                  <a:gd name="T16" fmla="*/ 76 w 122"/>
                  <a:gd name="T17" fmla="*/ 30 h 201"/>
                  <a:gd name="T18" fmla="*/ 86 w 122"/>
                  <a:gd name="T19" fmla="*/ 41 h 201"/>
                  <a:gd name="T20" fmla="*/ 95 w 122"/>
                  <a:gd name="T21" fmla="*/ 68 h 201"/>
                  <a:gd name="T22" fmla="*/ 95 w 122"/>
                  <a:gd name="T23" fmla="*/ 96 h 201"/>
                  <a:gd name="T24" fmla="*/ 90 w 122"/>
                  <a:gd name="T25" fmla="*/ 125 h 201"/>
                  <a:gd name="T26" fmla="*/ 88 w 122"/>
                  <a:gd name="T27" fmla="*/ 152 h 201"/>
                  <a:gd name="T28" fmla="*/ 91 w 122"/>
                  <a:gd name="T29" fmla="*/ 166 h 201"/>
                  <a:gd name="T30" fmla="*/ 104 w 122"/>
                  <a:gd name="T31" fmla="*/ 144 h 201"/>
                  <a:gd name="T32" fmla="*/ 107 w 122"/>
                  <a:gd name="T33" fmla="*/ 119 h 201"/>
                  <a:gd name="T34" fmla="*/ 112 w 122"/>
                  <a:gd name="T35" fmla="*/ 111 h 201"/>
                  <a:gd name="T36" fmla="*/ 114 w 122"/>
                  <a:gd name="T37" fmla="*/ 128 h 201"/>
                  <a:gd name="T38" fmla="*/ 118 w 122"/>
                  <a:gd name="T39" fmla="*/ 145 h 201"/>
                  <a:gd name="T40" fmla="*/ 121 w 122"/>
                  <a:gd name="T41" fmla="*/ 163 h 201"/>
                  <a:gd name="T42" fmla="*/ 120 w 122"/>
                  <a:gd name="T43" fmla="*/ 180 h 201"/>
                  <a:gd name="T44" fmla="*/ 112 w 122"/>
                  <a:gd name="T45" fmla="*/ 196 h 201"/>
                  <a:gd name="T46" fmla="*/ 98 w 122"/>
                  <a:gd name="T47" fmla="*/ 197 h 201"/>
                  <a:gd name="T48" fmla="*/ 70 w 122"/>
                  <a:gd name="T49" fmla="*/ 200 h 201"/>
                  <a:gd name="T50" fmla="*/ 42 w 122"/>
                  <a:gd name="T51" fmla="*/ 200 h 201"/>
                  <a:gd name="T52" fmla="*/ 20 w 122"/>
                  <a:gd name="T53" fmla="*/ 192 h 201"/>
                  <a:gd name="T54" fmla="*/ 6 w 122"/>
                  <a:gd name="T55" fmla="*/ 172 h 201"/>
                  <a:gd name="T56" fmla="*/ 4 w 122"/>
                  <a:gd name="T57" fmla="*/ 156 h 201"/>
                  <a:gd name="T58" fmla="*/ 0 w 122"/>
                  <a:gd name="T59" fmla="*/ 121 h 201"/>
                  <a:gd name="T60" fmla="*/ 7 w 122"/>
                  <a:gd name="T61" fmla="*/ 89 h 201"/>
                  <a:gd name="T62" fmla="*/ 21 w 122"/>
                  <a:gd name="T63" fmla="*/ 59 h 201"/>
                  <a:gd name="T64" fmla="*/ 38 w 122"/>
                  <a:gd name="T65" fmla="*/ 28 h 201"/>
                  <a:gd name="T66" fmla="*/ 55 w 122"/>
                  <a:gd name="T67" fmla="*/ 0 h 201"/>
                  <a:gd name="T68" fmla="*/ 55 w 122"/>
                  <a:gd name="T69" fmla="*/ 7 h 201"/>
                  <a:gd name="T70" fmla="*/ 55 w 122"/>
                  <a:gd name="T71" fmla="*/ 26 h 201"/>
                  <a:gd name="T72" fmla="*/ 54 w 122"/>
                  <a:gd name="T73" fmla="*/ 49 h 201"/>
                  <a:gd name="T74" fmla="*/ 52 w 122"/>
                  <a:gd name="T75" fmla="*/ 72 h 201"/>
                  <a:gd name="T76" fmla="*/ 50 w 122"/>
                  <a:gd name="T77" fmla="*/ 95 h 201"/>
                  <a:gd name="T78" fmla="*/ 50 w 122"/>
                  <a:gd name="T79" fmla="*/ 10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2" h="201">
                    <a:moveTo>
                      <a:pt x="50" y="106"/>
                    </a:moveTo>
                    <a:lnTo>
                      <a:pt x="46" y="109"/>
                    </a:lnTo>
                    <a:lnTo>
                      <a:pt x="44" y="114"/>
                    </a:lnTo>
                    <a:lnTo>
                      <a:pt x="45" y="120"/>
                    </a:lnTo>
                    <a:lnTo>
                      <a:pt x="45" y="125"/>
                    </a:lnTo>
                    <a:lnTo>
                      <a:pt x="45" y="131"/>
                    </a:lnTo>
                    <a:lnTo>
                      <a:pt x="55" y="141"/>
                    </a:lnTo>
                    <a:lnTo>
                      <a:pt x="55" y="141"/>
                    </a:lnTo>
                    <a:lnTo>
                      <a:pt x="63" y="132"/>
                    </a:lnTo>
                    <a:lnTo>
                      <a:pt x="67" y="122"/>
                    </a:lnTo>
                    <a:lnTo>
                      <a:pt x="70" y="111"/>
                    </a:lnTo>
                    <a:lnTo>
                      <a:pt x="71" y="100"/>
                    </a:lnTo>
                    <a:lnTo>
                      <a:pt x="71" y="88"/>
                    </a:lnTo>
                    <a:lnTo>
                      <a:pt x="71" y="76"/>
                    </a:lnTo>
                    <a:lnTo>
                      <a:pt x="70" y="64"/>
                    </a:lnTo>
                    <a:lnTo>
                      <a:pt x="71" y="52"/>
                    </a:lnTo>
                    <a:lnTo>
                      <a:pt x="72" y="40"/>
                    </a:lnTo>
                    <a:lnTo>
                      <a:pt x="76" y="30"/>
                    </a:lnTo>
                    <a:lnTo>
                      <a:pt x="76" y="30"/>
                    </a:lnTo>
                    <a:lnTo>
                      <a:pt x="86" y="41"/>
                    </a:lnTo>
                    <a:lnTo>
                      <a:pt x="92" y="54"/>
                    </a:lnTo>
                    <a:lnTo>
                      <a:pt x="95" y="68"/>
                    </a:lnTo>
                    <a:lnTo>
                      <a:pt x="96" y="81"/>
                    </a:lnTo>
                    <a:lnTo>
                      <a:pt x="95" y="96"/>
                    </a:lnTo>
                    <a:lnTo>
                      <a:pt x="92" y="110"/>
                    </a:lnTo>
                    <a:lnTo>
                      <a:pt x="90" y="125"/>
                    </a:lnTo>
                    <a:lnTo>
                      <a:pt x="88" y="139"/>
                    </a:lnTo>
                    <a:lnTo>
                      <a:pt x="88" y="152"/>
                    </a:lnTo>
                    <a:lnTo>
                      <a:pt x="91" y="166"/>
                    </a:lnTo>
                    <a:lnTo>
                      <a:pt x="91" y="166"/>
                    </a:lnTo>
                    <a:lnTo>
                      <a:pt x="100" y="156"/>
                    </a:lnTo>
                    <a:lnTo>
                      <a:pt x="104" y="144"/>
                    </a:lnTo>
                    <a:lnTo>
                      <a:pt x="105" y="131"/>
                    </a:lnTo>
                    <a:lnTo>
                      <a:pt x="107" y="119"/>
                    </a:lnTo>
                    <a:lnTo>
                      <a:pt x="112" y="111"/>
                    </a:lnTo>
                    <a:lnTo>
                      <a:pt x="112" y="111"/>
                    </a:lnTo>
                    <a:lnTo>
                      <a:pt x="112" y="119"/>
                    </a:lnTo>
                    <a:lnTo>
                      <a:pt x="114" y="128"/>
                    </a:lnTo>
                    <a:lnTo>
                      <a:pt x="116" y="136"/>
                    </a:lnTo>
                    <a:lnTo>
                      <a:pt x="118" y="145"/>
                    </a:lnTo>
                    <a:lnTo>
                      <a:pt x="120" y="154"/>
                    </a:lnTo>
                    <a:lnTo>
                      <a:pt x="121" y="163"/>
                    </a:lnTo>
                    <a:lnTo>
                      <a:pt x="122" y="171"/>
                    </a:lnTo>
                    <a:lnTo>
                      <a:pt x="120" y="180"/>
                    </a:lnTo>
                    <a:lnTo>
                      <a:pt x="117" y="188"/>
                    </a:lnTo>
                    <a:lnTo>
                      <a:pt x="112" y="196"/>
                    </a:lnTo>
                    <a:lnTo>
                      <a:pt x="112" y="196"/>
                    </a:lnTo>
                    <a:lnTo>
                      <a:pt x="98" y="197"/>
                    </a:lnTo>
                    <a:lnTo>
                      <a:pt x="84" y="199"/>
                    </a:lnTo>
                    <a:lnTo>
                      <a:pt x="70" y="200"/>
                    </a:lnTo>
                    <a:lnTo>
                      <a:pt x="56" y="201"/>
                    </a:lnTo>
                    <a:lnTo>
                      <a:pt x="42" y="200"/>
                    </a:lnTo>
                    <a:lnTo>
                      <a:pt x="30" y="198"/>
                    </a:lnTo>
                    <a:lnTo>
                      <a:pt x="20" y="192"/>
                    </a:lnTo>
                    <a:lnTo>
                      <a:pt x="11" y="184"/>
                    </a:lnTo>
                    <a:lnTo>
                      <a:pt x="6" y="172"/>
                    </a:lnTo>
                    <a:lnTo>
                      <a:pt x="4" y="156"/>
                    </a:lnTo>
                    <a:lnTo>
                      <a:pt x="4" y="156"/>
                    </a:lnTo>
                    <a:lnTo>
                      <a:pt x="0" y="138"/>
                    </a:lnTo>
                    <a:lnTo>
                      <a:pt x="0" y="121"/>
                    </a:lnTo>
                    <a:lnTo>
                      <a:pt x="2" y="105"/>
                    </a:lnTo>
                    <a:lnTo>
                      <a:pt x="7" y="89"/>
                    </a:lnTo>
                    <a:lnTo>
                      <a:pt x="13" y="74"/>
                    </a:lnTo>
                    <a:lnTo>
                      <a:pt x="21" y="59"/>
                    </a:lnTo>
                    <a:lnTo>
                      <a:pt x="29" y="43"/>
                    </a:lnTo>
                    <a:lnTo>
                      <a:pt x="38" y="28"/>
                    </a:lnTo>
                    <a:lnTo>
                      <a:pt x="46" y="14"/>
                    </a:lnTo>
                    <a:lnTo>
                      <a:pt x="55" y="0"/>
                    </a:lnTo>
                    <a:lnTo>
                      <a:pt x="55" y="0"/>
                    </a:lnTo>
                    <a:lnTo>
                      <a:pt x="55" y="7"/>
                    </a:lnTo>
                    <a:lnTo>
                      <a:pt x="55" y="16"/>
                    </a:lnTo>
                    <a:lnTo>
                      <a:pt x="55" y="26"/>
                    </a:lnTo>
                    <a:lnTo>
                      <a:pt x="54" y="36"/>
                    </a:lnTo>
                    <a:lnTo>
                      <a:pt x="54" y="49"/>
                    </a:lnTo>
                    <a:lnTo>
                      <a:pt x="53" y="60"/>
                    </a:lnTo>
                    <a:lnTo>
                      <a:pt x="52" y="72"/>
                    </a:lnTo>
                    <a:lnTo>
                      <a:pt x="51" y="83"/>
                    </a:lnTo>
                    <a:lnTo>
                      <a:pt x="50" y="95"/>
                    </a:lnTo>
                    <a:lnTo>
                      <a:pt x="50" y="106"/>
                    </a:lnTo>
                    <a:lnTo>
                      <a:pt x="50" y="106"/>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28" name="Freeform 44"/>
              <p:cNvSpPr>
                <a:spLocks/>
              </p:cNvSpPr>
              <p:nvPr/>
            </p:nvSpPr>
            <p:spPr bwMode="auto">
              <a:xfrm>
                <a:off x="207" y="4037"/>
                <a:ext cx="3" cy="0"/>
              </a:xfrm>
              <a:custGeom>
                <a:avLst/>
                <a:gdLst>
                  <a:gd name="T0" fmla="*/ 128 w 128"/>
                  <a:gd name="T1" fmla="*/ 17 h 28"/>
                  <a:gd name="T2" fmla="*/ 116 w 128"/>
                  <a:gd name="T3" fmla="*/ 21 h 28"/>
                  <a:gd name="T4" fmla="*/ 103 w 128"/>
                  <a:gd name="T5" fmla="*/ 24 h 28"/>
                  <a:gd name="T6" fmla="*/ 91 w 128"/>
                  <a:gd name="T7" fmla="*/ 26 h 28"/>
                  <a:gd name="T8" fmla="*/ 77 w 128"/>
                  <a:gd name="T9" fmla="*/ 27 h 28"/>
                  <a:gd name="T10" fmla="*/ 64 w 128"/>
                  <a:gd name="T11" fmla="*/ 28 h 28"/>
                  <a:gd name="T12" fmla="*/ 50 w 128"/>
                  <a:gd name="T13" fmla="*/ 27 h 28"/>
                  <a:gd name="T14" fmla="*/ 36 w 128"/>
                  <a:gd name="T15" fmla="*/ 26 h 28"/>
                  <a:gd name="T16" fmla="*/ 24 w 128"/>
                  <a:gd name="T17" fmla="*/ 24 h 28"/>
                  <a:gd name="T18" fmla="*/ 11 w 128"/>
                  <a:gd name="T19" fmla="*/ 21 h 28"/>
                  <a:gd name="T20" fmla="*/ 0 w 128"/>
                  <a:gd name="T21" fmla="*/ 17 h 28"/>
                  <a:gd name="T22" fmla="*/ 0 w 128"/>
                  <a:gd name="T23" fmla="*/ 17 h 28"/>
                  <a:gd name="T24" fmla="*/ 8 w 128"/>
                  <a:gd name="T25" fmla="*/ 9 h 28"/>
                  <a:gd name="T26" fmla="*/ 18 w 128"/>
                  <a:gd name="T27" fmla="*/ 5 h 28"/>
                  <a:gd name="T28" fmla="*/ 29 w 128"/>
                  <a:gd name="T29" fmla="*/ 2 h 28"/>
                  <a:gd name="T30" fmla="*/ 41 w 128"/>
                  <a:gd name="T31" fmla="*/ 1 h 28"/>
                  <a:gd name="T32" fmla="*/ 53 w 128"/>
                  <a:gd name="T33" fmla="*/ 0 h 28"/>
                  <a:gd name="T34" fmla="*/ 67 w 128"/>
                  <a:gd name="T35" fmla="*/ 1 h 28"/>
                  <a:gd name="T36" fmla="*/ 80 w 128"/>
                  <a:gd name="T37" fmla="*/ 2 h 28"/>
                  <a:gd name="T38" fmla="*/ 92 w 128"/>
                  <a:gd name="T39" fmla="*/ 2 h 28"/>
                  <a:gd name="T40" fmla="*/ 105 w 128"/>
                  <a:gd name="T41" fmla="*/ 2 h 28"/>
                  <a:gd name="T42" fmla="*/ 118 w 128"/>
                  <a:gd name="T43" fmla="*/ 2 h 28"/>
                  <a:gd name="T44" fmla="*/ 118 w 128"/>
                  <a:gd name="T45" fmla="*/ 2 h 28"/>
                  <a:gd name="T46" fmla="*/ 120 w 128"/>
                  <a:gd name="T47" fmla="*/ 4 h 28"/>
                  <a:gd name="T48" fmla="*/ 123 w 128"/>
                  <a:gd name="T49" fmla="*/ 7 h 28"/>
                  <a:gd name="T50" fmla="*/ 126 w 128"/>
                  <a:gd name="T51" fmla="*/ 10 h 28"/>
                  <a:gd name="T52" fmla="*/ 128 w 128"/>
                  <a:gd name="T53" fmla="*/ 13 h 28"/>
                  <a:gd name="T54" fmla="*/ 128 w 128"/>
                  <a:gd name="T55" fmla="*/ 17 h 28"/>
                  <a:gd name="T56" fmla="*/ 128 w 128"/>
                  <a:gd name="T57" fmla="*/ 17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8" h="28">
                    <a:moveTo>
                      <a:pt x="128" y="17"/>
                    </a:moveTo>
                    <a:lnTo>
                      <a:pt x="116" y="21"/>
                    </a:lnTo>
                    <a:lnTo>
                      <a:pt x="103" y="24"/>
                    </a:lnTo>
                    <a:lnTo>
                      <a:pt x="91" y="26"/>
                    </a:lnTo>
                    <a:lnTo>
                      <a:pt x="77" y="27"/>
                    </a:lnTo>
                    <a:lnTo>
                      <a:pt x="64" y="28"/>
                    </a:lnTo>
                    <a:lnTo>
                      <a:pt x="50" y="27"/>
                    </a:lnTo>
                    <a:lnTo>
                      <a:pt x="36" y="26"/>
                    </a:lnTo>
                    <a:lnTo>
                      <a:pt x="24" y="24"/>
                    </a:lnTo>
                    <a:lnTo>
                      <a:pt x="11" y="21"/>
                    </a:lnTo>
                    <a:lnTo>
                      <a:pt x="0" y="17"/>
                    </a:lnTo>
                    <a:lnTo>
                      <a:pt x="0" y="17"/>
                    </a:lnTo>
                    <a:lnTo>
                      <a:pt x="8" y="9"/>
                    </a:lnTo>
                    <a:lnTo>
                      <a:pt x="18" y="5"/>
                    </a:lnTo>
                    <a:lnTo>
                      <a:pt x="29" y="2"/>
                    </a:lnTo>
                    <a:lnTo>
                      <a:pt x="41" y="1"/>
                    </a:lnTo>
                    <a:lnTo>
                      <a:pt x="53" y="0"/>
                    </a:lnTo>
                    <a:lnTo>
                      <a:pt x="67" y="1"/>
                    </a:lnTo>
                    <a:lnTo>
                      <a:pt x="80" y="2"/>
                    </a:lnTo>
                    <a:lnTo>
                      <a:pt x="92" y="2"/>
                    </a:lnTo>
                    <a:lnTo>
                      <a:pt x="105" y="2"/>
                    </a:lnTo>
                    <a:lnTo>
                      <a:pt x="118" y="2"/>
                    </a:lnTo>
                    <a:lnTo>
                      <a:pt x="118" y="2"/>
                    </a:lnTo>
                    <a:lnTo>
                      <a:pt x="120" y="4"/>
                    </a:lnTo>
                    <a:lnTo>
                      <a:pt x="123" y="7"/>
                    </a:lnTo>
                    <a:lnTo>
                      <a:pt x="126" y="10"/>
                    </a:lnTo>
                    <a:lnTo>
                      <a:pt x="128" y="13"/>
                    </a:lnTo>
                    <a:lnTo>
                      <a:pt x="128" y="17"/>
                    </a:lnTo>
                    <a:lnTo>
                      <a:pt x="128" y="17"/>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29" name="Freeform 45"/>
              <p:cNvSpPr>
                <a:spLocks/>
              </p:cNvSpPr>
              <p:nvPr/>
            </p:nvSpPr>
            <p:spPr bwMode="auto">
              <a:xfrm>
                <a:off x="208" y="4038"/>
                <a:ext cx="2" cy="5"/>
              </a:xfrm>
              <a:custGeom>
                <a:avLst/>
                <a:gdLst>
                  <a:gd name="T0" fmla="*/ 81 w 81"/>
                  <a:gd name="T1" fmla="*/ 0 h 257"/>
                  <a:gd name="T2" fmla="*/ 68 w 81"/>
                  <a:gd name="T3" fmla="*/ 25 h 257"/>
                  <a:gd name="T4" fmla="*/ 61 w 81"/>
                  <a:gd name="T5" fmla="*/ 51 h 257"/>
                  <a:gd name="T6" fmla="*/ 56 w 81"/>
                  <a:gd name="T7" fmla="*/ 77 h 257"/>
                  <a:gd name="T8" fmla="*/ 55 w 81"/>
                  <a:gd name="T9" fmla="*/ 103 h 257"/>
                  <a:gd name="T10" fmla="*/ 55 w 81"/>
                  <a:gd name="T11" fmla="*/ 130 h 257"/>
                  <a:gd name="T12" fmla="*/ 57 w 81"/>
                  <a:gd name="T13" fmla="*/ 156 h 257"/>
                  <a:gd name="T14" fmla="*/ 58 w 81"/>
                  <a:gd name="T15" fmla="*/ 182 h 257"/>
                  <a:gd name="T16" fmla="*/ 59 w 81"/>
                  <a:gd name="T17" fmla="*/ 208 h 257"/>
                  <a:gd name="T18" fmla="*/ 59 w 81"/>
                  <a:gd name="T19" fmla="*/ 232 h 257"/>
                  <a:gd name="T20" fmla="*/ 56 w 81"/>
                  <a:gd name="T21" fmla="*/ 257 h 257"/>
                  <a:gd name="T22" fmla="*/ 35 w 81"/>
                  <a:gd name="T23" fmla="*/ 257 h 257"/>
                  <a:gd name="T24" fmla="*/ 35 w 81"/>
                  <a:gd name="T25" fmla="*/ 257 h 257"/>
                  <a:gd name="T26" fmla="*/ 35 w 81"/>
                  <a:gd name="T27" fmla="*/ 247 h 257"/>
                  <a:gd name="T28" fmla="*/ 36 w 81"/>
                  <a:gd name="T29" fmla="*/ 237 h 257"/>
                  <a:gd name="T30" fmla="*/ 39 w 81"/>
                  <a:gd name="T31" fmla="*/ 228 h 257"/>
                  <a:gd name="T32" fmla="*/ 42 w 81"/>
                  <a:gd name="T33" fmla="*/ 220 h 257"/>
                  <a:gd name="T34" fmla="*/ 44 w 81"/>
                  <a:gd name="T35" fmla="*/ 212 h 257"/>
                  <a:gd name="T36" fmla="*/ 46 w 81"/>
                  <a:gd name="T37" fmla="*/ 203 h 257"/>
                  <a:gd name="T38" fmla="*/ 46 w 81"/>
                  <a:gd name="T39" fmla="*/ 195 h 257"/>
                  <a:gd name="T40" fmla="*/ 43 w 81"/>
                  <a:gd name="T41" fmla="*/ 186 h 257"/>
                  <a:gd name="T42" fmla="*/ 39 w 81"/>
                  <a:gd name="T43" fmla="*/ 176 h 257"/>
                  <a:gd name="T44" fmla="*/ 30 w 81"/>
                  <a:gd name="T45" fmla="*/ 166 h 257"/>
                  <a:gd name="T46" fmla="*/ 30 w 81"/>
                  <a:gd name="T47" fmla="*/ 166 h 257"/>
                  <a:gd name="T48" fmla="*/ 33 w 81"/>
                  <a:gd name="T49" fmla="*/ 160 h 257"/>
                  <a:gd name="T50" fmla="*/ 35 w 81"/>
                  <a:gd name="T51" fmla="*/ 153 h 257"/>
                  <a:gd name="T52" fmla="*/ 34 w 81"/>
                  <a:gd name="T53" fmla="*/ 145 h 257"/>
                  <a:gd name="T54" fmla="*/ 34 w 81"/>
                  <a:gd name="T55" fmla="*/ 138 h 257"/>
                  <a:gd name="T56" fmla="*/ 35 w 81"/>
                  <a:gd name="T57" fmla="*/ 131 h 257"/>
                  <a:gd name="T58" fmla="*/ 35 w 81"/>
                  <a:gd name="T59" fmla="*/ 131 h 257"/>
                  <a:gd name="T60" fmla="*/ 30 w 81"/>
                  <a:gd name="T61" fmla="*/ 118 h 257"/>
                  <a:gd name="T62" fmla="*/ 27 w 81"/>
                  <a:gd name="T63" fmla="*/ 105 h 257"/>
                  <a:gd name="T64" fmla="*/ 25 w 81"/>
                  <a:gd name="T65" fmla="*/ 91 h 257"/>
                  <a:gd name="T66" fmla="*/ 24 w 81"/>
                  <a:gd name="T67" fmla="*/ 77 h 257"/>
                  <a:gd name="T68" fmla="*/ 23 w 81"/>
                  <a:gd name="T69" fmla="*/ 63 h 257"/>
                  <a:gd name="T70" fmla="*/ 21 w 81"/>
                  <a:gd name="T71" fmla="*/ 49 h 257"/>
                  <a:gd name="T72" fmla="*/ 18 w 81"/>
                  <a:gd name="T73" fmla="*/ 36 h 257"/>
                  <a:gd name="T74" fmla="*/ 14 w 81"/>
                  <a:gd name="T75" fmla="*/ 23 h 257"/>
                  <a:gd name="T76" fmla="*/ 8 w 81"/>
                  <a:gd name="T77" fmla="*/ 10 h 257"/>
                  <a:gd name="T78" fmla="*/ 0 w 81"/>
                  <a:gd name="T79" fmla="*/ 0 h 257"/>
                  <a:gd name="T80" fmla="*/ 81 w 81"/>
                  <a:gd name="T81" fmla="*/ 0 h 257"/>
                  <a:gd name="T82" fmla="*/ 81 w 81"/>
                  <a:gd name="T83" fmla="*/ 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1" h="257">
                    <a:moveTo>
                      <a:pt x="81" y="0"/>
                    </a:moveTo>
                    <a:lnTo>
                      <a:pt x="68" y="25"/>
                    </a:lnTo>
                    <a:lnTo>
                      <a:pt x="61" y="51"/>
                    </a:lnTo>
                    <a:lnTo>
                      <a:pt x="56" y="77"/>
                    </a:lnTo>
                    <a:lnTo>
                      <a:pt x="55" y="103"/>
                    </a:lnTo>
                    <a:lnTo>
                      <a:pt x="55" y="130"/>
                    </a:lnTo>
                    <a:lnTo>
                      <a:pt x="57" y="156"/>
                    </a:lnTo>
                    <a:lnTo>
                      <a:pt x="58" y="182"/>
                    </a:lnTo>
                    <a:lnTo>
                      <a:pt x="59" y="208"/>
                    </a:lnTo>
                    <a:lnTo>
                      <a:pt x="59" y="232"/>
                    </a:lnTo>
                    <a:lnTo>
                      <a:pt x="56" y="257"/>
                    </a:lnTo>
                    <a:lnTo>
                      <a:pt x="35" y="257"/>
                    </a:lnTo>
                    <a:lnTo>
                      <a:pt x="35" y="257"/>
                    </a:lnTo>
                    <a:lnTo>
                      <a:pt x="35" y="247"/>
                    </a:lnTo>
                    <a:lnTo>
                      <a:pt x="36" y="237"/>
                    </a:lnTo>
                    <a:lnTo>
                      <a:pt x="39" y="228"/>
                    </a:lnTo>
                    <a:lnTo>
                      <a:pt x="42" y="220"/>
                    </a:lnTo>
                    <a:lnTo>
                      <a:pt x="44" y="212"/>
                    </a:lnTo>
                    <a:lnTo>
                      <a:pt x="46" y="203"/>
                    </a:lnTo>
                    <a:lnTo>
                      <a:pt x="46" y="195"/>
                    </a:lnTo>
                    <a:lnTo>
                      <a:pt x="43" y="186"/>
                    </a:lnTo>
                    <a:lnTo>
                      <a:pt x="39" y="176"/>
                    </a:lnTo>
                    <a:lnTo>
                      <a:pt x="30" y="166"/>
                    </a:lnTo>
                    <a:lnTo>
                      <a:pt x="30" y="166"/>
                    </a:lnTo>
                    <a:lnTo>
                      <a:pt x="33" y="160"/>
                    </a:lnTo>
                    <a:lnTo>
                      <a:pt x="35" y="153"/>
                    </a:lnTo>
                    <a:lnTo>
                      <a:pt x="34" y="145"/>
                    </a:lnTo>
                    <a:lnTo>
                      <a:pt x="34" y="138"/>
                    </a:lnTo>
                    <a:lnTo>
                      <a:pt x="35" y="131"/>
                    </a:lnTo>
                    <a:lnTo>
                      <a:pt x="35" y="131"/>
                    </a:lnTo>
                    <a:lnTo>
                      <a:pt x="30" y="118"/>
                    </a:lnTo>
                    <a:lnTo>
                      <a:pt x="27" y="105"/>
                    </a:lnTo>
                    <a:lnTo>
                      <a:pt x="25" y="91"/>
                    </a:lnTo>
                    <a:lnTo>
                      <a:pt x="24" y="77"/>
                    </a:lnTo>
                    <a:lnTo>
                      <a:pt x="23" y="63"/>
                    </a:lnTo>
                    <a:lnTo>
                      <a:pt x="21" y="49"/>
                    </a:lnTo>
                    <a:lnTo>
                      <a:pt x="18" y="36"/>
                    </a:lnTo>
                    <a:lnTo>
                      <a:pt x="14" y="23"/>
                    </a:lnTo>
                    <a:lnTo>
                      <a:pt x="8" y="10"/>
                    </a:lnTo>
                    <a:lnTo>
                      <a:pt x="0" y="0"/>
                    </a:lnTo>
                    <a:lnTo>
                      <a:pt x="81" y="0"/>
                    </a:lnTo>
                    <a:lnTo>
                      <a:pt x="81"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30" name="Freeform 46"/>
              <p:cNvSpPr>
                <a:spLocks/>
              </p:cNvSpPr>
              <p:nvPr/>
            </p:nvSpPr>
            <p:spPr bwMode="auto">
              <a:xfrm>
                <a:off x="207" y="4040"/>
                <a:ext cx="7" cy="16"/>
              </a:xfrm>
              <a:custGeom>
                <a:avLst/>
                <a:gdLst>
                  <a:gd name="T0" fmla="*/ 34 w 267"/>
                  <a:gd name="T1" fmla="*/ 20 h 719"/>
                  <a:gd name="T2" fmla="*/ 27 w 267"/>
                  <a:gd name="T3" fmla="*/ 16 h 719"/>
                  <a:gd name="T4" fmla="*/ 22 w 267"/>
                  <a:gd name="T5" fmla="*/ 38 h 719"/>
                  <a:gd name="T6" fmla="*/ 44 w 267"/>
                  <a:gd name="T7" fmla="*/ 58 h 719"/>
                  <a:gd name="T8" fmla="*/ 22 w 267"/>
                  <a:gd name="T9" fmla="*/ 66 h 719"/>
                  <a:gd name="T10" fmla="*/ 30 w 267"/>
                  <a:gd name="T11" fmla="*/ 100 h 719"/>
                  <a:gd name="T12" fmla="*/ 7 w 267"/>
                  <a:gd name="T13" fmla="*/ 111 h 719"/>
                  <a:gd name="T14" fmla="*/ 23 w 267"/>
                  <a:gd name="T15" fmla="*/ 125 h 719"/>
                  <a:gd name="T16" fmla="*/ 42 w 267"/>
                  <a:gd name="T17" fmla="*/ 132 h 719"/>
                  <a:gd name="T18" fmla="*/ 35 w 267"/>
                  <a:gd name="T19" fmla="*/ 133 h 719"/>
                  <a:gd name="T20" fmla="*/ 32 w 267"/>
                  <a:gd name="T21" fmla="*/ 137 h 719"/>
                  <a:gd name="T22" fmla="*/ 39 w 267"/>
                  <a:gd name="T23" fmla="*/ 141 h 719"/>
                  <a:gd name="T24" fmla="*/ 47 w 267"/>
                  <a:gd name="T25" fmla="*/ 142 h 719"/>
                  <a:gd name="T26" fmla="*/ 61 w 267"/>
                  <a:gd name="T27" fmla="*/ 148 h 719"/>
                  <a:gd name="T28" fmla="*/ 73 w 267"/>
                  <a:gd name="T29" fmla="*/ 152 h 719"/>
                  <a:gd name="T30" fmla="*/ 96 w 267"/>
                  <a:gd name="T31" fmla="*/ 124 h 719"/>
                  <a:gd name="T32" fmla="*/ 99 w 267"/>
                  <a:gd name="T33" fmla="*/ 87 h 719"/>
                  <a:gd name="T34" fmla="*/ 93 w 267"/>
                  <a:gd name="T35" fmla="*/ 51 h 719"/>
                  <a:gd name="T36" fmla="*/ 89 w 267"/>
                  <a:gd name="T37" fmla="*/ 38 h 719"/>
                  <a:gd name="T38" fmla="*/ 88 w 267"/>
                  <a:gd name="T39" fmla="*/ 25 h 719"/>
                  <a:gd name="T40" fmla="*/ 87 w 267"/>
                  <a:gd name="T41" fmla="*/ 30 h 719"/>
                  <a:gd name="T42" fmla="*/ 106 w 267"/>
                  <a:gd name="T43" fmla="*/ 42 h 719"/>
                  <a:gd name="T44" fmla="*/ 113 w 267"/>
                  <a:gd name="T45" fmla="*/ 66 h 719"/>
                  <a:gd name="T46" fmla="*/ 119 w 267"/>
                  <a:gd name="T47" fmla="*/ 111 h 719"/>
                  <a:gd name="T48" fmla="*/ 125 w 267"/>
                  <a:gd name="T49" fmla="*/ 155 h 719"/>
                  <a:gd name="T50" fmla="*/ 144 w 267"/>
                  <a:gd name="T51" fmla="*/ 197 h 719"/>
                  <a:gd name="T52" fmla="*/ 170 w 267"/>
                  <a:gd name="T53" fmla="*/ 278 h 719"/>
                  <a:gd name="T54" fmla="*/ 203 w 267"/>
                  <a:gd name="T55" fmla="*/ 404 h 719"/>
                  <a:gd name="T56" fmla="*/ 236 w 267"/>
                  <a:gd name="T57" fmla="*/ 528 h 719"/>
                  <a:gd name="T58" fmla="*/ 267 w 267"/>
                  <a:gd name="T59" fmla="*/ 609 h 719"/>
                  <a:gd name="T60" fmla="*/ 250 w 267"/>
                  <a:gd name="T61" fmla="*/ 648 h 719"/>
                  <a:gd name="T62" fmla="*/ 227 w 267"/>
                  <a:gd name="T63" fmla="*/ 686 h 719"/>
                  <a:gd name="T64" fmla="*/ 194 w 267"/>
                  <a:gd name="T65" fmla="*/ 713 h 719"/>
                  <a:gd name="T66" fmla="*/ 179 w 267"/>
                  <a:gd name="T67" fmla="*/ 689 h 719"/>
                  <a:gd name="T68" fmla="*/ 173 w 267"/>
                  <a:gd name="T69" fmla="*/ 600 h 719"/>
                  <a:gd name="T70" fmla="*/ 159 w 267"/>
                  <a:gd name="T71" fmla="*/ 509 h 719"/>
                  <a:gd name="T72" fmla="*/ 139 w 267"/>
                  <a:gd name="T73" fmla="*/ 423 h 719"/>
                  <a:gd name="T74" fmla="*/ 134 w 267"/>
                  <a:gd name="T75" fmla="*/ 367 h 719"/>
                  <a:gd name="T76" fmla="*/ 117 w 267"/>
                  <a:gd name="T77" fmla="*/ 279 h 719"/>
                  <a:gd name="T78" fmla="*/ 78 w 267"/>
                  <a:gd name="T79" fmla="*/ 199 h 719"/>
                  <a:gd name="T80" fmla="*/ 17 w 267"/>
                  <a:gd name="T81" fmla="*/ 127 h 719"/>
                  <a:gd name="T82" fmla="*/ 7 w 267"/>
                  <a:gd name="T83" fmla="*/ 118 h 719"/>
                  <a:gd name="T84" fmla="*/ 0 w 267"/>
                  <a:gd name="T85" fmla="*/ 75 h 719"/>
                  <a:gd name="T86" fmla="*/ 3 w 267"/>
                  <a:gd name="T87" fmla="*/ 34 h 719"/>
                  <a:gd name="T88" fmla="*/ 17 w 267"/>
                  <a:gd name="T89" fmla="*/ 1 h 719"/>
                  <a:gd name="T90" fmla="*/ 31 w 267"/>
                  <a:gd name="T91" fmla="*/ 1 h 719"/>
                  <a:gd name="T92" fmla="*/ 42 w 267"/>
                  <a:gd name="T93" fmla="*/ 21 h 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67" h="719">
                    <a:moveTo>
                      <a:pt x="42" y="21"/>
                    </a:moveTo>
                    <a:lnTo>
                      <a:pt x="38" y="21"/>
                    </a:lnTo>
                    <a:lnTo>
                      <a:pt x="34" y="20"/>
                    </a:lnTo>
                    <a:lnTo>
                      <a:pt x="31" y="20"/>
                    </a:lnTo>
                    <a:lnTo>
                      <a:pt x="29" y="18"/>
                    </a:lnTo>
                    <a:lnTo>
                      <a:pt x="27" y="16"/>
                    </a:lnTo>
                    <a:lnTo>
                      <a:pt x="17" y="31"/>
                    </a:lnTo>
                    <a:lnTo>
                      <a:pt x="17" y="31"/>
                    </a:lnTo>
                    <a:lnTo>
                      <a:pt x="22" y="38"/>
                    </a:lnTo>
                    <a:lnTo>
                      <a:pt x="30" y="44"/>
                    </a:lnTo>
                    <a:lnTo>
                      <a:pt x="39" y="50"/>
                    </a:lnTo>
                    <a:lnTo>
                      <a:pt x="44" y="58"/>
                    </a:lnTo>
                    <a:lnTo>
                      <a:pt x="42" y="71"/>
                    </a:lnTo>
                    <a:lnTo>
                      <a:pt x="22" y="66"/>
                    </a:lnTo>
                    <a:lnTo>
                      <a:pt x="22" y="66"/>
                    </a:lnTo>
                    <a:lnTo>
                      <a:pt x="18" y="81"/>
                    </a:lnTo>
                    <a:lnTo>
                      <a:pt x="24" y="92"/>
                    </a:lnTo>
                    <a:lnTo>
                      <a:pt x="30" y="100"/>
                    </a:lnTo>
                    <a:lnTo>
                      <a:pt x="27" y="105"/>
                    </a:lnTo>
                    <a:lnTo>
                      <a:pt x="7" y="111"/>
                    </a:lnTo>
                    <a:lnTo>
                      <a:pt x="7" y="111"/>
                    </a:lnTo>
                    <a:lnTo>
                      <a:pt x="9" y="117"/>
                    </a:lnTo>
                    <a:lnTo>
                      <a:pt x="15" y="122"/>
                    </a:lnTo>
                    <a:lnTo>
                      <a:pt x="23" y="125"/>
                    </a:lnTo>
                    <a:lnTo>
                      <a:pt x="32" y="129"/>
                    </a:lnTo>
                    <a:lnTo>
                      <a:pt x="42" y="132"/>
                    </a:lnTo>
                    <a:lnTo>
                      <a:pt x="42" y="132"/>
                    </a:lnTo>
                    <a:lnTo>
                      <a:pt x="39" y="131"/>
                    </a:lnTo>
                    <a:lnTo>
                      <a:pt x="37" y="132"/>
                    </a:lnTo>
                    <a:lnTo>
                      <a:pt x="35" y="133"/>
                    </a:lnTo>
                    <a:lnTo>
                      <a:pt x="33" y="135"/>
                    </a:lnTo>
                    <a:lnTo>
                      <a:pt x="32" y="137"/>
                    </a:lnTo>
                    <a:lnTo>
                      <a:pt x="32" y="137"/>
                    </a:lnTo>
                    <a:lnTo>
                      <a:pt x="34" y="139"/>
                    </a:lnTo>
                    <a:lnTo>
                      <a:pt x="36" y="141"/>
                    </a:lnTo>
                    <a:lnTo>
                      <a:pt x="39" y="141"/>
                    </a:lnTo>
                    <a:lnTo>
                      <a:pt x="43" y="142"/>
                    </a:lnTo>
                    <a:lnTo>
                      <a:pt x="47" y="142"/>
                    </a:lnTo>
                    <a:lnTo>
                      <a:pt x="47" y="142"/>
                    </a:lnTo>
                    <a:lnTo>
                      <a:pt x="49" y="151"/>
                    </a:lnTo>
                    <a:lnTo>
                      <a:pt x="53" y="151"/>
                    </a:lnTo>
                    <a:lnTo>
                      <a:pt x="61" y="148"/>
                    </a:lnTo>
                    <a:lnTo>
                      <a:pt x="67" y="146"/>
                    </a:lnTo>
                    <a:lnTo>
                      <a:pt x="73" y="152"/>
                    </a:lnTo>
                    <a:lnTo>
                      <a:pt x="73" y="152"/>
                    </a:lnTo>
                    <a:lnTo>
                      <a:pt x="84" y="144"/>
                    </a:lnTo>
                    <a:lnTo>
                      <a:pt x="92" y="134"/>
                    </a:lnTo>
                    <a:lnTo>
                      <a:pt x="96" y="124"/>
                    </a:lnTo>
                    <a:lnTo>
                      <a:pt x="99" y="112"/>
                    </a:lnTo>
                    <a:lnTo>
                      <a:pt x="99" y="100"/>
                    </a:lnTo>
                    <a:lnTo>
                      <a:pt x="99" y="87"/>
                    </a:lnTo>
                    <a:lnTo>
                      <a:pt x="97" y="75"/>
                    </a:lnTo>
                    <a:lnTo>
                      <a:pt x="95" y="63"/>
                    </a:lnTo>
                    <a:lnTo>
                      <a:pt x="93" y="51"/>
                    </a:lnTo>
                    <a:lnTo>
                      <a:pt x="93" y="41"/>
                    </a:lnTo>
                    <a:lnTo>
                      <a:pt x="93" y="41"/>
                    </a:lnTo>
                    <a:lnTo>
                      <a:pt x="89" y="38"/>
                    </a:lnTo>
                    <a:lnTo>
                      <a:pt x="87" y="34"/>
                    </a:lnTo>
                    <a:lnTo>
                      <a:pt x="88" y="29"/>
                    </a:lnTo>
                    <a:lnTo>
                      <a:pt x="88" y="25"/>
                    </a:lnTo>
                    <a:lnTo>
                      <a:pt x="88" y="21"/>
                    </a:lnTo>
                    <a:lnTo>
                      <a:pt x="88" y="21"/>
                    </a:lnTo>
                    <a:lnTo>
                      <a:pt x="87" y="30"/>
                    </a:lnTo>
                    <a:lnTo>
                      <a:pt x="92" y="35"/>
                    </a:lnTo>
                    <a:lnTo>
                      <a:pt x="99" y="38"/>
                    </a:lnTo>
                    <a:lnTo>
                      <a:pt x="106" y="42"/>
                    </a:lnTo>
                    <a:lnTo>
                      <a:pt x="109" y="51"/>
                    </a:lnTo>
                    <a:lnTo>
                      <a:pt x="109" y="51"/>
                    </a:lnTo>
                    <a:lnTo>
                      <a:pt x="113" y="66"/>
                    </a:lnTo>
                    <a:lnTo>
                      <a:pt x="116" y="81"/>
                    </a:lnTo>
                    <a:lnTo>
                      <a:pt x="118" y="96"/>
                    </a:lnTo>
                    <a:lnTo>
                      <a:pt x="119" y="111"/>
                    </a:lnTo>
                    <a:lnTo>
                      <a:pt x="120" y="126"/>
                    </a:lnTo>
                    <a:lnTo>
                      <a:pt x="122" y="141"/>
                    </a:lnTo>
                    <a:lnTo>
                      <a:pt x="125" y="155"/>
                    </a:lnTo>
                    <a:lnTo>
                      <a:pt x="129" y="169"/>
                    </a:lnTo>
                    <a:lnTo>
                      <a:pt x="135" y="183"/>
                    </a:lnTo>
                    <a:lnTo>
                      <a:pt x="144" y="197"/>
                    </a:lnTo>
                    <a:lnTo>
                      <a:pt x="144" y="197"/>
                    </a:lnTo>
                    <a:lnTo>
                      <a:pt x="158" y="237"/>
                    </a:lnTo>
                    <a:lnTo>
                      <a:pt x="170" y="278"/>
                    </a:lnTo>
                    <a:lnTo>
                      <a:pt x="181" y="320"/>
                    </a:lnTo>
                    <a:lnTo>
                      <a:pt x="191" y="362"/>
                    </a:lnTo>
                    <a:lnTo>
                      <a:pt x="203" y="404"/>
                    </a:lnTo>
                    <a:lnTo>
                      <a:pt x="213" y="446"/>
                    </a:lnTo>
                    <a:lnTo>
                      <a:pt x="224" y="487"/>
                    </a:lnTo>
                    <a:lnTo>
                      <a:pt x="236" y="528"/>
                    </a:lnTo>
                    <a:lnTo>
                      <a:pt x="251" y="568"/>
                    </a:lnTo>
                    <a:lnTo>
                      <a:pt x="267" y="609"/>
                    </a:lnTo>
                    <a:lnTo>
                      <a:pt x="267" y="609"/>
                    </a:lnTo>
                    <a:lnTo>
                      <a:pt x="261" y="621"/>
                    </a:lnTo>
                    <a:lnTo>
                      <a:pt x="256" y="634"/>
                    </a:lnTo>
                    <a:lnTo>
                      <a:pt x="250" y="648"/>
                    </a:lnTo>
                    <a:lnTo>
                      <a:pt x="242" y="661"/>
                    </a:lnTo>
                    <a:lnTo>
                      <a:pt x="235" y="674"/>
                    </a:lnTo>
                    <a:lnTo>
                      <a:pt x="227" y="686"/>
                    </a:lnTo>
                    <a:lnTo>
                      <a:pt x="218" y="696"/>
                    </a:lnTo>
                    <a:lnTo>
                      <a:pt x="207" y="706"/>
                    </a:lnTo>
                    <a:lnTo>
                      <a:pt x="194" y="713"/>
                    </a:lnTo>
                    <a:lnTo>
                      <a:pt x="180" y="719"/>
                    </a:lnTo>
                    <a:lnTo>
                      <a:pt x="180" y="719"/>
                    </a:lnTo>
                    <a:lnTo>
                      <a:pt x="179" y="689"/>
                    </a:lnTo>
                    <a:lnTo>
                      <a:pt x="178" y="660"/>
                    </a:lnTo>
                    <a:lnTo>
                      <a:pt x="176" y="630"/>
                    </a:lnTo>
                    <a:lnTo>
                      <a:pt x="173" y="600"/>
                    </a:lnTo>
                    <a:lnTo>
                      <a:pt x="169" y="569"/>
                    </a:lnTo>
                    <a:lnTo>
                      <a:pt x="164" y="539"/>
                    </a:lnTo>
                    <a:lnTo>
                      <a:pt x="159" y="509"/>
                    </a:lnTo>
                    <a:lnTo>
                      <a:pt x="153" y="480"/>
                    </a:lnTo>
                    <a:lnTo>
                      <a:pt x="146" y="451"/>
                    </a:lnTo>
                    <a:lnTo>
                      <a:pt x="139" y="423"/>
                    </a:lnTo>
                    <a:lnTo>
                      <a:pt x="139" y="423"/>
                    </a:lnTo>
                    <a:lnTo>
                      <a:pt x="137" y="395"/>
                    </a:lnTo>
                    <a:lnTo>
                      <a:pt x="134" y="367"/>
                    </a:lnTo>
                    <a:lnTo>
                      <a:pt x="130" y="337"/>
                    </a:lnTo>
                    <a:lnTo>
                      <a:pt x="124" y="308"/>
                    </a:lnTo>
                    <a:lnTo>
                      <a:pt x="117" y="279"/>
                    </a:lnTo>
                    <a:lnTo>
                      <a:pt x="107" y="251"/>
                    </a:lnTo>
                    <a:lnTo>
                      <a:pt x="93" y="224"/>
                    </a:lnTo>
                    <a:lnTo>
                      <a:pt x="78" y="199"/>
                    </a:lnTo>
                    <a:lnTo>
                      <a:pt x="59" y="176"/>
                    </a:lnTo>
                    <a:lnTo>
                      <a:pt x="37" y="157"/>
                    </a:lnTo>
                    <a:lnTo>
                      <a:pt x="17" y="127"/>
                    </a:lnTo>
                    <a:lnTo>
                      <a:pt x="12" y="132"/>
                    </a:lnTo>
                    <a:lnTo>
                      <a:pt x="12" y="132"/>
                    </a:lnTo>
                    <a:lnTo>
                      <a:pt x="7" y="118"/>
                    </a:lnTo>
                    <a:lnTo>
                      <a:pt x="3" y="103"/>
                    </a:lnTo>
                    <a:lnTo>
                      <a:pt x="1" y="89"/>
                    </a:lnTo>
                    <a:lnTo>
                      <a:pt x="0" y="75"/>
                    </a:lnTo>
                    <a:lnTo>
                      <a:pt x="0" y="61"/>
                    </a:lnTo>
                    <a:lnTo>
                      <a:pt x="1" y="47"/>
                    </a:lnTo>
                    <a:lnTo>
                      <a:pt x="3" y="34"/>
                    </a:lnTo>
                    <a:lnTo>
                      <a:pt x="8" y="22"/>
                    </a:lnTo>
                    <a:lnTo>
                      <a:pt x="12" y="11"/>
                    </a:lnTo>
                    <a:lnTo>
                      <a:pt x="17" y="1"/>
                    </a:lnTo>
                    <a:lnTo>
                      <a:pt x="17" y="1"/>
                    </a:lnTo>
                    <a:lnTo>
                      <a:pt x="22" y="0"/>
                    </a:lnTo>
                    <a:lnTo>
                      <a:pt x="31" y="1"/>
                    </a:lnTo>
                    <a:lnTo>
                      <a:pt x="39" y="4"/>
                    </a:lnTo>
                    <a:lnTo>
                      <a:pt x="44" y="10"/>
                    </a:lnTo>
                    <a:lnTo>
                      <a:pt x="42" y="21"/>
                    </a:lnTo>
                    <a:lnTo>
                      <a:pt x="42" y="2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31" name="Freeform 47"/>
              <p:cNvSpPr>
                <a:spLocks/>
              </p:cNvSpPr>
              <p:nvPr/>
            </p:nvSpPr>
            <p:spPr bwMode="auto">
              <a:xfrm>
                <a:off x="220" y="4046"/>
                <a:ext cx="1" cy="2"/>
              </a:xfrm>
              <a:custGeom>
                <a:avLst/>
                <a:gdLst>
                  <a:gd name="T0" fmla="*/ 0 w 46"/>
                  <a:gd name="T1" fmla="*/ 91 h 91"/>
                  <a:gd name="T2" fmla="*/ 23 w 46"/>
                  <a:gd name="T3" fmla="*/ 0 h 91"/>
                  <a:gd name="T4" fmla="*/ 46 w 46"/>
                  <a:gd name="T5" fmla="*/ 91 h 91"/>
                  <a:gd name="T6" fmla="*/ 0 w 46"/>
                  <a:gd name="T7" fmla="*/ 91 h 91"/>
                  <a:gd name="T8" fmla="*/ 0 w 46"/>
                  <a:gd name="T9" fmla="*/ 91 h 91"/>
                </a:gdLst>
                <a:ahLst/>
                <a:cxnLst>
                  <a:cxn ang="0">
                    <a:pos x="T0" y="T1"/>
                  </a:cxn>
                  <a:cxn ang="0">
                    <a:pos x="T2" y="T3"/>
                  </a:cxn>
                  <a:cxn ang="0">
                    <a:pos x="T4" y="T5"/>
                  </a:cxn>
                  <a:cxn ang="0">
                    <a:pos x="T6" y="T7"/>
                  </a:cxn>
                  <a:cxn ang="0">
                    <a:pos x="T8" y="T9"/>
                  </a:cxn>
                </a:cxnLst>
                <a:rect l="0" t="0" r="r" b="b"/>
                <a:pathLst>
                  <a:path w="46" h="91">
                    <a:moveTo>
                      <a:pt x="0" y="91"/>
                    </a:moveTo>
                    <a:lnTo>
                      <a:pt x="23" y="0"/>
                    </a:lnTo>
                    <a:lnTo>
                      <a:pt x="46" y="91"/>
                    </a:lnTo>
                    <a:lnTo>
                      <a:pt x="0" y="91"/>
                    </a:lnTo>
                    <a:lnTo>
                      <a:pt x="0" y="9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32" name="Freeform 48"/>
              <p:cNvSpPr>
                <a:spLocks/>
              </p:cNvSpPr>
              <p:nvPr/>
            </p:nvSpPr>
            <p:spPr bwMode="auto">
              <a:xfrm>
                <a:off x="222" y="4048"/>
                <a:ext cx="1" cy="1"/>
              </a:xfrm>
              <a:custGeom>
                <a:avLst/>
                <a:gdLst>
                  <a:gd name="T0" fmla="*/ 30 w 61"/>
                  <a:gd name="T1" fmla="*/ 81 h 81"/>
                  <a:gd name="T2" fmla="*/ 0 w 61"/>
                  <a:gd name="T3" fmla="*/ 56 h 81"/>
                  <a:gd name="T4" fmla="*/ 61 w 61"/>
                  <a:gd name="T5" fmla="*/ 0 h 81"/>
                  <a:gd name="T6" fmla="*/ 61 w 61"/>
                  <a:gd name="T7" fmla="*/ 0 h 81"/>
                  <a:gd name="T8" fmla="*/ 61 w 61"/>
                  <a:gd name="T9" fmla="*/ 6 h 81"/>
                  <a:gd name="T10" fmla="*/ 59 w 61"/>
                  <a:gd name="T11" fmla="*/ 13 h 81"/>
                  <a:gd name="T12" fmla="*/ 57 w 61"/>
                  <a:gd name="T13" fmla="*/ 22 h 81"/>
                  <a:gd name="T14" fmla="*/ 54 w 61"/>
                  <a:gd name="T15" fmla="*/ 30 h 81"/>
                  <a:gd name="T16" fmla="*/ 50 w 61"/>
                  <a:gd name="T17" fmla="*/ 38 h 81"/>
                  <a:gd name="T18" fmla="*/ 46 w 61"/>
                  <a:gd name="T19" fmla="*/ 47 h 81"/>
                  <a:gd name="T20" fmla="*/ 41 w 61"/>
                  <a:gd name="T21" fmla="*/ 55 h 81"/>
                  <a:gd name="T22" fmla="*/ 37 w 61"/>
                  <a:gd name="T23" fmla="*/ 64 h 81"/>
                  <a:gd name="T24" fmla="*/ 33 w 61"/>
                  <a:gd name="T25" fmla="*/ 72 h 81"/>
                  <a:gd name="T26" fmla="*/ 30 w 61"/>
                  <a:gd name="T27" fmla="*/ 81 h 81"/>
                  <a:gd name="T28" fmla="*/ 30 w 61"/>
                  <a:gd name="T29"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 h="81">
                    <a:moveTo>
                      <a:pt x="30" y="81"/>
                    </a:moveTo>
                    <a:lnTo>
                      <a:pt x="0" y="56"/>
                    </a:lnTo>
                    <a:lnTo>
                      <a:pt x="61" y="0"/>
                    </a:lnTo>
                    <a:lnTo>
                      <a:pt x="61" y="0"/>
                    </a:lnTo>
                    <a:lnTo>
                      <a:pt x="61" y="6"/>
                    </a:lnTo>
                    <a:lnTo>
                      <a:pt x="59" y="13"/>
                    </a:lnTo>
                    <a:lnTo>
                      <a:pt x="57" y="22"/>
                    </a:lnTo>
                    <a:lnTo>
                      <a:pt x="54" y="30"/>
                    </a:lnTo>
                    <a:lnTo>
                      <a:pt x="50" y="38"/>
                    </a:lnTo>
                    <a:lnTo>
                      <a:pt x="46" y="47"/>
                    </a:lnTo>
                    <a:lnTo>
                      <a:pt x="41" y="55"/>
                    </a:lnTo>
                    <a:lnTo>
                      <a:pt x="37" y="64"/>
                    </a:lnTo>
                    <a:lnTo>
                      <a:pt x="33" y="72"/>
                    </a:lnTo>
                    <a:lnTo>
                      <a:pt x="30" y="81"/>
                    </a:lnTo>
                    <a:lnTo>
                      <a:pt x="30" y="8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33" name="Freeform 49"/>
              <p:cNvSpPr>
                <a:spLocks/>
              </p:cNvSpPr>
              <p:nvPr/>
            </p:nvSpPr>
            <p:spPr bwMode="auto">
              <a:xfrm>
                <a:off x="217" y="4048"/>
                <a:ext cx="1" cy="2"/>
              </a:xfrm>
              <a:custGeom>
                <a:avLst/>
                <a:gdLst>
                  <a:gd name="T0" fmla="*/ 56 w 56"/>
                  <a:gd name="T1" fmla="*/ 51 h 86"/>
                  <a:gd name="T2" fmla="*/ 53 w 56"/>
                  <a:gd name="T3" fmla="*/ 50 h 86"/>
                  <a:gd name="T4" fmla="*/ 51 w 56"/>
                  <a:gd name="T5" fmla="*/ 51 h 86"/>
                  <a:gd name="T6" fmla="*/ 49 w 56"/>
                  <a:gd name="T7" fmla="*/ 52 h 86"/>
                  <a:gd name="T8" fmla="*/ 47 w 56"/>
                  <a:gd name="T9" fmla="*/ 54 h 86"/>
                  <a:gd name="T10" fmla="*/ 46 w 56"/>
                  <a:gd name="T11" fmla="*/ 56 h 86"/>
                  <a:gd name="T12" fmla="*/ 46 w 56"/>
                  <a:gd name="T13" fmla="*/ 56 h 86"/>
                  <a:gd name="T14" fmla="*/ 43 w 56"/>
                  <a:gd name="T15" fmla="*/ 61 h 86"/>
                  <a:gd name="T16" fmla="*/ 38 w 56"/>
                  <a:gd name="T17" fmla="*/ 68 h 86"/>
                  <a:gd name="T18" fmla="*/ 31 w 56"/>
                  <a:gd name="T19" fmla="*/ 75 h 86"/>
                  <a:gd name="T20" fmla="*/ 25 w 56"/>
                  <a:gd name="T21" fmla="*/ 81 h 86"/>
                  <a:gd name="T22" fmla="*/ 21 w 56"/>
                  <a:gd name="T23" fmla="*/ 86 h 86"/>
                  <a:gd name="T24" fmla="*/ 21 w 56"/>
                  <a:gd name="T25" fmla="*/ 86 h 86"/>
                  <a:gd name="T26" fmla="*/ 18 w 56"/>
                  <a:gd name="T27" fmla="*/ 77 h 86"/>
                  <a:gd name="T28" fmla="*/ 17 w 56"/>
                  <a:gd name="T29" fmla="*/ 68 h 86"/>
                  <a:gd name="T30" fmla="*/ 15 w 56"/>
                  <a:gd name="T31" fmla="*/ 59 h 86"/>
                  <a:gd name="T32" fmla="*/ 14 w 56"/>
                  <a:gd name="T33" fmla="*/ 51 h 86"/>
                  <a:gd name="T34" fmla="*/ 13 w 56"/>
                  <a:gd name="T35" fmla="*/ 42 h 86"/>
                  <a:gd name="T36" fmla="*/ 11 w 56"/>
                  <a:gd name="T37" fmla="*/ 33 h 86"/>
                  <a:gd name="T38" fmla="*/ 9 w 56"/>
                  <a:gd name="T39" fmla="*/ 25 h 86"/>
                  <a:gd name="T40" fmla="*/ 6 w 56"/>
                  <a:gd name="T41" fmla="*/ 17 h 86"/>
                  <a:gd name="T42" fmla="*/ 3 w 56"/>
                  <a:gd name="T43" fmla="*/ 8 h 86"/>
                  <a:gd name="T44" fmla="*/ 0 w 56"/>
                  <a:gd name="T45" fmla="*/ 0 h 86"/>
                  <a:gd name="T46" fmla="*/ 56 w 56"/>
                  <a:gd name="T47" fmla="*/ 51 h 86"/>
                  <a:gd name="T48" fmla="*/ 56 w 56"/>
                  <a:gd name="T49" fmla="*/ 5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6" h="86">
                    <a:moveTo>
                      <a:pt x="56" y="51"/>
                    </a:moveTo>
                    <a:lnTo>
                      <a:pt x="53" y="50"/>
                    </a:lnTo>
                    <a:lnTo>
                      <a:pt x="51" y="51"/>
                    </a:lnTo>
                    <a:lnTo>
                      <a:pt x="49" y="52"/>
                    </a:lnTo>
                    <a:lnTo>
                      <a:pt x="47" y="54"/>
                    </a:lnTo>
                    <a:lnTo>
                      <a:pt x="46" y="56"/>
                    </a:lnTo>
                    <a:lnTo>
                      <a:pt x="46" y="56"/>
                    </a:lnTo>
                    <a:lnTo>
                      <a:pt x="43" y="61"/>
                    </a:lnTo>
                    <a:lnTo>
                      <a:pt x="38" y="68"/>
                    </a:lnTo>
                    <a:lnTo>
                      <a:pt x="31" y="75"/>
                    </a:lnTo>
                    <a:lnTo>
                      <a:pt x="25" y="81"/>
                    </a:lnTo>
                    <a:lnTo>
                      <a:pt x="21" y="86"/>
                    </a:lnTo>
                    <a:lnTo>
                      <a:pt x="21" y="86"/>
                    </a:lnTo>
                    <a:lnTo>
                      <a:pt x="18" y="77"/>
                    </a:lnTo>
                    <a:lnTo>
                      <a:pt x="17" y="68"/>
                    </a:lnTo>
                    <a:lnTo>
                      <a:pt x="15" y="59"/>
                    </a:lnTo>
                    <a:lnTo>
                      <a:pt x="14" y="51"/>
                    </a:lnTo>
                    <a:lnTo>
                      <a:pt x="13" y="42"/>
                    </a:lnTo>
                    <a:lnTo>
                      <a:pt x="11" y="33"/>
                    </a:lnTo>
                    <a:lnTo>
                      <a:pt x="9" y="25"/>
                    </a:lnTo>
                    <a:lnTo>
                      <a:pt x="6" y="17"/>
                    </a:lnTo>
                    <a:lnTo>
                      <a:pt x="3" y="8"/>
                    </a:lnTo>
                    <a:lnTo>
                      <a:pt x="0" y="0"/>
                    </a:lnTo>
                    <a:lnTo>
                      <a:pt x="56" y="51"/>
                    </a:lnTo>
                    <a:lnTo>
                      <a:pt x="56" y="5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34" name="Freeform 50"/>
              <p:cNvSpPr>
                <a:spLocks/>
              </p:cNvSpPr>
              <p:nvPr/>
            </p:nvSpPr>
            <p:spPr bwMode="auto">
              <a:xfrm>
                <a:off x="211" y="4049"/>
                <a:ext cx="18" cy="51"/>
              </a:xfrm>
              <a:custGeom>
                <a:avLst/>
                <a:gdLst>
                  <a:gd name="T0" fmla="*/ 458 w 756"/>
                  <a:gd name="T1" fmla="*/ 76 h 2306"/>
                  <a:gd name="T2" fmla="*/ 365 w 756"/>
                  <a:gd name="T3" fmla="*/ 41 h 2306"/>
                  <a:gd name="T4" fmla="*/ 274 w 756"/>
                  <a:gd name="T5" fmla="*/ 120 h 2306"/>
                  <a:gd name="T6" fmla="*/ 370 w 756"/>
                  <a:gd name="T7" fmla="*/ 74 h 2306"/>
                  <a:gd name="T8" fmla="*/ 460 w 756"/>
                  <a:gd name="T9" fmla="*/ 133 h 2306"/>
                  <a:gd name="T10" fmla="*/ 388 w 756"/>
                  <a:gd name="T11" fmla="*/ 312 h 2306"/>
                  <a:gd name="T12" fmla="*/ 395 w 756"/>
                  <a:gd name="T13" fmla="*/ 329 h 2306"/>
                  <a:gd name="T14" fmla="*/ 463 w 756"/>
                  <a:gd name="T15" fmla="*/ 265 h 2306"/>
                  <a:gd name="T16" fmla="*/ 347 w 756"/>
                  <a:gd name="T17" fmla="*/ 569 h 2306"/>
                  <a:gd name="T18" fmla="*/ 147 w 756"/>
                  <a:gd name="T19" fmla="*/ 690 h 2306"/>
                  <a:gd name="T20" fmla="*/ 153 w 756"/>
                  <a:gd name="T21" fmla="*/ 538 h 2306"/>
                  <a:gd name="T22" fmla="*/ 81 w 756"/>
                  <a:gd name="T23" fmla="*/ 774 h 2306"/>
                  <a:gd name="T24" fmla="*/ 82 w 756"/>
                  <a:gd name="T25" fmla="*/ 804 h 2306"/>
                  <a:gd name="T26" fmla="*/ 208 w 756"/>
                  <a:gd name="T27" fmla="*/ 694 h 2306"/>
                  <a:gd name="T28" fmla="*/ 482 w 756"/>
                  <a:gd name="T29" fmla="*/ 393 h 2306"/>
                  <a:gd name="T30" fmla="*/ 562 w 756"/>
                  <a:gd name="T31" fmla="*/ 679 h 2306"/>
                  <a:gd name="T32" fmla="*/ 513 w 756"/>
                  <a:gd name="T33" fmla="*/ 893 h 2306"/>
                  <a:gd name="T34" fmla="*/ 578 w 756"/>
                  <a:gd name="T35" fmla="*/ 827 h 2306"/>
                  <a:gd name="T36" fmla="*/ 567 w 756"/>
                  <a:gd name="T37" fmla="*/ 543 h 2306"/>
                  <a:gd name="T38" fmla="*/ 654 w 756"/>
                  <a:gd name="T39" fmla="*/ 1137 h 2306"/>
                  <a:gd name="T40" fmla="*/ 613 w 756"/>
                  <a:gd name="T41" fmla="*/ 1030 h 2306"/>
                  <a:gd name="T42" fmla="*/ 603 w 756"/>
                  <a:gd name="T43" fmla="*/ 1302 h 2306"/>
                  <a:gd name="T44" fmla="*/ 614 w 756"/>
                  <a:gd name="T45" fmla="*/ 1375 h 2306"/>
                  <a:gd name="T46" fmla="*/ 584 w 756"/>
                  <a:gd name="T47" fmla="*/ 1445 h 2306"/>
                  <a:gd name="T48" fmla="*/ 603 w 756"/>
                  <a:gd name="T49" fmla="*/ 1473 h 2306"/>
                  <a:gd name="T50" fmla="*/ 623 w 756"/>
                  <a:gd name="T51" fmla="*/ 1276 h 2306"/>
                  <a:gd name="T52" fmla="*/ 671 w 756"/>
                  <a:gd name="T53" fmla="*/ 1463 h 2306"/>
                  <a:gd name="T54" fmla="*/ 635 w 756"/>
                  <a:gd name="T55" fmla="*/ 1670 h 2306"/>
                  <a:gd name="T56" fmla="*/ 611 w 756"/>
                  <a:gd name="T57" fmla="*/ 1638 h 2306"/>
                  <a:gd name="T58" fmla="*/ 719 w 756"/>
                  <a:gd name="T59" fmla="*/ 1732 h 2306"/>
                  <a:gd name="T60" fmla="*/ 718 w 756"/>
                  <a:gd name="T61" fmla="*/ 1502 h 2306"/>
                  <a:gd name="T62" fmla="*/ 659 w 756"/>
                  <a:gd name="T63" fmla="*/ 1728 h 2306"/>
                  <a:gd name="T64" fmla="*/ 686 w 756"/>
                  <a:gd name="T65" fmla="*/ 1516 h 2306"/>
                  <a:gd name="T66" fmla="*/ 681 w 756"/>
                  <a:gd name="T67" fmla="*/ 1216 h 2306"/>
                  <a:gd name="T68" fmla="*/ 756 w 756"/>
                  <a:gd name="T69" fmla="*/ 1644 h 2306"/>
                  <a:gd name="T70" fmla="*/ 600 w 756"/>
                  <a:gd name="T71" fmla="*/ 1764 h 2306"/>
                  <a:gd name="T72" fmla="*/ 541 w 756"/>
                  <a:gd name="T73" fmla="*/ 1638 h 2306"/>
                  <a:gd name="T74" fmla="*/ 577 w 756"/>
                  <a:gd name="T75" fmla="*/ 1811 h 2306"/>
                  <a:gd name="T76" fmla="*/ 340 w 756"/>
                  <a:gd name="T77" fmla="*/ 2026 h 2306"/>
                  <a:gd name="T78" fmla="*/ 372 w 756"/>
                  <a:gd name="T79" fmla="*/ 1819 h 2306"/>
                  <a:gd name="T80" fmla="*/ 347 w 756"/>
                  <a:gd name="T81" fmla="*/ 1593 h 2306"/>
                  <a:gd name="T82" fmla="*/ 338 w 756"/>
                  <a:gd name="T83" fmla="*/ 2124 h 2306"/>
                  <a:gd name="T84" fmla="*/ 166 w 756"/>
                  <a:gd name="T85" fmla="*/ 2211 h 2306"/>
                  <a:gd name="T86" fmla="*/ 275 w 756"/>
                  <a:gd name="T87" fmla="*/ 1862 h 2306"/>
                  <a:gd name="T88" fmla="*/ 345 w 756"/>
                  <a:gd name="T89" fmla="*/ 1359 h 2306"/>
                  <a:gd name="T90" fmla="*/ 434 w 756"/>
                  <a:gd name="T91" fmla="*/ 1020 h 2306"/>
                  <a:gd name="T92" fmla="*/ 318 w 756"/>
                  <a:gd name="T93" fmla="*/ 1385 h 2306"/>
                  <a:gd name="T94" fmla="*/ 222 w 756"/>
                  <a:gd name="T95" fmla="*/ 1475 h 2306"/>
                  <a:gd name="T96" fmla="*/ 284 w 756"/>
                  <a:gd name="T97" fmla="*/ 1229 h 2306"/>
                  <a:gd name="T98" fmla="*/ 387 w 756"/>
                  <a:gd name="T99" fmla="*/ 981 h 2306"/>
                  <a:gd name="T100" fmla="*/ 347 w 756"/>
                  <a:gd name="T101" fmla="*/ 1025 h 2306"/>
                  <a:gd name="T102" fmla="*/ 239 w 756"/>
                  <a:gd name="T103" fmla="*/ 1271 h 2306"/>
                  <a:gd name="T104" fmla="*/ 75 w 756"/>
                  <a:gd name="T105" fmla="*/ 1580 h 2306"/>
                  <a:gd name="T106" fmla="*/ 10 w 756"/>
                  <a:gd name="T107" fmla="*/ 1137 h 2306"/>
                  <a:gd name="T108" fmla="*/ 41 w 756"/>
                  <a:gd name="T109" fmla="*/ 919 h 2306"/>
                  <a:gd name="T110" fmla="*/ 100 w 756"/>
                  <a:gd name="T111" fmla="*/ 555 h 2306"/>
                  <a:gd name="T112" fmla="*/ 46 w 756"/>
                  <a:gd name="T113" fmla="*/ 598 h 2306"/>
                  <a:gd name="T114" fmla="*/ 150 w 756"/>
                  <a:gd name="T115" fmla="*/ 348 h 2306"/>
                  <a:gd name="T116" fmla="*/ 11 w 756"/>
                  <a:gd name="T117" fmla="*/ 439 h 2306"/>
                  <a:gd name="T118" fmla="*/ 142 w 756"/>
                  <a:gd name="T119" fmla="*/ 302 h 2306"/>
                  <a:gd name="T120" fmla="*/ 254 w 756"/>
                  <a:gd name="T121" fmla="*/ 103 h 2306"/>
                  <a:gd name="T122" fmla="*/ 452 w 756"/>
                  <a:gd name="T123" fmla="*/ 21 h 2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56" h="2306">
                    <a:moveTo>
                      <a:pt x="460" y="41"/>
                    </a:moveTo>
                    <a:lnTo>
                      <a:pt x="467" y="48"/>
                    </a:lnTo>
                    <a:lnTo>
                      <a:pt x="473" y="57"/>
                    </a:lnTo>
                    <a:lnTo>
                      <a:pt x="478" y="66"/>
                    </a:lnTo>
                    <a:lnTo>
                      <a:pt x="480" y="77"/>
                    </a:lnTo>
                    <a:lnTo>
                      <a:pt x="482" y="88"/>
                    </a:lnTo>
                    <a:lnTo>
                      <a:pt x="484" y="100"/>
                    </a:lnTo>
                    <a:lnTo>
                      <a:pt x="485" y="112"/>
                    </a:lnTo>
                    <a:lnTo>
                      <a:pt x="486" y="123"/>
                    </a:lnTo>
                    <a:lnTo>
                      <a:pt x="487" y="135"/>
                    </a:lnTo>
                    <a:lnTo>
                      <a:pt x="490" y="146"/>
                    </a:lnTo>
                    <a:lnTo>
                      <a:pt x="490" y="146"/>
                    </a:lnTo>
                    <a:lnTo>
                      <a:pt x="481" y="138"/>
                    </a:lnTo>
                    <a:lnTo>
                      <a:pt x="475" y="130"/>
                    </a:lnTo>
                    <a:lnTo>
                      <a:pt x="471" y="120"/>
                    </a:lnTo>
                    <a:lnTo>
                      <a:pt x="467" y="109"/>
                    </a:lnTo>
                    <a:lnTo>
                      <a:pt x="465" y="98"/>
                    </a:lnTo>
                    <a:lnTo>
                      <a:pt x="462" y="87"/>
                    </a:lnTo>
                    <a:lnTo>
                      <a:pt x="458" y="76"/>
                    </a:lnTo>
                    <a:lnTo>
                      <a:pt x="454" y="66"/>
                    </a:lnTo>
                    <a:lnTo>
                      <a:pt x="447" y="58"/>
                    </a:lnTo>
                    <a:lnTo>
                      <a:pt x="439" y="51"/>
                    </a:lnTo>
                    <a:lnTo>
                      <a:pt x="434" y="56"/>
                    </a:lnTo>
                    <a:lnTo>
                      <a:pt x="434" y="56"/>
                    </a:lnTo>
                    <a:lnTo>
                      <a:pt x="427" y="45"/>
                    </a:lnTo>
                    <a:lnTo>
                      <a:pt x="417" y="39"/>
                    </a:lnTo>
                    <a:lnTo>
                      <a:pt x="405" y="36"/>
                    </a:lnTo>
                    <a:lnTo>
                      <a:pt x="393" y="35"/>
                    </a:lnTo>
                    <a:lnTo>
                      <a:pt x="383" y="36"/>
                    </a:lnTo>
                    <a:lnTo>
                      <a:pt x="383" y="36"/>
                    </a:lnTo>
                    <a:lnTo>
                      <a:pt x="379" y="37"/>
                    </a:lnTo>
                    <a:lnTo>
                      <a:pt x="375" y="39"/>
                    </a:lnTo>
                    <a:lnTo>
                      <a:pt x="371" y="41"/>
                    </a:lnTo>
                    <a:lnTo>
                      <a:pt x="369" y="43"/>
                    </a:lnTo>
                    <a:lnTo>
                      <a:pt x="368" y="46"/>
                    </a:lnTo>
                    <a:lnTo>
                      <a:pt x="368" y="46"/>
                    </a:lnTo>
                    <a:lnTo>
                      <a:pt x="368" y="43"/>
                    </a:lnTo>
                    <a:lnTo>
                      <a:pt x="365" y="41"/>
                    </a:lnTo>
                    <a:lnTo>
                      <a:pt x="361" y="39"/>
                    </a:lnTo>
                    <a:lnTo>
                      <a:pt x="357" y="37"/>
                    </a:lnTo>
                    <a:lnTo>
                      <a:pt x="353" y="35"/>
                    </a:lnTo>
                    <a:lnTo>
                      <a:pt x="353" y="35"/>
                    </a:lnTo>
                    <a:lnTo>
                      <a:pt x="351" y="41"/>
                    </a:lnTo>
                    <a:lnTo>
                      <a:pt x="347" y="44"/>
                    </a:lnTo>
                    <a:lnTo>
                      <a:pt x="339" y="46"/>
                    </a:lnTo>
                    <a:lnTo>
                      <a:pt x="329" y="48"/>
                    </a:lnTo>
                    <a:lnTo>
                      <a:pt x="317" y="51"/>
                    </a:lnTo>
                    <a:lnTo>
                      <a:pt x="317" y="51"/>
                    </a:lnTo>
                    <a:lnTo>
                      <a:pt x="310" y="53"/>
                    </a:lnTo>
                    <a:lnTo>
                      <a:pt x="303" y="57"/>
                    </a:lnTo>
                    <a:lnTo>
                      <a:pt x="296" y="63"/>
                    </a:lnTo>
                    <a:lnTo>
                      <a:pt x="290" y="71"/>
                    </a:lnTo>
                    <a:lnTo>
                      <a:pt x="285" y="79"/>
                    </a:lnTo>
                    <a:lnTo>
                      <a:pt x="280" y="89"/>
                    </a:lnTo>
                    <a:lnTo>
                      <a:pt x="276" y="99"/>
                    </a:lnTo>
                    <a:lnTo>
                      <a:pt x="274" y="110"/>
                    </a:lnTo>
                    <a:lnTo>
                      <a:pt x="274" y="120"/>
                    </a:lnTo>
                    <a:lnTo>
                      <a:pt x="276" y="131"/>
                    </a:lnTo>
                    <a:lnTo>
                      <a:pt x="281" y="136"/>
                    </a:lnTo>
                    <a:lnTo>
                      <a:pt x="281" y="136"/>
                    </a:lnTo>
                    <a:lnTo>
                      <a:pt x="288" y="129"/>
                    </a:lnTo>
                    <a:lnTo>
                      <a:pt x="291" y="121"/>
                    </a:lnTo>
                    <a:lnTo>
                      <a:pt x="292" y="112"/>
                    </a:lnTo>
                    <a:lnTo>
                      <a:pt x="292" y="104"/>
                    </a:lnTo>
                    <a:lnTo>
                      <a:pt x="296" y="96"/>
                    </a:lnTo>
                    <a:lnTo>
                      <a:pt x="296" y="96"/>
                    </a:lnTo>
                    <a:lnTo>
                      <a:pt x="304" y="96"/>
                    </a:lnTo>
                    <a:lnTo>
                      <a:pt x="310" y="94"/>
                    </a:lnTo>
                    <a:lnTo>
                      <a:pt x="314" y="90"/>
                    </a:lnTo>
                    <a:lnTo>
                      <a:pt x="318" y="84"/>
                    </a:lnTo>
                    <a:lnTo>
                      <a:pt x="326" y="76"/>
                    </a:lnTo>
                    <a:lnTo>
                      <a:pt x="352" y="71"/>
                    </a:lnTo>
                    <a:lnTo>
                      <a:pt x="352" y="71"/>
                    </a:lnTo>
                    <a:lnTo>
                      <a:pt x="360" y="75"/>
                    </a:lnTo>
                    <a:lnTo>
                      <a:pt x="366" y="75"/>
                    </a:lnTo>
                    <a:lnTo>
                      <a:pt x="370" y="74"/>
                    </a:lnTo>
                    <a:lnTo>
                      <a:pt x="375" y="71"/>
                    </a:lnTo>
                    <a:lnTo>
                      <a:pt x="382" y="71"/>
                    </a:lnTo>
                    <a:lnTo>
                      <a:pt x="382" y="71"/>
                    </a:lnTo>
                    <a:lnTo>
                      <a:pt x="382" y="69"/>
                    </a:lnTo>
                    <a:lnTo>
                      <a:pt x="387" y="71"/>
                    </a:lnTo>
                    <a:lnTo>
                      <a:pt x="393" y="76"/>
                    </a:lnTo>
                    <a:lnTo>
                      <a:pt x="399" y="81"/>
                    </a:lnTo>
                    <a:lnTo>
                      <a:pt x="404" y="86"/>
                    </a:lnTo>
                    <a:lnTo>
                      <a:pt x="414" y="71"/>
                    </a:lnTo>
                    <a:lnTo>
                      <a:pt x="414" y="71"/>
                    </a:lnTo>
                    <a:lnTo>
                      <a:pt x="424" y="77"/>
                    </a:lnTo>
                    <a:lnTo>
                      <a:pt x="436" y="81"/>
                    </a:lnTo>
                    <a:lnTo>
                      <a:pt x="446" y="87"/>
                    </a:lnTo>
                    <a:lnTo>
                      <a:pt x="452" y="97"/>
                    </a:lnTo>
                    <a:lnTo>
                      <a:pt x="449" y="116"/>
                    </a:lnTo>
                    <a:lnTo>
                      <a:pt x="449" y="116"/>
                    </a:lnTo>
                    <a:lnTo>
                      <a:pt x="453" y="121"/>
                    </a:lnTo>
                    <a:lnTo>
                      <a:pt x="456" y="126"/>
                    </a:lnTo>
                    <a:lnTo>
                      <a:pt x="460" y="133"/>
                    </a:lnTo>
                    <a:lnTo>
                      <a:pt x="464" y="139"/>
                    </a:lnTo>
                    <a:lnTo>
                      <a:pt x="467" y="147"/>
                    </a:lnTo>
                    <a:lnTo>
                      <a:pt x="470" y="155"/>
                    </a:lnTo>
                    <a:lnTo>
                      <a:pt x="472" y="165"/>
                    </a:lnTo>
                    <a:lnTo>
                      <a:pt x="473" y="176"/>
                    </a:lnTo>
                    <a:lnTo>
                      <a:pt x="473" y="187"/>
                    </a:lnTo>
                    <a:lnTo>
                      <a:pt x="471" y="202"/>
                    </a:lnTo>
                    <a:lnTo>
                      <a:pt x="471" y="202"/>
                    </a:lnTo>
                    <a:lnTo>
                      <a:pt x="468" y="215"/>
                    </a:lnTo>
                    <a:lnTo>
                      <a:pt x="464" y="229"/>
                    </a:lnTo>
                    <a:lnTo>
                      <a:pt x="459" y="243"/>
                    </a:lnTo>
                    <a:lnTo>
                      <a:pt x="453" y="256"/>
                    </a:lnTo>
                    <a:lnTo>
                      <a:pt x="445" y="269"/>
                    </a:lnTo>
                    <a:lnTo>
                      <a:pt x="437" y="280"/>
                    </a:lnTo>
                    <a:lnTo>
                      <a:pt x="427" y="290"/>
                    </a:lnTo>
                    <a:lnTo>
                      <a:pt x="416" y="299"/>
                    </a:lnTo>
                    <a:lnTo>
                      <a:pt x="402" y="306"/>
                    </a:lnTo>
                    <a:lnTo>
                      <a:pt x="388" y="312"/>
                    </a:lnTo>
                    <a:lnTo>
                      <a:pt x="388" y="312"/>
                    </a:lnTo>
                    <a:lnTo>
                      <a:pt x="378" y="309"/>
                    </a:lnTo>
                    <a:lnTo>
                      <a:pt x="367" y="308"/>
                    </a:lnTo>
                    <a:lnTo>
                      <a:pt x="354" y="307"/>
                    </a:lnTo>
                    <a:lnTo>
                      <a:pt x="342" y="304"/>
                    </a:lnTo>
                    <a:lnTo>
                      <a:pt x="332" y="297"/>
                    </a:lnTo>
                    <a:lnTo>
                      <a:pt x="332" y="297"/>
                    </a:lnTo>
                    <a:lnTo>
                      <a:pt x="326" y="302"/>
                    </a:lnTo>
                    <a:lnTo>
                      <a:pt x="327" y="306"/>
                    </a:lnTo>
                    <a:lnTo>
                      <a:pt x="331" y="311"/>
                    </a:lnTo>
                    <a:lnTo>
                      <a:pt x="335" y="316"/>
                    </a:lnTo>
                    <a:lnTo>
                      <a:pt x="337" y="322"/>
                    </a:lnTo>
                    <a:lnTo>
                      <a:pt x="337" y="322"/>
                    </a:lnTo>
                    <a:lnTo>
                      <a:pt x="345" y="324"/>
                    </a:lnTo>
                    <a:lnTo>
                      <a:pt x="355" y="322"/>
                    </a:lnTo>
                    <a:lnTo>
                      <a:pt x="366" y="320"/>
                    </a:lnTo>
                    <a:lnTo>
                      <a:pt x="378" y="321"/>
                    </a:lnTo>
                    <a:lnTo>
                      <a:pt x="393" y="332"/>
                    </a:lnTo>
                    <a:lnTo>
                      <a:pt x="393" y="332"/>
                    </a:lnTo>
                    <a:lnTo>
                      <a:pt x="395" y="329"/>
                    </a:lnTo>
                    <a:lnTo>
                      <a:pt x="397" y="327"/>
                    </a:lnTo>
                    <a:lnTo>
                      <a:pt x="400" y="327"/>
                    </a:lnTo>
                    <a:lnTo>
                      <a:pt x="405" y="326"/>
                    </a:lnTo>
                    <a:lnTo>
                      <a:pt x="409" y="327"/>
                    </a:lnTo>
                    <a:lnTo>
                      <a:pt x="409" y="327"/>
                    </a:lnTo>
                    <a:lnTo>
                      <a:pt x="414" y="327"/>
                    </a:lnTo>
                    <a:lnTo>
                      <a:pt x="422" y="325"/>
                    </a:lnTo>
                    <a:lnTo>
                      <a:pt x="428" y="329"/>
                    </a:lnTo>
                    <a:lnTo>
                      <a:pt x="427" y="346"/>
                    </a:lnTo>
                    <a:lnTo>
                      <a:pt x="414" y="387"/>
                    </a:lnTo>
                    <a:lnTo>
                      <a:pt x="414" y="387"/>
                    </a:lnTo>
                    <a:lnTo>
                      <a:pt x="429" y="376"/>
                    </a:lnTo>
                    <a:lnTo>
                      <a:pt x="440" y="364"/>
                    </a:lnTo>
                    <a:lnTo>
                      <a:pt x="447" y="349"/>
                    </a:lnTo>
                    <a:lnTo>
                      <a:pt x="452" y="333"/>
                    </a:lnTo>
                    <a:lnTo>
                      <a:pt x="455" y="316"/>
                    </a:lnTo>
                    <a:lnTo>
                      <a:pt x="457" y="299"/>
                    </a:lnTo>
                    <a:lnTo>
                      <a:pt x="459" y="282"/>
                    </a:lnTo>
                    <a:lnTo>
                      <a:pt x="463" y="265"/>
                    </a:lnTo>
                    <a:lnTo>
                      <a:pt x="470" y="250"/>
                    </a:lnTo>
                    <a:lnTo>
                      <a:pt x="480" y="237"/>
                    </a:lnTo>
                    <a:lnTo>
                      <a:pt x="480" y="372"/>
                    </a:lnTo>
                    <a:lnTo>
                      <a:pt x="480" y="372"/>
                    </a:lnTo>
                    <a:lnTo>
                      <a:pt x="470" y="385"/>
                    </a:lnTo>
                    <a:lnTo>
                      <a:pt x="458" y="398"/>
                    </a:lnTo>
                    <a:lnTo>
                      <a:pt x="444" y="411"/>
                    </a:lnTo>
                    <a:lnTo>
                      <a:pt x="431" y="424"/>
                    </a:lnTo>
                    <a:lnTo>
                      <a:pt x="418" y="438"/>
                    </a:lnTo>
                    <a:lnTo>
                      <a:pt x="406" y="452"/>
                    </a:lnTo>
                    <a:lnTo>
                      <a:pt x="395" y="466"/>
                    </a:lnTo>
                    <a:lnTo>
                      <a:pt x="388" y="482"/>
                    </a:lnTo>
                    <a:lnTo>
                      <a:pt x="383" y="499"/>
                    </a:lnTo>
                    <a:lnTo>
                      <a:pt x="383" y="518"/>
                    </a:lnTo>
                    <a:lnTo>
                      <a:pt x="383" y="518"/>
                    </a:lnTo>
                    <a:lnTo>
                      <a:pt x="374" y="533"/>
                    </a:lnTo>
                    <a:lnTo>
                      <a:pt x="366" y="546"/>
                    </a:lnTo>
                    <a:lnTo>
                      <a:pt x="357" y="558"/>
                    </a:lnTo>
                    <a:lnTo>
                      <a:pt x="347" y="569"/>
                    </a:lnTo>
                    <a:lnTo>
                      <a:pt x="338" y="579"/>
                    </a:lnTo>
                    <a:lnTo>
                      <a:pt x="329" y="590"/>
                    </a:lnTo>
                    <a:lnTo>
                      <a:pt x="320" y="601"/>
                    </a:lnTo>
                    <a:lnTo>
                      <a:pt x="312" y="613"/>
                    </a:lnTo>
                    <a:lnTo>
                      <a:pt x="303" y="627"/>
                    </a:lnTo>
                    <a:lnTo>
                      <a:pt x="296" y="643"/>
                    </a:lnTo>
                    <a:lnTo>
                      <a:pt x="296" y="643"/>
                    </a:lnTo>
                    <a:lnTo>
                      <a:pt x="280" y="654"/>
                    </a:lnTo>
                    <a:lnTo>
                      <a:pt x="266" y="663"/>
                    </a:lnTo>
                    <a:lnTo>
                      <a:pt x="251" y="667"/>
                    </a:lnTo>
                    <a:lnTo>
                      <a:pt x="237" y="670"/>
                    </a:lnTo>
                    <a:lnTo>
                      <a:pt x="223" y="671"/>
                    </a:lnTo>
                    <a:lnTo>
                      <a:pt x="209" y="672"/>
                    </a:lnTo>
                    <a:lnTo>
                      <a:pt x="196" y="675"/>
                    </a:lnTo>
                    <a:lnTo>
                      <a:pt x="183" y="679"/>
                    </a:lnTo>
                    <a:lnTo>
                      <a:pt x="171" y="687"/>
                    </a:lnTo>
                    <a:lnTo>
                      <a:pt x="158" y="699"/>
                    </a:lnTo>
                    <a:lnTo>
                      <a:pt x="158" y="699"/>
                    </a:lnTo>
                    <a:lnTo>
                      <a:pt x="147" y="690"/>
                    </a:lnTo>
                    <a:lnTo>
                      <a:pt x="141" y="676"/>
                    </a:lnTo>
                    <a:lnTo>
                      <a:pt x="136" y="661"/>
                    </a:lnTo>
                    <a:lnTo>
                      <a:pt x="132" y="643"/>
                    </a:lnTo>
                    <a:lnTo>
                      <a:pt x="128" y="628"/>
                    </a:lnTo>
                    <a:lnTo>
                      <a:pt x="153" y="573"/>
                    </a:lnTo>
                    <a:lnTo>
                      <a:pt x="158" y="578"/>
                    </a:lnTo>
                    <a:lnTo>
                      <a:pt x="158" y="578"/>
                    </a:lnTo>
                    <a:lnTo>
                      <a:pt x="164" y="572"/>
                    </a:lnTo>
                    <a:lnTo>
                      <a:pt x="170" y="566"/>
                    </a:lnTo>
                    <a:lnTo>
                      <a:pt x="173" y="559"/>
                    </a:lnTo>
                    <a:lnTo>
                      <a:pt x="174" y="551"/>
                    </a:lnTo>
                    <a:lnTo>
                      <a:pt x="174" y="543"/>
                    </a:lnTo>
                    <a:lnTo>
                      <a:pt x="174" y="543"/>
                    </a:lnTo>
                    <a:lnTo>
                      <a:pt x="171" y="539"/>
                    </a:lnTo>
                    <a:lnTo>
                      <a:pt x="167" y="537"/>
                    </a:lnTo>
                    <a:lnTo>
                      <a:pt x="161" y="538"/>
                    </a:lnTo>
                    <a:lnTo>
                      <a:pt x="157" y="538"/>
                    </a:lnTo>
                    <a:lnTo>
                      <a:pt x="153" y="538"/>
                    </a:lnTo>
                    <a:lnTo>
                      <a:pt x="153" y="538"/>
                    </a:lnTo>
                    <a:lnTo>
                      <a:pt x="146" y="550"/>
                    </a:lnTo>
                    <a:lnTo>
                      <a:pt x="138" y="563"/>
                    </a:lnTo>
                    <a:lnTo>
                      <a:pt x="130" y="577"/>
                    </a:lnTo>
                    <a:lnTo>
                      <a:pt x="122" y="592"/>
                    </a:lnTo>
                    <a:lnTo>
                      <a:pt x="114" y="606"/>
                    </a:lnTo>
                    <a:lnTo>
                      <a:pt x="108" y="621"/>
                    </a:lnTo>
                    <a:lnTo>
                      <a:pt x="106" y="636"/>
                    </a:lnTo>
                    <a:lnTo>
                      <a:pt x="106" y="652"/>
                    </a:lnTo>
                    <a:lnTo>
                      <a:pt x="111" y="668"/>
                    </a:lnTo>
                    <a:lnTo>
                      <a:pt x="123" y="684"/>
                    </a:lnTo>
                    <a:lnTo>
                      <a:pt x="123" y="684"/>
                    </a:lnTo>
                    <a:lnTo>
                      <a:pt x="122" y="698"/>
                    </a:lnTo>
                    <a:lnTo>
                      <a:pt x="119" y="710"/>
                    </a:lnTo>
                    <a:lnTo>
                      <a:pt x="113" y="722"/>
                    </a:lnTo>
                    <a:lnTo>
                      <a:pt x="108" y="733"/>
                    </a:lnTo>
                    <a:lnTo>
                      <a:pt x="101" y="743"/>
                    </a:lnTo>
                    <a:lnTo>
                      <a:pt x="95" y="753"/>
                    </a:lnTo>
                    <a:lnTo>
                      <a:pt x="88" y="763"/>
                    </a:lnTo>
                    <a:lnTo>
                      <a:pt x="81" y="774"/>
                    </a:lnTo>
                    <a:lnTo>
                      <a:pt x="76" y="786"/>
                    </a:lnTo>
                    <a:lnTo>
                      <a:pt x="72" y="799"/>
                    </a:lnTo>
                    <a:lnTo>
                      <a:pt x="72" y="799"/>
                    </a:lnTo>
                    <a:lnTo>
                      <a:pt x="69" y="804"/>
                    </a:lnTo>
                    <a:lnTo>
                      <a:pt x="63" y="812"/>
                    </a:lnTo>
                    <a:lnTo>
                      <a:pt x="57" y="822"/>
                    </a:lnTo>
                    <a:lnTo>
                      <a:pt x="56" y="831"/>
                    </a:lnTo>
                    <a:lnTo>
                      <a:pt x="66" y="839"/>
                    </a:lnTo>
                    <a:lnTo>
                      <a:pt x="72" y="834"/>
                    </a:lnTo>
                    <a:lnTo>
                      <a:pt x="67" y="838"/>
                    </a:lnTo>
                    <a:lnTo>
                      <a:pt x="62" y="833"/>
                    </a:lnTo>
                    <a:lnTo>
                      <a:pt x="66" y="829"/>
                    </a:lnTo>
                    <a:lnTo>
                      <a:pt x="72" y="834"/>
                    </a:lnTo>
                    <a:lnTo>
                      <a:pt x="72" y="834"/>
                    </a:lnTo>
                    <a:lnTo>
                      <a:pt x="75" y="828"/>
                    </a:lnTo>
                    <a:lnTo>
                      <a:pt x="77" y="823"/>
                    </a:lnTo>
                    <a:lnTo>
                      <a:pt x="80" y="817"/>
                    </a:lnTo>
                    <a:lnTo>
                      <a:pt x="81" y="810"/>
                    </a:lnTo>
                    <a:lnTo>
                      <a:pt x="82" y="804"/>
                    </a:lnTo>
                    <a:lnTo>
                      <a:pt x="82" y="804"/>
                    </a:lnTo>
                    <a:lnTo>
                      <a:pt x="85" y="799"/>
                    </a:lnTo>
                    <a:lnTo>
                      <a:pt x="90" y="793"/>
                    </a:lnTo>
                    <a:lnTo>
                      <a:pt x="95" y="786"/>
                    </a:lnTo>
                    <a:lnTo>
                      <a:pt x="99" y="778"/>
                    </a:lnTo>
                    <a:lnTo>
                      <a:pt x="102" y="769"/>
                    </a:lnTo>
                    <a:lnTo>
                      <a:pt x="102" y="769"/>
                    </a:lnTo>
                    <a:lnTo>
                      <a:pt x="109" y="759"/>
                    </a:lnTo>
                    <a:lnTo>
                      <a:pt x="118" y="750"/>
                    </a:lnTo>
                    <a:lnTo>
                      <a:pt x="127" y="743"/>
                    </a:lnTo>
                    <a:lnTo>
                      <a:pt x="137" y="737"/>
                    </a:lnTo>
                    <a:lnTo>
                      <a:pt x="147" y="731"/>
                    </a:lnTo>
                    <a:lnTo>
                      <a:pt x="158" y="725"/>
                    </a:lnTo>
                    <a:lnTo>
                      <a:pt x="169" y="720"/>
                    </a:lnTo>
                    <a:lnTo>
                      <a:pt x="180" y="713"/>
                    </a:lnTo>
                    <a:lnTo>
                      <a:pt x="189" y="707"/>
                    </a:lnTo>
                    <a:lnTo>
                      <a:pt x="199" y="699"/>
                    </a:lnTo>
                    <a:lnTo>
                      <a:pt x="199" y="699"/>
                    </a:lnTo>
                    <a:lnTo>
                      <a:pt x="208" y="694"/>
                    </a:lnTo>
                    <a:lnTo>
                      <a:pt x="222" y="691"/>
                    </a:lnTo>
                    <a:lnTo>
                      <a:pt x="235" y="690"/>
                    </a:lnTo>
                    <a:lnTo>
                      <a:pt x="250" y="689"/>
                    </a:lnTo>
                    <a:lnTo>
                      <a:pt x="266" y="687"/>
                    </a:lnTo>
                    <a:lnTo>
                      <a:pt x="281" y="683"/>
                    </a:lnTo>
                    <a:lnTo>
                      <a:pt x="295" y="676"/>
                    </a:lnTo>
                    <a:lnTo>
                      <a:pt x="307" y="666"/>
                    </a:lnTo>
                    <a:lnTo>
                      <a:pt x="319" y="649"/>
                    </a:lnTo>
                    <a:lnTo>
                      <a:pt x="327" y="628"/>
                    </a:lnTo>
                    <a:lnTo>
                      <a:pt x="327" y="628"/>
                    </a:lnTo>
                    <a:lnTo>
                      <a:pt x="348" y="604"/>
                    </a:lnTo>
                    <a:lnTo>
                      <a:pt x="368" y="578"/>
                    </a:lnTo>
                    <a:lnTo>
                      <a:pt x="383" y="552"/>
                    </a:lnTo>
                    <a:lnTo>
                      <a:pt x="396" y="524"/>
                    </a:lnTo>
                    <a:lnTo>
                      <a:pt x="411" y="497"/>
                    </a:lnTo>
                    <a:lnTo>
                      <a:pt x="424" y="469"/>
                    </a:lnTo>
                    <a:lnTo>
                      <a:pt x="440" y="443"/>
                    </a:lnTo>
                    <a:lnTo>
                      <a:pt x="459" y="416"/>
                    </a:lnTo>
                    <a:lnTo>
                      <a:pt x="482" y="393"/>
                    </a:lnTo>
                    <a:lnTo>
                      <a:pt x="511" y="372"/>
                    </a:lnTo>
                    <a:lnTo>
                      <a:pt x="511" y="372"/>
                    </a:lnTo>
                    <a:lnTo>
                      <a:pt x="518" y="370"/>
                    </a:lnTo>
                    <a:lnTo>
                      <a:pt x="529" y="373"/>
                    </a:lnTo>
                    <a:lnTo>
                      <a:pt x="539" y="380"/>
                    </a:lnTo>
                    <a:lnTo>
                      <a:pt x="548" y="390"/>
                    </a:lnTo>
                    <a:lnTo>
                      <a:pt x="552" y="402"/>
                    </a:lnTo>
                    <a:lnTo>
                      <a:pt x="552" y="402"/>
                    </a:lnTo>
                    <a:lnTo>
                      <a:pt x="554" y="432"/>
                    </a:lnTo>
                    <a:lnTo>
                      <a:pt x="554" y="461"/>
                    </a:lnTo>
                    <a:lnTo>
                      <a:pt x="552" y="489"/>
                    </a:lnTo>
                    <a:lnTo>
                      <a:pt x="550" y="516"/>
                    </a:lnTo>
                    <a:lnTo>
                      <a:pt x="548" y="543"/>
                    </a:lnTo>
                    <a:lnTo>
                      <a:pt x="547" y="570"/>
                    </a:lnTo>
                    <a:lnTo>
                      <a:pt x="547" y="597"/>
                    </a:lnTo>
                    <a:lnTo>
                      <a:pt x="549" y="623"/>
                    </a:lnTo>
                    <a:lnTo>
                      <a:pt x="553" y="650"/>
                    </a:lnTo>
                    <a:lnTo>
                      <a:pt x="562" y="679"/>
                    </a:lnTo>
                    <a:lnTo>
                      <a:pt x="562" y="679"/>
                    </a:lnTo>
                    <a:lnTo>
                      <a:pt x="562" y="693"/>
                    </a:lnTo>
                    <a:lnTo>
                      <a:pt x="561" y="708"/>
                    </a:lnTo>
                    <a:lnTo>
                      <a:pt x="561" y="722"/>
                    </a:lnTo>
                    <a:lnTo>
                      <a:pt x="560" y="737"/>
                    </a:lnTo>
                    <a:lnTo>
                      <a:pt x="559" y="753"/>
                    </a:lnTo>
                    <a:lnTo>
                      <a:pt x="557" y="767"/>
                    </a:lnTo>
                    <a:lnTo>
                      <a:pt x="556" y="782"/>
                    </a:lnTo>
                    <a:lnTo>
                      <a:pt x="555" y="796"/>
                    </a:lnTo>
                    <a:lnTo>
                      <a:pt x="553" y="810"/>
                    </a:lnTo>
                    <a:lnTo>
                      <a:pt x="552" y="824"/>
                    </a:lnTo>
                    <a:lnTo>
                      <a:pt x="552" y="824"/>
                    </a:lnTo>
                    <a:lnTo>
                      <a:pt x="543" y="831"/>
                    </a:lnTo>
                    <a:lnTo>
                      <a:pt x="539" y="840"/>
                    </a:lnTo>
                    <a:lnTo>
                      <a:pt x="537" y="850"/>
                    </a:lnTo>
                    <a:lnTo>
                      <a:pt x="534" y="860"/>
                    </a:lnTo>
                    <a:lnTo>
                      <a:pt x="531" y="869"/>
                    </a:lnTo>
                    <a:lnTo>
                      <a:pt x="531" y="869"/>
                    </a:lnTo>
                    <a:lnTo>
                      <a:pt x="522" y="880"/>
                    </a:lnTo>
                    <a:lnTo>
                      <a:pt x="513" y="893"/>
                    </a:lnTo>
                    <a:lnTo>
                      <a:pt x="504" y="905"/>
                    </a:lnTo>
                    <a:lnTo>
                      <a:pt x="494" y="917"/>
                    </a:lnTo>
                    <a:lnTo>
                      <a:pt x="487" y="930"/>
                    </a:lnTo>
                    <a:lnTo>
                      <a:pt x="482" y="943"/>
                    </a:lnTo>
                    <a:lnTo>
                      <a:pt x="478" y="957"/>
                    </a:lnTo>
                    <a:lnTo>
                      <a:pt x="478" y="970"/>
                    </a:lnTo>
                    <a:lnTo>
                      <a:pt x="482" y="985"/>
                    </a:lnTo>
                    <a:lnTo>
                      <a:pt x="490" y="1000"/>
                    </a:lnTo>
                    <a:lnTo>
                      <a:pt x="495" y="1005"/>
                    </a:lnTo>
                    <a:lnTo>
                      <a:pt x="495" y="1005"/>
                    </a:lnTo>
                    <a:lnTo>
                      <a:pt x="496" y="982"/>
                    </a:lnTo>
                    <a:lnTo>
                      <a:pt x="503" y="961"/>
                    </a:lnTo>
                    <a:lnTo>
                      <a:pt x="512" y="941"/>
                    </a:lnTo>
                    <a:lnTo>
                      <a:pt x="523" y="923"/>
                    </a:lnTo>
                    <a:lnTo>
                      <a:pt x="535" y="905"/>
                    </a:lnTo>
                    <a:lnTo>
                      <a:pt x="549" y="887"/>
                    </a:lnTo>
                    <a:lnTo>
                      <a:pt x="560" y="867"/>
                    </a:lnTo>
                    <a:lnTo>
                      <a:pt x="570" y="848"/>
                    </a:lnTo>
                    <a:lnTo>
                      <a:pt x="578" y="827"/>
                    </a:lnTo>
                    <a:lnTo>
                      <a:pt x="582" y="804"/>
                    </a:lnTo>
                    <a:lnTo>
                      <a:pt x="582" y="804"/>
                    </a:lnTo>
                    <a:lnTo>
                      <a:pt x="586" y="785"/>
                    </a:lnTo>
                    <a:lnTo>
                      <a:pt x="589" y="765"/>
                    </a:lnTo>
                    <a:lnTo>
                      <a:pt x="590" y="744"/>
                    </a:lnTo>
                    <a:lnTo>
                      <a:pt x="590" y="723"/>
                    </a:lnTo>
                    <a:lnTo>
                      <a:pt x="588" y="701"/>
                    </a:lnTo>
                    <a:lnTo>
                      <a:pt x="585" y="679"/>
                    </a:lnTo>
                    <a:lnTo>
                      <a:pt x="582" y="658"/>
                    </a:lnTo>
                    <a:lnTo>
                      <a:pt x="578" y="636"/>
                    </a:lnTo>
                    <a:lnTo>
                      <a:pt x="575" y="616"/>
                    </a:lnTo>
                    <a:lnTo>
                      <a:pt x="572" y="598"/>
                    </a:lnTo>
                    <a:lnTo>
                      <a:pt x="572" y="598"/>
                    </a:lnTo>
                    <a:lnTo>
                      <a:pt x="568" y="588"/>
                    </a:lnTo>
                    <a:lnTo>
                      <a:pt x="566" y="577"/>
                    </a:lnTo>
                    <a:lnTo>
                      <a:pt x="567" y="565"/>
                    </a:lnTo>
                    <a:lnTo>
                      <a:pt x="567" y="554"/>
                    </a:lnTo>
                    <a:lnTo>
                      <a:pt x="567" y="543"/>
                    </a:lnTo>
                    <a:lnTo>
                      <a:pt x="567" y="543"/>
                    </a:lnTo>
                    <a:lnTo>
                      <a:pt x="586" y="591"/>
                    </a:lnTo>
                    <a:lnTo>
                      <a:pt x="603" y="641"/>
                    </a:lnTo>
                    <a:lnTo>
                      <a:pt x="618" y="693"/>
                    </a:lnTo>
                    <a:lnTo>
                      <a:pt x="631" y="744"/>
                    </a:lnTo>
                    <a:lnTo>
                      <a:pt x="643" y="796"/>
                    </a:lnTo>
                    <a:lnTo>
                      <a:pt x="653" y="849"/>
                    </a:lnTo>
                    <a:lnTo>
                      <a:pt x="661" y="903"/>
                    </a:lnTo>
                    <a:lnTo>
                      <a:pt x="669" y="957"/>
                    </a:lnTo>
                    <a:lnTo>
                      <a:pt x="677" y="1011"/>
                    </a:lnTo>
                    <a:lnTo>
                      <a:pt x="684" y="1065"/>
                    </a:lnTo>
                    <a:lnTo>
                      <a:pt x="684" y="1065"/>
                    </a:lnTo>
                    <a:lnTo>
                      <a:pt x="684" y="1077"/>
                    </a:lnTo>
                    <a:lnTo>
                      <a:pt x="683" y="1088"/>
                    </a:lnTo>
                    <a:lnTo>
                      <a:pt x="680" y="1097"/>
                    </a:lnTo>
                    <a:lnTo>
                      <a:pt x="675" y="1105"/>
                    </a:lnTo>
                    <a:lnTo>
                      <a:pt x="670" y="1113"/>
                    </a:lnTo>
                    <a:lnTo>
                      <a:pt x="665" y="1121"/>
                    </a:lnTo>
                    <a:lnTo>
                      <a:pt x="659" y="1129"/>
                    </a:lnTo>
                    <a:lnTo>
                      <a:pt x="654" y="1137"/>
                    </a:lnTo>
                    <a:lnTo>
                      <a:pt x="651" y="1146"/>
                    </a:lnTo>
                    <a:lnTo>
                      <a:pt x="649" y="1156"/>
                    </a:lnTo>
                    <a:lnTo>
                      <a:pt x="649" y="1156"/>
                    </a:lnTo>
                    <a:lnTo>
                      <a:pt x="645" y="1134"/>
                    </a:lnTo>
                    <a:lnTo>
                      <a:pt x="641" y="1110"/>
                    </a:lnTo>
                    <a:lnTo>
                      <a:pt x="638" y="1087"/>
                    </a:lnTo>
                    <a:lnTo>
                      <a:pt x="636" y="1063"/>
                    </a:lnTo>
                    <a:lnTo>
                      <a:pt x="634" y="1038"/>
                    </a:lnTo>
                    <a:lnTo>
                      <a:pt x="633" y="1013"/>
                    </a:lnTo>
                    <a:lnTo>
                      <a:pt x="632" y="989"/>
                    </a:lnTo>
                    <a:lnTo>
                      <a:pt x="633" y="965"/>
                    </a:lnTo>
                    <a:lnTo>
                      <a:pt x="635" y="942"/>
                    </a:lnTo>
                    <a:lnTo>
                      <a:pt x="638" y="920"/>
                    </a:lnTo>
                    <a:lnTo>
                      <a:pt x="613" y="879"/>
                    </a:lnTo>
                    <a:lnTo>
                      <a:pt x="613" y="879"/>
                    </a:lnTo>
                    <a:lnTo>
                      <a:pt x="612" y="916"/>
                    </a:lnTo>
                    <a:lnTo>
                      <a:pt x="612" y="953"/>
                    </a:lnTo>
                    <a:lnTo>
                      <a:pt x="612" y="991"/>
                    </a:lnTo>
                    <a:lnTo>
                      <a:pt x="613" y="1030"/>
                    </a:lnTo>
                    <a:lnTo>
                      <a:pt x="615" y="1068"/>
                    </a:lnTo>
                    <a:lnTo>
                      <a:pt x="617" y="1106"/>
                    </a:lnTo>
                    <a:lnTo>
                      <a:pt x="618" y="1144"/>
                    </a:lnTo>
                    <a:lnTo>
                      <a:pt x="620" y="1181"/>
                    </a:lnTo>
                    <a:lnTo>
                      <a:pt x="621" y="1216"/>
                    </a:lnTo>
                    <a:lnTo>
                      <a:pt x="623" y="1251"/>
                    </a:lnTo>
                    <a:lnTo>
                      <a:pt x="623" y="1251"/>
                    </a:lnTo>
                    <a:lnTo>
                      <a:pt x="616" y="1252"/>
                    </a:lnTo>
                    <a:lnTo>
                      <a:pt x="609" y="1249"/>
                    </a:lnTo>
                    <a:lnTo>
                      <a:pt x="602" y="1244"/>
                    </a:lnTo>
                    <a:lnTo>
                      <a:pt x="595" y="1242"/>
                    </a:lnTo>
                    <a:lnTo>
                      <a:pt x="587" y="1246"/>
                    </a:lnTo>
                    <a:lnTo>
                      <a:pt x="587" y="1246"/>
                    </a:lnTo>
                    <a:lnTo>
                      <a:pt x="589" y="1254"/>
                    </a:lnTo>
                    <a:lnTo>
                      <a:pt x="592" y="1263"/>
                    </a:lnTo>
                    <a:lnTo>
                      <a:pt x="597" y="1273"/>
                    </a:lnTo>
                    <a:lnTo>
                      <a:pt x="600" y="1282"/>
                    </a:lnTo>
                    <a:lnTo>
                      <a:pt x="602" y="1292"/>
                    </a:lnTo>
                    <a:lnTo>
                      <a:pt x="603" y="1302"/>
                    </a:lnTo>
                    <a:lnTo>
                      <a:pt x="602" y="1311"/>
                    </a:lnTo>
                    <a:lnTo>
                      <a:pt x="600" y="1321"/>
                    </a:lnTo>
                    <a:lnTo>
                      <a:pt x="595" y="1331"/>
                    </a:lnTo>
                    <a:lnTo>
                      <a:pt x="587" y="1341"/>
                    </a:lnTo>
                    <a:lnTo>
                      <a:pt x="587" y="1341"/>
                    </a:lnTo>
                    <a:lnTo>
                      <a:pt x="581" y="1346"/>
                    </a:lnTo>
                    <a:lnTo>
                      <a:pt x="577" y="1352"/>
                    </a:lnTo>
                    <a:lnTo>
                      <a:pt x="575" y="1360"/>
                    </a:lnTo>
                    <a:lnTo>
                      <a:pt x="574" y="1369"/>
                    </a:lnTo>
                    <a:lnTo>
                      <a:pt x="572" y="1377"/>
                    </a:lnTo>
                    <a:lnTo>
                      <a:pt x="572" y="1377"/>
                    </a:lnTo>
                    <a:lnTo>
                      <a:pt x="581" y="1379"/>
                    </a:lnTo>
                    <a:lnTo>
                      <a:pt x="587" y="1375"/>
                    </a:lnTo>
                    <a:lnTo>
                      <a:pt x="592" y="1367"/>
                    </a:lnTo>
                    <a:lnTo>
                      <a:pt x="599" y="1358"/>
                    </a:lnTo>
                    <a:lnTo>
                      <a:pt x="608" y="1352"/>
                    </a:lnTo>
                    <a:lnTo>
                      <a:pt x="608" y="1352"/>
                    </a:lnTo>
                    <a:lnTo>
                      <a:pt x="612" y="1364"/>
                    </a:lnTo>
                    <a:lnTo>
                      <a:pt x="614" y="1375"/>
                    </a:lnTo>
                    <a:lnTo>
                      <a:pt x="613" y="1387"/>
                    </a:lnTo>
                    <a:lnTo>
                      <a:pt x="610" y="1398"/>
                    </a:lnTo>
                    <a:lnTo>
                      <a:pt x="606" y="1409"/>
                    </a:lnTo>
                    <a:lnTo>
                      <a:pt x="599" y="1419"/>
                    </a:lnTo>
                    <a:lnTo>
                      <a:pt x="591" y="1427"/>
                    </a:lnTo>
                    <a:lnTo>
                      <a:pt x="582" y="1435"/>
                    </a:lnTo>
                    <a:lnTo>
                      <a:pt x="572" y="1442"/>
                    </a:lnTo>
                    <a:lnTo>
                      <a:pt x="562" y="1447"/>
                    </a:lnTo>
                    <a:lnTo>
                      <a:pt x="562" y="1447"/>
                    </a:lnTo>
                    <a:lnTo>
                      <a:pt x="560" y="1448"/>
                    </a:lnTo>
                    <a:lnTo>
                      <a:pt x="558" y="1450"/>
                    </a:lnTo>
                    <a:lnTo>
                      <a:pt x="557" y="1452"/>
                    </a:lnTo>
                    <a:lnTo>
                      <a:pt x="556" y="1454"/>
                    </a:lnTo>
                    <a:lnTo>
                      <a:pt x="557" y="1457"/>
                    </a:lnTo>
                    <a:lnTo>
                      <a:pt x="557" y="1457"/>
                    </a:lnTo>
                    <a:lnTo>
                      <a:pt x="562" y="1457"/>
                    </a:lnTo>
                    <a:lnTo>
                      <a:pt x="569" y="1455"/>
                    </a:lnTo>
                    <a:lnTo>
                      <a:pt x="577" y="1450"/>
                    </a:lnTo>
                    <a:lnTo>
                      <a:pt x="584" y="1445"/>
                    </a:lnTo>
                    <a:lnTo>
                      <a:pt x="592" y="1442"/>
                    </a:lnTo>
                    <a:lnTo>
                      <a:pt x="592" y="1442"/>
                    </a:lnTo>
                    <a:lnTo>
                      <a:pt x="587" y="1454"/>
                    </a:lnTo>
                    <a:lnTo>
                      <a:pt x="580" y="1463"/>
                    </a:lnTo>
                    <a:lnTo>
                      <a:pt x="572" y="1470"/>
                    </a:lnTo>
                    <a:lnTo>
                      <a:pt x="565" y="1479"/>
                    </a:lnTo>
                    <a:lnTo>
                      <a:pt x="562" y="1492"/>
                    </a:lnTo>
                    <a:lnTo>
                      <a:pt x="557" y="1487"/>
                    </a:lnTo>
                    <a:lnTo>
                      <a:pt x="557" y="1487"/>
                    </a:lnTo>
                    <a:lnTo>
                      <a:pt x="554" y="1489"/>
                    </a:lnTo>
                    <a:lnTo>
                      <a:pt x="552" y="1491"/>
                    </a:lnTo>
                    <a:lnTo>
                      <a:pt x="552" y="1494"/>
                    </a:lnTo>
                    <a:lnTo>
                      <a:pt x="551" y="1498"/>
                    </a:lnTo>
                    <a:lnTo>
                      <a:pt x="552" y="1502"/>
                    </a:lnTo>
                    <a:lnTo>
                      <a:pt x="552" y="1502"/>
                    </a:lnTo>
                    <a:lnTo>
                      <a:pt x="568" y="1504"/>
                    </a:lnTo>
                    <a:lnTo>
                      <a:pt x="581" y="1498"/>
                    </a:lnTo>
                    <a:lnTo>
                      <a:pt x="593" y="1487"/>
                    </a:lnTo>
                    <a:lnTo>
                      <a:pt x="603" y="1473"/>
                    </a:lnTo>
                    <a:lnTo>
                      <a:pt x="613" y="1462"/>
                    </a:lnTo>
                    <a:lnTo>
                      <a:pt x="613" y="1452"/>
                    </a:lnTo>
                    <a:lnTo>
                      <a:pt x="613" y="1452"/>
                    </a:lnTo>
                    <a:lnTo>
                      <a:pt x="618" y="1447"/>
                    </a:lnTo>
                    <a:lnTo>
                      <a:pt x="622" y="1444"/>
                    </a:lnTo>
                    <a:lnTo>
                      <a:pt x="625" y="1440"/>
                    </a:lnTo>
                    <a:lnTo>
                      <a:pt x="628" y="1434"/>
                    </a:lnTo>
                    <a:lnTo>
                      <a:pt x="633" y="1427"/>
                    </a:lnTo>
                    <a:lnTo>
                      <a:pt x="633" y="1427"/>
                    </a:lnTo>
                    <a:lnTo>
                      <a:pt x="634" y="1411"/>
                    </a:lnTo>
                    <a:lnTo>
                      <a:pt x="634" y="1396"/>
                    </a:lnTo>
                    <a:lnTo>
                      <a:pt x="634" y="1380"/>
                    </a:lnTo>
                    <a:lnTo>
                      <a:pt x="633" y="1365"/>
                    </a:lnTo>
                    <a:lnTo>
                      <a:pt x="631" y="1350"/>
                    </a:lnTo>
                    <a:lnTo>
                      <a:pt x="629" y="1334"/>
                    </a:lnTo>
                    <a:lnTo>
                      <a:pt x="627" y="1320"/>
                    </a:lnTo>
                    <a:lnTo>
                      <a:pt x="625" y="1305"/>
                    </a:lnTo>
                    <a:lnTo>
                      <a:pt x="623" y="1290"/>
                    </a:lnTo>
                    <a:lnTo>
                      <a:pt x="623" y="1276"/>
                    </a:lnTo>
                    <a:lnTo>
                      <a:pt x="623" y="1276"/>
                    </a:lnTo>
                    <a:lnTo>
                      <a:pt x="635" y="1267"/>
                    </a:lnTo>
                    <a:lnTo>
                      <a:pt x="641" y="1254"/>
                    </a:lnTo>
                    <a:lnTo>
                      <a:pt x="644" y="1238"/>
                    </a:lnTo>
                    <a:lnTo>
                      <a:pt x="643" y="1221"/>
                    </a:lnTo>
                    <a:lnTo>
                      <a:pt x="644" y="1206"/>
                    </a:lnTo>
                    <a:lnTo>
                      <a:pt x="644" y="1206"/>
                    </a:lnTo>
                    <a:lnTo>
                      <a:pt x="644" y="1230"/>
                    </a:lnTo>
                    <a:lnTo>
                      <a:pt x="647" y="1255"/>
                    </a:lnTo>
                    <a:lnTo>
                      <a:pt x="652" y="1280"/>
                    </a:lnTo>
                    <a:lnTo>
                      <a:pt x="658" y="1304"/>
                    </a:lnTo>
                    <a:lnTo>
                      <a:pt x="664" y="1328"/>
                    </a:lnTo>
                    <a:lnTo>
                      <a:pt x="670" y="1354"/>
                    </a:lnTo>
                    <a:lnTo>
                      <a:pt x="675" y="1378"/>
                    </a:lnTo>
                    <a:lnTo>
                      <a:pt x="678" y="1403"/>
                    </a:lnTo>
                    <a:lnTo>
                      <a:pt x="677" y="1427"/>
                    </a:lnTo>
                    <a:lnTo>
                      <a:pt x="674" y="1452"/>
                    </a:lnTo>
                    <a:lnTo>
                      <a:pt x="674" y="1452"/>
                    </a:lnTo>
                    <a:lnTo>
                      <a:pt x="671" y="1463"/>
                    </a:lnTo>
                    <a:lnTo>
                      <a:pt x="668" y="1475"/>
                    </a:lnTo>
                    <a:lnTo>
                      <a:pt x="664" y="1486"/>
                    </a:lnTo>
                    <a:lnTo>
                      <a:pt x="663" y="1498"/>
                    </a:lnTo>
                    <a:lnTo>
                      <a:pt x="664" y="1512"/>
                    </a:lnTo>
                    <a:lnTo>
                      <a:pt x="659" y="1512"/>
                    </a:lnTo>
                    <a:lnTo>
                      <a:pt x="659" y="1512"/>
                    </a:lnTo>
                    <a:lnTo>
                      <a:pt x="656" y="1531"/>
                    </a:lnTo>
                    <a:lnTo>
                      <a:pt x="656" y="1551"/>
                    </a:lnTo>
                    <a:lnTo>
                      <a:pt x="659" y="1571"/>
                    </a:lnTo>
                    <a:lnTo>
                      <a:pt x="662" y="1593"/>
                    </a:lnTo>
                    <a:lnTo>
                      <a:pt x="666" y="1613"/>
                    </a:lnTo>
                    <a:lnTo>
                      <a:pt x="668" y="1633"/>
                    </a:lnTo>
                    <a:lnTo>
                      <a:pt x="668" y="1653"/>
                    </a:lnTo>
                    <a:lnTo>
                      <a:pt x="665" y="1672"/>
                    </a:lnTo>
                    <a:lnTo>
                      <a:pt x="657" y="1690"/>
                    </a:lnTo>
                    <a:lnTo>
                      <a:pt x="644" y="1708"/>
                    </a:lnTo>
                    <a:lnTo>
                      <a:pt x="644" y="1708"/>
                    </a:lnTo>
                    <a:lnTo>
                      <a:pt x="638" y="1690"/>
                    </a:lnTo>
                    <a:lnTo>
                      <a:pt x="635" y="1670"/>
                    </a:lnTo>
                    <a:lnTo>
                      <a:pt x="633" y="1649"/>
                    </a:lnTo>
                    <a:lnTo>
                      <a:pt x="633" y="1627"/>
                    </a:lnTo>
                    <a:lnTo>
                      <a:pt x="631" y="1604"/>
                    </a:lnTo>
                    <a:lnTo>
                      <a:pt x="629" y="1582"/>
                    </a:lnTo>
                    <a:lnTo>
                      <a:pt x="625" y="1559"/>
                    </a:lnTo>
                    <a:lnTo>
                      <a:pt x="618" y="1538"/>
                    </a:lnTo>
                    <a:lnTo>
                      <a:pt x="607" y="1518"/>
                    </a:lnTo>
                    <a:lnTo>
                      <a:pt x="592" y="1502"/>
                    </a:lnTo>
                    <a:lnTo>
                      <a:pt x="592" y="1502"/>
                    </a:lnTo>
                    <a:lnTo>
                      <a:pt x="591" y="1514"/>
                    </a:lnTo>
                    <a:lnTo>
                      <a:pt x="592" y="1527"/>
                    </a:lnTo>
                    <a:lnTo>
                      <a:pt x="596" y="1541"/>
                    </a:lnTo>
                    <a:lnTo>
                      <a:pt x="601" y="1554"/>
                    </a:lnTo>
                    <a:lnTo>
                      <a:pt x="608" y="1567"/>
                    </a:lnTo>
                    <a:lnTo>
                      <a:pt x="608" y="1567"/>
                    </a:lnTo>
                    <a:lnTo>
                      <a:pt x="612" y="1584"/>
                    </a:lnTo>
                    <a:lnTo>
                      <a:pt x="614" y="1602"/>
                    </a:lnTo>
                    <a:lnTo>
                      <a:pt x="613" y="1620"/>
                    </a:lnTo>
                    <a:lnTo>
                      <a:pt x="611" y="1638"/>
                    </a:lnTo>
                    <a:lnTo>
                      <a:pt x="609" y="1655"/>
                    </a:lnTo>
                    <a:lnTo>
                      <a:pt x="608" y="1673"/>
                    </a:lnTo>
                    <a:lnTo>
                      <a:pt x="608" y="1689"/>
                    </a:lnTo>
                    <a:lnTo>
                      <a:pt x="611" y="1705"/>
                    </a:lnTo>
                    <a:lnTo>
                      <a:pt x="617" y="1719"/>
                    </a:lnTo>
                    <a:lnTo>
                      <a:pt x="628" y="1733"/>
                    </a:lnTo>
                    <a:lnTo>
                      <a:pt x="628" y="1733"/>
                    </a:lnTo>
                    <a:lnTo>
                      <a:pt x="633" y="1748"/>
                    </a:lnTo>
                    <a:lnTo>
                      <a:pt x="641" y="1763"/>
                    </a:lnTo>
                    <a:lnTo>
                      <a:pt x="652" y="1776"/>
                    </a:lnTo>
                    <a:lnTo>
                      <a:pt x="665" y="1788"/>
                    </a:lnTo>
                    <a:lnTo>
                      <a:pt x="679" y="1798"/>
                    </a:lnTo>
                    <a:lnTo>
                      <a:pt x="679" y="1798"/>
                    </a:lnTo>
                    <a:lnTo>
                      <a:pt x="684" y="1787"/>
                    </a:lnTo>
                    <a:lnTo>
                      <a:pt x="691" y="1777"/>
                    </a:lnTo>
                    <a:lnTo>
                      <a:pt x="698" y="1766"/>
                    </a:lnTo>
                    <a:lnTo>
                      <a:pt x="705" y="1755"/>
                    </a:lnTo>
                    <a:lnTo>
                      <a:pt x="712" y="1743"/>
                    </a:lnTo>
                    <a:lnTo>
                      <a:pt x="719" y="1732"/>
                    </a:lnTo>
                    <a:lnTo>
                      <a:pt x="726" y="1720"/>
                    </a:lnTo>
                    <a:lnTo>
                      <a:pt x="731" y="1708"/>
                    </a:lnTo>
                    <a:lnTo>
                      <a:pt x="736" y="1695"/>
                    </a:lnTo>
                    <a:lnTo>
                      <a:pt x="741" y="1683"/>
                    </a:lnTo>
                    <a:lnTo>
                      <a:pt x="741" y="1683"/>
                    </a:lnTo>
                    <a:lnTo>
                      <a:pt x="731" y="1662"/>
                    </a:lnTo>
                    <a:lnTo>
                      <a:pt x="726" y="1641"/>
                    </a:lnTo>
                    <a:lnTo>
                      <a:pt x="724" y="1619"/>
                    </a:lnTo>
                    <a:lnTo>
                      <a:pt x="725" y="1597"/>
                    </a:lnTo>
                    <a:lnTo>
                      <a:pt x="727" y="1575"/>
                    </a:lnTo>
                    <a:lnTo>
                      <a:pt x="730" y="1552"/>
                    </a:lnTo>
                    <a:lnTo>
                      <a:pt x="732" y="1531"/>
                    </a:lnTo>
                    <a:lnTo>
                      <a:pt x="733" y="1512"/>
                    </a:lnTo>
                    <a:lnTo>
                      <a:pt x="733" y="1493"/>
                    </a:lnTo>
                    <a:lnTo>
                      <a:pt x="730" y="1477"/>
                    </a:lnTo>
                    <a:lnTo>
                      <a:pt x="730" y="1477"/>
                    </a:lnTo>
                    <a:lnTo>
                      <a:pt x="722" y="1483"/>
                    </a:lnTo>
                    <a:lnTo>
                      <a:pt x="719" y="1492"/>
                    </a:lnTo>
                    <a:lnTo>
                      <a:pt x="718" y="1502"/>
                    </a:lnTo>
                    <a:lnTo>
                      <a:pt x="717" y="1512"/>
                    </a:lnTo>
                    <a:lnTo>
                      <a:pt x="715" y="1522"/>
                    </a:lnTo>
                    <a:lnTo>
                      <a:pt x="715" y="1522"/>
                    </a:lnTo>
                    <a:lnTo>
                      <a:pt x="706" y="1546"/>
                    </a:lnTo>
                    <a:lnTo>
                      <a:pt x="703" y="1573"/>
                    </a:lnTo>
                    <a:lnTo>
                      <a:pt x="704" y="1601"/>
                    </a:lnTo>
                    <a:lnTo>
                      <a:pt x="707" y="1628"/>
                    </a:lnTo>
                    <a:lnTo>
                      <a:pt x="709" y="1656"/>
                    </a:lnTo>
                    <a:lnTo>
                      <a:pt x="711" y="1682"/>
                    </a:lnTo>
                    <a:lnTo>
                      <a:pt x="709" y="1707"/>
                    </a:lnTo>
                    <a:lnTo>
                      <a:pt x="701" y="1730"/>
                    </a:lnTo>
                    <a:lnTo>
                      <a:pt x="686" y="1751"/>
                    </a:lnTo>
                    <a:lnTo>
                      <a:pt x="664" y="1768"/>
                    </a:lnTo>
                    <a:lnTo>
                      <a:pt x="664" y="1768"/>
                    </a:lnTo>
                    <a:lnTo>
                      <a:pt x="661" y="1760"/>
                    </a:lnTo>
                    <a:lnTo>
                      <a:pt x="657" y="1752"/>
                    </a:lnTo>
                    <a:lnTo>
                      <a:pt x="654" y="1743"/>
                    </a:lnTo>
                    <a:lnTo>
                      <a:pt x="654" y="1735"/>
                    </a:lnTo>
                    <a:lnTo>
                      <a:pt x="659" y="1728"/>
                    </a:lnTo>
                    <a:lnTo>
                      <a:pt x="659" y="1728"/>
                    </a:lnTo>
                    <a:lnTo>
                      <a:pt x="672" y="1719"/>
                    </a:lnTo>
                    <a:lnTo>
                      <a:pt x="681" y="1709"/>
                    </a:lnTo>
                    <a:lnTo>
                      <a:pt x="687" y="1697"/>
                    </a:lnTo>
                    <a:lnTo>
                      <a:pt x="691" y="1684"/>
                    </a:lnTo>
                    <a:lnTo>
                      <a:pt x="691" y="1671"/>
                    </a:lnTo>
                    <a:lnTo>
                      <a:pt x="691" y="1657"/>
                    </a:lnTo>
                    <a:lnTo>
                      <a:pt x="690" y="1643"/>
                    </a:lnTo>
                    <a:lnTo>
                      <a:pt x="688" y="1630"/>
                    </a:lnTo>
                    <a:lnTo>
                      <a:pt x="687" y="1618"/>
                    </a:lnTo>
                    <a:lnTo>
                      <a:pt x="690" y="1608"/>
                    </a:lnTo>
                    <a:lnTo>
                      <a:pt x="690" y="1608"/>
                    </a:lnTo>
                    <a:lnTo>
                      <a:pt x="685" y="1595"/>
                    </a:lnTo>
                    <a:lnTo>
                      <a:pt x="684" y="1582"/>
                    </a:lnTo>
                    <a:lnTo>
                      <a:pt x="683" y="1568"/>
                    </a:lnTo>
                    <a:lnTo>
                      <a:pt x="683" y="1553"/>
                    </a:lnTo>
                    <a:lnTo>
                      <a:pt x="684" y="1539"/>
                    </a:lnTo>
                    <a:lnTo>
                      <a:pt x="684" y="1539"/>
                    </a:lnTo>
                    <a:lnTo>
                      <a:pt x="686" y="1516"/>
                    </a:lnTo>
                    <a:lnTo>
                      <a:pt x="690" y="1493"/>
                    </a:lnTo>
                    <a:lnTo>
                      <a:pt x="694" y="1468"/>
                    </a:lnTo>
                    <a:lnTo>
                      <a:pt x="697" y="1444"/>
                    </a:lnTo>
                    <a:lnTo>
                      <a:pt x="699" y="1420"/>
                    </a:lnTo>
                    <a:lnTo>
                      <a:pt x="700" y="1395"/>
                    </a:lnTo>
                    <a:lnTo>
                      <a:pt x="699" y="1371"/>
                    </a:lnTo>
                    <a:lnTo>
                      <a:pt x="696" y="1347"/>
                    </a:lnTo>
                    <a:lnTo>
                      <a:pt x="688" y="1323"/>
                    </a:lnTo>
                    <a:lnTo>
                      <a:pt x="679" y="1301"/>
                    </a:lnTo>
                    <a:lnTo>
                      <a:pt x="679" y="1301"/>
                    </a:lnTo>
                    <a:lnTo>
                      <a:pt x="679" y="1291"/>
                    </a:lnTo>
                    <a:lnTo>
                      <a:pt x="679" y="1282"/>
                    </a:lnTo>
                    <a:lnTo>
                      <a:pt x="679" y="1272"/>
                    </a:lnTo>
                    <a:lnTo>
                      <a:pt x="679" y="1263"/>
                    </a:lnTo>
                    <a:lnTo>
                      <a:pt x="678" y="1254"/>
                    </a:lnTo>
                    <a:lnTo>
                      <a:pt x="678" y="1245"/>
                    </a:lnTo>
                    <a:lnTo>
                      <a:pt x="679" y="1235"/>
                    </a:lnTo>
                    <a:lnTo>
                      <a:pt x="680" y="1226"/>
                    </a:lnTo>
                    <a:lnTo>
                      <a:pt x="681" y="1216"/>
                    </a:lnTo>
                    <a:lnTo>
                      <a:pt x="684" y="1206"/>
                    </a:lnTo>
                    <a:lnTo>
                      <a:pt x="705" y="1206"/>
                    </a:lnTo>
                    <a:lnTo>
                      <a:pt x="705" y="1206"/>
                    </a:lnTo>
                    <a:lnTo>
                      <a:pt x="710" y="1232"/>
                    </a:lnTo>
                    <a:lnTo>
                      <a:pt x="713" y="1259"/>
                    </a:lnTo>
                    <a:lnTo>
                      <a:pt x="715" y="1288"/>
                    </a:lnTo>
                    <a:lnTo>
                      <a:pt x="715" y="1318"/>
                    </a:lnTo>
                    <a:lnTo>
                      <a:pt x="716" y="1349"/>
                    </a:lnTo>
                    <a:lnTo>
                      <a:pt x="718" y="1378"/>
                    </a:lnTo>
                    <a:lnTo>
                      <a:pt x="721" y="1407"/>
                    </a:lnTo>
                    <a:lnTo>
                      <a:pt x="727" y="1435"/>
                    </a:lnTo>
                    <a:lnTo>
                      <a:pt x="736" y="1462"/>
                    </a:lnTo>
                    <a:lnTo>
                      <a:pt x="751" y="1487"/>
                    </a:lnTo>
                    <a:lnTo>
                      <a:pt x="751" y="1487"/>
                    </a:lnTo>
                    <a:lnTo>
                      <a:pt x="752" y="1517"/>
                    </a:lnTo>
                    <a:lnTo>
                      <a:pt x="753" y="1548"/>
                    </a:lnTo>
                    <a:lnTo>
                      <a:pt x="755" y="1580"/>
                    </a:lnTo>
                    <a:lnTo>
                      <a:pt x="756" y="1612"/>
                    </a:lnTo>
                    <a:lnTo>
                      <a:pt x="756" y="1644"/>
                    </a:lnTo>
                    <a:lnTo>
                      <a:pt x="753" y="1674"/>
                    </a:lnTo>
                    <a:lnTo>
                      <a:pt x="749" y="1704"/>
                    </a:lnTo>
                    <a:lnTo>
                      <a:pt x="741" y="1732"/>
                    </a:lnTo>
                    <a:lnTo>
                      <a:pt x="729" y="1759"/>
                    </a:lnTo>
                    <a:lnTo>
                      <a:pt x="715" y="1783"/>
                    </a:lnTo>
                    <a:lnTo>
                      <a:pt x="715" y="1783"/>
                    </a:lnTo>
                    <a:lnTo>
                      <a:pt x="712" y="1798"/>
                    </a:lnTo>
                    <a:lnTo>
                      <a:pt x="708" y="1814"/>
                    </a:lnTo>
                    <a:lnTo>
                      <a:pt x="702" y="1828"/>
                    </a:lnTo>
                    <a:lnTo>
                      <a:pt x="694" y="1841"/>
                    </a:lnTo>
                    <a:lnTo>
                      <a:pt x="684" y="1854"/>
                    </a:lnTo>
                    <a:lnTo>
                      <a:pt x="684" y="1854"/>
                    </a:lnTo>
                    <a:lnTo>
                      <a:pt x="666" y="1845"/>
                    </a:lnTo>
                    <a:lnTo>
                      <a:pt x="650" y="1834"/>
                    </a:lnTo>
                    <a:lnTo>
                      <a:pt x="635" y="1823"/>
                    </a:lnTo>
                    <a:lnTo>
                      <a:pt x="624" y="1810"/>
                    </a:lnTo>
                    <a:lnTo>
                      <a:pt x="614" y="1795"/>
                    </a:lnTo>
                    <a:lnTo>
                      <a:pt x="606" y="1780"/>
                    </a:lnTo>
                    <a:lnTo>
                      <a:pt x="600" y="1764"/>
                    </a:lnTo>
                    <a:lnTo>
                      <a:pt x="596" y="1748"/>
                    </a:lnTo>
                    <a:lnTo>
                      <a:pt x="593" y="1730"/>
                    </a:lnTo>
                    <a:lnTo>
                      <a:pt x="592" y="1713"/>
                    </a:lnTo>
                    <a:lnTo>
                      <a:pt x="592" y="1713"/>
                    </a:lnTo>
                    <a:lnTo>
                      <a:pt x="587" y="1700"/>
                    </a:lnTo>
                    <a:lnTo>
                      <a:pt x="583" y="1689"/>
                    </a:lnTo>
                    <a:lnTo>
                      <a:pt x="579" y="1677"/>
                    </a:lnTo>
                    <a:lnTo>
                      <a:pt x="575" y="1666"/>
                    </a:lnTo>
                    <a:lnTo>
                      <a:pt x="570" y="1656"/>
                    </a:lnTo>
                    <a:lnTo>
                      <a:pt x="565" y="1646"/>
                    </a:lnTo>
                    <a:lnTo>
                      <a:pt x="560" y="1636"/>
                    </a:lnTo>
                    <a:lnTo>
                      <a:pt x="553" y="1626"/>
                    </a:lnTo>
                    <a:lnTo>
                      <a:pt x="544" y="1617"/>
                    </a:lnTo>
                    <a:lnTo>
                      <a:pt x="536" y="1608"/>
                    </a:lnTo>
                    <a:lnTo>
                      <a:pt x="536" y="1608"/>
                    </a:lnTo>
                    <a:lnTo>
                      <a:pt x="526" y="1617"/>
                    </a:lnTo>
                    <a:lnTo>
                      <a:pt x="527" y="1624"/>
                    </a:lnTo>
                    <a:lnTo>
                      <a:pt x="533" y="1631"/>
                    </a:lnTo>
                    <a:lnTo>
                      <a:pt x="541" y="1638"/>
                    </a:lnTo>
                    <a:lnTo>
                      <a:pt x="547" y="1648"/>
                    </a:lnTo>
                    <a:lnTo>
                      <a:pt x="552" y="1643"/>
                    </a:lnTo>
                    <a:lnTo>
                      <a:pt x="552" y="1643"/>
                    </a:lnTo>
                    <a:lnTo>
                      <a:pt x="556" y="1652"/>
                    </a:lnTo>
                    <a:lnTo>
                      <a:pt x="559" y="1663"/>
                    </a:lnTo>
                    <a:lnTo>
                      <a:pt x="561" y="1674"/>
                    </a:lnTo>
                    <a:lnTo>
                      <a:pt x="563" y="1686"/>
                    </a:lnTo>
                    <a:lnTo>
                      <a:pt x="564" y="1699"/>
                    </a:lnTo>
                    <a:lnTo>
                      <a:pt x="565" y="1712"/>
                    </a:lnTo>
                    <a:lnTo>
                      <a:pt x="567" y="1724"/>
                    </a:lnTo>
                    <a:lnTo>
                      <a:pt x="571" y="1736"/>
                    </a:lnTo>
                    <a:lnTo>
                      <a:pt x="575" y="1747"/>
                    </a:lnTo>
                    <a:lnTo>
                      <a:pt x="582" y="1758"/>
                    </a:lnTo>
                    <a:lnTo>
                      <a:pt x="582" y="1758"/>
                    </a:lnTo>
                    <a:lnTo>
                      <a:pt x="583" y="1769"/>
                    </a:lnTo>
                    <a:lnTo>
                      <a:pt x="583" y="1779"/>
                    </a:lnTo>
                    <a:lnTo>
                      <a:pt x="582" y="1790"/>
                    </a:lnTo>
                    <a:lnTo>
                      <a:pt x="580" y="1800"/>
                    </a:lnTo>
                    <a:lnTo>
                      <a:pt x="577" y="1811"/>
                    </a:lnTo>
                    <a:lnTo>
                      <a:pt x="573" y="1820"/>
                    </a:lnTo>
                    <a:lnTo>
                      <a:pt x="568" y="1828"/>
                    </a:lnTo>
                    <a:lnTo>
                      <a:pt x="562" y="1836"/>
                    </a:lnTo>
                    <a:lnTo>
                      <a:pt x="555" y="1843"/>
                    </a:lnTo>
                    <a:lnTo>
                      <a:pt x="547" y="1849"/>
                    </a:lnTo>
                    <a:lnTo>
                      <a:pt x="547" y="1849"/>
                    </a:lnTo>
                    <a:lnTo>
                      <a:pt x="525" y="1863"/>
                    </a:lnTo>
                    <a:lnTo>
                      <a:pt x="503" y="1875"/>
                    </a:lnTo>
                    <a:lnTo>
                      <a:pt x="478" y="1885"/>
                    </a:lnTo>
                    <a:lnTo>
                      <a:pt x="453" y="1895"/>
                    </a:lnTo>
                    <a:lnTo>
                      <a:pt x="428" y="1904"/>
                    </a:lnTo>
                    <a:lnTo>
                      <a:pt x="406" y="1916"/>
                    </a:lnTo>
                    <a:lnTo>
                      <a:pt x="385" y="1930"/>
                    </a:lnTo>
                    <a:lnTo>
                      <a:pt x="368" y="1947"/>
                    </a:lnTo>
                    <a:lnTo>
                      <a:pt x="354" y="1970"/>
                    </a:lnTo>
                    <a:lnTo>
                      <a:pt x="347" y="1999"/>
                    </a:lnTo>
                    <a:lnTo>
                      <a:pt x="347" y="1999"/>
                    </a:lnTo>
                    <a:lnTo>
                      <a:pt x="344" y="2012"/>
                    </a:lnTo>
                    <a:lnTo>
                      <a:pt x="340" y="2026"/>
                    </a:lnTo>
                    <a:lnTo>
                      <a:pt x="337" y="2042"/>
                    </a:lnTo>
                    <a:lnTo>
                      <a:pt x="337" y="2056"/>
                    </a:lnTo>
                    <a:lnTo>
                      <a:pt x="342" y="2070"/>
                    </a:lnTo>
                    <a:lnTo>
                      <a:pt x="342" y="2070"/>
                    </a:lnTo>
                    <a:lnTo>
                      <a:pt x="337" y="2062"/>
                    </a:lnTo>
                    <a:lnTo>
                      <a:pt x="333" y="2053"/>
                    </a:lnTo>
                    <a:lnTo>
                      <a:pt x="332" y="2043"/>
                    </a:lnTo>
                    <a:lnTo>
                      <a:pt x="331" y="2034"/>
                    </a:lnTo>
                    <a:lnTo>
                      <a:pt x="332" y="2023"/>
                    </a:lnTo>
                    <a:lnTo>
                      <a:pt x="333" y="2013"/>
                    </a:lnTo>
                    <a:lnTo>
                      <a:pt x="334" y="2003"/>
                    </a:lnTo>
                    <a:lnTo>
                      <a:pt x="335" y="1994"/>
                    </a:lnTo>
                    <a:lnTo>
                      <a:pt x="336" y="1986"/>
                    </a:lnTo>
                    <a:lnTo>
                      <a:pt x="337" y="1979"/>
                    </a:lnTo>
                    <a:lnTo>
                      <a:pt x="342" y="1979"/>
                    </a:lnTo>
                    <a:lnTo>
                      <a:pt x="342" y="1979"/>
                    </a:lnTo>
                    <a:lnTo>
                      <a:pt x="359" y="1925"/>
                    </a:lnTo>
                    <a:lnTo>
                      <a:pt x="369" y="1872"/>
                    </a:lnTo>
                    <a:lnTo>
                      <a:pt x="372" y="1819"/>
                    </a:lnTo>
                    <a:lnTo>
                      <a:pt x="372" y="1766"/>
                    </a:lnTo>
                    <a:lnTo>
                      <a:pt x="369" y="1713"/>
                    </a:lnTo>
                    <a:lnTo>
                      <a:pt x="365" y="1659"/>
                    </a:lnTo>
                    <a:lnTo>
                      <a:pt x="362" y="1606"/>
                    </a:lnTo>
                    <a:lnTo>
                      <a:pt x="361" y="1551"/>
                    </a:lnTo>
                    <a:lnTo>
                      <a:pt x="364" y="1497"/>
                    </a:lnTo>
                    <a:lnTo>
                      <a:pt x="373" y="1442"/>
                    </a:lnTo>
                    <a:lnTo>
                      <a:pt x="368" y="1437"/>
                    </a:lnTo>
                    <a:lnTo>
                      <a:pt x="368" y="1437"/>
                    </a:lnTo>
                    <a:lnTo>
                      <a:pt x="364" y="1451"/>
                    </a:lnTo>
                    <a:lnTo>
                      <a:pt x="361" y="1466"/>
                    </a:lnTo>
                    <a:lnTo>
                      <a:pt x="358" y="1482"/>
                    </a:lnTo>
                    <a:lnTo>
                      <a:pt x="355" y="1497"/>
                    </a:lnTo>
                    <a:lnTo>
                      <a:pt x="353" y="1513"/>
                    </a:lnTo>
                    <a:lnTo>
                      <a:pt x="351" y="1529"/>
                    </a:lnTo>
                    <a:lnTo>
                      <a:pt x="349" y="1545"/>
                    </a:lnTo>
                    <a:lnTo>
                      <a:pt x="348" y="1561"/>
                    </a:lnTo>
                    <a:lnTo>
                      <a:pt x="347" y="1577"/>
                    </a:lnTo>
                    <a:lnTo>
                      <a:pt x="347" y="1593"/>
                    </a:lnTo>
                    <a:lnTo>
                      <a:pt x="347" y="1593"/>
                    </a:lnTo>
                    <a:lnTo>
                      <a:pt x="345" y="1634"/>
                    </a:lnTo>
                    <a:lnTo>
                      <a:pt x="345" y="1677"/>
                    </a:lnTo>
                    <a:lnTo>
                      <a:pt x="347" y="1719"/>
                    </a:lnTo>
                    <a:lnTo>
                      <a:pt x="349" y="1763"/>
                    </a:lnTo>
                    <a:lnTo>
                      <a:pt x="350" y="1807"/>
                    </a:lnTo>
                    <a:lnTo>
                      <a:pt x="349" y="1849"/>
                    </a:lnTo>
                    <a:lnTo>
                      <a:pt x="345" y="1891"/>
                    </a:lnTo>
                    <a:lnTo>
                      <a:pt x="336" y="1932"/>
                    </a:lnTo>
                    <a:lnTo>
                      <a:pt x="322" y="1971"/>
                    </a:lnTo>
                    <a:lnTo>
                      <a:pt x="301" y="2009"/>
                    </a:lnTo>
                    <a:lnTo>
                      <a:pt x="301" y="2009"/>
                    </a:lnTo>
                    <a:lnTo>
                      <a:pt x="299" y="2027"/>
                    </a:lnTo>
                    <a:lnTo>
                      <a:pt x="302" y="2045"/>
                    </a:lnTo>
                    <a:lnTo>
                      <a:pt x="309" y="2062"/>
                    </a:lnTo>
                    <a:lnTo>
                      <a:pt x="317" y="2078"/>
                    </a:lnTo>
                    <a:lnTo>
                      <a:pt x="325" y="2093"/>
                    </a:lnTo>
                    <a:lnTo>
                      <a:pt x="332" y="2109"/>
                    </a:lnTo>
                    <a:lnTo>
                      <a:pt x="338" y="2124"/>
                    </a:lnTo>
                    <a:lnTo>
                      <a:pt x="341" y="2140"/>
                    </a:lnTo>
                    <a:lnTo>
                      <a:pt x="339" y="2157"/>
                    </a:lnTo>
                    <a:lnTo>
                      <a:pt x="332" y="2175"/>
                    </a:lnTo>
                    <a:lnTo>
                      <a:pt x="332" y="2175"/>
                    </a:lnTo>
                    <a:lnTo>
                      <a:pt x="317" y="2192"/>
                    </a:lnTo>
                    <a:lnTo>
                      <a:pt x="300" y="2207"/>
                    </a:lnTo>
                    <a:lnTo>
                      <a:pt x="284" y="2222"/>
                    </a:lnTo>
                    <a:lnTo>
                      <a:pt x="267" y="2236"/>
                    </a:lnTo>
                    <a:lnTo>
                      <a:pt x="249" y="2249"/>
                    </a:lnTo>
                    <a:lnTo>
                      <a:pt x="232" y="2261"/>
                    </a:lnTo>
                    <a:lnTo>
                      <a:pt x="215" y="2273"/>
                    </a:lnTo>
                    <a:lnTo>
                      <a:pt x="197" y="2284"/>
                    </a:lnTo>
                    <a:lnTo>
                      <a:pt x="180" y="2295"/>
                    </a:lnTo>
                    <a:lnTo>
                      <a:pt x="163" y="2306"/>
                    </a:lnTo>
                    <a:lnTo>
                      <a:pt x="163" y="2306"/>
                    </a:lnTo>
                    <a:lnTo>
                      <a:pt x="160" y="2281"/>
                    </a:lnTo>
                    <a:lnTo>
                      <a:pt x="160" y="2256"/>
                    </a:lnTo>
                    <a:lnTo>
                      <a:pt x="162" y="2234"/>
                    </a:lnTo>
                    <a:lnTo>
                      <a:pt x="166" y="2211"/>
                    </a:lnTo>
                    <a:lnTo>
                      <a:pt x="170" y="2190"/>
                    </a:lnTo>
                    <a:lnTo>
                      <a:pt x="175" y="2168"/>
                    </a:lnTo>
                    <a:lnTo>
                      <a:pt x="180" y="2147"/>
                    </a:lnTo>
                    <a:lnTo>
                      <a:pt x="187" y="2126"/>
                    </a:lnTo>
                    <a:lnTo>
                      <a:pt x="193" y="2105"/>
                    </a:lnTo>
                    <a:lnTo>
                      <a:pt x="199" y="2085"/>
                    </a:lnTo>
                    <a:lnTo>
                      <a:pt x="199" y="2085"/>
                    </a:lnTo>
                    <a:lnTo>
                      <a:pt x="206" y="2072"/>
                    </a:lnTo>
                    <a:lnTo>
                      <a:pt x="214" y="2058"/>
                    </a:lnTo>
                    <a:lnTo>
                      <a:pt x="220" y="2042"/>
                    </a:lnTo>
                    <a:lnTo>
                      <a:pt x="225" y="2026"/>
                    </a:lnTo>
                    <a:lnTo>
                      <a:pt x="230" y="2014"/>
                    </a:lnTo>
                    <a:lnTo>
                      <a:pt x="230" y="2014"/>
                    </a:lnTo>
                    <a:lnTo>
                      <a:pt x="236" y="1988"/>
                    </a:lnTo>
                    <a:lnTo>
                      <a:pt x="244" y="1962"/>
                    </a:lnTo>
                    <a:lnTo>
                      <a:pt x="252" y="1937"/>
                    </a:lnTo>
                    <a:lnTo>
                      <a:pt x="261" y="1912"/>
                    </a:lnTo>
                    <a:lnTo>
                      <a:pt x="268" y="1887"/>
                    </a:lnTo>
                    <a:lnTo>
                      <a:pt x="275" y="1862"/>
                    </a:lnTo>
                    <a:lnTo>
                      <a:pt x="279" y="1838"/>
                    </a:lnTo>
                    <a:lnTo>
                      <a:pt x="282" y="1815"/>
                    </a:lnTo>
                    <a:lnTo>
                      <a:pt x="283" y="1790"/>
                    </a:lnTo>
                    <a:lnTo>
                      <a:pt x="281" y="1768"/>
                    </a:lnTo>
                    <a:lnTo>
                      <a:pt x="286" y="1768"/>
                    </a:lnTo>
                    <a:lnTo>
                      <a:pt x="286" y="1768"/>
                    </a:lnTo>
                    <a:lnTo>
                      <a:pt x="294" y="1735"/>
                    </a:lnTo>
                    <a:lnTo>
                      <a:pt x="297" y="1700"/>
                    </a:lnTo>
                    <a:lnTo>
                      <a:pt x="296" y="1665"/>
                    </a:lnTo>
                    <a:lnTo>
                      <a:pt x="294" y="1629"/>
                    </a:lnTo>
                    <a:lnTo>
                      <a:pt x="291" y="1592"/>
                    </a:lnTo>
                    <a:lnTo>
                      <a:pt x="290" y="1555"/>
                    </a:lnTo>
                    <a:lnTo>
                      <a:pt x="292" y="1520"/>
                    </a:lnTo>
                    <a:lnTo>
                      <a:pt x="298" y="1485"/>
                    </a:lnTo>
                    <a:lnTo>
                      <a:pt x="311" y="1452"/>
                    </a:lnTo>
                    <a:lnTo>
                      <a:pt x="332" y="1422"/>
                    </a:lnTo>
                    <a:lnTo>
                      <a:pt x="332" y="1422"/>
                    </a:lnTo>
                    <a:lnTo>
                      <a:pt x="337" y="1390"/>
                    </a:lnTo>
                    <a:lnTo>
                      <a:pt x="345" y="1359"/>
                    </a:lnTo>
                    <a:lnTo>
                      <a:pt x="354" y="1327"/>
                    </a:lnTo>
                    <a:lnTo>
                      <a:pt x="364" y="1297"/>
                    </a:lnTo>
                    <a:lnTo>
                      <a:pt x="374" y="1267"/>
                    </a:lnTo>
                    <a:lnTo>
                      <a:pt x="384" y="1237"/>
                    </a:lnTo>
                    <a:lnTo>
                      <a:pt x="394" y="1207"/>
                    </a:lnTo>
                    <a:lnTo>
                      <a:pt x="404" y="1177"/>
                    </a:lnTo>
                    <a:lnTo>
                      <a:pt x="412" y="1147"/>
                    </a:lnTo>
                    <a:lnTo>
                      <a:pt x="419" y="1116"/>
                    </a:lnTo>
                    <a:lnTo>
                      <a:pt x="419" y="1116"/>
                    </a:lnTo>
                    <a:lnTo>
                      <a:pt x="422" y="1107"/>
                    </a:lnTo>
                    <a:lnTo>
                      <a:pt x="425" y="1099"/>
                    </a:lnTo>
                    <a:lnTo>
                      <a:pt x="428" y="1090"/>
                    </a:lnTo>
                    <a:lnTo>
                      <a:pt x="430" y="1080"/>
                    </a:lnTo>
                    <a:lnTo>
                      <a:pt x="432" y="1070"/>
                    </a:lnTo>
                    <a:lnTo>
                      <a:pt x="433" y="1059"/>
                    </a:lnTo>
                    <a:lnTo>
                      <a:pt x="434" y="1049"/>
                    </a:lnTo>
                    <a:lnTo>
                      <a:pt x="434" y="1038"/>
                    </a:lnTo>
                    <a:lnTo>
                      <a:pt x="434" y="1029"/>
                    </a:lnTo>
                    <a:lnTo>
                      <a:pt x="434" y="1020"/>
                    </a:lnTo>
                    <a:lnTo>
                      <a:pt x="434" y="1020"/>
                    </a:lnTo>
                    <a:lnTo>
                      <a:pt x="425" y="1033"/>
                    </a:lnTo>
                    <a:lnTo>
                      <a:pt x="418" y="1047"/>
                    </a:lnTo>
                    <a:lnTo>
                      <a:pt x="413" y="1062"/>
                    </a:lnTo>
                    <a:lnTo>
                      <a:pt x="408" y="1077"/>
                    </a:lnTo>
                    <a:lnTo>
                      <a:pt x="404" y="1093"/>
                    </a:lnTo>
                    <a:lnTo>
                      <a:pt x="399" y="1109"/>
                    </a:lnTo>
                    <a:lnTo>
                      <a:pt x="396" y="1125"/>
                    </a:lnTo>
                    <a:lnTo>
                      <a:pt x="394" y="1139"/>
                    </a:lnTo>
                    <a:lnTo>
                      <a:pt x="391" y="1153"/>
                    </a:lnTo>
                    <a:lnTo>
                      <a:pt x="388" y="1166"/>
                    </a:lnTo>
                    <a:lnTo>
                      <a:pt x="388" y="1166"/>
                    </a:lnTo>
                    <a:lnTo>
                      <a:pt x="379" y="1199"/>
                    </a:lnTo>
                    <a:lnTo>
                      <a:pt x="370" y="1231"/>
                    </a:lnTo>
                    <a:lnTo>
                      <a:pt x="361" y="1262"/>
                    </a:lnTo>
                    <a:lnTo>
                      <a:pt x="350" y="1293"/>
                    </a:lnTo>
                    <a:lnTo>
                      <a:pt x="339" y="1324"/>
                    </a:lnTo>
                    <a:lnTo>
                      <a:pt x="328" y="1355"/>
                    </a:lnTo>
                    <a:lnTo>
                      <a:pt x="318" y="1385"/>
                    </a:lnTo>
                    <a:lnTo>
                      <a:pt x="306" y="1415"/>
                    </a:lnTo>
                    <a:lnTo>
                      <a:pt x="296" y="1445"/>
                    </a:lnTo>
                    <a:lnTo>
                      <a:pt x="286" y="1477"/>
                    </a:lnTo>
                    <a:lnTo>
                      <a:pt x="286" y="1477"/>
                    </a:lnTo>
                    <a:lnTo>
                      <a:pt x="279" y="1483"/>
                    </a:lnTo>
                    <a:lnTo>
                      <a:pt x="271" y="1491"/>
                    </a:lnTo>
                    <a:lnTo>
                      <a:pt x="261" y="1500"/>
                    </a:lnTo>
                    <a:lnTo>
                      <a:pt x="251" y="1510"/>
                    </a:lnTo>
                    <a:lnTo>
                      <a:pt x="240" y="1520"/>
                    </a:lnTo>
                    <a:lnTo>
                      <a:pt x="230" y="1530"/>
                    </a:lnTo>
                    <a:lnTo>
                      <a:pt x="219" y="1538"/>
                    </a:lnTo>
                    <a:lnTo>
                      <a:pt x="208" y="1545"/>
                    </a:lnTo>
                    <a:lnTo>
                      <a:pt x="199" y="1549"/>
                    </a:lnTo>
                    <a:lnTo>
                      <a:pt x="191" y="1550"/>
                    </a:lnTo>
                    <a:lnTo>
                      <a:pt x="191" y="1550"/>
                    </a:lnTo>
                    <a:lnTo>
                      <a:pt x="191" y="1550"/>
                    </a:lnTo>
                    <a:lnTo>
                      <a:pt x="205" y="1527"/>
                    </a:lnTo>
                    <a:lnTo>
                      <a:pt x="216" y="1501"/>
                    </a:lnTo>
                    <a:lnTo>
                      <a:pt x="222" y="1475"/>
                    </a:lnTo>
                    <a:lnTo>
                      <a:pt x="226" y="1448"/>
                    </a:lnTo>
                    <a:lnTo>
                      <a:pt x="229" y="1420"/>
                    </a:lnTo>
                    <a:lnTo>
                      <a:pt x="231" y="1391"/>
                    </a:lnTo>
                    <a:lnTo>
                      <a:pt x="234" y="1363"/>
                    </a:lnTo>
                    <a:lnTo>
                      <a:pt x="238" y="1334"/>
                    </a:lnTo>
                    <a:lnTo>
                      <a:pt x="244" y="1307"/>
                    </a:lnTo>
                    <a:lnTo>
                      <a:pt x="255" y="1281"/>
                    </a:lnTo>
                    <a:lnTo>
                      <a:pt x="261" y="1286"/>
                    </a:lnTo>
                    <a:lnTo>
                      <a:pt x="261" y="1286"/>
                    </a:lnTo>
                    <a:lnTo>
                      <a:pt x="264" y="1276"/>
                    </a:lnTo>
                    <a:lnTo>
                      <a:pt x="269" y="1264"/>
                    </a:lnTo>
                    <a:lnTo>
                      <a:pt x="274" y="1250"/>
                    </a:lnTo>
                    <a:lnTo>
                      <a:pt x="278" y="1235"/>
                    </a:lnTo>
                    <a:lnTo>
                      <a:pt x="281" y="1221"/>
                    </a:lnTo>
                    <a:lnTo>
                      <a:pt x="281" y="1221"/>
                    </a:lnTo>
                    <a:lnTo>
                      <a:pt x="280" y="1223"/>
                    </a:lnTo>
                    <a:lnTo>
                      <a:pt x="281" y="1225"/>
                    </a:lnTo>
                    <a:lnTo>
                      <a:pt x="282" y="1227"/>
                    </a:lnTo>
                    <a:lnTo>
                      <a:pt x="284" y="1229"/>
                    </a:lnTo>
                    <a:lnTo>
                      <a:pt x="286" y="1231"/>
                    </a:lnTo>
                    <a:lnTo>
                      <a:pt x="286" y="1231"/>
                    </a:lnTo>
                    <a:lnTo>
                      <a:pt x="291" y="1215"/>
                    </a:lnTo>
                    <a:lnTo>
                      <a:pt x="295" y="1200"/>
                    </a:lnTo>
                    <a:lnTo>
                      <a:pt x="299" y="1184"/>
                    </a:lnTo>
                    <a:lnTo>
                      <a:pt x="303" y="1169"/>
                    </a:lnTo>
                    <a:lnTo>
                      <a:pt x="307" y="1153"/>
                    </a:lnTo>
                    <a:lnTo>
                      <a:pt x="313" y="1138"/>
                    </a:lnTo>
                    <a:lnTo>
                      <a:pt x="318" y="1123"/>
                    </a:lnTo>
                    <a:lnTo>
                      <a:pt x="325" y="1107"/>
                    </a:lnTo>
                    <a:lnTo>
                      <a:pt x="332" y="1093"/>
                    </a:lnTo>
                    <a:lnTo>
                      <a:pt x="342" y="1080"/>
                    </a:lnTo>
                    <a:lnTo>
                      <a:pt x="337" y="1075"/>
                    </a:lnTo>
                    <a:lnTo>
                      <a:pt x="337" y="1075"/>
                    </a:lnTo>
                    <a:lnTo>
                      <a:pt x="350" y="1055"/>
                    </a:lnTo>
                    <a:lnTo>
                      <a:pt x="363" y="1036"/>
                    </a:lnTo>
                    <a:lnTo>
                      <a:pt x="372" y="1018"/>
                    </a:lnTo>
                    <a:lnTo>
                      <a:pt x="380" y="1000"/>
                    </a:lnTo>
                    <a:lnTo>
                      <a:pt x="387" y="981"/>
                    </a:lnTo>
                    <a:lnTo>
                      <a:pt x="393" y="962"/>
                    </a:lnTo>
                    <a:lnTo>
                      <a:pt x="399" y="943"/>
                    </a:lnTo>
                    <a:lnTo>
                      <a:pt x="406" y="923"/>
                    </a:lnTo>
                    <a:lnTo>
                      <a:pt x="412" y="902"/>
                    </a:lnTo>
                    <a:lnTo>
                      <a:pt x="419" y="879"/>
                    </a:lnTo>
                    <a:lnTo>
                      <a:pt x="414" y="874"/>
                    </a:lnTo>
                    <a:lnTo>
                      <a:pt x="398" y="890"/>
                    </a:lnTo>
                    <a:lnTo>
                      <a:pt x="404" y="895"/>
                    </a:lnTo>
                    <a:lnTo>
                      <a:pt x="404" y="895"/>
                    </a:lnTo>
                    <a:lnTo>
                      <a:pt x="394" y="910"/>
                    </a:lnTo>
                    <a:lnTo>
                      <a:pt x="388" y="924"/>
                    </a:lnTo>
                    <a:lnTo>
                      <a:pt x="384" y="938"/>
                    </a:lnTo>
                    <a:lnTo>
                      <a:pt x="380" y="950"/>
                    </a:lnTo>
                    <a:lnTo>
                      <a:pt x="377" y="963"/>
                    </a:lnTo>
                    <a:lnTo>
                      <a:pt x="373" y="975"/>
                    </a:lnTo>
                    <a:lnTo>
                      <a:pt x="369" y="987"/>
                    </a:lnTo>
                    <a:lnTo>
                      <a:pt x="364" y="999"/>
                    </a:lnTo>
                    <a:lnTo>
                      <a:pt x="357" y="1012"/>
                    </a:lnTo>
                    <a:lnTo>
                      <a:pt x="347" y="1025"/>
                    </a:lnTo>
                    <a:lnTo>
                      <a:pt x="347" y="1025"/>
                    </a:lnTo>
                    <a:lnTo>
                      <a:pt x="337" y="1042"/>
                    </a:lnTo>
                    <a:lnTo>
                      <a:pt x="328" y="1059"/>
                    </a:lnTo>
                    <a:lnTo>
                      <a:pt x="319" y="1077"/>
                    </a:lnTo>
                    <a:lnTo>
                      <a:pt x="311" y="1095"/>
                    </a:lnTo>
                    <a:lnTo>
                      <a:pt x="302" y="1114"/>
                    </a:lnTo>
                    <a:lnTo>
                      <a:pt x="295" y="1133"/>
                    </a:lnTo>
                    <a:lnTo>
                      <a:pt x="288" y="1151"/>
                    </a:lnTo>
                    <a:lnTo>
                      <a:pt x="282" y="1170"/>
                    </a:lnTo>
                    <a:lnTo>
                      <a:pt x="276" y="1188"/>
                    </a:lnTo>
                    <a:lnTo>
                      <a:pt x="271" y="1206"/>
                    </a:lnTo>
                    <a:lnTo>
                      <a:pt x="271" y="1206"/>
                    </a:lnTo>
                    <a:lnTo>
                      <a:pt x="266" y="1212"/>
                    </a:lnTo>
                    <a:lnTo>
                      <a:pt x="261" y="1222"/>
                    </a:lnTo>
                    <a:lnTo>
                      <a:pt x="256" y="1235"/>
                    </a:lnTo>
                    <a:lnTo>
                      <a:pt x="252" y="1248"/>
                    </a:lnTo>
                    <a:lnTo>
                      <a:pt x="250" y="1261"/>
                    </a:lnTo>
                    <a:lnTo>
                      <a:pt x="250" y="1261"/>
                    </a:lnTo>
                    <a:lnTo>
                      <a:pt x="239" y="1271"/>
                    </a:lnTo>
                    <a:lnTo>
                      <a:pt x="233" y="1285"/>
                    </a:lnTo>
                    <a:lnTo>
                      <a:pt x="230" y="1301"/>
                    </a:lnTo>
                    <a:lnTo>
                      <a:pt x="226" y="1317"/>
                    </a:lnTo>
                    <a:lnTo>
                      <a:pt x="220" y="1331"/>
                    </a:lnTo>
                    <a:lnTo>
                      <a:pt x="220" y="1331"/>
                    </a:lnTo>
                    <a:lnTo>
                      <a:pt x="214" y="1358"/>
                    </a:lnTo>
                    <a:lnTo>
                      <a:pt x="209" y="1388"/>
                    </a:lnTo>
                    <a:lnTo>
                      <a:pt x="207" y="1419"/>
                    </a:lnTo>
                    <a:lnTo>
                      <a:pt x="204" y="1452"/>
                    </a:lnTo>
                    <a:lnTo>
                      <a:pt x="201" y="1483"/>
                    </a:lnTo>
                    <a:lnTo>
                      <a:pt x="194" y="1513"/>
                    </a:lnTo>
                    <a:lnTo>
                      <a:pt x="184" y="1539"/>
                    </a:lnTo>
                    <a:lnTo>
                      <a:pt x="169" y="1561"/>
                    </a:lnTo>
                    <a:lnTo>
                      <a:pt x="147" y="1577"/>
                    </a:lnTo>
                    <a:lnTo>
                      <a:pt x="119" y="1586"/>
                    </a:lnTo>
                    <a:lnTo>
                      <a:pt x="119" y="1586"/>
                    </a:lnTo>
                    <a:lnTo>
                      <a:pt x="106" y="1587"/>
                    </a:lnTo>
                    <a:lnTo>
                      <a:pt x="91" y="1585"/>
                    </a:lnTo>
                    <a:lnTo>
                      <a:pt x="75" y="1580"/>
                    </a:lnTo>
                    <a:lnTo>
                      <a:pt x="61" y="1575"/>
                    </a:lnTo>
                    <a:lnTo>
                      <a:pt x="54" y="1570"/>
                    </a:lnTo>
                    <a:lnTo>
                      <a:pt x="51" y="1537"/>
                    </a:lnTo>
                    <a:lnTo>
                      <a:pt x="51" y="1537"/>
                    </a:lnTo>
                    <a:lnTo>
                      <a:pt x="46" y="1501"/>
                    </a:lnTo>
                    <a:lnTo>
                      <a:pt x="45" y="1464"/>
                    </a:lnTo>
                    <a:lnTo>
                      <a:pt x="45" y="1427"/>
                    </a:lnTo>
                    <a:lnTo>
                      <a:pt x="46" y="1389"/>
                    </a:lnTo>
                    <a:lnTo>
                      <a:pt x="47" y="1352"/>
                    </a:lnTo>
                    <a:lnTo>
                      <a:pt x="46" y="1314"/>
                    </a:lnTo>
                    <a:lnTo>
                      <a:pt x="43" y="1278"/>
                    </a:lnTo>
                    <a:lnTo>
                      <a:pt x="36" y="1243"/>
                    </a:lnTo>
                    <a:lnTo>
                      <a:pt x="24" y="1211"/>
                    </a:lnTo>
                    <a:lnTo>
                      <a:pt x="5" y="1181"/>
                    </a:lnTo>
                    <a:lnTo>
                      <a:pt x="5" y="1181"/>
                    </a:lnTo>
                    <a:lnTo>
                      <a:pt x="7" y="1171"/>
                    </a:lnTo>
                    <a:lnTo>
                      <a:pt x="8" y="1160"/>
                    </a:lnTo>
                    <a:lnTo>
                      <a:pt x="9" y="1149"/>
                    </a:lnTo>
                    <a:lnTo>
                      <a:pt x="10" y="1137"/>
                    </a:lnTo>
                    <a:lnTo>
                      <a:pt x="11" y="1126"/>
                    </a:lnTo>
                    <a:lnTo>
                      <a:pt x="13" y="1113"/>
                    </a:lnTo>
                    <a:lnTo>
                      <a:pt x="15" y="1101"/>
                    </a:lnTo>
                    <a:lnTo>
                      <a:pt x="19" y="1090"/>
                    </a:lnTo>
                    <a:lnTo>
                      <a:pt x="24" y="1079"/>
                    </a:lnTo>
                    <a:lnTo>
                      <a:pt x="31" y="1070"/>
                    </a:lnTo>
                    <a:lnTo>
                      <a:pt x="31" y="1070"/>
                    </a:lnTo>
                    <a:lnTo>
                      <a:pt x="24" y="1064"/>
                    </a:lnTo>
                    <a:lnTo>
                      <a:pt x="19" y="1056"/>
                    </a:lnTo>
                    <a:lnTo>
                      <a:pt x="19" y="1045"/>
                    </a:lnTo>
                    <a:lnTo>
                      <a:pt x="21" y="1033"/>
                    </a:lnTo>
                    <a:lnTo>
                      <a:pt x="25" y="1020"/>
                    </a:lnTo>
                    <a:lnTo>
                      <a:pt x="28" y="1005"/>
                    </a:lnTo>
                    <a:lnTo>
                      <a:pt x="31" y="991"/>
                    </a:lnTo>
                    <a:lnTo>
                      <a:pt x="33" y="976"/>
                    </a:lnTo>
                    <a:lnTo>
                      <a:pt x="33" y="962"/>
                    </a:lnTo>
                    <a:lnTo>
                      <a:pt x="31" y="950"/>
                    </a:lnTo>
                    <a:lnTo>
                      <a:pt x="31" y="950"/>
                    </a:lnTo>
                    <a:lnTo>
                      <a:pt x="41" y="919"/>
                    </a:lnTo>
                    <a:lnTo>
                      <a:pt x="47" y="891"/>
                    </a:lnTo>
                    <a:lnTo>
                      <a:pt x="50" y="863"/>
                    </a:lnTo>
                    <a:lnTo>
                      <a:pt x="51" y="836"/>
                    </a:lnTo>
                    <a:lnTo>
                      <a:pt x="50" y="810"/>
                    </a:lnTo>
                    <a:lnTo>
                      <a:pt x="49" y="784"/>
                    </a:lnTo>
                    <a:lnTo>
                      <a:pt x="48" y="758"/>
                    </a:lnTo>
                    <a:lnTo>
                      <a:pt x="48" y="730"/>
                    </a:lnTo>
                    <a:lnTo>
                      <a:pt x="51" y="700"/>
                    </a:lnTo>
                    <a:lnTo>
                      <a:pt x="56" y="669"/>
                    </a:lnTo>
                    <a:lnTo>
                      <a:pt x="56" y="669"/>
                    </a:lnTo>
                    <a:lnTo>
                      <a:pt x="67" y="661"/>
                    </a:lnTo>
                    <a:lnTo>
                      <a:pt x="76" y="650"/>
                    </a:lnTo>
                    <a:lnTo>
                      <a:pt x="83" y="638"/>
                    </a:lnTo>
                    <a:lnTo>
                      <a:pt x="89" y="625"/>
                    </a:lnTo>
                    <a:lnTo>
                      <a:pt x="93" y="611"/>
                    </a:lnTo>
                    <a:lnTo>
                      <a:pt x="95" y="597"/>
                    </a:lnTo>
                    <a:lnTo>
                      <a:pt x="97" y="583"/>
                    </a:lnTo>
                    <a:lnTo>
                      <a:pt x="99" y="568"/>
                    </a:lnTo>
                    <a:lnTo>
                      <a:pt x="100" y="555"/>
                    </a:lnTo>
                    <a:lnTo>
                      <a:pt x="102" y="543"/>
                    </a:lnTo>
                    <a:lnTo>
                      <a:pt x="102" y="543"/>
                    </a:lnTo>
                    <a:lnTo>
                      <a:pt x="95" y="548"/>
                    </a:lnTo>
                    <a:lnTo>
                      <a:pt x="90" y="556"/>
                    </a:lnTo>
                    <a:lnTo>
                      <a:pt x="85" y="566"/>
                    </a:lnTo>
                    <a:lnTo>
                      <a:pt x="82" y="577"/>
                    </a:lnTo>
                    <a:lnTo>
                      <a:pt x="78" y="589"/>
                    </a:lnTo>
                    <a:lnTo>
                      <a:pt x="74" y="601"/>
                    </a:lnTo>
                    <a:lnTo>
                      <a:pt x="69" y="613"/>
                    </a:lnTo>
                    <a:lnTo>
                      <a:pt x="64" y="624"/>
                    </a:lnTo>
                    <a:lnTo>
                      <a:pt x="58" y="634"/>
                    </a:lnTo>
                    <a:lnTo>
                      <a:pt x="51" y="643"/>
                    </a:lnTo>
                    <a:lnTo>
                      <a:pt x="51" y="643"/>
                    </a:lnTo>
                    <a:lnTo>
                      <a:pt x="50" y="643"/>
                    </a:lnTo>
                    <a:lnTo>
                      <a:pt x="50" y="636"/>
                    </a:lnTo>
                    <a:lnTo>
                      <a:pt x="51" y="624"/>
                    </a:lnTo>
                    <a:lnTo>
                      <a:pt x="49" y="610"/>
                    </a:lnTo>
                    <a:lnTo>
                      <a:pt x="46" y="598"/>
                    </a:lnTo>
                    <a:lnTo>
                      <a:pt x="46" y="598"/>
                    </a:lnTo>
                    <a:lnTo>
                      <a:pt x="48" y="598"/>
                    </a:lnTo>
                    <a:lnTo>
                      <a:pt x="50" y="597"/>
                    </a:lnTo>
                    <a:lnTo>
                      <a:pt x="52" y="596"/>
                    </a:lnTo>
                    <a:lnTo>
                      <a:pt x="54" y="594"/>
                    </a:lnTo>
                    <a:lnTo>
                      <a:pt x="56" y="593"/>
                    </a:lnTo>
                    <a:lnTo>
                      <a:pt x="56" y="593"/>
                    </a:lnTo>
                    <a:lnTo>
                      <a:pt x="53" y="582"/>
                    </a:lnTo>
                    <a:lnTo>
                      <a:pt x="50" y="571"/>
                    </a:lnTo>
                    <a:lnTo>
                      <a:pt x="46" y="559"/>
                    </a:lnTo>
                    <a:lnTo>
                      <a:pt x="44" y="545"/>
                    </a:lnTo>
                    <a:lnTo>
                      <a:pt x="42" y="531"/>
                    </a:lnTo>
                    <a:lnTo>
                      <a:pt x="41" y="517"/>
                    </a:lnTo>
                    <a:lnTo>
                      <a:pt x="41" y="502"/>
                    </a:lnTo>
                    <a:lnTo>
                      <a:pt x="42" y="487"/>
                    </a:lnTo>
                    <a:lnTo>
                      <a:pt x="45" y="472"/>
                    </a:lnTo>
                    <a:lnTo>
                      <a:pt x="51" y="458"/>
                    </a:lnTo>
                    <a:lnTo>
                      <a:pt x="163" y="352"/>
                    </a:lnTo>
                    <a:lnTo>
                      <a:pt x="163" y="352"/>
                    </a:lnTo>
                    <a:lnTo>
                      <a:pt x="150" y="348"/>
                    </a:lnTo>
                    <a:lnTo>
                      <a:pt x="143" y="346"/>
                    </a:lnTo>
                    <a:lnTo>
                      <a:pt x="139" y="343"/>
                    </a:lnTo>
                    <a:lnTo>
                      <a:pt x="134" y="337"/>
                    </a:lnTo>
                    <a:lnTo>
                      <a:pt x="128" y="327"/>
                    </a:lnTo>
                    <a:lnTo>
                      <a:pt x="128" y="327"/>
                    </a:lnTo>
                    <a:lnTo>
                      <a:pt x="123" y="341"/>
                    </a:lnTo>
                    <a:lnTo>
                      <a:pt x="115" y="355"/>
                    </a:lnTo>
                    <a:lnTo>
                      <a:pt x="108" y="368"/>
                    </a:lnTo>
                    <a:lnTo>
                      <a:pt x="100" y="380"/>
                    </a:lnTo>
                    <a:lnTo>
                      <a:pt x="90" y="392"/>
                    </a:lnTo>
                    <a:lnTo>
                      <a:pt x="80" y="403"/>
                    </a:lnTo>
                    <a:lnTo>
                      <a:pt x="68" y="413"/>
                    </a:lnTo>
                    <a:lnTo>
                      <a:pt x="56" y="423"/>
                    </a:lnTo>
                    <a:lnTo>
                      <a:pt x="43" y="434"/>
                    </a:lnTo>
                    <a:lnTo>
                      <a:pt x="31" y="443"/>
                    </a:lnTo>
                    <a:lnTo>
                      <a:pt x="31" y="443"/>
                    </a:lnTo>
                    <a:lnTo>
                      <a:pt x="24" y="443"/>
                    </a:lnTo>
                    <a:lnTo>
                      <a:pt x="17" y="442"/>
                    </a:lnTo>
                    <a:lnTo>
                      <a:pt x="11" y="439"/>
                    </a:lnTo>
                    <a:lnTo>
                      <a:pt x="7" y="436"/>
                    </a:lnTo>
                    <a:lnTo>
                      <a:pt x="5" y="433"/>
                    </a:lnTo>
                    <a:lnTo>
                      <a:pt x="0" y="428"/>
                    </a:lnTo>
                    <a:lnTo>
                      <a:pt x="0" y="428"/>
                    </a:lnTo>
                    <a:lnTo>
                      <a:pt x="15" y="418"/>
                    </a:lnTo>
                    <a:lnTo>
                      <a:pt x="31" y="407"/>
                    </a:lnTo>
                    <a:lnTo>
                      <a:pt x="46" y="395"/>
                    </a:lnTo>
                    <a:lnTo>
                      <a:pt x="61" y="382"/>
                    </a:lnTo>
                    <a:lnTo>
                      <a:pt x="75" y="368"/>
                    </a:lnTo>
                    <a:lnTo>
                      <a:pt x="87" y="353"/>
                    </a:lnTo>
                    <a:lnTo>
                      <a:pt x="98" y="338"/>
                    </a:lnTo>
                    <a:lnTo>
                      <a:pt x="108" y="323"/>
                    </a:lnTo>
                    <a:lnTo>
                      <a:pt x="116" y="307"/>
                    </a:lnTo>
                    <a:lnTo>
                      <a:pt x="123" y="292"/>
                    </a:lnTo>
                    <a:lnTo>
                      <a:pt x="123" y="292"/>
                    </a:lnTo>
                    <a:lnTo>
                      <a:pt x="124" y="299"/>
                    </a:lnTo>
                    <a:lnTo>
                      <a:pt x="129" y="302"/>
                    </a:lnTo>
                    <a:lnTo>
                      <a:pt x="136" y="302"/>
                    </a:lnTo>
                    <a:lnTo>
                      <a:pt x="142" y="302"/>
                    </a:lnTo>
                    <a:lnTo>
                      <a:pt x="148" y="307"/>
                    </a:lnTo>
                    <a:lnTo>
                      <a:pt x="148" y="307"/>
                    </a:lnTo>
                    <a:lnTo>
                      <a:pt x="157" y="304"/>
                    </a:lnTo>
                    <a:lnTo>
                      <a:pt x="168" y="301"/>
                    </a:lnTo>
                    <a:lnTo>
                      <a:pt x="178" y="299"/>
                    </a:lnTo>
                    <a:lnTo>
                      <a:pt x="189" y="296"/>
                    </a:lnTo>
                    <a:lnTo>
                      <a:pt x="199" y="293"/>
                    </a:lnTo>
                    <a:lnTo>
                      <a:pt x="208" y="290"/>
                    </a:lnTo>
                    <a:lnTo>
                      <a:pt x="217" y="285"/>
                    </a:lnTo>
                    <a:lnTo>
                      <a:pt x="224" y="279"/>
                    </a:lnTo>
                    <a:lnTo>
                      <a:pt x="230" y="271"/>
                    </a:lnTo>
                    <a:lnTo>
                      <a:pt x="235" y="262"/>
                    </a:lnTo>
                    <a:lnTo>
                      <a:pt x="235" y="262"/>
                    </a:lnTo>
                    <a:lnTo>
                      <a:pt x="239" y="236"/>
                    </a:lnTo>
                    <a:lnTo>
                      <a:pt x="242" y="210"/>
                    </a:lnTo>
                    <a:lnTo>
                      <a:pt x="244" y="182"/>
                    </a:lnTo>
                    <a:lnTo>
                      <a:pt x="246" y="155"/>
                    </a:lnTo>
                    <a:lnTo>
                      <a:pt x="249" y="129"/>
                    </a:lnTo>
                    <a:lnTo>
                      <a:pt x="254" y="103"/>
                    </a:lnTo>
                    <a:lnTo>
                      <a:pt x="262" y="79"/>
                    </a:lnTo>
                    <a:lnTo>
                      <a:pt x="272" y="57"/>
                    </a:lnTo>
                    <a:lnTo>
                      <a:pt x="286" y="37"/>
                    </a:lnTo>
                    <a:lnTo>
                      <a:pt x="306" y="21"/>
                    </a:lnTo>
                    <a:lnTo>
                      <a:pt x="306" y="21"/>
                    </a:lnTo>
                    <a:lnTo>
                      <a:pt x="318" y="20"/>
                    </a:lnTo>
                    <a:lnTo>
                      <a:pt x="329" y="18"/>
                    </a:lnTo>
                    <a:lnTo>
                      <a:pt x="341" y="14"/>
                    </a:lnTo>
                    <a:lnTo>
                      <a:pt x="352" y="10"/>
                    </a:lnTo>
                    <a:lnTo>
                      <a:pt x="366" y="5"/>
                    </a:lnTo>
                    <a:lnTo>
                      <a:pt x="378" y="2"/>
                    </a:lnTo>
                    <a:lnTo>
                      <a:pt x="390" y="0"/>
                    </a:lnTo>
                    <a:lnTo>
                      <a:pt x="404" y="0"/>
                    </a:lnTo>
                    <a:lnTo>
                      <a:pt x="416" y="4"/>
                    </a:lnTo>
                    <a:lnTo>
                      <a:pt x="429" y="11"/>
                    </a:lnTo>
                    <a:lnTo>
                      <a:pt x="429" y="11"/>
                    </a:lnTo>
                    <a:lnTo>
                      <a:pt x="436" y="11"/>
                    </a:lnTo>
                    <a:lnTo>
                      <a:pt x="444" y="15"/>
                    </a:lnTo>
                    <a:lnTo>
                      <a:pt x="452" y="21"/>
                    </a:lnTo>
                    <a:lnTo>
                      <a:pt x="458" y="30"/>
                    </a:lnTo>
                    <a:lnTo>
                      <a:pt x="460" y="41"/>
                    </a:lnTo>
                    <a:lnTo>
                      <a:pt x="460" y="4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35" name="Freeform 51"/>
              <p:cNvSpPr>
                <a:spLocks/>
              </p:cNvSpPr>
              <p:nvPr/>
            </p:nvSpPr>
            <p:spPr bwMode="auto">
              <a:xfrm>
                <a:off x="223" y="4050"/>
                <a:ext cx="2" cy="1"/>
              </a:xfrm>
              <a:custGeom>
                <a:avLst/>
                <a:gdLst>
                  <a:gd name="T0" fmla="*/ 15 w 91"/>
                  <a:gd name="T1" fmla="*/ 65 h 65"/>
                  <a:gd name="T2" fmla="*/ 0 w 91"/>
                  <a:gd name="T3" fmla="*/ 30 h 65"/>
                  <a:gd name="T4" fmla="*/ 91 w 91"/>
                  <a:gd name="T5" fmla="*/ 0 h 65"/>
                  <a:gd name="T6" fmla="*/ 91 w 91"/>
                  <a:gd name="T7" fmla="*/ 0 h 65"/>
                  <a:gd name="T8" fmla="*/ 80 w 91"/>
                  <a:gd name="T9" fmla="*/ 15 h 65"/>
                  <a:gd name="T10" fmla="*/ 66 w 91"/>
                  <a:gd name="T11" fmla="*/ 29 h 65"/>
                  <a:gd name="T12" fmla="*/ 49 w 91"/>
                  <a:gd name="T13" fmla="*/ 40 h 65"/>
                  <a:gd name="T14" fmla="*/ 31 w 91"/>
                  <a:gd name="T15" fmla="*/ 52 h 65"/>
                  <a:gd name="T16" fmla="*/ 15 w 91"/>
                  <a:gd name="T17" fmla="*/ 65 h 65"/>
                  <a:gd name="T18" fmla="*/ 15 w 91"/>
                  <a:gd name="T19"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 h="65">
                    <a:moveTo>
                      <a:pt x="15" y="65"/>
                    </a:moveTo>
                    <a:lnTo>
                      <a:pt x="0" y="30"/>
                    </a:lnTo>
                    <a:lnTo>
                      <a:pt x="91" y="0"/>
                    </a:lnTo>
                    <a:lnTo>
                      <a:pt x="91" y="0"/>
                    </a:lnTo>
                    <a:lnTo>
                      <a:pt x="80" y="15"/>
                    </a:lnTo>
                    <a:lnTo>
                      <a:pt x="66" y="29"/>
                    </a:lnTo>
                    <a:lnTo>
                      <a:pt x="49" y="40"/>
                    </a:lnTo>
                    <a:lnTo>
                      <a:pt x="31" y="52"/>
                    </a:lnTo>
                    <a:lnTo>
                      <a:pt x="15" y="65"/>
                    </a:lnTo>
                    <a:lnTo>
                      <a:pt x="15" y="6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36" name="Freeform 52"/>
              <p:cNvSpPr>
                <a:spLocks/>
              </p:cNvSpPr>
              <p:nvPr/>
            </p:nvSpPr>
            <p:spPr bwMode="auto">
              <a:xfrm>
                <a:off x="215" y="4050"/>
                <a:ext cx="2" cy="2"/>
              </a:xfrm>
              <a:custGeom>
                <a:avLst/>
                <a:gdLst>
                  <a:gd name="T0" fmla="*/ 73 w 73"/>
                  <a:gd name="T1" fmla="*/ 2 h 65"/>
                  <a:gd name="T2" fmla="*/ 68 w 73"/>
                  <a:gd name="T3" fmla="*/ 13 h 65"/>
                  <a:gd name="T4" fmla="*/ 64 w 73"/>
                  <a:gd name="T5" fmla="*/ 28 h 65"/>
                  <a:gd name="T6" fmla="*/ 61 w 73"/>
                  <a:gd name="T7" fmla="*/ 43 h 65"/>
                  <a:gd name="T8" fmla="*/ 59 w 73"/>
                  <a:gd name="T9" fmla="*/ 57 h 65"/>
                  <a:gd name="T10" fmla="*/ 60 w 73"/>
                  <a:gd name="T11" fmla="*/ 65 h 65"/>
                  <a:gd name="T12" fmla="*/ 60 w 73"/>
                  <a:gd name="T13" fmla="*/ 65 h 65"/>
                  <a:gd name="T14" fmla="*/ 47 w 73"/>
                  <a:gd name="T15" fmla="*/ 50 h 65"/>
                  <a:gd name="T16" fmla="*/ 35 w 73"/>
                  <a:gd name="T17" fmla="*/ 39 h 65"/>
                  <a:gd name="T18" fmla="*/ 25 w 73"/>
                  <a:gd name="T19" fmla="*/ 28 h 65"/>
                  <a:gd name="T20" fmla="*/ 13 w 73"/>
                  <a:gd name="T21" fmla="*/ 16 h 65"/>
                  <a:gd name="T22" fmla="*/ 0 w 73"/>
                  <a:gd name="T23" fmla="*/ 0 h 65"/>
                  <a:gd name="T24" fmla="*/ 0 w 73"/>
                  <a:gd name="T25" fmla="*/ 0 h 65"/>
                  <a:gd name="T26" fmla="*/ 6 w 73"/>
                  <a:gd name="T27" fmla="*/ 0 h 65"/>
                  <a:gd name="T28" fmla="*/ 20 w 73"/>
                  <a:gd name="T29" fmla="*/ 1 h 65"/>
                  <a:gd name="T30" fmla="*/ 38 w 73"/>
                  <a:gd name="T31" fmla="*/ 2 h 65"/>
                  <a:gd name="T32" fmla="*/ 58 w 73"/>
                  <a:gd name="T33" fmla="*/ 2 h 65"/>
                  <a:gd name="T34" fmla="*/ 73 w 73"/>
                  <a:gd name="T35" fmla="*/ 2 h 65"/>
                  <a:gd name="T36" fmla="*/ 73 w 73"/>
                  <a:gd name="T37" fmla="*/ 2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3" h="65">
                    <a:moveTo>
                      <a:pt x="73" y="2"/>
                    </a:moveTo>
                    <a:lnTo>
                      <a:pt x="68" y="13"/>
                    </a:lnTo>
                    <a:lnTo>
                      <a:pt x="64" y="28"/>
                    </a:lnTo>
                    <a:lnTo>
                      <a:pt x="61" y="43"/>
                    </a:lnTo>
                    <a:lnTo>
                      <a:pt x="59" y="57"/>
                    </a:lnTo>
                    <a:lnTo>
                      <a:pt x="60" y="65"/>
                    </a:lnTo>
                    <a:lnTo>
                      <a:pt x="60" y="65"/>
                    </a:lnTo>
                    <a:lnTo>
                      <a:pt x="47" y="50"/>
                    </a:lnTo>
                    <a:lnTo>
                      <a:pt x="35" y="39"/>
                    </a:lnTo>
                    <a:lnTo>
                      <a:pt x="25" y="28"/>
                    </a:lnTo>
                    <a:lnTo>
                      <a:pt x="13" y="16"/>
                    </a:lnTo>
                    <a:lnTo>
                      <a:pt x="0" y="0"/>
                    </a:lnTo>
                    <a:lnTo>
                      <a:pt x="0" y="0"/>
                    </a:lnTo>
                    <a:lnTo>
                      <a:pt x="6" y="0"/>
                    </a:lnTo>
                    <a:lnTo>
                      <a:pt x="20" y="1"/>
                    </a:lnTo>
                    <a:lnTo>
                      <a:pt x="38" y="2"/>
                    </a:lnTo>
                    <a:lnTo>
                      <a:pt x="58" y="2"/>
                    </a:lnTo>
                    <a:lnTo>
                      <a:pt x="73" y="2"/>
                    </a:lnTo>
                    <a:lnTo>
                      <a:pt x="73" y="2"/>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37" name="Freeform 53"/>
              <p:cNvSpPr>
                <a:spLocks/>
              </p:cNvSpPr>
              <p:nvPr/>
            </p:nvSpPr>
            <p:spPr bwMode="auto">
              <a:xfrm>
                <a:off x="223" y="4052"/>
                <a:ext cx="2" cy="1"/>
              </a:xfrm>
              <a:custGeom>
                <a:avLst/>
                <a:gdLst>
                  <a:gd name="T0" fmla="*/ 0 w 87"/>
                  <a:gd name="T1" fmla="*/ 40 h 40"/>
                  <a:gd name="T2" fmla="*/ 1 w 87"/>
                  <a:gd name="T3" fmla="*/ 32 h 40"/>
                  <a:gd name="T4" fmla="*/ 2 w 87"/>
                  <a:gd name="T5" fmla="*/ 23 h 40"/>
                  <a:gd name="T6" fmla="*/ 3 w 87"/>
                  <a:gd name="T7" fmla="*/ 15 h 40"/>
                  <a:gd name="T8" fmla="*/ 4 w 87"/>
                  <a:gd name="T9" fmla="*/ 7 h 40"/>
                  <a:gd name="T10" fmla="*/ 5 w 87"/>
                  <a:gd name="T11" fmla="*/ 0 h 40"/>
                  <a:gd name="T12" fmla="*/ 5 w 87"/>
                  <a:gd name="T13" fmla="*/ 0 h 40"/>
                  <a:gd name="T14" fmla="*/ 10 w 87"/>
                  <a:gd name="T15" fmla="*/ 1 h 40"/>
                  <a:gd name="T16" fmla="*/ 16 w 87"/>
                  <a:gd name="T17" fmla="*/ 3 h 40"/>
                  <a:gd name="T18" fmla="*/ 23 w 87"/>
                  <a:gd name="T19" fmla="*/ 4 h 40"/>
                  <a:gd name="T20" fmla="*/ 30 w 87"/>
                  <a:gd name="T21" fmla="*/ 6 h 40"/>
                  <a:gd name="T22" fmla="*/ 39 w 87"/>
                  <a:gd name="T23" fmla="*/ 8 h 40"/>
                  <a:gd name="T24" fmla="*/ 48 w 87"/>
                  <a:gd name="T25" fmla="*/ 10 h 40"/>
                  <a:gd name="T26" fmla="*/ 57 w 87"/>
                  <a:gd name="T27" fmla="*/ 13 h 40"/>
                  <a:gd name="T28" fmla="*/ 66 w 87"/>
                  <a:gd name="T29" fmla="*/ 15 h 40"/>
                  <a:gd name="T30" fmla="*/ 76 w 87"/>
                  <a:gd name="T31" fmla="*/ 17 h 40"/>
                  <a:gd name="T32" fmla="*/ 87 w 87"/>
                  <a:gd name="T33" fmla="*/ 19 h 40"/>
                  <a:gd name="T34" fmla="*/ 87 w 87"/>
                  <a:gd name="T35" fmla="*/ 19 h 40"/>
                  <a:gd name="T36" fmla="*/ 76 w 87"/>
                  <a:gd name="T37" fmla="*/ 22 h 40"/>
                  <a:gd name="T38" fmla="*/ 67 w 87"/>
                  <a:gd name="T39" fmla="*/ 24 h 40"/>
                  <a:gd name="T40" fmla="*/ 58 w 87"/>
                  <a:gd name="T41" fmla="*/ 27 h 40"/>
                  <a:gd name="T42" fmla="*/ 49 w 87"/>
                  <a:gd name="T43" fmla="*/ 29 h 40"/>
                  <a:gd name="T44" fmla="*/ 41 w 87"/>
                  <a:gd name="T45" fmla="*/ 31 h 40"/>
                  <a:gd name="T46" fmla="*/ 32 w 87"/>
                  <a:gd name="T47" fmla="*/ 33 h 40"/>
                  <a:gd name="T48" fmla="*/ 24 w 87"/>
                  <a:gd name="T49" fmla="*/ 35 h 40"/>
                  <a:gd name="T50" fmla="*/ 16 w 87"/>
                  <a:gd name="T51" fmla="*/ 37 h 40"/>
                  <a:gd name="T52" fmla="*/ 8 w 87"/>
                  <a:gd name="T53" fmla="*/ 38 h 40"/>
                  <a:gd name="T54" fmla="*/ 0 w 87"/>
                  <a:gd name="T55" fmla="*/ 40 h 40"/>
                  <a:gd name="T56" fmla="*/ 0 w 87"/>
                  <a:gd name="T57"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7" h="40">
                    <a:moveTo>
                      <a:pt x="0" y="40"/>
                    </a:moveTo>
                    <a:lnTo>
                      <a:pt x="1" y="32"/>
                    </a:lnTo>
                    <a:lnTo>
                      <a:pt x="2" y="23"/>
                    </a:lnTo>
                    <a:lnTo>
                      <a:pt x="3" y="15"/>
                    </a:lnTo>
                    <a:lnTo>
                      <a:pt x="4" y="7"/>
                    </a:lnTo>
                    <a:lnTo>
                      <a:pt x="5" y="0"/>
                    </a:lnTo>
                    <a:lnTo>
                      <a:pt x="5" y="0"/>
                    </a:lnTo>
                    <a:lnTo>
                      <a:pt x="10" y="1"/>
                    </a:lnTo>
                    <a:lnTo>
                      <a:pt x="16" y="3"/>
                    </a:lnTo>
                    <a:lnTo>
                      <a:pt x="23" y="4"/>
                    </a:lnTo>
                    <a:lnTo>
                      <a:pt x="30" y="6"/>
                    </a:lnTo>
                    <a:lnTo>
                      <a:pt x="39" y="8"/>
                    </a:lnTo>
                    <a:lnTo>
                      <a:pt x="48" y="10"/>
                    </a:lnTo>
                    <a:lnTo>
                      <a:pt x="57" y="13"/>
                    </a:lnTo>
                    <a:lnTo>
                      <a:pt x="66" y="15"/>
                    </a:lnTo>
                    <a:lnTo>
                      <a:pt x="76" y="17"/>
                    </a:lnTo>
                    <a:lnTo>
                      <a:pt x="87" y="19"/>
                    </a:lnTo>
                    <a:lnTo>
                      <a:pt x="87" y="19"/>
                    </a:lnTo>
                    <a:lnTo>
                      <a:pt x="76" y="22"/>
                    </a:lnTo>
                    <a:lnTo>
                      <a:pt x="67" y="24"/>
                    </a:lnTo>
                    <a:lnTo>
                      <a:pt x="58" y="27"/>
                    </a:lnTo>
                    <a:lnTo>
                      <a:pt x="49" y="29"/>
                    </a:lnTo>
                    <a:lnTo>
                      <a:pt x="41" y="31"/>
                    </a:lnTo>
                    <a:lnTo>
                      <a:pt x="32" y="33"/>
                    </a:lnTo>
                    <a:lnTo>
                      <a:pt x="24" y="35"/>
                    </a:lnTo>
                    <a:lnTo>
                      <a:pt x="16" y="37"/>
                    </a:lnTo>
                    <a:lnTo>
                      <a:pt x="8" y="38"/>
                    </a:lnTo>
                    <a:lnTo>
                      <a:pt x="0" y="40"/>
                    </a:lnTo>
                    <a:lnTo>
                      <a:pt x="0" y="4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38" name="Freeform 54"/>
              <p:cNvSpPr>
                <a:spLocks/>
              </p:cNvSpPr>
              <p:nvPr/>
            </p:nvSpPr>
            <p:spPr bwMode="auto">
              <a:xfrm>
                <a:off x="218" y="4052"/>
                <a:ext cx="4" cy="2"/>
              </a:xfrm>
              <a:custGeom>
                <a:avLst/>
                <a:gdLst>
                  <a:gd name="T0" fmla="*/ 135 w 179"/>
                  <a:gd name="T1" fmla="*/ 3 h 87"/>
                  <a:gd name="T2" fmla="*/ 147 w 179"/>
                  <a:gd name="T3" fmla="*/ 2 h 87"/>
                  <a:gd name="T4" fmla="*/ 158 w 179"/>
                  <a:gd name="T5" fmla="*/ 1 h 87"/>
                  <a:gd name="T6" fmla="*/ 168 w 179"/>
                  <a:gd name="T7" fmla="*/ 1 h 87"/>
                  <a:gd name="T8" fmla="*/ 175 w 179"/>
                  <a:gd name="T9" fmla="*/ 6 h 87"/>
                  <a:gd name="T10" fmla="*/ 179 w 179"/>
                  <a:gd name="T11" fmla="*/ 16 h 87"/>
                  <a:gd name="T12" fmla="*/ 179 w 179"/>
                  <a:gd name="T13" fmla="*/ 16 h 87"/>
                  <a:gd name="T14" fmla="*/ 169 w 179"/>
                  <a:gd name="T15" fmla="*/ 13 h 87"/>
                  <a:gd name="T16" fmla="*/ 157 w 179"/>
                  <a:gd name="T17" fmla="*/ 12 h 87"/>
                  <a:gd name="T18" fmla="*/ 144 w 179"/>
                  <a:gd name="T19" fmla="*/ 12 h 87"/>
                  <a:gd name="T20" fmla="*/ 128 w 179"/>
                  <a:gd name="T21" fmla="*/ 15 h 87"/>
                  <a:gd name="T22" fmla="*/ 109 w 179"/>
                  <a:gd name="T23" fmla="*/ 22 h 87"/>
                  <a:gd name="T24" fmla="*/ 109 w 179"/>
                  <a:gd name="T25" fmla="*/ 22 h 87"/>
                  <a:gd name="T26" fmla="*/ 104 w 179"/>
                  <a:gd name="T27" fmla="*/ 33 h 87"/>
                  <a:gd name="T28" fmla="*/ 103 w 179"/>
                  <a:gd name="T29" fmla="*/ 47 h 87"/>
                  <a:gd name="T30" fmla="*/ 104 w 179"/>
                  <a:gd name="T31" fmla="*/ 62 h 87"/>
                  <a:gd name="T32" fmla="*/ 106 w 179"/>
                  <a:gd name="T33" fmla="*/ 75 h 87"/>
                  <a:gd name="T34" fmla="*/ 107 w 179"/>
                  <a:gd name="T35" fmla="*/ 87 h 87"/>
                  <a:gd name="T36" fmla="*/ 107 w 179"/>
                  <a:gd name="T37" fmla="*/ 87 h 87"/>
                  <a:gd name="T38" fmla="*/ 106 w 179"/>
                  <a:gd name="T39" fmla="*/ 86 h 87"/>
                  <a:gd name="T40" fmla="*/ 104 w 179"/>
                  <a:gd name="T41" fmla="*/ 84 h 87"/>
                  <a:gd name="T42" fmla="*/ 101 w 179"/>
                  <a:gd name="T43" fmla="*/ 81 h 87"/>
                  <a:gd name="T44" fmla="*/ 97 w 179"/>
                  <a:gd name="T45" fmla="*/ 79 h 87"/>
                  <a:gd name="T46" fmla="*/ 93 w 179"/>
                  <a:gd name="T47" fmla="*/ 77 h 87"/>
                  <a:gd name="T48" fmla="*/ 93 w 179"/>
                  <a:gd name="T49" fmla="*/ 77 h 87"/>
                  <a:gd name="T50" fmla="*/ 94 w 179"/>
                  <a:gd name="T51" fmla="*/ 71 h 87"/>
                  <a:gd name="T52" fmla="*/ 94 w 179"/>
                  <a:gd name="T53" fmla="*/ 59 h 87"/>
                  <a:gd name="T54" fmla="*/ 94 w 179"/>
                  <a:gd name="T55" fmla="*/ 44 h 87"/>
                  <a:gd name="T56" fmla="*/ 94 w 179"/>
                  <a:gd name="T57" fmla="*/ 30 h 87"/>
                  <a:gd name="T58" fmla="*/ 93 w 179"/>
                  <a:gd name="T59" fmla="*/ 21 h 87"/>
                  <a:gd name="T60" fmla="*/ 93 w 179"/>
                  <a:gd name="T61" fmla="*/ 21 h 87"/>
                  <a:gd name="T62" fmla="*/ 81 w 179"/>
                  <a:gd name="T63" fmla="*/ 16 h 87"/>
                  <a:gd name="T64" fmla="*/ 66 w 179"/>
                  <a:gd name="T65" fmla="*/ 13 h 87"/>
                  <a:gd name="T66" fmla="*/ 51 w 179"/>
                  <a:gd name="T67" fmla="*/ 11 h 87"/>
                  <a:gd name="T68" fmla="*/ 38 w 179"/>
                  <a:gd name="T69" fmla="*/ 11 h 87"/>
                  <a:gd name="T70" fmla="*/ 28 w 179"/>
                  <a:gd name="T71" fmla="*/ 11 h 87"/>
                  <a:gd name="T72" fmla="*/ 0 w 179"/>
                  <a:gd name="T73" fmla="*/ 16 h 87"/>
                  <a:gd name="T74" fmla="*/ 0 w 179"/>
                  <a:gd name="T75" fmla="*/ 16 h 87"/>
                  <a:gd name="T76" fmla="*/ 7 w 179"/>
                  <a:gd name="T77" fmla="*/ 6 h 87"/>
                  <a:gd name="T78" fmla="*/ 17 w 179"/>
                  <a:gd name="T79" fmla="*/ 1 h 87"/>
                  <a:gd name="T80" fmla="*/ 29 w 179"/>
                  <a:gd name="T81" fmla="*/ 0 h 87"/>
                  <a:gd name="T82" fmla="*/ 42 w 179"/>
                  <a:gd name="T83" fmla="*/ 1 h 87"/>
                  <a:gd name="T84" fmla="*/ 57 w 179"/>
                  <a:gd name="T85" fmla="*/ 2 h 87"/>
                  <a:gd name="T86" fmla="*/ 57 w 179"/>
                  <a:gd name="T87" fmla="*/ 2 h 87"/>
                  <a:gd name="T88" fmla="*/ 63 w 179"/>
                  <a:gd name="T89" fmla="*/ 4 h 87"/>
                  <a:gd name="T90" fmla="*/ 71 w 179"/>
                  <a:gd name="T91" fmla="*/ 7 h 87"/>
                  <a:gd name="T92" fmla="*/ 79 w 179"/>
                  <a:gd name="T93" fmla="*/ 8 h 87"/>
                  <a:gd name="T94" fmla="*/ 88 w 179"/>
                  <a:gd name="T95" fmla="*/ 9 h 87"/>
                  <a:gd name="T96" fmla="*/ 96 w 179"/>
                  <a:gd name="T97" fmla="*/ 10 h 87"/>
                  <a:gd name="T98" fmla="*/ 105 w 179"/>
                  <a:gd name="T99" fmla="*/ 10 h 87"/>
                  <a:gd name="T100" fmla="*/ 113 w 179"/>
                  <a:gd name="T101" fmla="*/ 9 h 87"/>
                  <a:gd name="T102" fmla="*/ 122 w 179"/>
                  <a:gd name="T103" fmla="*/ 8 h 87"/>
                  <a:gd name="T104" fmla="*/ 129 w 179"/>
                  <a:gd name="T105" fmla="*/ 6 h 87"/>
                  <a:gd name="T106" fmla="*/ 135 w 179"/>
                  <a:gd name="T107" fmla="*/ 3 h 87"/>
                  <a:gd name="T108" fmla="*/ 135 w 179"/>
                  <a:gd name="T109" fmla="*/ 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9" h="87">
                    <a:moveTo>
                      <a:pt x="135" y="3"/>
                    </a:moveTo>
                    <a:lnTo>
                      <a:pt x="147" y="2"/>
                    </a:lnTo>
                    <a:lnTo>
                      <a:pt x="158" y="1"/>
                    </a:lnTo>
                    <a:lnTo>
                      <a:pt x="168" y="1"/>
                    </a:lnTo>
                    <a:lnTo>
                      <a:pt x="175" y="6"/>
                    </a:lnTo>
                    <a:lnTo>
                      <a:pt x="179" y="16"/>
                    </a:lnTo>
                    <a:lnTo>
                      <a:pt x="179" y="16"/>
                    </a:lnTo>
                    <a:lnTo>
                      <a:pt x="169" y="13"/>
                    </a:lnTo>
                    <a:lnTo>
                      <a:pt x="157" y="12"/>
                    </a:lnTo>
                    <a:lnTo>
                      <a:pt x="144" y="12"/>
                    </a:lnTo>
                    <a:lnTo>
                      <a:pt x="128" y="15"/>
                    </a:lnTo>
                    <a:lnTo>
                      <a:pt x="109" y="22"/>
                    </a:lnTo>
                    <a:lnTo>
                      <a:pt x="109" y="22"/>
                    </a:lnTo>
                    <a:lnTo>
                      <a:pt x="104" y="33"/>
                    </a:lnTo>
                    <a:lnTo>
                      <a:pt x="103" y="47"/>
                    </a:lnTo>
                    <a:lnTo>
                      <a:pt x="104" y="62"/>
                    </a:lnTo>
                    <a:lnTo>
                      <a:pt x="106" y="75"/>
                    </a:lnTo>
                    <a:lnTo>
                      <a:pt x="107" y="87"/>
                    </a:lnTo>
                    <a:lnTo>
                      <a:pt x="107" y="87"/>
                    </a:lnTo>
                    <a:lnTo>
                      <a:pt x="106" y="86"/>
                    </a:lnTo>
                    <a:lnTo>
                      <a:pt x="104" y="84"/>
                    </a:lnTo>
                    <a:lnTo>
                      <a:pt x="101" y="81"/>
                    </a:lnTo>
                    <a:lnTo>
                      <a:pt x="97" y="79"/>
                    </a:lnTo>
                    <a:lnTo>
                      <a:pt x="93" y="77"/>
                    </a:lnTo>
                    <a:lnTo>
                      <a:pt x="93" y="77"/>
                    </a:lnTo>
                    <a:lnTo>
                      <a:pt x="94" y="71"/>
                    </a:lnTo>
                    <a:lnTo>
                      <a:pt x="94" y="59"/>
                    </a:lnTo>
                    <a:lnTo>
                      <a:pt x="94" y="44"/>
                    </a:lnTo>
                    <a:lnTo>
                      <a:pt x="94" y="30"/>
                    </a:lnTo>
                    <a:lnTo>
                      <a:pt x="93" y="21"/>
                    </a:lnTo>
                    <a:lnTo>
                      <a:pt x="93" y="21"/>
                    </a:lnTo>
                    <a:lnTo>
                      <a:pt x="81" y="16"/>
                    </a:lnTo>
                    <a:lnTo>
                      <a:pt x="66" y="13"/>
                    </a:lnTo>
                    <a:lnTo>
                      <a:pt x="51" y="11"/>
                    </a:lnTo>
                    <a:lnTo>
                      <a:pt x="38" y="11"/>
                    </a:lnTo>
                    <a:lnTo>
                      <a:pt x="28" y="11"/>
                    </a:lnTo>
                    <a:lnTo>
                      <a:pt x="0" y="16"/>
                    </a:lnTo>
                    <a:lnTo>
                      <a:pt x="0" y="16"/>
                    </a:lnTo>
                    <a:lnTo>
                      <a:pt x="7" y="6"/>
                    </a:lnTo>
                    <a:lnTo>
                      <a:pt x="17" y="1"/>
                    </a:lnTo>
                    <a:lnTo>
                      <a:pt x="29" y="0"/>
                    </a:lnTo>
                    <a:lnTo>
                      <a:pt x="42" y="1"/>
                    </a:lnTo>
                    <a:lnTo>
                      <a:pt x="57" y="2"/>
                    </a:lnTo>
                    <a:lnTo>
                      <a:pt x="57" y="2"/>
                    </a:lnTo>
                    <a:lnTo>
                      <a:pt x="63" y="4"/>
                    </a:lnTo>
                    <a:lnTo>
                      <a:pt x="71" y="7"/>
                    </a:lnTo>
                    <a:lnTo>
                      <a:pt x="79" y="8"/>
                    </a:lnTo>
                    <a:lnTo>
                      <a:pt x="88" y="9"/>
                    </a:lnTo>
                    <a:lnTo>
                      <a:pt x="96" y="10"/>
                    </a:lnTo>
                    <a:lnTo>
                      <a:pt x="105" y="10"/>
                    </a:lnTo>
                    <a:lnTo>
                      <a:pt x="113" y="9"/>
                    </a:lnTo>
                    <a:lnTo>
                      <a:pt x="122" y="8"/>
                    </a:lnTo>
                    <a:lnTo>
                      <a:pt x="129" y="6"/>
                    </a:lnTo>
                    <a:lnTo>
                      <a:pt x="135" y="3"/>
                    </a:lnTo>
                    <a:lnTo>
                      <a:pt x="135" y="3"/>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39" name="Freeform 55"/>
              <p:cNvSpPr>
                <a:spLocks/>
              </p:cNvSpPr>
              <p:nvPr/>
            </p:nvSpPr>
            <p:spPr bwMode="auto">
              <a:xfrm>
                <a:off x="218" y="4053"/>
                <a:ext cx="2" cy="0"/>
              </a:xfrm>
              <a:custGeom>
                <a:avLst/>
                <a:gdLst>
                  <a:gd name="T0" fmla="*/ 52 w 52"/>
                  <a:gd name="T1" fmla="*/ 11 h 17"/>
                  <a:gd name="T2" fmla="*/ 48 w 52"/>
                  <a:gd name="T3" fmla="*/ 12 h 17"/>
                  <a:gd name="T4" fmla="*/ 40 w 52"/>
                  <a:gd name="T5" fmla="*/ 15 h 17"/>
                  <a:gd name="T6" fmla="*/ 29 w 52"/>
                  <a:gd name="T7" fmla="*/ 17 h 17"/>
                  <a:gd name="T8" fmla="*/ 15 w 52"/>
                  <a:gd name="T9" fmla="*/ 16 h 17"/>
                  <a:gd name="T10" fmla="*/ 0 w 52"/>
                  <a:gd name="T11" fmla="*/ 11 h 17"/>
                  <a:gd name="T12" fmla="*/ 0 w 52"/>
                  <a:gd name="T13" fmla="*/ 11 h 17"/>
                  <a:gd name="T14" fmla="*/ 9 w 52"/>
                  <a:gd name="T15" fmla="*/ 4 h 17"/>
                  <a:gd name="T16" fmla="*/ 20 w 52"/>
                  <a:gd name="T17" fmla="*/ 0 h 17"/>
                  <a:gd name="T18" fmla="*/ 32 w 52"/>
                  <a:gd name="T19" fmla="*/ 0 h 17"/>
                  <a:gd name="T20" fmla="*/ 43 w 52"/>
                  <a:gd name="T21" fmla="*/ 3 h 17"/>
                  <a:gd name="T22" fmla="*/ 52 w 52"/>
                  <a:gd name="T23" fmla="*/ 11 h 17"/>
                  <a:gd name="T24" fmla="*/ 52 w 52"/>
                  <a:gd name="T25" fmla="*/ 11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 h="17">
                    <a:moveTo>
                      <a:pt x="52" y="11"/>
                    </a:moveTo>
                    <a:lnTo>
                      <a:pt x="48" y="12"/>
                    </a:lnTo>
                    <a:lnTo>
                      <a:pt x="40" y="15"/>
                    </a:lnTo>
                    <a:lnTo>
                      <a:pt x="29" y="17"/>
                    </a:lnTo>
                    <a:lnTo>
                      <a:pt x="15" y="16"/>
                    </a:lnTo>
                    <a:lnTo>
                      <a:pt x="0" y="11"/>
                    </a:lnTo>
                    <a:lnTo>
                      <a:pt x="0" y="11"/>
                    </a:lnTo>
                    <a:lnTo>
                      <a:pt x="9" y="4"/>
                    </a:lnTo>
                    <a:lnTo>
                      <a:pt x="20" y="0"/>
                    </a:lnTo>
                    <a:lnTo>
                      <a:pt x="32" y="0"/>
                    </a:lnTo>
                    <a:lnTo>
                      <a:pt x="43" y="3"/>
                    </a:lnTo>
                    <a:lnTo>
                      <a:pt x="52" y="11"/>
                    </a:lnTo>
                    <a:lnTo>
                      <a:pt x="52" y="1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40" name="Freeform 56"/>
              <p:cNvSpPr>
                <a:spLocks/>
              </p:cNvSpPr>
              <p:nvPr/>
            </p:nvSpPr>
            <p:spPr bwMode="auto">
              <a:xfrm>
                <a:off x="215" y="4053"/>
                <a:ext cx="2" cy="1"/>
              </a:xfrm>
              <a:custGeom>
                <a:avLst/>
                <a:gdLst>
                  <a:gd name="T0" fmla="*/ 56 w 56"/>
                  <a:gd name="T1" fmla="*/ 10 h 51"/>
                  <a:gd name="T2" fmla="*/ 51 w 56"/>
                  <a:gd name="T3" fmla="*/ 51 h 51"/>
                  <a:gd name="T4" fmla="*/ 0 w 56"/>
                  <a:gd name="T5" fmla="*/ 0 h 51"/>
                  <a:gd name="T6" fmla="*/ 0 w 56"/>
                  <a:gd name="T7" fmla="*/ 0 h 51"/>
                  <a:gd name="T8" fmla="*/ 10 w 56"/>
                  <a:gd name="T9" fmla="*/ 2 h 51"/>
                  <a:gd name="T10" fmla="*/ 21 w 56"/>
                  <a:gd name="T11" fmla="*/ 5 h 51"/>
                  <a:gd name="T12" fmla="*/ 31 w 56"/>
                  <a:gd name="T13" fmla="*/ 9 h 51"/>
                  <a:gd name="T14" fmla="*/ 43 w 56"/>
                  <a:gd name="T15" fmla="*/ 10 h 51"/>
                  <a:gd name="T16" fmla="*/ 56 w 56"/>
                  <a:gd name="T17" fmla="*/ 10 h 51"/>
                  <a:gd name="T18" fmla="*/ 56 w 56"/>
                  <a:gd name="T19" fmla="*/ 1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51">
                    <a:moveTo>
                      <a:pt x="56" y="10"/>
                    </a:moveTo>
                    <a:lnTo>
                      <a:pt x="51" y="51"/>
                    </a:lnTo>
                    <a:lnTo>
                      <a:pt x="0" y="0"/>
                    </a:lnTo>
                    <a:lnTo>
                      <a:pt x="0" y="0"/>
                    </a:lnTo>
                    <a:lnTo>
                      <a:pt x="10" y="2"/>
                    </a:lnTo>
                    <a:lnTo>
                      <a:pt x="21" y="5"/>
                    </a:lnTo>
                    <a:lnTo>
                      <a:pt x="31" y="9"/>
                    </a:lnTo>
                    <a:lnTo>
                      <a:pt x="43" y="10"/>
                    </a:lnTo>
                    <a:lnTo>
                      <a:pt x="56" y="10"/>
                    </a:lnTo>
                    <a:lnTo>
                      <a:pt x="56" y="1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41" name="Freeform 57"/>
              <p:cNvSpPr>
                <a:spLocks/>
              </p:cNvSpPr>
              <p:nvPr/>
            </p:nvSpPr>
            <p:spPr bwMode="auto">
              <a:xfrm>
                <a:off x="216" y="4053"/>
                <a:ext cx="2" cy="8"/>
              </a:xfrm>
              <a:custGeom>
                <a:avLst/>
                <a:gdLst>
                  <a:gd name="T0" fmla="*/ 59 w 74"/>
                  <a:gd name="T1" fmla="*/ 186 h 357"/>
                  <a:gd name="T2" fmla="*/ 49 w 74"/>
                  <a:gd name="T3" fmla="*/ 199 h 357"/>
                  <a:gd name="T4" fmla="*/ 40 w 74"/>
                  <a:gd name="T5" fmla="*/ 214 h 357"/>
                  <a:gd name="T6" fmla="*/ 31 w 74"/>
                  <a:gd name="T7" fmla="*/ 230 h 357"/>
                  <a:gd name="T8" fmla="*/ 22 w 74"/>
                  <a:gd name="T9" fmla="*/ 248 h 357"/>
                  <a:gd name="T10" fmla="*/ 15 w 74"/>
                  <a:gd name="T11" fmla="*/ 265 h 357"/>
                  <a:gd name="T12" fmla="*/ 8 w 74"/>
                  <a:gd name="T13" fmla="*/ 283 h 357"/>
                  <a:gd name="T14" fmla="*/ 6 w 74"/>
                  <a:gd name="T15" fmla="*/ 301 h 357"/>
                  <a:gd name="T16" fmla="*/ 7 w 74"/>
                  <a:gd name="T17" fmla="*/ 320 h 357"/>
                  <a:gd name="T18" fmla="*/ 13 w 74"/>
                  <a:gd name="T19" fmla="*/ 338 h 357"/>
                  <a:gd name="T20" fmla="*/ 23 w 74"/>
                  <a:gd name="T21" fmla="*/ 357 h 357"/>
                  <a:gd name="T22" fmla="*/ 23 w 74"/>
                  <a:gd name="T23" fmla="*/ 357 h 357"/>
                  <a:gd name="T24" fmla="*/ 18 w 74"/>
                  <a:gd name="T25" fmla="*/ 357 h 357"/>
                  <a:gd name="T26" fmla="*/ 13 w 74"/>
                  <a:gd name="T27" fmla="*/ 356 h 357"/>
                  <a:gd name="T28" fmla="*/ 9 w 74"/>
                  <a:gd name="T29" fmla="*/ 353 h 357"/>
                  <a:gd name="T30" fmla="*/ 5 w 74"/>
                  <a:gd name="T31" fmla="*/ 350 h 357"/>
                  <a:gd name="T32" fmla="*/ 2 w 74"/>
                  <a:gd name="T33" fmla="*/ 347 h 357"/>
                  <a:gd name="T34" fmla="*/ 2 w 74"/>
                  <a:gd name="T35" fmla="*/ 347 h 357"/>
                  <a:gd name="T36" fmla="*/ 0 w 74"/>
                  <a:gd name="T37" fmla="*/ 328 h 357"/>
                  <a:gd name="T38" fmla="*/ 0 w 74"/>
                  <a:gd name="T39" fmla="*/ 310 h 357"/>
                  <a:gd name="T40" fmla="*/ 1 w 74"/>
                  <a:gd name="T41" fmla="*/ 292 h 357"/>
                  <a:gd name="T42" fmla="*/ 4 w 74"/>
                  <a:gd name="T43" fmla="*/ 274 h 357"/>
                  <a:gd name="T44" fmla="*/ 8 w 74"/>
                  <a:gd name="T45" fmla="*/ 258 h 357"/>
                  <a:gd name="T46" fmla="*/ 14 w 74"/>
                  <a:gd name="T47" fmla="*/ 242 h 357"/>
                  <a:gd name="T48" fmla="*/ 20 w 74"/>
                  <a:gd name="T49" fmla="*/ 226 h 357"/>
                  <a:gd name="T50" fmla="*/ 28 w 74"/>
                  <a:gd name="T51" fmla="*/ 211 h 357"/>
                  <a:gd name="T52" fmla="*/ 37 w 74"/>
                  <a:gd name="T53" fmla="*/ 198 h 357"/>
                  <a:gd name="T54" fmla="*/ 48 w 74"/>
                  <a:gd name="T55" fmla="*/ 186 h 357"/>
                  <a:gd name="T56" fmla="*/ 48 w 74"/>
                  <a:gd name="T57" fmla="*/ 186 h 357"/>
                  <a:gd name="T58" fmla="*/ 50 w 74"/>
                  <a:gd name="T59" fmla="*/ 167 h 357"/>
                  <a:gd name="T60" fmla="*/ 52 w 74"/>
                  <a:gd name="T61" fmla="*/ 149 h 357"/>
                  <a:gd name="T62" fmla="*/ 52 w 74"/>
                  <a:gd name="T63" fmla="*/ 130 h 357"/>
                  <a:gd name="T64" fmla="*/ 52 w 74"/>
                  <a:gd name="T65" fmla="*/ 111 h 357"/>
                  <a:gd name="T66" fmla="*/ 52 w 74"/>
                  <a:gd name="T67" fmla="*/ 92 h 357"/>
                  <a:gd name="T68" fmla="*/ 52 w 74"/>
                  <a:gd name="T69" fmla="*/ 73 h 357"/>
                  <a:gd name="T70" fmla="*/ 53 w 74"/>
                  <a:gd name="T71" fmla="*/ 54 h 357"/>
                  <a:gd name="T72" fmla="*/ 55 w 74"/>
                  <a:gd name="T73" fmla="*/ 36 h 357"/>
                  <a:gd name="T74" fmla="*/ 59 w 74"/>
                  <a:gd name="T75" fmla="*/ 18 h 357"/>
                  <a:gd name="T76" fmla="*/ 64 w 74"/>
                  <a:gd name="T77" fmla="*/ 0 h 357"/>
                  <a:gd name="T78" fmla="*/ 64 w 74"/>
                  <a:gd name="T79" fmla="*/ 0 h 357"/>
                  <a:gd name="T80" fmla="*/ 70 w 74"/>
                  <a:gd name="T81" fmla="*/ 23 h 357"/>
                  <a:gd name="T82" fmla="*/ 74 w 74"/>
                  <a:gd name="T83" fmla="*/ 43 h 357"/>
                  <a:gd name="T84" fmla="*/ 74 w 74"/>
                  <a:gd name="T85" fmla="*/ 60 h 357"/>
                  <a:gd name="T86" fmla="*/ 73 w 74"/>
                  <a:gd name="T87" fmla="*/ 76 h 357"/>
                  <a:gd name="T88" fmla="*/ 70 w 74"/>
                  <a:gd name="T89" fmla="*/ 92 h 357"/>
                  <a:gd name="T90" fmla="*/ 66 w 74"/>
                  <a:gd name="T91" fmla="*/ 107 h 357"/>
                  <a:gd name="T92" fmla="*/ 62 w 74"/>
                  <a:gd name="T93" fmla="*/ 123 h 357"/>
                  <a:gd name="T94" fmla="*/ 59 w 74"/>
                  <a:gd name="T95" fmla="*/ 141 h 357"/>
                  <a:gd name="T96" fmla="*/ 57 w 74"/>
                  <a:gd name="T97" fmla="*/ 162 h 357"/>
                  <a:gd name="T98" fmla="*/ 59 w 74"/>
                  <a:gd name="T99" fmla="*/ 186 h 357"/>
                  <a:gd name="T100" fmla="*/ 59 w 74"/>
                  <a:gd name="T101" fmla="*/ 186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4" h="357">
                    <a:moveTo>
                      <a:pt x="59" y="186"/>
                    </a:moveTo>
                    <a:lnTo>
                      <a:pt x="49" y="199"/>
                    </a:lnTo>
                    <a:lnTo>
                      <a:pt x="40" y="214"/>
                    </a:lnTo>
                    <a:lnTo>
                      <a:pt x="31" y="230"/>
                    </a:lnTo>
                    <a:lnTo>
                      <a:pt x="22" y="248"/>
                    </a:lnTo>
                    <a:lnTo>
                      <a:pt x="15" y="265"/>
                    </a:lnTo>
                    <a:lnTo>
                      <a:pt x="8" y="283"/>
                    </a:lnTo>
                    <a:lnTo>
                      <a:pt x="6" y="301"/>
                    </a:lnTo>
                    <a:lnTo>
                      <a:pt x="7" y="320"/>
                    </a:lnTo>
                    <a:lnTo>
                      <a:pt x="13" y="338"/>
                    </a:lnTo>
                    <a:lnTo>
                      <a:pt x="23" y="357"/>
                    </a:lnTo>
                    <a:lnTo>
                      <a:pt x="23" y="357"/>
                    </a:lnTo>
                    <a:lnTo>
                      <a:pt x="18" y="357"/>
                    </a:lnTo>
                    <a:lnTo>
                      <a:pt x="13" y="356"/>
                    </a:lnTo>
                    <a:lnTo>
                      <a:pt x="9" y="353"/>
                    </a:lnTo>
                    <a:lnTo>
                      <a:pt x="5" y="350"/>
                    </a:lnTo>
                    <a:lnTo>
                      <a:pt x="2" y="347"/>
                    </a:lnTo>
                    <a:lnTo>
                      <a:pt x="2" y="347"/>
                    </a:lnTo>
                    <a:lnTo>
                      <a:pt x="0" y="328"/>
                    </a:lnTo>
                    <a:lnTo>
                      <a:pt x="0" y="310"/>
                    </a:lnTo>
                    <a:lnTo>
                      <a:pt x="1" y="292"/>
                    </a:lnTo>
                    <a:lnTo>
                      <a:pt x="4" y="274"/>
                    </a:lnTo>
                    <a:lnTo>
                      <a:pt x="8" y="258"/>
                    </a:lnTo>
                    <a:lnTo>
                      <a:pt x="14" y="242"/>
                    </a:lnTo>
                    <a:lnTo>
                      <a:pt x="20" y="226"/>
                    </a:lnTo>
                    <a:lnTo>
                      <a:pt x="28" y="211"/>
                    </a:lnTo>
                    <a:lnTo>
                      <a:pt x="37" y="198"/>
                    </a:lnTo>
                    <a:lnTo>
                      <a:pt x="48" y="186"/>
                    </a:lnTo>
                    <a:lnTo>
                      <a:pt x="48" y="186"/>
                    </a:lnTo>
                    <a:lnTo>
                      <a:pt x="50" y="167"/>
                    </a:lnTo>
                    <a:lnTo>
                      <a:pt x="52" y="149"/>
                    </a:lnTo>
                    <a:lnTo>
                      <a:pt x="52" y="130"/>
                    </a:lnTo>
                    <a:lnTo>
                      <a:pt x="52" y="111"/>
                    </a:lnTo>
                    <a:lnTo>
                      <a:pt x="52" y="92"/>
                    </a:lnTo>
                    <a:lnTo>
                      <a:pt x="52" y="73"/>
                    </a:lnTo>
                    <a:lnTo>
                      <a:pt x="53" y="54"/>
                    </a:lnTo>
                    <a:lnTo>
                      <a:pt x="55" y="36"/>
                    </a:lnTo>
                    <a:lnTo>
                      <a:pt x="59" y="18"/>
                    </a:lnTo>
                    <a:lnTo>
                      <a:pt x="64" y="0"/>
                    </a:lnTo>
                    <a:lnTo>
                      <a:pt x="64" y="0"/>
                    </a:lnTo>
                    <a:lnTo>
                      <a:pt x="70" y="23"/>
                    </a:lnTo>
                    <a:lnTo>
                      <a:pt x="74" y="43"/>
                    </a:lnTo>
                    <a:lnTo>
                      <a:pt x="74" y="60"/>
                    </a:lnTo>
                    <a:lnTo>
                      <a:pt x="73" y="76"/>
                    </a:lnTo>
                    <a:lnTo>
                      <a:pt x="70" y="92"/>
                    </a:lnTo>
                    <a:lnTo>
                      <a:pt x="66" y="107"/>
                    </a:lnTo>
                    <a:lnTo>
                      <a:pt x="62" y="123"/>
                    </a:lnTo>
                    <a:lnTo>
                      <a:pt x="59" y="141"/>
                    </a:lnTo>
                    <a:lnTo>
                      <a:pt x="57" y="162"/>
                    </a:lnTo>
                    <a:lnTo>
                      <a:pt x="59" y="186"/>
                    </a:lnTo>
                    <a:lnTo>
                      <a:pt x="59" y="186"/>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42" name="Freeform 58"/>
              <p:cNvSpPr>
                <a:spLocks/>
              </p:cNvSpPr>
              <p:nvPr/>
            </p:nvSpPr>
            <p:spPr bwMode="auto">
              <a:xfrm>
                <a:off x="211" y="4054"/>
                <a:ext cx="3" cy="4"/>
              </a:xfrm>
              <a:custGeom>
                <a:avLst/>
                <a:gdLst>
                  <a:gd name="T0" fmla="*/ 127 w 127"/>
                  <a:gd name="T1" fmla="*/ 0 h 160"/>
                  <a:gd name="T2" fmla="*/ 124 w 127"/>
                  <a:gd name="T3" fmla="*/ 20 h 160"/>
                  <a:gd name="T4" fmla="*/ 118 w 127"/>
                  <a:gd name="T5" fmla="*/ 39 h 160"/>
                  <a:gd name="T6" fmla="*/ 110 w 127"/>
                  <a:gd name="T7" fmla="*/ 58 h 160"/>
                  <a:gd name="T8" fmla="*/ 99 w 127"/>
                  <a:gd name="T9" fmla="*/ 76 h 160"/>
                  <a:gd name="T10" fmla="*/ 86 w 127"/>
                  <a:gd name="T11" fmla="*/ 93 h 160"/>
                  <a:gd name="T12" fmla="*/ 72 w 127"/>
                  <a:gd name="T13" fmla="*/ 109 h 160"/>
                  <a:gd name="T14" fmla="*/ 56 w 127"/>
                  <a:gd name="T15" fmla="*/ 123 h 160"/>
                  <a:gd name="T16" fmla="*/ 39 w 127"/>
                  <a:gd name="T17" fmla="*/ 137 h 160"/>
                  <a:gd name="T18" fmla="*/ 22 w 127"/>
                  <a:gd name="T19" fmla="*/ 149 h 160"/>
                  <a:gd name="T20" fmla="*/ 5 w 127"/>
                  <a:gd name="T21" fmla="*/ 160 h 160"/>
                  <a:gd name="T22" fmla="*/ 5 w 127"/>
                  <a:gd name="T23" fmla="*/ 160 h 160"/>
                  <a:gd name="T24" fmla="*/ 0 w 127"/>
                  <a:gd name="T25" fmla="*/ 140 h 160"/>
                  <a:gd name="T26" fmla="*/ 2 w 127"/>
                  <a:gd name="T27" fmla="*/ 124 h 160"/>
                  <a:gd name="T28" fmla="*/ 9 w 127"/>
                  <a:gd name="T29" fmla="*/ 113 h 160"/>
                  <a:gd name="T30" fmla="*/ 21 w 127"/>
                  <a:gd name="T31" fmla="*/ 104 h 160"/>
                  <a:gd name="T32" fmla="*/ 35 w 127"/>
                  <a:gd name="T33" fmla="*/ 96 h 160"/>
                  <a:gd name="T34" fmla="*/ 51 w 127"/>
                  <a:gd name="T35" fmla="*/ 88 h 160"/>
                  <a:gd name="T36" fmla="*/ 67 w 127"/>
                  <a:gd name="T37" fmla="*/ 80 h 160"/>
                  <a:gd name="T38" fmla="*/ 81 w 127"/>
                  <a:gd name="T39" fmla="*/ 70 h 160"/>
                  <a:gd name="T40" fmla="*/ 94 w 127"/>
                  <a:gd name="T41" fmla="*/ 57 h 160"/>
                  <a:gd name="T42" fmla="*/ 102 w 127"/>
                  <a:gd name="T43" fmla="*/ 40 h 160"/>
                  <a:gd name="T44" fmla="*/ 102 w 127"/>
                  <a:gd name="T45" fmla="*/ 40 h 160"/>
                  <a:gd name="T46" fmla="*/ 104 w 127"/>
                  <a:gd name="T47" fmla="*/ 30 h 160"/>
                  <a:gd name="T48" fmla="*/ 108 w 127"/>
                  <a:gd name="T49" fmla="*/ 19 h 160"/>
                  <a:gd name="T50" fmla="*/ 112 w 127"/>
                  <a:gd name="T51" fmla="*/ 10 h 160"/>
                  <a:gd name="T52" fmla="*/ 118 w 127"/>
                  <a:gd name="T53" fmla="*/ 3 h 160"/>
                  <a:gd name="T54" fmla="*/ 127 w 127"/>
                  <a:gd name="T55" fmla="*/ 0 h 160"/>
                  <a:gd name="T56" fmla="*/ 127 w 127"/>
                  <a:gd name="T57" fmla="*/ 0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7" h="160">
                    <a:moveTo>
                      <a:pt x="127" y="0"/>
                    </a:moveTo>
                    <a:lnTo>
                      <a:pt x="124" y="20"/>
                    </a:lnTo>
                    <a:lnTo>
                      <a:pt x="118" y="39"/>
                    </a:lnTo>
                    <a:lnTo>
                      <a:pt x="110" y="58"/>
                    </a:lnTo>
                    <a:lnTo>
                      <a:pt x="99" y="76"/>
                    </a:lnTo>
                    <a:lnTo>
                      <a:pt x="86" y="93"/>
                    </a:lnTo>
                    <a:lnTo>
                      <a:pt x="72" y="109"/>
                    </a:lnTo>
                    <a:lnTo>
                      <a:pt x="56" y="123"/>
                    </a:lnTo>
                    <a:lnTo>
                      <a:pt x="39" y="137"/>
                    </a:lnTo>
                    <a:lnTo>
                      <a:pt x="22" y="149"/>
                    </a:lnTo>
                    <a:lnTo>
                      <a:pt x="5" y="160"/>
                    </a:lnTo>
                    <a:lnTo>
                      <a:pt x="5" y="160"/>
                    </a:lnTo>
                    <a:lnTo>
                      <a:pt x="0" y="140"/>
                    </a:lnTo>
                    <a:lnTo>
                      <a:pt x="2" y="124"/>
                    </a:lnTo>
                    <a:lnTo>
                      <a:pt x="9" y="113"/>
                    </a:lnTo>
                    <a:lnTo>
                      <a:pt x="21" y="104"/>
                    </a:lnTo>
                    <a:lnTo>
                      <a:pt x="35" y="96"/>
                    </a:lnTo>
                    <a:lnTo>
                      <a:pt x="51" y="88"/>
                    </a:lnTo>
                    <a:lnTo>
                      <a:pt x="67" y="80"/>
                    </a:lnTo>
                    <a:lnTo>
                      <a:pt x="81" y="70"/>
                    </a:lnTo>
                    <a:lnTo>
                      <a:pt x="94" y="57"/>
                    </a:lnTo>
                    <a:lnTo>
                      <a:pt x="102" y="40"/>
                    </a:lnTo>
                    <a:lnTo>
                      <a:pt x="102" y="40"/>
                    </a:lnTo>
                    <a:lnTo>
                      <a:pt x="104" y="30"/>
                    </a:lnTo>
                    <a:lnTo>
                      <a:pt x="108" y="19"/>
                    </a:lnTo>
                    <a:lnTo>
                      <a:pt x="112" y="10"/>
                    </a:lnTo>
                    <a:lnTo>
                      <a:pt x="118" y="3"/>
                    </a:lnTo>
                    <a:lnTo>
                      <a:pt x="127" y="0"/>
                    </a:lnTo>
                    <a:lnTo>
                      <a:pt x="127"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43" name="Freeform 59"/>
              <p:cNvSpPr>
                <a:spLocks/>
              </p:cNvSpPr>
              <p:nvPr/>
            </p:nvSpPr>
            <p:spPr bwMode="auto">
              <a:xfrm>
                <a:off x="219" y="4054"/>
                <a:ext cx="2" cy="1"/>
              </a:xfrm>
              <a:custGeom>
                <a:avLst/>
                <a:gdLst>
                  <a:gd name="T0" fmla="*/ 0 w 77"/>
                  <a:gd name="T1" fmla="*/ 5 h 5"/>
                  <a:gd name="T2" fmla="*/ 0 w 77"/>
                  <a:gd name="T3" fmla="*/ 0 h 5"/>
                  <a:gd name="T4" fmla="*/ 77 w 77"/>
                  <a:gd name="T5" fmla="*/ 0 h 5"/>
                  <a:gd name="T6" fmla="*/ 77 w 77"/>
                  <a:gd name="T7" fmla="*/ 5 h 5"/>
                  <a:gd name="T8" fmla="*/ 0 w 77"/>
                  <a:gd name="T9" fmla="*/ 5 h 5"/>
                  <a:gd name="T10" fmla="*/ 0 w 77"/>
                  <a:gd name="T11" fmla="*/ 5 h 5"/>
                </a:gdLst>
                <a:ahLst/>
                <a:cxnLst>
                  <a:cxn ang="0">
                    <a:pos x="T0" y="T1"/>
                  </a:cxn>
                  <a:cxn ang="0">
                    <a:pos x="T2" y="T3"/>
                  </a:cxn>
                  <a:cxn ang="0">
                    <a:pos x="T4" y="T5"/>
                  </a:cxn>
                  <a:cxn ang="0">
                    <a:pos x="T6" y="T7"/>
                  </a:cxn>
                  <a:cxn ang="0">
                    <a:pos x="T8" y="T9"/>
                  </a:cxn>
                  <a:cxn ang="0">
                    <a:pos x="T10" y="T11"/>
                  </a:cxn>
                </a:cxnLst>
                <a:rect l="0" t="0" r="r" b="b"/>
                <a:pathLst>
                  <a:path w="77" h="5">
                    <a:moveTo>
                      <a:pt x="0" y="5"/>
                    </a:moveTo>
                    <a:lnTo>
                      <a:pt x="0" y="0"/>
                    </a:lnTo>
                    <a:lnTo>
                      <a:pt x="77" y="0"/>
                    </a:lnTo>
                    <a:lnTo>
                      <a:pt x="77" y="5"/>
                    </a:lnTo>
                    <a:lnTo>
                      <a:pt x="0" y="5"/>
                    </a:lnTo>
                    <a:lnTo>
                      <a:pt x="0" y="5"/>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44" name="Freeform 60"/>
              <p:cNvSpPr>
                <a:spLocks/>
              </p:cNvSpPr>
              <p:nvPr/>
            </p:nvSpPr>
            <p:spPr bwMode="auto">
              <a:xfrm>
                <a:off x="220" y="4055"/>
                <a:ext cx="1" cy="0"/>
              </a:xfrm>
              <a:custGeom>
                <a:avLst/>
                <a:gdLst>
                  <a:gd name="T0" fmla="*/ 51 w 51"/>
                  <a:gd name="T1" fmla="*/ 1 h 11"/>
                  <a:gd name="T2" fmla="*/ 50 w 51"/>
                  <a:gd name="T3" fmla="*/ 2 h 11"/>
                  <a:gd name="T4" fmla="*/ 49 w 51"/>
                  <a:gd name="T5" fmla="*/ 5 h 11"/>
                  <a:gd name="T6" fmla="*/ 49 w 51"/>
                  <a:gd name="T7" fmla="*/ 7 h 11"/>
                  <a:gd name="T8" fmla="*/ 47 w 51"/>
                  <a:gd name="T9" fmla="*/ 9 h 11"/>
                  <a:gd name="T10" fmla="*/ 46 w 51"/>
                  <a:gd name="T11" fmla="*/ 11 h 11"/>
                  <a:gd name="T12" fmla="*/ 46 w 51"/>
                  <a:gd name="T13" fmla="*/ 11 h 11"/>
                  <a:gd name="T14" fmla="*/ 40 w 51"/>
                  <a:gd name="T15" fmla="*/ 9 h 11"/>
                  <a:gd name="T16" fmla="*/ 31 w 51"/>
                  <a:gd name="T17" fmla="*/ 8 h 11"/>
                  <a:gd name="T18" fmla="*/ 20 w 51"/>
                  <a:gd name="T19" fmla="*/ 8 h 11"/>
                  <a:gd name="T20" fmla="*/ 11 w 51"/>
                  <a:gd name="T21" fmla="*/ 8 h 11"/>
                  <a:gd name="T22" fmla="*/ 5 w 51"/>
                  <a:gd name="T23" fmla="*/ 10 h 11"/>
                  <a:gd name="T24" fmla="*/ 5 w 51"/>
                  <a:gd name="T25" fmla="*/ 10 h 11"/>
                  <a:gd name="T26" fmla="*/ 4 w 51"/>
                  <a:gd name="T27" fmla="*/ 8 h 11"/>
                  <a:gd name="T28" fmla="*/ 3 w 51"/>
                  <a:gd name="T29" fmla="*/ 6 h 11"/>
                  <a:gd name="T30" fmla="*/ 3 w 51"/>
                  <a:gd name="T31" fmla="*/ 4 h 11"/>
                  <a:gd name="T32" fmla="*/ 2 w 51"/>
                  <a:gd name="T33" fmla="*/ 1 h 11"/>
                  <a:gd name="T34" fmla="*/ 0 w 51"/>
                  <a:gd name="T35" fmla="*/ 0 h 11"/>
                  <a:gd name="T36" fmla="*/ 0 w 51"/>
                  <a:gd name="T37" fmla="*/ 0 h 11"/>
                  <a:gd name="T38" fmla="*/ 8 w 51"/>
                  <a:gd name="T39" fmla="*/ 3 h 11"/>
                  <a:gd name="T40" fmla="*/ 17 w 51"/>
                  <a:gd name="T41" fmla="*/ 5 h 11"/>
                  <a:gd name="T42" fmla="*/ 27 w 51"/>
                  <a:gd name="T43" fmla="*/ 5 h 11"/>
                  <a:gd name="T44" fmla="*/ 39 w 51"/>
                  <a:gd name="T45" fmla="*/ 4 h 11"/>
                  <a:gd name="T46" fmla="*/ 51 w 51"/>
                  <a:gd name="T47" fmla="*/ 1 h 11"/>
                  <a:gd name="T48" fmla="*/ 51 w 51"/>
                  <a:gd name="T49"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1" h="11">
                    <a:moveTo>
                      <a:pt x="51" y="1"/>
                    </a:moveTo>
                    <a:lnTo>
                      <a:pt x="50" y="2"/>
                    </a:lnTo>
                    <a:lnTo>
                      <a:pt x="49" y="5"/>
                    </a:lnTo>
                    <a:lnTo>
                      <a:pt x="49" y="7"/>
                    </a:lnTo>
                    <a:lnTo>
                      <a:pt x="47" y="9"/>
                    </a:lnTo>
                    <a:lnTo>
                      <a:pt x="46" y="11"/>
                    </a:lnTo>
                    <a:lnTo>
                      <a:pt x="46" y="11"/>
                    </a:lnTo>
                    <a:lnTo>
                      <a:pt x="40" y="9"/>
                    </a:lnTo>
                    <a:lnTo>
                      <a:pt x="31" y="8"/>
                    </a:lnTo>
                    <a:lnTo>
                      <a:pt x="20" y="8"/>
                    </a:lnTo>
                    <a:lnTo>
                      <a:pt x="11" y="8"/>
                    </a:lnTo>
                    <a:lnTo>
                      <a:pt x="5" y="10"/>
                    </a:lnTo>
                    <a:lnTo>
                      <a:pt x="5" y="10"/>
                    </a:lnTo>
                    <a:lnTo>
                      <a:pt x="4" y="8"/>
                    </a:lnTo>
                    <a:lnTo>
                      <a:pt x="3" y="6"/>
                    </a:lnTo>
                    <a:lnTo>
                      <a:pt x="3" y="4"/>
                    </a:lnTo>
                    <a:lnTo>
                      <a:pt x="2" y="1"/>
                    </a:lnTo>
                    <a:lnTo>
                      <a:pt x="0" y="0"/>
                    </a:lnTo>
                    <a:lnTo>
                      <a:pt x="0" y="0"/>
                    </a:lnTo>
                    <a:lnTo>
                      <a:pt x="8" y="3"/>
                    </a:lnTo>
                    <a:lnTo>
                      <a:pt x="17" y="5"/>
                    </a:lnTo>
                    <a:lnTo>
                      <a:pt x="27" y="5"/>
                    </a:lnTo>
                    <a:lnTo>
                      <a:pt x="39" y="4"/>
                    </a:lnTo>
                    <a:lnTo>
                      <a:pt x="51" y="1"/>
                    </a:lnTo>
                    <a:lnTo>
                      <a:pt x="51" y="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45" name="Freeform 61"/>
              <p:cNvSpPr>
                <a:spLocks/>
              </p:cNvSpPr>
              <p:nvPr/>
            </p:nvSpPr>
            <p:spPr bwMode="auto">
              <a:xfrm>
                <a:off x="213" y="4056"/>
                <a:ext cx="3" cy="3"/>
              </a:xfrm>
              <a:custGeom>
                <a:avLst/>
                <a:gdLst>
                  <a:gd name="T0" fmla="*/ 82 w 102"/>
                  <a:gd name="T1" fmla="*/ 65 h 116"/>
                  <a:gd name="T2" fmla="*/ 73 w 102"/>
                  <a:gd name="T3" fmla="*/ 71 h 116"/>
                  <a:gd name="T4" fmla="*/ 66 w 102"/>
                  <a:gd name="T5" fmla="*/ 77 h 116"/>
                  <a:gd name="T6" fmla="*/ 58 w 102"/>
                  <a:gd name="T7" fmla="*/ 83 h 116"/>
                  <a:gd name="T8" fmla="*/ 50 w 102"/>
                  <a:gd name="T9" fmla="*/ 88 h 116"/>
                  <a:gd name="T10" fmla="*/ 42 w 102"/>
                  <a:gd name="T11" fmla="*/ 95 h 116"/>
                  <a:gd name="T12" fmla="*/ 34 w 102"/>
                  <a:gd name="T13" fmla="*/ 99 h 116"/>
                  <a:gd name="T14" fmla="*/ 25 w 102"/>
                  <a:gd name="T15" fmla="*/ 104 h 116"/>
                  <a:gd name="T16" fmla="*/ 17 w 102"/>
                  <a:gd name="T17" fmla="*/ 108 h 116"/>
                  <a:gd name="T18" fmla="*/ 8 w 102"/>
                  <a:gd name="T19" fmla="*/ 112 h 116"/>
                  <a:gd name="T20" fmla="*/ 0 w 102"/>
                  <a:gd name="T21" fmla="*/ 116 h 116"/>
                  <a:gd name="T22" fmla="*/ 0 w 102"/>
                  <a:gd name="T23" fmla="*/ 116 h 116"/>
                  <a:gd name="T24" fmla="*/ 10 w 102"/>
                  <a:gd name="T25" fmla="*/ 106 h 116"/>
                  <a:gd name="T26" fmla="*/ 22 w 102"/>
                  <a:gd name="T27" fmla="*/ 97 h 116"/>
                  <a:gd name="T28" fmla="*/ 34 w 102"/>
                  <a:gd name="T29" fmla="*/ 86 h 116"/>
                  <a:gd name="T30" fmla="*/ 46 w 102"/>
                  <a:gd name="T31" fmla="*/ 75 h 116"/>
                  <a:gd name="T32" fmla="*/ 58 w 102"/>
                  <a:gd name="T33" fmla="*/ 63 h 116"/>
                  <a:gd name="T34" fmla="*/ 69 w 102"/>
                  <a:gd name="T35" fmla="*/ 52 h 116"/>
                  <a:gd name="T36" fmla="*/ 80 w 102"/>
                  <a:gd name="T37" fmla="*/ 39 h 116"/>
                  <a:gd name="T38" fmla="*/ 89 w 102"/>
                  <a:gd name="T39" fmla="*/ 26 h 116"/>
                  <a:gd name="T40" fmla="*/ 96 w 102"/>
                  <a:gd name="T41" fmla="*/ 13 h 116"/>
                  <a:gd name="T42" fmla="*/ 102 w 102"/>
                  <a:gd name="T43" fmla="*/ 0 h 116"/>
                  <a:gd name="T44" fmla="*/ 102 w 102"/>
                  <a:gd name="T45" fmla="*/ 0 h 116"/>
                  <a:gd name="T46" fmla="*/ 102 w 102"/>
                  <a:gd name="T47" fmla="*/ 12 h 116"/>
                  <a:gd name="T48" fmla="*/ 100 w 102"/>
                  <a:gd name="T49" fmla="*/ 24 h 116"/>
                  <a:gd name="T50" fmla="*/ 96 w 102"/>
                  <a:gd name="T51" fmla="*/ 37 h 116"/>
                  <a:gd name="T52" fmla="*/ 89 w 102"/>
                  <a:gd name="T53" fmla="*/ 51 h 116"/>
                  <a:gd name="T54" fmla="*/ 82 w 102"/>
                  <a:gd name="T55" fmla="*/ 65 h 116"/>
                  <a:gd name="T56" fmla="*/ 82 w 102"/>
                  <a:gd name="T57" fmla="*/ 65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2" h="116">
                    <a:moveTo>
                      <a:pt x="82" y="65"/>
                    </a:moveTo>
                    <a:lnTo>
                      <a:pt x="73" y="71"/>
                    </a:lnTo>
                    <a:lnTo>
                      <a:pt x="66" y="77"/>
                    </a:lnTo>
                    <a:lnTo>
                      <a:pt x="58" y="83"/>
                    </a:lnTo>
                    <a:lnTo>
                      <a:pt x="50" y="88"/>
                    </a:lnTo>
                    <a:lnTo>
                      <a:pt x="42" y="95"/>
                    </a:lnTo>
                    <a:lnTo>
                      <a:pt x="34" y="99"/>
                    </a:lnTo>
                    <a:lnTo>
                      <a:pt x="25" y="104"/>
                    </a:lnTo>
                    <a:lnTo>
                      <a:pt x="17" y="108"/>
                    </a:lnTo>
                    <a:lnTo>
                      <a:pt x="8" y="112"/>
                    </a:lnTo>
                    <a:lnTo>
                      <a:pt x="0" y="116"/>
                    </a:lnTo>
                    <a:lnTo>
                      <a:pt x="0" y="116"/>
                    </a:lnTo>
                    <a:lnTo>
                      <a:pt x="10" y="106"/>
                    </a:lnTo>
                    <a:lnTo>
                      <a:pt x="22" y="97"/>
                    </a:lnTo>
                    <a:lnTo>
                      <a:pt x="34" y="86"/>
                    </a:lnTo>
                    <a:lnTo>
                      <a:pt x="46" y="75"/>
                    </a:lnTo>
                    <a:lnTo>
                      <a:pt x="58" y="63"/>
                    </a:lnTo>
                    <a:lnTo>
                      <a:pt x="69" y="52"/>
                    </a:lnTo>
                    <a:lnTo>
                      <a:pt x="80" y="39"/>
                    </a:lnTo>
                    <a:lnTo>
                      <a:pt x="89" y="26"/>
                    </a:lnTo>
                    <a:lnTo>
                      <a:pt x="96" y="13"/>
                    </a:lnTo>
                    <a:lnTo>
                      <a:pt x="102" y="0"/>
                    </a:lnTo>
                    <a:lnTo>
                      <a:pt x="102" y="0"/>
                    </a:lnTo>
                    <a:lnTo>
                      <a:pt x="102" y="12"/>
                    </a:lnTo>
                    <a:lnTo>
                      <a:pt x="100" y="24"/>
                    </a:lnTo>
                    <a:lnTo>
                      <a:pt x="96" y="37"/>
                    </a:lnTo>
                    <a:lnTo>
                      <a:pt x="89" y="51"/>
                    </a:lnTo>
                    <a:lnTo>
                      <a:pt x="82" y="65"/>
                    </a:lnTo>
                    <a:lnTo>
                      <a:pt x="82" y="65"/>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46" name="Freeform 62"/>
              <p:cNvSpPr>
                <a:spLocks/>
              </p:cNvSpPr>
              <p:nvPr/>
            </p:nvSpPr>
            <p:spPr bwMode="auto">
              <a:xfrm>
                <a:off x="224" y="4058"/>
                <a:ext cx="2" cy="5"/>
              </a:xfrm>
              <a:custGeom>
                <a:avLst/>
                <a:gdLst>
                  <a:gd name="T0" fmla="*/ 96 w 96"/>
                  <a:gd name="T1" fmla="*/ 151 h 236"/>
                  <a:gd name="T2" fmla="*/ 93 w 96"/>
                  <a:gd name="T3" fmla="*/ 159 h 236"/>
                  <a:gd name="T4" fmla="*/ 91 w 96"/>
                  <a:gd name="T5" fmla="*/ 168 h 236"/>
                  <a:gd name="T6" fmla="*/ 88 w 96"/>
                  <a:gd name="T7" fmla="*/ 177 h 236"/>
                  <a:gd name="T8" fmla="*/ 85 w 96"/>
                  <a:gd name="T9" fmla="*/ 185 h 236"/>
                  <a:gd name="T10" fmla="*/ 81 w 96"/>
                  <a:gd name="T11" fmla="*/ 193 h 236"/>
                  <a:gd name="T12" fmla="*/ 77 w 96"/>
                  <a:gd name="T13" fmla="*/ 202 h 236"/>
                  <a:gd name="T14" fmla="*/ 73 w 96"/>
                  <a:gd name="T15" fmla="*/ 210 h 236"/>
                  <a:gd name="T16" fmla="*/ 70 w 96"/>
                  <a:gd name="T17" fmla="*/ 218 h 236"/>
                  <a:gd name="T18" fmla="*/ 67 w 96"/>
                  <a:gd name="T19" fmla="*/ 227 h 236"/>
                  <a:gd name="T20" fmla="*/ 65 w 96"/>
                  <a:gd name="T21" fmla="*/ 236 h 236"/>
                  <a:gd name="T22" fmla="*/ 65 w 96"/>
                  <a:gd name="T23" fmla="*/ 236 h 236"/>
                  <a:gd name="T24" fmla="*/ 54 w 96"/>
                  <a:gd name="T25" fmla="*/ 215 h 236"/>
                  <a:gd name="T26" fmla="*/ 43 w 96"/>
                  <a:gd name="T27" fmla="*/ 194 h 236"/>
                  <a:gd name="T28" fmla="*/ 33 w 96"/>
                  <a:gd name="T29" fmla="*/ 173 h 236"/>
                  <a:gd name="T30" fmla="*/ 22 w 96"/>
                  <a:gd name="T31" fmla="*/ 150 h 236"/>
                  <a:gd name="T32" fmla="*/ 14 w 96"/>
                  <a:gd name="T33" fmla="*/ 128 h 236"/>
                  <a:gd name="T34" fmla="*/ 7 w 96"/>
                  <a:gd name="T35" fmla="*/ 104 h 236"/>
                  <a:gd name="T36" fmla="*/ 2 w 96"/>
                  <a:gd name="T37" fmla="*/ 80 h 236"/>
                  <a:gd name="T38" fmla="*/ 0 w 96"/>
                  <a:gd name="T39" fmla="*/ 55 h 236"/>
                  <a:gd name="T40" fmla="*/ 0 w 96"/>
                  <a:gd name="T41" fmla="*/ 28 h 236"/>
                  <a:gd name="T42" fmla="*/ 4 w 96"/>
                  <a:gd name="T43" fmla="*/ 0 h 236"/>
                  <a:gd name="T44" fmla="*/ 4 w 96"/>
                  <a:gd name="T45" fmla="*/ 0 h 236"/>
                  <a:gd name="T46" fmla="*/ 16 w 96"/>
                  <a:gd name="T47" fmla="*/ 13 h 236"/>
                  <a:gd name="T48" fmla="*/ 27 w 96"/>
                  <a:gd name="T49" fmla="*/ 28 h 236"/>
                  <a:gd name="T50" fmla="*/ 38 w 96"/>
                  <a:gd name="T51" fmla="*/ 42 h 236"/>
                  <a:gd name="T52" fmla="*/ 48 w 96"/>
                  <a:gd name="T53" fmla="*/ 57 h 236"/>
                  <a:gd name="T54" fmla="*/ 56 w 96"/>
                  <a:gd name="T55" fmla="*/ 73 h 236"/>
                  <a:gd name="T56" fmla="*/ 64 w 96"/>
                  <a:gd name="T57" fmla="*/ 88 h 236"/>
                  <a:gd name="T58" fmla="*/ 72 w 96"/>
                  <a:gd name="T59" fmla="*/ 103 h 236"/>
                  <a:gd name="T60" fmla="*/ 80 w 96"/>
                  <a:gd name="T61" fmla="*/ 119 h 236"/>
                  <a:gd name="T62" fmla="*/ 88 w 96"/>
                  <a:gd name="T63" fmla="*/ 135 h 236"/>
                  <a:gd name="T64" fmla="*/ 96 w 96"/>
                  <a:gd name="T65" fmla="*/ 151 h 236"/>
                  <a:gd name="T66" fmla="*/ 96 w 96"/>
                  <a:gd name="T67" fmla="*/ 151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6" h="236">
                    <a:moveTo>
                      <a:pt x="96" y="151"/>
                    </a:moveTo>
                    <a:lnTo>
                      <a:pt x="93" y="159"/>
                    </a:lnTo>
                    <a:lnTo>
                      <a:pt x="91" y="168"/>
                    </a:lnTo>
                    <a:lnTo>
                      <a:pt x="88" y="177"/>
                    </a:lnTo>
                    <a:lnTo>
                      <a:pt x="85" y="185"/>
                    </a:lnTo>
                    <a:lnTo>
                      <a:pt x="81" y="193"/>
                    </a:lnTo>
                    <a:lnTo>
                      <a:pt x="77" y="202"/>
                    </a:lnTo>
                    <a:lnTo>
                      <a:pt x="73" y="210"/>
                    </a:lnTo>
                    <a:lnTo>
                      <a:pt x="70" y="218"/>
                    </a:lnTo>
                    <a:lnTo>
                      <a:pt x="67" y="227"/>
                    </a:lnTo>
                    <a:lnTo>
                      <a:pt x="65" y="236"/>
                    </a:lnTo>
                    <a:lnTo>
                      <a:pt x="65" y="236"/>
                    </a:lnTo>
                    <a:lnTo>
                      <a:pt x="54" y="215"/>
                    </a:lnTo>
                    <a:lnTo>
                      <a:pt x="43" y="194"/>
                    </a:lnTo>
                    <a:lnTo>
                      <a:pt x="33" y="173"/>
                    </a:lnTo>
                    <a:lnTo>
                      <a:pt x="22" y="150"/>
                    </a:lnTo>
                    <a:lnTo>
                      <a:pt x="14" y="128"/>
                    </a:lnTo>
                    <a:lnTo>
                      <a:pt x="7" y="104"/>
                    </a:lnTo>
                    <a:lnTo>
                      <a:pt x="2" y="80"/>
                    </a:lnTo>
                    <a:lnTo>
                      <a:pt x="0" y="55"/>
                    </a:lnTo>
                    <a:lnTo>
                      <a:pt x="0" y="28"/>
                    </a:lnTo>
                    <a:lnTo>
                      <a:pt x="4" y="0"/>
                    </a:lnTo>
                    <a:lnTo>
                      <a:pt x="4" y="0"/>
                    </a:lnTo>
                    <a:lnTo>
                      <a:pt x="16" y="13"/>
                    </a:lnTo>
                    <a:lnTo>
                      <a:pt x="27" y="28"/>
                    </a:lnTo>
                    <a:lnTo>
                      <a:pt x="38" y="42"/>
                    </a:lnTo>
                    <a:lnTo>
                      <a:pt x="48" y="57"/>
                    </a:lnTo>
                    <a:lnTo>
                      <a:pt x="56" y="73"/>
                    </a:lnTo>
                    <a:lnTo>
                      <a:pt x="64" y="88"/>
                    </a:lnTo>
                    <a:lnTo>
                      <a:pt x="72" y="103"/>
                    </a:lnTo>
                    <a:lnTo>
                      <a:pt x="80" y="119"/>
                    </a:lnTo>
                    <a:lnTo>
                      <a:pt x="88" y="135"/>
                    </a:lnTo>
                    <a:lnTo>
                      <a:pt x="96" y="151"/>
                    </a:lnTo>
                    <a:lnTo>
                      <a:pt x="96" y="15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47" name="Freeform 63"/>
              <p:cNvSpPr>
                <a:spLocks/>
              </p:cNvSpPr>
              <p:nvPr/>
            </p:nvSpPr>
            <p:spPr bwMode="auto">
              <a:xfrm>
                <a:off x="216" y="4058"/>
                <a:ext cx="5" cy="5"/>
              </a:xfrm>
              <a:custGeom>
                <a:avLst/>
                <a:gdLst>
                  <a:gd name="T0" fmla="*/ 200 w 200"/>
                  <a:gd name="T1" fmla="*/ 6 h 222"/>
                  <a:gd name="T2" fmla="*/ 190 w 200"/>
                  <a:gd name="T3" fmla="*/ 14 h 222"/>
                  <a:gd name="T4" fmla="*/ 182 w 200"/>
                  <a:gd name="T5" fmla="*/ 17 h 222"/>
                  <a:gd name="T6" fmla="*/ 173 w 200"/>
                  <a:gd name="T7" fmla="*/ 17 h 222"/>
                  <a:gd name="T8" fmla="*/ 163 w 200"/>
                  <a:gd name="T9" fmla="*/ 15 h 222"/>
                  <a:gd name="T10" fmla="*/ 154 w 200"/>
                  <a:gd name="T11" fmla="*/ 12 h 222"/>
                  <a:gd name="T12" fmla="*/ 143 w 200"/>
                  <a:gd name="T13" fmla="*/ 8 h 222"/>
                  <a:gd name="T14" fmla="*/ 133 w 200"/>
                  <a:gd name="T15" fmla="*/ 5 h 222"/>
                  <a:gd name="T16" fmla="*/ 123 w 200"/>
                  <a:gd name="T17" fmla="*/ 4 h 222"/>
                  <a:gd name="T18" fmla="*/ 113 w 200"/>
                  <a:gd name="T19" fmla="*/ 5 h 222"/>
                  <a:gd name="T20" fmla="*/ 102 w 200"/>
                  <a:gd name="T21" fmla="*/ 12 h 222"/>
                  <a:gd name="T22" fmla="*/ 102 w 200"/>
                  <a:gd name="T23" fmla="*/ 12 h 222"/>
                  <a:gd name="T24" fmla="*/ 84 w 200"/>
                  <a:gd name="T25" fmla="*/ 27 h 222"/>
                  <a:gd name="T26" fmla="*/ 71 w 200"/>
                  <a:gd name="T27" fmla="*/ 46 h 222"/>
                  <a:gd name="T28" fmla="*/ 62 w 200"/>
                  <a:gd name="T29" fmla="*/ 67 h 222"/>
                  <a:gd name="T30" fmla="*/ 54 w 200"/>
                  <a:gd name="T31" fmla="*/ 89 h 222"/>
                  <a:gd name="T32" fmla="*/ 49 w 200"/>
                  <a:gd name="T33" fmla="*/ 113 h 222"/>
                  <a:gd name="T34" fmla="*/ 44 w 200"/>
                  <a:gd name="T35" fmla="*/ 137 h 222"/>
                  <a:gd name="T36" fmla="*/ 39 w 200"/>
                  <a:gd name="T37" fmla="*/ 161 h 222"/>
                  <a:gd name="T38" fmla="*/ 31 w 200"/>
                  <a:gd name="T39" fmla="*/ 183 h 222"/>
                  <a:gd name="T40" fmla="*/ 20 w 200"/>
                  <a:gd name="T41" fmla="*/ 203 h 222"/>
                  <a:gd name="T42" fmla="*/ 5 w 200"/>
                  <a:gd name="T43" fmla="*/ 222 h 222"/>
                  <a:gd name="T44" fmla="*/ 0 w 200"/>
                  <a:gd name="T45" fmla="*/ 222 h 222"/>
                  <a:gd name="T46" fmla="*/ 0 w 200"/>
                  <a:gd name="T47" fmla="*/ 222 h 222"/>
                  <a:gd name="T48" fmla="*/ 15 w 200"/>
                  <a:gd name="T49" fmla="*/ 197 h 222"/>
                  <a:gd name="T50" fmla="*/ 26 w 200"/>
                  <a:gd name="T51" fmla="*/ 168 h 222"/>
                  <a:gd name="T52" fmla="*/ 33 w 200"/>
                  <a:gd name="T53" fmla="*/ 137 h 222"/>
                  <a:gd name="T54" fmla="*/ 40 w 200"/>
                  <a:gd name="T55" fmla="*/ 106 h 222"/>
                  <a:gd name="T56" fmla="*/ 47 w 200"/>
                  <a:gd name="T57" fmla="*/ 76 h 222"/>
                  <a:gd name="T58" fmla="*/ 57 w 200"/>
                  <a:gd name="T59" fmla="*/ 49 h 222"/>
                  <a:gd name="T60" fmla="*/ 70 w 200"/>
                  <a:gd name="T61" fmla="*/ 26 h 222"/>
                  <a:gd name="T62" fmla="*/ 89 w 200"/>
                  <a:gd name="T63" fmla="*/ 8 h 222"/>
                  <a:gd name="T64" fmla="*/ 117 w 200"/>
                  <a:gd name="T65" fmla="*/ 0 h 222"/>
                  <a:gd name="T66" fmla="*/ 154 w 200"/>
                  <a:gd name="T67" fmla="*/ 1 h 222"/>
                  <a:gd name="T68" fmla="*/ 154 w 200"/>
                  <a:gd name="T69" fmla="*/ 1 h 222"/>
                  <a:gd name="T70" fmla="*/ 161 w 200"/>
                  <a:gd name="T71" fmla="*/ 4 h 222"/>
                  <a:gd name="T72" fmla="*/ 170 w 200"/>
                  <a:gd name="T73" fmla="*/ 6 h 222"/>
                  <a:gd name="T74" fmla="*/ 180 w 200"/>
                  <a:gd name="T75" fmla="*/ 5 h 222"/>
                  <a:gd name="T76" fmla="*/ 189 w 200"/>
                  <a:gd name="T77" fmla="*/ 5 h 222"/>
                  <a:gd name="T78" fmla="*/ 200 w 200"/>
                  <a:gd name="T79" fmla="*/ 6 h 222"/>
                  <a:gd name="T80" fmla="*/ 200 w 200"/>
                  <a:gd name="T81" fmla="*/ 6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00" h="222">
                    <a:moveTo>
                      <a:pt x="200" y="6"/>
                    </a:moveTo>
                    <a:lnTo>
                      <a:pt x="190" y="14"/>
                    </a:lnTo>
                    <a:lnTo>
                      <a:pt x="182" y="17"/>
                    </a:lnTo>
                    <a:lnTo>
                      <a:pt x="173" y="17"/>
                    </a:lnTo>
                    <a:lnTo>
                      <a:pt x="163" y="15"/>
                    </a:lnTo>
                    <a:lnTo>
                      <a:pt x="154" y="12"/>
                    </a:lnTo>
                    <a:lnTo>
                      <a:pt x="143" y="8"/>
                    </a:lnTo>
                    <a:lnTo>
                      <a:pt x="133" y="5"/>
                    </a:lnTo>
                    <a:lnTo>
                      <a:pt x="123" y="4"/>
                    </a:lnTo>
                    <a:lnTo>
                      <a:pt x="113" y="5"/>
                    </a:lnTo>
                    <a:lnTo>
                      <a:pt x="102" y="12"/>
                    </a:lnTo>
                    <a:lnTo>
                      <a:pt x="102" y="12"/>
                    </a:lnTo>
                    <a:lnTo>
                      <a:pt x="84" y="27"/>
                    </a:lnTo>
                    <a:lnTo>
                      <a:pt x="71" y="46"/>
                    </a:lnTo>
                    <a:lnTo>
                      <a:pt x="62" y="67"/>
                    </a:lnTo>
                    <a:lnTo>
                      <a:pt x="54" y="89"/>
                    </a:lnTo>
                    <a:lnTo>
                      <a:pt x="49" y="113"/>
                    </a:lnTo>
                    <a:lnTo>
                      <a:pt x="44" y="137"/>
                    </a:lnTo>
                    <a:lnTo>
                      <a:pt x="39" y="161"/>
                    </a:lnTo>
                    <a:lnTo>
                      <a:pt x="31" y="183"/>
                    </a:lnTo>
                    <a:lnTo>
                      <a:pt x="20" y="203"/>
                    </a:lnTo>
                    <a:lnTo>
                      <a:pt x="5" y="222"/>
                    </a:lnTo>
                    <a:lnTo>
                      <a:pt x="0" y="222"/>
                    </a:lnTo>
                    <a:lnTo>
                      <a:pt x="0" y="222"/>
                    </a:lnTo>
                    <a:lnTo>
                      <a:pt x="15" y="197"/>
                    </a:lnTo>
                    <a:lnTo>
                      <a:pt x="26" y="168"/>
                    </a:lnTo>
                    <a:lnTo>
                      <a:pt x="33" y="137"/>
                    </a:lnTo>
                    <a:lnTo>
                      <a:pt x="40" y="106"/>
                    </a:lnTo>
                    <a:lnTo>
                      <a:pt x="47" y="76"/>
                    </a:lnTo>
                    <a:lnTo>
                      <a:pt x="57" y="49"/>
                    </a:lnTo>
                    <a:lnTo>
                      <a:pt x="70" y="26"/>
                    </a:lnTo>
                    <a:lnTo>
                      <a:pt x="89" y="8"/>
                    </a:lnTo>
                    <a:lnTo>
                      <a:pt x="117" y="0"/>
                    </a:lnTo>
                    <a:lnTo>
                      <a:pt x="154" y="1"/>
                    </a:lnTo>
                    <a:lnTo>
                      <a:pt x="154" y="1"/>
                    </a:lnTo>
                    <a:lnTo>
                      <a:pt x="161" y="4"/>
                    </a:lnTo>
                    <a:lnTo>
                      <a:pt x="170" y="6"/>
                    </a:lnTo>
                    <a:lnTo>
                      <a:pt x="180" y="5"/>
                    </a:lnTo>
                    <a:lnTo>
                      <a:pt x="189" y="5"/>
                    </a:lnTo>
                    <a:lnTo>
                      <a:pt x="200" y="6"/>
                    </a:lnTo>
                    <a:lnTo>
                      <a:pt x="200" y="6"/>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48" name="Freeform 64"/>
              <p:cNvSpPr>
                <a:spLocks/>
              </p:cNvSpPr>
              <p:nvPr/>
            </p:nvSpPr>
            <p:spPr bwMode="auto">
              <a:xfrm>
                <a:off x="215" y="4059"/>
                <a:ext cx="0" cy="2"/>
              </a:xfrm>
              <a:custGeom>
                <a:avLst/>
                <a:gdLst>
                  <a:gd name="T0" fmla="*/ 8 w 22"/>
                  <a:gd name="T1" fmla="*/ 50 h 100"/>
                  <a:gd name="T2" fmla="*/ 8 w 22"/>
                  <a:gd name="T3" fmla="*/ 59 h 100"/>
                  <a:gd name="T4" fmla="*/ 7 w 22"/>
                  <a:gd name="T5" fmla="*/ 69 h 100"/>
                  <a:gd name="T6" fmla="*/ 7 w 22"/>
                  <a:gd name="T7" fmla="*/ 79 h 100"/>
                  <a:gd name="T8" fmla="*/ 10 w 22"/>
                  <a:gd name="T9" fmla="*/ 88 h 100"/>
                  <a:gd name="T10" fmla="*/ 18 w 22"/>
                  <a:gd name="T11" fmla="*/ 95 h 100"/>
                  <a:gd name="T12" fmla="*/ 18 w 22"/>
                  <a:gd name="T13" fmla="*/ 95 h 100"/>
                  <a:gd name="T14" fmla="*/ 15 w 22"/>
                  <a:gd name="T15" fmla="*/ 97 h 100"/>
                  <a:gd name="T16" fmla="*/ 13 w 22"/>
                  <a:gd name="T17" fmla="*/ 99 h 100"/>
                  <a:gd name="T18" fmla="*/ 10 w 22"/>
                  <a:gd name="T19" fmla="*/ 99 h 100"/>
                  <a:gd name="T20" fmla="*/ 6 w 22"/>
                  <a:gd name="T21" fmla="*/ 100 h 100"/>
                  <a:gd name="T22" fmla="*/ 3 w 22"/>
                  <a:gd name="T23" fmla="*/ 100 h 100"/>
                  <a:gd name="T24" fmla="*/ 3 w 22"/>
                  <a:gd name="T25" fmla="*/ 100 h 100"/>
                  <a:gd name="T26" fmla="*/ 1 w 22"/>
                  <a:gd name="T27" fmla="*/ 90 h 100"/>
                  <a:gd name="T28" fmla="*/ 0 w 22"/>
                  <a:gd name="T29" fmla="*/ 80 h 100"/>
                  <a:gd name="T30" fmla="*/ 0 w 22"/>
                  <a:gd name="T31" fmla="*/ 70 h 100"/>
                  <a:gd name="T32" fmla="*/ 1 w 22"/>
                  <a:gd name="T33" fmla="*/ 59 h 100"/>
                  <a:gd name="T34" fmla="*/ 3 w 22"/>
                  <a:gd name="T35" fmla="*/ 49 h 100"/>
                  <a:gd name="T36" fmla="*/ 6 w 22"/>
                  <a:gd name="T37" fmla="*/ 39 h 100"/>
                  <a:gd name="T38" fmla="*/ 8 w 22"/>
                  <a:gd name="T39" fmla="*/ 29 h 100"/>
                  <a:gd name="T40" fmla="*/ 11 w 22"/>
                  <a:gd name="T41" fmla="*/ 19 h 100"/>
                  <a:gd name="T42" fmla="*/ 14 w 22"/>
                  <a:gd name="T43" fmla="*/ 9 h 100"/>
                  <a:gd name="T44" fmla="*/ 18 w 22"/>
                  <a:gd name="T45" fmla="*/ 0 h 100"/>
                  <a:gd name="T46" fmla="*/ 18 w 22"/>
                  <a:gd name="T47" fmla="*/ 0 h 100"/>
                  <a:gd name="T48" fmla="*/ 22 w 22"/>
                  <a:gd name="T49" fmla="*/ 10 h 100"/>
                  <a:gd name="T50" fmla="*/ 19 w 22"/>
                  <a:gd name="T51" fmla="*/ 19 h 100"/>
                  <a:gd name="T52" fmla="*/ 14 w 22"/>
                  <a:gd name="T53" fmla="*/ 29 h 100"/>
                  <a:gd name="T54" fmla="*/ 9 w 22"/>
                  <a:gd name="T55" fmla="*/ 39 h 100"/>
                  <a:gd name="T56" fmla="*/ 8 w 22"/>
                  <a:gd name="T57" fmla="*/ 50 h 100"/>
                  <a:gd name="T58" fmla="*/ 8 w 22"/>
                  <a:gd name="T59" fmla="*/ 5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 h="100">
                    <a:moveTo>
                      <a:pt x="8" y="50"/>
                    </a:moveTo>
                    <a:lnTo>
                      <a:pt x="8" y="59"/>
                    </a:lnTo>
                    <a:lnTo>
                      <a:pt x="7" y="69"/>
                    </a:lnTo>
                    <a:lnTo>
                      <a:pt x="7" y="79"/>
                    </a:lnTo>
                    <a:lnTo>
                      <a:pt x="10" y="88"/>
                    </a:lnTo>
                    <a:lnTo>
                      <a:pt x="18" y="95"/>
                    </a:lnTo>
                    <a:lnTo>
                      <a:pt x="18" y="95"/>
                    </a:lnTo>
                    <a:lnTo>
                      <a:pt x="15" y="97"/>
                    </a:lnTo>
                    <a:lnTo>
                      <a:pt x="13" y="99"/>
                    </a:lnTo>
                    <a:lnTo>
                      <a:pt x="10" y="99"/>
                    </a:lnTo>
                    <a:lnTo>
                      <a:pt x="6" y="100"/>
                    </a:lnTo>
                    <a:lnTo>
                      <a:pt x="3" y="100"/>
                    </a:lnTo>
                    <a:lnTo>
                      <a:pt x="3" y="100"/>
                    </a:lnTo>
                    <a:lnTo>
                      <a:pt x="1" y="90"/>
                    </a:lnTo>
                    <a:lnTo>
                      <a:pt x="0" y="80"/>
                    </a:lnTo>
                    <a:lnTo>
                      <a:pt x="0" y="70"/>
                    </a:lnTo>
                    <a:lnTo>
                      <a:pt x="1" y="59"/>
                    </a:lnTo>
                    <a:lnTo>
                      <a:pt x="3" y="49"/>
                    </a:lnTo>
                    <a:lnTo>
                      <a:pt x="6" y="39"/>
                    </a:lnTo>
                    <a:lnTo>
                      <a:pt x="8" y="29"/>
                    </a:lnTo>
                    <a:lnTo>
                      <a:pt x="11" y="19"/>
                    </a:lnTo>
                    <a:lnTo>
                      <a:pt x="14" y="9"/>
                    </a:lnTo>
                    <a:lnTo>
                      <a:pt x="18" y="0"/>
                    </a:lnTo>
                    <a:lnTo>
                      <a:pt x="18" y="0"/>
                    </a:lnTo>
                    <a:lnTo>
                      <a:pt x="22" y="10"/>
                    </a:lnTo>
                    <a:lnTo>
                      <a:pt x="19" y="19"/>
                    </a:lnTo>
                    <a:lnTo>
                      <a:pt x="14" y="29"/>
                    </a:lnTo>
                    <a:lnTo>
                      <a:pt x="9" y="39"/>
                    </a:lnTo>
                    <a:lnTo>
                      <a:pt x="8" y="50"/>
                    </a:lnTo>
                    <a:lnTo>
                      <a:pt x="8" y="50"/>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49" name="Freeform 65"/>
              <p:cNvSpPr>
                <a:spLocks/>
              </p:cNvSpPr>
              <p:nvPr/>
            </p:nvSpPr>
            <p:spPr bwMode="auto">
              <a:xfrm>
                <a:off x="212" y="4061"/>
                <a:ext cx="10" cy="11"/>
              </a:xfrm>
              <a:custGeom>
                <a:avLst/>
                <a:gdLst>
                  <a:gd name="T0" fmla="*/ 342 w 439"/>
                  <a:gd name="T1" fmla="*/ 164 h 502"/>
                  <a:gd name="T2" fmla="*/ 333 w 439"/>
                  <a:gd name="T3" fmla="*/ 176 h 502"/>
                  <a:gd name="T4" fmla="*/ 321 w 439"/>
                  <a:gd name="T5" fmla="*/ 181 h 502"/>
                  <a:gd name="T6" fmla="*/ 308 w 439"/>
                  <a:gd name="T7" fmla="*/ 198 h 502"/>
                  <a:gd name="T8" fmla="*/ 278 w 439"/>
                  <a:gd name="T9" fmla="*/ 224 h 502"/>
                  <a:gd name="T10" fmla="*/ 255 w 439"/>
                  <a:gd name="T11" fmla="*/ 251 h 502"/>
                  <a:gd name="T12" fmla="*/ 250 w 439"/>
                  <a:gd name="T13" fmla="*/ 246 h 502"/>
                  <a:gd name="T14" fmla="*/ 217 w 439"/>
                  <a:gd name="T15" fmla="*/ 270 h 502"/>
                  <a:gd name="T16" fmla="*/ 190 w 439"/>
                  <a:gd name="T17" fmla="*/ 288 h 502"/>
                  <a:gd name="T18" fmla="*/ 173 w 439"/>
                  <a:gd name="T19" fmla="*/ 301 h 502"/>
                  <a:gd name="T20" fmla="*/ 148 w 439"/>
                  <a:gd name="T21" fmla="*/ 321 h 502"/>
                  <a:gd name="T22" fmla="*/ 137 w 439"/>
                  <a:gd name="T23" fmla="*/ 339 h 502"/>
                  <a:gd name="T24" fmla="*/ 111 w 439"/>
                  <a:gd name="T25" fmla="*/ 372 h 502"/>
                  <a:gd name="T26" fmla="*/ 83 w 439"/>
                  <a:gd name="T27" fmla="*/ 402 h 502"/>
                  <a:gd name="T28" fmla="*/ 56 w 439"/>
                  <a:gd name="T29" fmla="*/ 432 h 502"/>
                  <a:gd name="T30" fmla="*/ 33 w 439"/>
                  <a:gd name="T31" fmla="*/ 464 h 502"/>
                  <a:gd name="T32" fmla="*/ 0 w 439"/>
                  <a:gd name="T33" fmla="*/ 502 h 502"/>
                  <a:gd name="T34" fmla="*/ 0 w 439"/>
                  <a:gd name="T35" fmla="*/ 492 h 502"/>
                  <a:gd name="T36" fmla="*/ 13 w 439"/>
                  <a:gd name="T37" fmla="*/ 482 h 502"/>
                  <a:gd name="T38" fmla="*/ 17 w 439"/>
                  <a:gd name="T39" fmla="*/ 465 h 502"/>
                  <a:gd name="T40" fmla="*/ 25 w 439"/>
                  <a:gd name="T41" fmla="*/ 462 h 502"/>
                  <a:gd name="T42" fmla="*/ 40 w 439"/>
                  <a:gd name="T43" fmla="*/ 438 h 502"/>
                  <a:gd name="T44" fmla="*/ 73 w 439"/>
                  <a:gd name="T45" fmla="*/ 391 h 502"/>
                  <a:gd name="T46" fmla="*/ 111 w 439"/>
                  <a:gd name="T47" fmla="*/ 347 h 502"/>
                  <a:gd name="T48" fmla="*/ 154 w 439"/>
                  <a:gd name="T49" fmla="*/ 305 h 502"/>
                  <a:gd name="T50" fmla="*/ 200 w 439"/>
                  <a:gd name="T51" fmla="*/ 271 h 502"/>
                  <a:gd name="T52" fmla="*/ 224 w 439"/>
                  <a:gd name="T53" fmla="*/ 246 h 502"/>
                  <a:gd name="T54" fmla="*/ 242 w 439"/>
                  <a:gd name="T55" fmla="*/ 237 h 502"/>
                  <a:gd name="T56" fmla="*/ 270 w 439"/>
                  <a:gd name="T57" fmla="*/ 215 h 502"/>
                  <a:gd name="T58" fmla="*/ 301 w 439"/>
                  <a:gd name="T59" fmla="*/ 186 h 502"/>
                  <a:gd name="T60" fmla="*/ 314 w 439"/>
                  <a:gd name="T61" fmla="*/ 167 h 502"/>
                  <a:gd name="T62" fmla="*/ 345 w 439"/>
                  <a:gd name="T63" fmla="*/ 133 h 502"/>
                  <a:gd name="T64" fmla="*/ 376 w 439"/>
                  <a:gd name="T65" fmla="*/ 99 h 502"/>
                  <a:gd name="T66" fmla="*/ 404 w 439"/>
                  <a:gd name="T67" fmla="*/ 62 h 502"/>
                  <a:gd name="T68" fmla="*/ 429 w 439"/>
                  <a:gd name="T69" fmla="*/ 22 h 502"/>
                  <a:gd name="T70" fmla="*/ 439 w 439"/>
                  <a:gd name="T71" fmla="*/ 0 h 502"/>
                  <a:gd name="T72" fmla="*/ 433 w 439"/>
                  <a:gd name="T73" fmla="*/ 36 h 502"/>
                  <a:gd name="T74" fmla="*/ 416 w 439"/>
                  <a:gd name="T75" fmla="*/ 69 h 502"/>
                  <a:gd name="T76" fmla="*/ 395 w 439"/>
                  <a:gd name="T77" fmla="*/ 101 h 502"/>
                  <a:gd name="T78" fmla="*/ 370 w 439"/>
                  <a:gd name="T79" fmla="*/ 131 h 502"/>
                  <a:gd name="T80" fmla="*/ 347 w 439"/>
                  <a:gd name="T81" fmla="*/ 161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39" h="502">
                    <a:moveTo>
                      <a:pt x="347" y="161"/>
                    </a:moveTo>
                    <a:lnTo>
                      <a:pt x="342" y="164"/>
                    </a:lnTo>
                    <a:lnTo>
                      <a:pt x="338" y="170"/>
                    </a:lnTo>
                    <a:lnTo>
                      <a:pt x="333" y="176"/>
                    </a:lnTo>
                    <a:lnTo>
                      <a:pt x="328" y="180"/>
                    </a:lnTo>
                    <a:lnTo>
                      <a:pt x="321" y="181"/>
                    </a:lnTo>
                    <a:lnTo>
                      <a:pt x="321" y="181"/>
                    </a:lnTo>
                    <a:lnTo>
                      <a:pt x="308" y="198"/>
                    </a:lnTo>
                    <a:lnTo>
                      <a:pt x="293" y="212"/>
                    </a:lnTo>
                    <a:lnTo>
                      <a:pt x="278" y="224"/>
                    </a:lnTo>
                    <a:lnTo>
                      <a:pt x="264" y="236"/>
                    </a:lnTo>
                    <a:lnTo>
                      <a:pt x="255" y="251"/>
                    </a:lnTo>
                    <a:lnTo>
                      <a:pt x="250" y="246"/>
                    </a:lnTo>
                    <a:lnTo>
                      <a:pt x="250" y="246"/>
                    </a:lnTo>
                    <a:lnTo>
                      <a:pt x="233" y="261"/>
                    </a:lnTo>
                    <a:lnTo>
                      <a:pt x="217" y="270"/>
                    </a:lnTo>
                    <a:lnTo>
                      <a:pt x="203" y="278"/>
                    </a:lnTo>
                    <a:lnTo>
                      <a:pt x="190" y="288"/>
                    </a:lnTo>
                    <a:lnTo>
                      <a:pt x="178" y="306"/>
                    </a:lnTo>
                    <a:lnTo>
                      <a:pt x="173" y="301"/>
                    </a:lnTo>
                    <a:lnTo>
                      <a:pt x="153" y="326"/>
                    </a:lnTo>
                    <a:lnTo>
                      <a:pt x="148" y="321"/>
                    </a:lnTo>
                    <a:lnTo>
                      <a:pt x="148" y="321"/>
                    </a:lnTo>
                    <a:lnTo>
                      <a:pt x="137" y="339"/>
                    </a:lnTo>
                    <a:lnTo>
                      <a:pt x="124" y="356"/>
                    </a:lnTo>
                    <a:lnTo>
                      <a:pt x="111" y="372"/>
                    </a:lnTo>
                    <a:lnTo>
                      <a:pt x="97" y="387"/>
                    </a:lnTo>
                    <a:lnTo>
                      <a:pt x="83" y="402"/>
                    </a:lnTo>
                    <a:lnTo>
                      <a:pt x="69" y="417"/>
                    </a:lnTo>
                    <a:lnTo>
                      <a:pt x="56" y="432"/>
                    </a:lnTo>
                    <a:lnTo>
                      <a:pt x="44" y="448"/>
                    </a:lnTo>
                    <a:lnTo>
                      <a:pt x="33" y="464"/>
                    </a:lnTo>
                    <a:lnTo>
                      <a:pt x="25" y="482"/>
                    </a:lnTo>
                    <a:lnTo>
                      <a:pt x="0" y="502"/>
                    </a:lnTo>
                    <a:lnTo>
                      <a:pt x="0" y="492"/>
                    </a:lnTo>
                    <a:lnTo>
                      <a:pt x="0" y="492"/>
                    </a:lnTo>
                    <a:lnTo>
                      <a:pt x="8" y="488"/>
                    </a:lnTo>
                    <a:lnTo>
                      <a:pt x="13" y="482"/>
                    </a:lnTo>
                    <a:lnTo>
                      <a:pt x="15" y="473"/>
                    </a:lnTo>
                    <a:lnTo>
                      <a:pt x="17" y="465"/>
                    </a:lnTo>
                    <a:lnTo>
                      <a:pt x="20" y="457"/>
                    </a:lnTo>
                    <a:lnTo>
                      <a:pt x="25" y="462"/>
                    </a:lnTo>
                    <a:lnTo>
                      <a:pt x="25" y="462"/>
                    </a:lnTo>
                    <a:lnTo>
                      <a:pt x="40" y="438"/>
                    </a:lnTo>
                    <a:lnTo>
                      <a:pt x="56" y="414"/>
                    </a:lnTo>
                    <a:lnTo>
                      <a:pt x="73" y="391"/>
                    </a:lnTo>
                    <a:lnTo>
                      <a:pt x="92" y="368"/>
                    </a:lnTo>
                    <a:lnTo>
                      <a:pt x="111" y="347"/>
                    </a:lnTo>
                    <a:lnTo>
                      <a:pt x="131" y="325"/>
                    </a:lnTo>
                    <a:lnTo>
                      <a:pt x="154" y="305"/>
                    </a:lnTo>
                    <a:lnTo>
                      <a:pt x="176" y="287"/>
                    </a:lnTo>
                    <a:lnTo>
                      <a:pt x="200" y="271"/>
                    </a:lnTo>
                    <a:lnTo>
                      <a:pt x="224" y="256"/>
                    </a:lnTo>
                    <a:lnTo>
                      <a:pt x="224" y="246"/>
                    </a:lnTo>
                    <a:lnTo>
                      <a:pt x="224" y="246"/>
                    </a:lnTo>
                    <a:lnTo>
                      <a:pt x="242" y="237"/>
                    </a:lnTo>
                    <a:lnTo>
                      <a:pt x="257" y="227"/>
                    </a:lnTo>
                    <a:lnTo>
                      <a:pt x="270" y="215"/>
                    </a:lnTo>
                    <a:lnTo>
                      <a:pt x="285" y="201"/>
                    </a:lnTo>
                    <a:lnTo>
                      <a:pt x="301" y="186"/>
                    </a:lnTo>
                    <a:lnTo>
                      <a:pt x="301" y="186"/>
                    </a:lnTo>
                    <a:lnTo>
                      <a:pt x="314" y="167"/>
                    </a:lnTo>
                    <a:lnTo>
                      <a:pt x="330" y="150"/>
                    </a:lnTo>
                    <a:lnTo>
                      <a:pt x="345" y="133"/>
                    </a:lnTo>
                    <a:lnTo>
                      <a:pt x="360" y="116"/>
                    </a:lnTo>
                    <a:lnTo>
                      <a:pt x="376" y="99"/>
                    </a:lnTo>
                    <a:lnTo>
                      <a:pt x="390" y="80"/>
                    </a:lnTo>
                    <a:lnTo>
                      <a:pt x="404" y="62"/>
                    </a:lnTo>
                    <a:lnTo>
                      <a:pt x="416" y="42"/>
                    </a:lnTo>
                    <a:lnTo>
                      <a:pt x="429" y="22"/>
                    </a:lnTo>
                    <a:lnTo>
                      <a:pt x="439" y="0"/>
                    </a:lnTo>
                    <a:lnTo>
                      <a:pt x="439" y="0"/>
                    </a:lnTo>
                    <a:lnTo>
                      <a:pt x="437" y="18"/>
                    </a:lnTo>
                    <a:lnTo>
                      <a:pt x="433" y="36"/>
                    </a:lnTo>
                    <a:lnTo>
                      <a:pt x="426" y="53"/>
                    </a:lnTo>
                    <a:lnTo>
                      <a:pt x="416" y="69"/>
                    </a:lnTo>
                    <a:lnTo>
                      <a:pt x="406" y="85"/>
                    </a:lnTo>
                    <a:lnTo>
                      <a:pt x="395" y="101"/>
                    </a:lnTo>
                    <a:lnTo>
                      <a:pt x="383" y="116"/>
                    </a:lnTo>
                    <a:lnTo>
                      <a:pt x="370" y="131"/>
                    </a:lnTo>
                    <a:lnTo>
                      <a:pt x="358" y="146"/>
                    </a:lnTo>
                    <a:lnTo>
                      <a:pt x="347" y="161"/>
                    </a:lnTo>
                    <a:lnTo>
                      <a:pt x="347" y="16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0" name="Freeform 66"/>
              <p:cNvSpPr>
                <a:spLocks/>
              </p:cNvSpPr>
              <p:nvPr/>
            </p:nvSpPr>
            <p:spPr bwMode="auto">
              <a:xfrm>
                <a:off x="226" y="4062"/>
                <a:ext cx="5" cy="12"/>
              </a:xfrm>
              <a:custGeom>
                <a:avLst/>
                <a:gdLst>
                  <a:gd name="T0" fmla="*/ 65 w 237"/>
                  <a:gd name="T1" fmla="*/ 59 h 559"/>
                  <a:gd name="T2" fmla="*/ 86 w 237"/>
                  <a:gd name="T3" fmla="*/ 140 h 559"/>
                  <a:gd name="T4" fmla="*/ 126 w 237"/>
                  <a:gd name="T5" fmla="*/ 204 h 559"/>
                  <a:gd name="T6" fmla="*/ 176 w 237"/>
                  <a:gd name="T7" fmla="*/ 226 h 559"/>
                  <a:gd name="T8" fmla="*/ 186 w 237"/>
                  <a:gd name="T9" fmla="*/ 207 h 559"/>
                  <a:gd name="T10" fmla="*/ 202 w 237"/>
                  <a:gd name="T11" fmla="*/ 206 h 559"/>
                  <a:gd name="T12" fmla="*/ 211 w 237"/>
                  <a:gd name="T13" fmla="*/ 216 h 559"/>
                  <a:gd name="T14" fmla="*/ 207 w 237"/>
                  <a:gd name="T15" fmla="*/ 231 h 559"/>
                  <a:gd name="T16" fmla="*/ 223 w 237"/>
                  <a:gd name="T17" fmla="*/ 243 h 559"/>
                  <a:gd name="T18" fmla="*/ 237 w 237"/>
                  <a:gd name="T19" fmla="*/ 271 h 559"/>
                  <a:gd name="T20" fmla="*/ 229 w 237"/>
                  <a:gd name="T21" fmla="*/ 292 h 559"/>
                  <a:gd name="T22" fmla="*/ 202 w 237"/>
                  <a:gd name="T23" fmla="*/ 317 h 559"/>
                  <a:gd name="T24" fmla="*/ 211 w 237"/>
                  <a:gd name="T25" fmla="*/ 343 h 559"/>
                  <a:gd name="T26" fmla="*/ 194 w 237"/>
                  <a:gd name="T27" fmla="*/ 374 h 559"/>
                  <a:gd name="T28" fmla="*/ 174 w 237"/>
                  <a:gd name="T29" fmla="*/ 405 h 559"/>
                  <a:gd name="T30" fmla="*/ 176 w 237"/>
                  <a:gd name="T31" fmla="*/ 432 h 559"/>
                  <a:gd name="T32" fmla="*/ 156 w 237"/>
                  <a:gd name="T33" fmla="*/ 467 h 559"/>
                  <a:gd name="T34" fmla="*/ 151 w 237"/>
                  <a:gd name="T35" fmla="*/ 497 h 559"/>
                  <a:gd name="T36" fmla="*/ 142 w 237"/>
                  <a:gd name="T37" fmla="*/ 533 h 559"/>
                  <a:gd name="T38" fmla="*/ 130 w 237"/>
                  <a:gd name="T39" fmla="*/ 558 h 559"/>
                  <a:gd name="T40" fmla="*/ 91 w 237"/>
                  <a:gd name="T41" fmla="*/ 548 h 559"/>
                  <a:gd name="T42" fmla="*/ 64 w 237"/>
                  <a:gd name="T43" fmla="*/ 543 h 559"/>
                  <a:gd name="T44" fmla="*/ 82 w 237"/>
                  <a:gd name="T45" fmla="*/ 464 h 559"/>
                  <a:gd name="T46" fmla="*/ 105 w 237"/>
                  <a:gd name="T47" fmla="*/ 387 h 559"/>
                  <a:gd name="T48" fmla="*/ 122 w 237"/>
                  <a:gd name="T49" fmla="*/ 311 h 559"/>
                  <a:gd name="T50" fmla="*/ 129 w 237"/>
                  <a:gd name="T51" fmla="*/ 283 h 559"/>
                  <a:gd name="T52" fmla="*/ 151 w 237"/>
                  <a:gd name="T53" fmla="*/ 284 h 559"/>
                  <a:gd name="T54" fmla="*/ 153 w 237"/>
                  <a:gd name="T55" fmla="*/ 280 h 559"/>
                  <a:gd name="T56" fmla="*/ 143 w 237"/>
                  <a:gd name="T57" fmla="*/ 268 h 559"/>
                  <a:gd name="T58" fmla="*/ 138 w 237"/>
                  <a:gd name="T59" fmla="*/ 257 h 559"/>
                  <a:gd name="T60" fmla="*/ 147 w 237"/>
                  <a:gd name="T61" fmla="*/ 238 h 559"/>
                  <a:gd name="T62" fmla="*/ 139 w 237"/>
                  <a:gd name="T63" fmla="*/ 242 h 559"/>
                  <a:gd name="T64" fmla="*/ 102 w 237"/>
                  <a:gd name="T65" fmla="*/ 255 h 559"/>
                  <a:gd name="T66" fmla="*/ 64 w 237"/>
                  <a:gd name="T67" fmla="*/ 255 h 559"/>
                  <a:gd name="T68" fmla="*/ 38 w 237"/>
                  <a:gd name="T69" fmla="*/ 261 h 559"/>
                  <a:gd name="T70" fmla="*/ 66 w 237"/>
                  <a:gd name="T71" fmla="*/ 245 h 559"/>
                  <a:gd name="T72" fmla="*/ 105 w 237"/>
                  <a:gd name="T73" fmla="*/ 211 h 559"/>
                  <a:gd name="T74" fmla="*/ 76 w 237"/>
                  <a:gd name="T75" fmla="*/ 214 h 559"/>
                  <a:gd name="T76" fmla="*/ 33 w 237"/>
                  <a:gd name="T77" fmla="*/ 231 h 559"/>
                  <a:gd name="T78" fmla="*/ 22 w 237"/>
                  <a:gd name="T79" fmla="*/ 205 h 559"/>
                  <a:gd name="T80" fmla="*/ 29 w 237"/>
                  <a:gd name="T81" fmla="*/ 172 h 559"/>
                  <a:gd name="T82" fmla="*/ 47 w 237"/>
                  <a:gd name="T83" fmla="*/ 141 h 559"/>
                  <a:gd name="T84" fmla="*/ 59 w 237"/>
                  <a:gd name="T85" fmla="*/ 121 h 559"/>
                  <a:gd name="T86" fmla="*/ 63 w 237"/>
                  <a:gd name="T87" fmla="*/ 113 h 559"/>
                  <a:gd name="T88" fmla="*/ 59 w 237"/>
                  <a:gd name="T89" fmla="*/ 101 h 559"/>
                  <a:gd name="T90" fmla="*/ 37 w 237"/>
                  <a:gd name="T91" fmla="*/ 122 h 559"/>
                  <a:gd name="T92" fmla="*/ 8 w 237"/>
                  <a:gd name="T93" fmla="*/ 161 h 559"/>
                  <a:gd name="T94" fmla="*/ 0 w 237"/>
                  <a:gd name="T95" fmla="*/ 124 h 559"/>
                  <a:gd name="T96" fmla="*/ 9 w 237"/>
                  <a:gd name="T97" fmla="*/ 77 h 559"/>
                  <a:gd name="T98" fmla="*/ 25 w 237"/>
                  <a:gd name="T99" fmla="*/ 33 h 559"/>
                  <a:gd name="T100" fmla="*/ 48 w 237"/>
                  <a:gd name="T101" fmla="*/ 10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37" h="559">
                    <a:moveTo>
                      <a:pt x="48" y="10"/>
                    </a:moveTo>
                    <a:lnTo>
                      <a:pt x="58" y="33"/>
                    </a:lnTo>
                    <a:lnTo>
                      <a:pt x="65" y="59"/>
                    </a:lnTo>
                    <a:lnTo>
                      <a:pt x="71" y="87"/>
                    </a:lnTo>
                    <a:lnTo>
                      <a:pt x="78" y="114"/>
                    </a:lnTo>
                    <a:lnTo>
                      <a:pt x="86" y="140"/>
                    </a:lnTo>
                    <a:lnTo>
                      <a:pt x="95" y="165"/>
                    </a:lnTo>
                    <a:lnTo>
                      <a:pt x="109" y="186"/>
                    </a:lnTo>
                    <a:lnTo>
                      <a:pt x="126" y="204"/>
                    </a:lnTo>
                    <a:lnTo>
                      <a:pt x="147" y="218"/>
                    </a:lnTo>
                    <a:lnTo>
                      <a:pt x="176" y="226"/>
                    </a:lnTo>
                    <a:lnTo>
                      <a:pt x="176" y="226"/>
                    </a:lnTo>
                    <a:lnTo>
                      <a:pt x="178" y="219"/>
                    </a:lnTo>
                    <a:lnTo>
                      <a:pt x="182" y="212"/>
                    </a:lnTo>
                    <a:lnTo>
                      <a:pt x="186" y="207"/>
                    </a:lnTo>
                    <a:lnTo>
                      <a:pt x="192" y="204"/>
                    </a:lnTo>
                    <a:lnTo>
                      <a:pt x="202" y="206"/>
                    </a:lnTo>
                    <a:lnTo>
                      <a:pt x="202" y="206"/>
                    </a:lnTo>
                    <a:lnTo>
                      <a:pt x="205" y="209"/>
                    </a:lnTo>
                    <a:lnTo>
                      <a:pt x="208" y="213"/>
                    </a:lnTo>
                    <a:lnTo>
                      <a:pt x="211" y="216"/>
                    </a:lnTo>
                    <a:lnTo>
                      <a:pt x="212" y="221"/>
                    </a:lnTo>
                    <a:lnTo>
                      <a:pt x="212" y="226"/>
                    </a:lnTo>
                    <a:lnTo>
                      <a:pt x="207" y="231"/>
                    </a:lnTo>
                    <a:lnTo>
                      <a:pt x="207" y="231"/>
                    </a:lnTo>
                    <a:lnTo>
                      <a:pt x="216" y="236"/>
                    </a:lnTo>
                    <a:lnTo>
                      <a:pt x="223" y="243"/>
                    </a:lnTo>
                    <a:lnTo>
                      <a:pt x="229" y="252"/>
                    </a:lnTo>
                    <a:lnTo>
                      <a:pt x="233" y="261"/>
                    </a:lnTo>
                    <a:lnTo>
                      <a:pt x="237" y="271"/>
                    </a:lnTo>
                    <a:lnTo>
                      <a:pt x="237" y="271"/>
                    </a:lnTo>
                    <a:lnTo>
                      <a:pt x="237" y="285"/>
                    </a:lnTo>
                    <a:lnTo>
                      <a:pt x="229" y="292"/>
                    </a:lnTo>
                    <a:lnTo>
                      <a:pt x="217" y="297"/>
                    </a:lnTo>
                    <a:lnTo>
                      <a:pt x="207" y="303"/>
                    </a:lnTo>
                    <a:lnTo>
                      <a:pt x="202" y="317"/>
                    </a:lnTo>
                    <a:lnTo>
                      <a:pt x="202" y="317"/>
                    </a:lnTo>
                    <a:lnTo>
                      <a:pt x="209" y="331"/>
                    </a:lnTo>
                    <a:lnTo>
                      <a:pt x="211" y="343"/>
                    </a:lnTo>
                    <a:lnTo>
                      <a:pt x="208" y="354"/>
                    </a:lnTo>
                    <a:lnTo>
                      <a:pt x="203" y="364"/>
                    </a:lnTo>
                    <a:lnTo>
                      <a:pt x="194" y="374"/>
                    </a:lnTo>
                    <a:lnTo>
                      <a:pt x="186" y="384"/>
                    </a:lnTo>
                    <a:lnTo>
                      <a:pt x="179" y="394"/>
                    </a:lnTo>
                    <a:lnTo>
                      <a:pt x="174" y="405"/>
                    </a:lnTo>
                    <a:lnTo>
                      <a:pt x="173" y="417"/>
                    </a:lnTo>
                    <a:lnTo>
                      <a:pt x="176" y="432"/>
                    </a:lnTo>
                    <a:lnTo>
                      <a:pt x="176" y="432"/>
                    </a:lnTo>
                    <a:lnTo>
                      <a:pt x="165" y="440"/>
                    </a:lnTo>
                    <a:lnTo>
                      <a:pt x="159" y="453"/>
                    </a:lnTo>
                    <a:lnTo>
                      <a:pt x="156" y="467"/>
                    </a:lnTo>
                    <a:lnTo>
                      <a:pt x="154" y="482"/>
                    </a:lnTo>
                    <a:lnTo>
                      <a:pt x="151" y="497"/>
                    </a:lnTo>
                    <a:lnTo>
                      <a:pt x="151" y="497"/>
                    </a:lnTo>
                    <a:lnTo>
                      <a:pt x="152" y="509"/>
                    </a:lnTo>
                    <a:lnTo>
                      <a:pt x="148" y="521"/>
                    </a:lnTo>
                    <a:lnTo>
                      <a:pt x="142" y="533"/>
                    </a:lnTo>
                    <a:lnTo>
                      <a:pt x="135" y="546"/>
                    </a:lnTo>
                    <a:lnTo>
                      <a:pt x="130" y="558"/>
                    </a:lnTo>
                    <a:lnTo>
                      <a:pt x="130" y="558"/>
                    </a:lnTo>
                    <a:lnTo>
                      <a:pt x="117" y="559"/>
                    </a:lnTo>
                    <a:lnTo>
                      <a:pt x="105" y="555"/>
                    </a:lnTo>
                    <a:lnTo>
                      <a:pt x="91" y="548"/>
                    </a:lnTo>
                    <a:lnTo>
                      <a:pt x="78" y="543"/>
                    </a:lnTo>
                    <a:lnTo>
                      <a:pt x="64" y="543"/>
                    </a:lnTo>
                    <a:lnTo>
                      <a:pt x="64" y="543"/>
                    </a:lnTo>
                    <a:lnTo>
                      <a:pt x="69" y="516"/>
                    </a:lnTo>
                    <a:lnTo>
                      <a:pt x="75" y="490"/>
                    </a:lnTo>
                    <a:lnTo>
                      <a:pt x="82" y="464"/>
                    </a:lnTo>
                    <a:lnTo>
                      <a:pt x="89" y="438"/>
                    </a:lnTo>
                    <a:lnTo>
                      <a:pt x="96" y="413"/>
                    </a:lnTo>
                    <a:lnTo>
                      <a:pt x="105" y="387"/>
                    </a:lnTo>
                    <a:lnTo>
                      <a:pt x="111" y="361"/>
                    </a:lnTo>
                    <a:lnTo>
                      <a:pt x="117" y="336"/>
                    </a:lnTo>
                    <a:lnTo>
                      <a:pt x="122" y="311"/>
                    </a:lnTo>
                    <a:lnTo>
                      <a:pt x="126" y="284"/>
                    </a:lnTo>
                    <a:lnTo>
                      <a:pt x="126" y="284"/>
                    </a:lnTo>
                    <a:lnTo>
                      <a:pt x="129" y="283"/>
                    </a:lnTo>
                    <a:lnTo>
                      <a:pt x="136" y="283"/>
                    </a:lnTo>
                    <a:lnTo>
                      <a:pt x="143" y="284"/>
                    </a:lnTo>
                    <a:lnTo>
                      <a:pt x="151" y="284"/>
                    </a:lnTo>
                    <a:lnTo>
                      <a:pt x="153" y="283"/>
                    </a:lnTo>
                    <a:lnTo>
                      <a:pt x="153" y="283"/>
                    </a:lnTo>
                    <a:lnTo>
                      <a:pt x="153" y="280"/>
                    </a:lnTo>
                    <a:lnTo>
                      <a:pt x="150" y="276"/>
                    </a:lnTo>
                    <a:lnTo>
                      <a:pt x="146" y="272"/>
                    </a:lnTo>
                    <a:lnTo>
                      <a:pt x="143" y="268"/>
                    </a:lnTo>
                    <a:lnTo>
                      <a:pt x="142" y="266"/>
                    </a:lnTo>
                    <a:lnTo>
                      <a:pt x="142" y="266"/>
                    </a:lnTo>
                    <a:lnTo>
                      <a:pt x="138" y="257"/>
                    </a:lnTo>
                    <a:lnTo>
                      <a:pt x="139" y="250"/>
                    </a:lnTo>
                    <a:lnTo>
                      <a:pt x="143" y="243"/>
                    </a:lnTo>
                    <a:lnTo>
                      <a:pt x="147" y="238"/>
                    </a:lnTo>
                    <a:lnTo>
                      <a:pt x="151" y="233"/>
                    </a:lnTo>
                    <a:lnTo>
                      <a:pt x="151" y="233"/>
                    </a:lnTo>
                    <a:lnTo>
                      <a:pt x="139" y="242"/>
                    </a:lnTo>
                    <a:lnTo>
                      <a:pt x="128" y="249"/>
                    </a:lnTo>
                    <a:lnTo>
                      <a:pt x="115" y="253"/>
                    </a:lnTo>
                    <a:lnTo>
                      <a:pt x="102" y="255"/>
                    </a:lnTo>
                    <a:lnTo>
                      <a:pt x="88" y="255"/>
                    </a:lnTo>
                    <a:lnTo>
                      <a:pt x="76" y="255"/>
                    </a:lnTo>
                    <a:lnTo>
                      <a:pt x="64" y="255"/>
                    </a:lnTo>
                    <a:lnTo>
                      <a:pt x="52" y="255"/>
                    </a:lnTo>
                    <a:lnTo>
                      <a:pt x="44" y="257"/>
                    </a:lnTo>
                    <a:lnTo>
                      <a:pt x="38" y="261"/>
                    </a:lnTo>
                    <a:lnTo>
                      <a:pt x="38" y="261"/>
                    </a:lnTo>
                    <a:lnTo>
                      <a:pt x="50" y="253"/>
                    </a:lnTo>
                    <a:lnTo>
                      <a:pt x="66" y="245"/>
                    </a:lnTo>
                    <a:lnTo>
                      <a:pt x="81" y="237"/>
                    </a:lnTo>
                    <a:lnTo>
                      <a:pt x="94" y="225"/>
                    </a:lnTo>
                    <a:lnTo>
                      <a:pt x="105" y="211"/>
                    </a:lnTo>
                    <a:lnTo>
                      <a:pt x="105" y="211"/>
                    </a:lnTo>
                    <a:lnTo>
                      <a:pt x="90" y="211"/>
                    </a:lnTo>
                    <a:lnTo>
                      <a:pt x="76" y="214"/>
                    </a:lnTo>
                    <a:lnTo>
                      <a:pt x="62" y="220"/>
                    </a:lnTo>
                    <a:lnTo>
                      <a:pt x="47" y="225"/>
                    </a:lnTo>
                    <a:lnTo>
                      <a:pt x="33" y="231"/>
                    </a:lnTo>
                    <a:lnTo>
                      <a:pt x="33" y="231"/>
                    </a:lnTo>
                    <a:lnTo>
                      <a:pt x="25" y="217"/>
                    </a:lnTo>
                    <a:lnTo>
                      <a:pt x="22" y="205"/>
                    </a:lnTo>
                    <a:lnTo>
                      <a:pt x="22" y="194"/>
                    </a:lnTo>
                    <a:lnTo>
                      <a:pt x="24" y="182"/>
                    </a:lnTo>
                    <a:lnTo>
                      <a:pt x="29" y="172"/>
                    </a:lnTo>
                    <a:lnTo>
                      <a:pt x="34" y="161"/>
                    </a:lnTo>
                    <a:lnTo>
                      <a:pt x="41" y="151"/>
                    </a:lnTo>
                    <a:lnTo>
                      <a:pt x="47" y="141"/>
                    </a:lnTo>
                    <a:lnTo>
                      <a:pt x="54" y="131"/>
                    </a:lnTo>
                    <a:lnTo>
                      <a:pt x="59" y="121"/>
                    </a:lnTo>
                    <a:lnTo>
                      <a:pt x="59" y="121"/>
                    </a:lnTo>
                    <a:lnTo>
                      <a:pt x="61" y="118"/>
                    </a:lnTo>
                    <a:lnTo>
                      <a:pt x="63" y="116"/>
                    </a:lnTo>
                    <a:lnTo>
                      <a:pt x="63" y="113"/>
                    </a:lnTo>
                    <a:lnTo>
                      <a:pt x="64" y="109"/>
                    </a:lnTo>
                    <a:lnTo>
                      <a:pt x="64" y="106"/>
                    </a:lnTo>
                    <a:lnTo>
                      <a:pt x="59" y="101"/>
                    </a:lnTo>
                    <a:lnTo>
                      <a:pt x="59" y="101"/>
                    </a:lnTo>
                    <a:lnTo>
                      <a:pt x="47" y="111"/>
                    </a:lnTo>
                    <a:lnTo>
                      <a:pt x="37" y="122"/>
                    </a:lnTo>
                    <a:lnTo>
                      <a:pt x="27" y="135"/>
                    </a:lnTo>
                    <a:lnTo>
                      <a:pt x="17" y="148"/>
                    </a:lnTo>
                    <a:lnTo>
                      <a:pt x="8" y="161"/>
                    </a:lnTo>
                    <a:lnTo>
                      <a:pt x="8" y="161"/>
                    </a:lnTo>
                    <a:lnTo>
                      <a:pt x="2" y="142"/>
                    </a:lnTo>
                    <a:lnTo>
                      <a:pt x="0" y="124"/>
                    </a:lnTo>
                    <a:lnTo>
                      <a:pt x="1" y="108"/>
                    </a:lnTo>
                    <a:lnTo>
                      <a:pt x="3" y="93"/>
                    </a:lnTo>
                    <a:lnTo>
                      <a:pt x="9" y="77"/>
                    </a:lnTo>
                    <a:lnTo>
                      <a:pt x="14" y="63"/>
                    </a:lnTo>
                    <a:lnTo>
                      <a:pt x="19" y="48"/>
                    </a:lnTo>
                    <a:lnTo>
                      <a:pt x="25" y="33"/>
                    </a:lnTo>
                    <a:lnTo>
                      <a:pt x="29" y="17"/>
                    </a:lnTo>
                    <a:lnTo>
                      <a:pt x="33" y="0"/>
                    </a:lnTo>
                    <a:lnTo>
                      <a:pt x="48" y="10"/>
                    </a:lnTo>
                    <a:lnTo>
                      <a:pt x="48" y="1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1" name="Freeform 67"/>
              <p:cNvSpPr>
                <a:spLocks/>
              </p:cNvSpPr>
              <p:nvPr/>
            </p:nvSpPr>
            <p:spPr bwMode="auto">
              <a:xfrm>
                <a:off x="213" y="4063"/>
                <a:ext cx="9" cy="13"/>
              </a:xfrm>
              <a:custGeom>
                <a:avLst/>
                <a:gdLst>
                  <a:gd name="T0" fmla="*/ 343 w 393"/>
                  <a:gd name="T1" fmla="*/ 214 h 613"/>
                  <a:gd name="T2" fmla="*/ 341 w 393"/>
                  <a:gd name="T3" fmla="*/ 197 h 613"/>
                  <a:gd name="T4" fmla="*/ 342 w 393"/>
                  <a:gd name="T5" fmla="*/ 176 h 613"/>
                  <a:gd name="T6" fmla="*/ 341 w 393"/>
                  <a:gd name="T7" fmla="*/ 155 h 613"/>
                  <a:gd name="T8" fmla="*/ 334 w 393"/>
                  <a:gd name="T9" fmla="*/ 135 h 613"/>
                  <a:gd name="T10" fmla="*/ 327 w 393"/>
                  <a:gd name="T11" fmla="*/ 126 h 613"/>
                  <a:gd name="T12" fmla="*/ 304 w 393"/>
                  <a:gd name="T13" fmla="*/ 146 h 613"/>
                  <a:gd name="T14" fmla="*/ 295 w 393"/>
                  <a:gd name="T15" fmla="*/ 174 h 613"/>
                  <a:gd name="T16" fmla="*/ 286 w 393"/>
                  <a:gd name="T17" fmla="*/ 191 h 613"/>
                  <a:gd name="T18" fmla="*/ 273 w 393"/>
                  <a:gd name="T19" fmla="*/ 201 h 613"/>
                  <a:gd name="T20" fmla="*/ 251 w 393"/>
                  <a:gd name="T21" fmla="*/ 223 h 613"/>
                  <a:gd name="T22" fmla="*/ 230 w 393"/>
                  <a:gd name="T23" fmla="*/ 248 h 613"/>
                  <a:gd name="T24" fmla="*/ 210 w 393"/>
                  <a:gd name="T25" fmla="*/ 273 h 613"/>
                  <a:gd name="T26" fmla="*/ 192 w 393"/>
                  <a:gd name="T27" fmla="*/ 299 h 613"/>
                  <a:gd name="T28" fmla="*/ 184 w 393"/>
                  <a:gd name="T29" fmla="*/ 312 h 613"/>
                  <a:gd name="T30" fmla="*/ 133 w 393"/>
                  <a:gd name="T31" fmla="*/ 352 h 613"/>
                  <a:gd name="T32" fmla="*/ 86 w 393"/>
                  <a:gd name="T33" fmla="*/ 405 h 613"/>
                  <a:gd name="T34" fmla="*/ 48 w 393"/>
                  <a:gd name="T35" fmla="*/ 467 h 613"/>
                  <a:gd name="T36" fmla="*/ 22 w 393"/>
                  <a:gd name="T37" fmla="*/ 536 h 613"/>
                  <a:gd name="T38" fmla="*/ 15 w 393"/>
                  <a:gd name="T39" fmla="*/ 608 h 613"/>
                  <a:gd name="T40" fmla="*/ 12 w 393"/>
                  <a:gd name="T41" fmla="*/ 607 h 613"/>
                  <a:gd name="T42" fmla="*/ 8 w 393"/>
                  <a:gd name="T43" fmla="*/ 609 h 613"/>
                  <a:gd name="T44" fmla="*/ 5 w 393"/>
                  <a:gd name="T45" fmla="*/ 613 h 613"/>
                  <a:gd name="T46" fmla="*/ 0 w 393"/>
                  <a:gd name="T47" fmla="*/ 563 h 613"/>
                  <a:gd name="T48" fmla="*/ 7 w 393"/>
                  <a:gd name="T49" fmla="*/ 547 h 613"/>
                  <a:gd name="T50" fmla="*/ 5 w 393"/>
                  <a:gd name="T51" fmla="*/ 526 h 613"/>
                  <a:gd name="T52" fmla="*/ 10 w 393"/>
                  <a:gd name="T53" fmla="*/ 518 h 613"/>
                  <a:gd name="T54" fmla="*/ 24 w 393"/>
                  <a:gd name="T55" fmla="*/ 489 h 613"/>
                  <a:gd name="T56" fmla="*/ 44 w 393"/>
                  <a:gd name="T57" fmla="*/ 461 h 613"/>
                  <a:gd name="T58" fmla="*/ 64 w 393"/>
                  <a:gd name="T59" fmla="*/ 434 h 613"/>
                  <a:gd name="T60" fmla="*/ 82 w 393"/>
                  <a:gd name="T61" fmla="*/ 406 h 613"/>
                  <a:gd name="T62" fmla="*/ 97 w 393"/>
                  <a:gd name="T63" fmla="*/ 377 h 613"/>
                  <a:gd name="T64" fmla="*/ 158 w 393"/>
                  <a:gd name="T65" fmla="*/ 317 h 613"/>
                  <a:gd name="T66" fmla="*/ 167 w 393"/>
                  <a:gd name="T67" fmla="*/ 307 h 613"/>
                  <a:gd name="T68" fmla="*/ 188 w 393"/>
                  <a:gd name="T69" fmla="*/ 283 h 613"/>
                  <a:gd name="T70" fmla="*/ 207 w 393"/>
                  <a:gd name="T71" fmla="*/ 256 h 613"/>
                  <a:gd name="T72" fmla="*/ 227 w 393"/>
                  <a:gd name="T73" fmla="*/ 229 h 613"/>
                  <a:gd name="T74" fmla="*/ 249 w 393"/>
                  <a:gd name="T75" fmla="*/ 203 h 613"/>
                  <a:gd name="T76" fmla="*/ 260 w 393"/>
                  <a:gd name="T77" fmla="*/ 191 h 613"/>
                  <a:gd name="T78" fmla="*/ 272 w 393"/>
                  <a:gd name="T79" fmla="*/ 173 h 613"/>
                  <a:gd name="T80" fmla="*/ 285 w 393"/>
                  <a:gd name="T81" fmla="*/ 157 h 613"/>
                  <a:gd name="T82" fmla="*/ 297 w 393"/>
                  <a:gd name="T83" fmla="*/ 141 h 613"/>
                  <a:gd name="T84" fmla="*/ 309 w 393"/>
                  <a:gd name="T85" fmla="*/ 126 h 613"/>
                  <a:gd name="T86" fmla="*/ 321 w 393"/>
                  <a:gd name="T87" fmla="*/ 111 h 613"/>
                  <a:gd name="T88" fmla="*/ 327 w 393"/>
                  <a:gd name="T89" fmla="*/ 113 h 613"/>
                  <a:gd name="T90" fmla="*/ 331 w 393"/>
                  <a:gd name="T91" fmla="*/ 121 h 613"/>
                  <a:gd name="T92" fmla="*/ 337 w 393"/>
                  <a:gd name="T93" fmla="*/ 131 h 613"/>
                  <a:gd name="T94" fmla="*/ 338 w 393"/>
                  <a:gd name="T95" fmla="*/ 122 h 613"/>
                  <a:gd name="T96" fmla="*/ 342 w 393"/>
                  <a:gd name="T97" fmla="*/ 126 h 613"/>
                  <a:gd name="T98" fmla="*/ 337 w 393"/>
                  <a:gd name="T99" fmla="*/ 130 h 613"/>
                  <a:gd name="T100" fmla="*/ 336 w 393"/>
                  <a:gd name="T101" fmla="*/ 137 h 613"/>
                  <a:gd name="T102" fmla="*/ 352 w 393"/>
                  <a:gd name="T103" fmla="*/ 151 h 613"/>
                  <a:gd name="T104" fmla="*/ 356 w 393"/>
                  <a:gd name="T105" fmla="*/ 136 h 613"/>
                  <a:gd name="T106" fmla="*/ 365 w 393"/>
                  <a:gd name="T107" fmla="*/ 106 h 613"/>
                  <a:gd name="T108" fmla="*/ 375 w 393"/>
                  <a:gd name="T109" fmla="*/ 77 h 613"/>
                  <a:gd name="T110" fmla="*/ 383 w 393"/>
                  <a:gd name="T111" fmla="*/ 47 h 613"/>
                  <a:gd name="T112" fmla="*/ 390 w 393"/>
                  <a:gd name="T113" fmla="*/ 15 h 613"/>
                  <a:gd name="T114" fmla="*/ 393 w 393"/>
                  <a:gd name="T115" fmla="*/ 0 h 613"/>
                  <a:gd name="T116" fmla="*/ 387 w 393"/>
                  <a:gd name="T117" fmla="*/ 41 h 613"/>
                  <a:gd name="T118" fmla="*/ 380 w 393"/>
                  <a:gd name="T119" fmla="*/ 85 h 613"/>
                  <a:gd name="T120" fmla="*/ 370 w 393"/>
                  <a:gd name="T121" fmla="*/ 131 h 613"/>
                  <a:gd name="T122" fmla="*/ 359 w 393"/>
                  <a:gd name="T123" fmla="*/ 177 h 613"/>
                  <a:gd name="T124" fmla="*/ 347 w 393"/>
                  <a:gd name="T125" fmla="*/ 221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93" h="613">
                    <a:moveTo>
                      <a:pt x="347" y="221"/>
                    </a:moveTo>
                    <a:lnTo>
                      <a:pt x="343" y="214"/>
                    </a:lnTo>
                    <a:lnTo>
                      <a:pt x="342" y="206"/>
                    </a:lnTo>
                    <a:lnTo>
                      <a:pt x="341" y="197"/>
                    </a:lnTo>
                    <a:lnTo>
                      <a:pt x="342" y="187"/>
                    </a:lnTo>
                    <a:lnTo>
                      <a:pt x="342" y="176"/>
                    </a:lnTo>
                    <a:lnTo>
                      <a:pt x="342" y="166"/>
                    </a:lnTo>
                    <a:lnTo>
                      <a:pt x="341" y="155"/>
                    </a:lnTo>
                    <a:lnTo>
                      <a:pt x="338" y="145"/>
                    </a:lnTo>
                    <a:lnTo>
                      <a:pt x="334" y="135"/>
                    </a:lnTo>
                    <a:lnTo>
                      <a:pt x="327" y="126"/>
                    </a:lnTo>
                    <a:lnTo>
                      <a:pt x="327" y="126"/>
                    </a:lnTo>
                    <a:lnTo>
                      <a:pt x="310" y="134"/>
                    </a:lnTo>
                    <a:lnTo>
                      <a:pt x="304" y="146"/>
                    </a:lnTo>
                    <a:lnTo>
                      <a:pt x="301" y="160"/>
                    </a:lnTo>
                    <a:lnTo>
                      <a:pt x="295" y="174"/>
                    </a:lnTo>
                    <a:lnTo>
                      <a:pt x="281" y="186"/>
                    </a:lnTo>
                    <a:lnTo>
                      <a:pt x="286" y="191"/>
                    </a:lnTo>
                    <a:lnTo>
                      <a:pt x="286" y="191"/>
                    </a:lnTo>
                    <a:lnTo>
                      <a:pt x="273" y="201"/>
                    </a:lnTo>
                    <a:lnTo>
                      <a:pt x="262" y="212"/>
                    </a:lnTo>
                    <a:lnTo>
                      <a:pt x="251" y="223"/>
                    </a:lnTo>
                    <a:lnTo>
                      <a:pt x="241" y="235"/>
                    </a:lnTo>
                    <a:lnTo>
                      <a:pt x="230" y="248"/>
                    </a:lnTo>
                    <a:lnTo>
                      <a:pt x="220" y="261"/>
                    </a:lnTo>
                    <a:lnTo>
                      <a:pt x="210" y="273"/>
                    </a:lnTo>
                    <a:lnTo>
                      <a:pt x="201" y="286"/>
                    </a:lnTo>
                    <a:lnTo>
                      <a:pt x="192" y="299"/>
                    </a:lnTo>
                    <a:lnTo>
                      <a:pt x="184" y="312"/>
                    </a:lnTo>
                    <a:lnTo>
                      <a:pt x="184" y="312"/>
                    </a:lnTo>
                    <a:lnTo>
                      <a:pt x="158" y="330"/>
                    </a:lnTo>
                    <a:lnTo>
                      <a:pt x="133" y="352"/>
                    </a:lnTo>
                    <a:lnTo>
                      <a:pt x="110" y="377"/>
                    </a:lnTo>
                    <a:lnTo>
                      <a:pt x="86" y="405"/>
                    </a:lnTo>
                    <a:lnTo>
                      <a:pt x="66" y="435"/>
                    </a:lnTo>
                    <a:lnTo>
                      <a:pt x="48" y="467"/>
                    </a:lnTo>
                    <a:lnTo>
                      <a:pt x="33" y="501"/>
                    </a:lnTo>
                    <a:lnTo>
                      <a:pt x="22" y="536"/>
                    </a:lnTo>
                    <a:lnTo>
                      <a:pt x="16" y="571"/>
                    </a:lnTo>
                    <a:lnTo>
                      <a:pt x="15" y="608"/>
                    </a:lnTo>
                    <a:lnTo>
                      <a:pt x="15" y="608"/>
                    </a:lnTo>
                    <a:lnTo>
                      <a:pt x="12" y="607"/>
                    </a:lnTo>
                    <a:lnTo>
                      <a:pt x="10" y="608"/>
                    </a:lnTo>
                    <a:lnTo>
                      <a:pt x="8" y="609"/>
                    </a:lnTo>
                    <a:lnTo>
                      <a:pt x="6" y="611"/>
                    </a:lnTo>
                    <a:lnTo>
                      <a:pt x="5" y="613"/>
                    </a:lnTo>
                    <a:lnTo>
                      <a:pt x="0" y="563"/>
                    </a:lnTo>
                    <a:lnTo>
                      <a:pt x="0" y="563"/>
                    </a:lnTo>
                    <a:lnTo>
                      <a:pt x="6" y="556"/>
                    </a:lnTo>
                    <a:lnTo>
                      <a:pt x="7" y="547"/>
                    </a:lnTo>
                    <a:lnTo>
                      <a:pt x="5" y="536"/>
                    </a:lnTo>
                    <a:lnTo>
                      <a:pt x="5" y="526"/>
                    </a:lnTo>
                    <a:lnTo>
                      <a:pt x="10" y="518"/>
                    </a:lnTo>
                    <a:lnTo>
                      <a:pt x="10" y="518"/>
                    </a:lnTo>
                    <a:lnTo>
                      <a:pt x="16" y="503"/>
                    </a:lnTo>
                    <a:lnTo>
                      <a:pt x="24" y="489"/>
                    </a:lnTo>
                    <a:lnTo>
                      <a:pt x="33" y="474"/>
                    </a:lnTo>
                    <a:lnTo>
                      <a:pt x="44" y="461"/>
                    </a:lnTo>
                    <a:lnTo>
                      <a:pt x="54" y="447"/>
                    </a:lnTo>
                    <a:lnTo>
                      <a:pt x="64" y="434"/>
                    </a:lnTo>
                    <a:lnTo>
                      <a:pt x="73" y="420"/>
                    </a:lnTo>
                    <a:lnTo>
                      <a:pt x="82" y="406"/>
                    </a:lnTo>
                    <a:lnTo>
                      <a:pt x="91" y="392"/>
                    </a:lnTo>
                    <a:lnTo>
                      <a:pt x="97" y="377"/>
                    </a:lnTo>
                    <a:lnTo>
                      <a:pt x="153" y="312"/>
                    </a:lnTo>
                    <a:lnTo>
                      <a:pt x="158" y="317"/>
                    </a:lnTo>
                    <a:lnTo>
                      <a:pt x="158" y="317"/>
                    </a:lnTo>
                    <a:lnTo>
                      <a:pt x="167" y="307"/>
                    </a:lnTo>
                    <a:lnTo>
                      <a:pt x="177" y="295"/>
                    </a:lnTo>
                    <a:lnTo>
                      <a:pt x="188" y="283"/>
                    </a:lnTo>
                    <a:lnTo>
                      <a:pt x="197" y="271"/>
                    </a:lnTo>
                    <a:lnTo>
                      <a:pt x="207" y="256"/>
                    </a:lnTo>
                    <a:lnTo>
                      <a:pt x="217" y="243"/>
                    </a:lnTo>
                    <a:lnTo>
                      <a:pt x="227" y="229"/>
                    </a:lnTo>
                    <a:lnTo>
                      <a:pt x="238" y="216"/>
                    </a:lnTo>
                    <a:lnTo>
                      <a:pt x="249" y="203"/>
                    </a:lnTo>
                    <a:lnTo>
                      <a:pt x="260" y="191"/>
                    </a:lnTo>
                    <a:lnTo>
                      <a:pt x="260" y="191"/>
                    </a:lnTo>
                    <a:lnTo>
                      <a:pt x="266" y="181"/>
                    </a:lnTo>
                    <a:lnTo>
                      <a:pt x="272" y="173"/>
                    </a:lnTo>
                    <a:lnTo>
                      <a:pt x="278" y="165"/>
                    </a:lnTo>
                    <a:lnTo>
                      <a:pt x="285" y="157"/>
                    </a:lnTo>
                    <a:lnTo>
                      <a:pt x="291" y="149"/>
                    </a:lnTo>
                    <a:lnTo>
                      <a:pt x="297" y="141"/>
                    </a:lnTo>
                    <a:lnTo>
                      <a:pt x="303" y="134"/>
                    </a:lnTo>
                    <a:lnTo>
                      <a:pt x="309" y="126"/>
                    </a:lnTo>
                    <a:lnTo>
                      <a:pt x="315" y="118"/>
                    </a:lnTo>
                    <a:lnTo>
                      <a:pt x="321" y="111"/>
                    </a:lnTo>
                    <a:lnTo>
                      <a:pt x="321" y="111"/>
                    </a:lnTo>
                    <a:lnTo>
                      <a:pt x="327" y="113"/>
                    </a:lnTo>
                    <a:lnTo>
                      <a:pt x="330" y="117"/>
                    </a:lnTo>
                    <a:lnTo>
                      <a:pt x="331" y="121"/>
                    </a:lnTo>
                    <a:lnTo>
                      <a:pt x="333" y="126"/>
                    </a:lnTo>
                    <a:lnTo>
                      <a:pt x="337" y="131"/>
                    </a:lnTo>
                    <a:lnTo>
                      <a:pt x="333" y="127"/>
                    </a:lnTo>
                    <a:lnTo>
                      <a:pt x="338" y="122"/>
                    </a:lnTo>
                    <a:lnTo>
                      <a:pt x="342" y="126"/>
                    </a:lnTo>
                    <a:lnTo>
                      <a:pt x="342" y="126"/>
                    </a:lnTo>
                    <a:lnTo>
                      <a:pt x="339" y="128"/>
                    </a:lnTo>
                    <a:lnTo>
                      <a:pt x="337" y="130"/>
                    </a:lnTo>
                    <a:lnTo>
                      <a:pt x="337" y="133"/>
                    </a:lnTo>
                    <a:lnTo>
                      <a:pt x="336" y="137"/>
                    </a:lnTo>
                    <a:lnTo>
                      <a:pt x="337" y="141"/>
                    </a:lnTo>
                    <a:lnTo>
                      <a:pt x="352" y="151"/>
                    </a:lnTo>
                    <a:lnTo>
                      <a:pt x="352" y="151"/>
                    </a:lnTo>
                    <a:lnTo>
                      <a:pt x="356" y="136"/>
                    </a:lnTo>
                    <a:lnTo>
                      <a:pt x="361" y="121"/>
                    </a:lnTo>
                    <a:lnTo>
                      <a:pt x="365" y="106"/>
                    </a:lnTo>
                    <a:lnTo>
                      <a:pt x="369" y="92"/>
                    </a:lnTo>
                    <a:lnTo>
                      <a:pt x="375" y="77"/>
                    </a:lnTo>
                    <a:lnTo>
                      <a:pt x="379" y="62"/>
                    </a:lnTo>
                    <a:lnTo>
                      <a:pt x="383" y="47"/>
                    </a:lnTo>
                    <a:lnTo>
                      <a:pt x="386" y="31"/>
                    </a:lnTo>
                    <a:lnTo>
                      <a:pt x="390" y="15"/>
                    </a:lnTo>
                    <a:lnTo>
                      <a:pt x="393" y="0"/>
                    </a:lnTo>
                    <a:lnTo>
                      <a:pt x="393" y="0"/>
                    </a:lnTo>
                    <a:lnTo>
                      <a:pt x="390" y="19"/>
                    </a:lnTo>
                    <a:lnTo>
                      <a:pt x="387" y="41"/>
                    </a:lnTo>
                    <a:lnTo>
                      <a:pt x="383" y="63"/>
                    </a:lnTo>
                    <a:lnTo>
                      <a:pt x="380" y="85"/>
                    </a:lnTo>
                    <a:lnTo>
                      <a:pt x="375" y="108"/>
                    </a:lnTo>
                    <a:lnTo>
                      <a:pt x="370" y="131"/>
                    </a:lnTo>
                    <a:lnTo>
                      <a:pt x="364" y="154"/>
                    </a:lnTo>
                    <a:lnTo>
                      <a:pt x="359" y="177"/>
                    </a:lnTo>
                    <a:lnTo>
                      <a:pt x="353" y="199"/>
                    </a:lnTo>
                    <a:lnTo>
                      <a:pt x="347" y="221"/>
                    </a:lnTo>
                    <a:lnTo>
                      <a:pt x="347" y="22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2" name="Freeform 68"/>
              <p:cNvSpPr>
                <a:spLocks/>
              </p:cNvSpPr>
              <p:nvPr/>
            </p:nvSpPr>
            <p:spPr bwMode="auto">
              <a:xfrm>
                <a:off x="222" y="4063"/>
                <a:ext cx="1" cy="5"/>
              </a:xfrm>
              <a:custGeom>
                <a:avLst/>
                <a:gdLst>
                  <a:gd name="T0" fmla="*/ 0 w 46"/>
                  <a:gd name="T1" fmla="*/ 221 h 221"/>
                  <a:gd name="T2" fmla="*/ 10 w 46"/>
                  <a:gd name="T3" fmla="*/ 203 h 221"/>
                  <a:gd name="T4" fmla="*/ 17 w 46"/>
                  <a:gd name="T5" fmla="*/ 184 h 221"/>
                  <a:gd name="T6" fmla="*/ 23 w 46"/>
                  <a:gd name="T7" fmla="*/ 164 h 221"/>
                  <a:gd name="T8" fmla="*/ 27 w 46"/>
                  <a:gd name="T9" fmla="*/ 142 h 221"/>
                  <a:gd name="T10" fmla="*/ 31 w 46"/>
                  <a:gd name="T11" fmla="*/ 120 h 221"/>
                  <a:gd name="T12" fmla="*/ 33 w 46"/>
                  <a:gd name="T13" fmla="*/ 97 h 221"/>
                  <a:gd name="T14" fmla="*/ 35 w 46"/>
                  <a:gd name="T15" fmla="*/ 73 h 221"/>
                  <a:gd name="T16" fmla="*/ 38 w 46"/>
                  <a:gd name="T17" fmla="*/ 49 h 221"/>
                  <a:gd name="T18" fmla="*/ 42 w 46"/>
                  <a:gd name="T19" fmla="*/ 25 h 221"/>
                  <a:gd name="T20" fmla="*/ 46 w 46"/>
                  <a:gd name="T21" fmla="*/ 0 h 221"/>
                  <a:gd name="T22" fmla="*/ 46 w 46"/>
                  <a:gd name="T23" fmla="*/ 0 h 221"/>
                  <a:gd name="T24" fmla="*/ 46 w 46"/>
                  <a:gd name="T25" fmla="*/ 23 h 221"/>
                  <a:gd name="T26" fmla="*/ 46 w 46"/>
                  <a:gd name="T27" fmla="*/ 46 h 221"/>
                  <a:gd name="T28" fmla="*/ 46 w 46"/>
                  <a:gd name="T29" fmla="*/ 70 h 221"/>
                  <a:gd name="T30" fmla="*/ 45 w 46"/>
                  <a:gd name="T31" fmla="*/ 94 h 221"/>
                  <a:gd name="T32" fmla="*/ 43 w 46"/>
                  <a:gd name="T33" fmla="*/ 117 h 221"/>
                  <a:gd name="T34" fmla="*/ 38 w 46"/>
                  <a:gd name="T35" fmla="*/ 140 h 221"/>
                  <a:gd name="T36" fmla="*/ 33 w 46"/>
                  <a:gd name="T37" fmla="*/ 163 h 221"/>
                  <a:gd name="T38" fmla="*/ 25 w 46"/>
                  <a:gd name="T39" fmla="*/ 184 h 221"/>
                  <a:gd name="T40" fmla="*/ 14 w 46"/>
                  <a:gd name="T41" fmla="*/ 203 h 221"/>
                  <a:gd name="T42" fmla="*/ 0 w 46"/>
                  <a:gd name="T43" fmla="*/ 221 h 221"/>
                  <a:gd name="T44" fmla="*/ 0 w 46"/>
                  <a:gd name="T45"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6" h="221">
                    <a:moveTo>
                      <a:pt x="0" y="221"/>
                    </a:moveTo>
                    <a:lnTo>
                      <a:pt x="10" y="203"/>
                    </a:lnTo>
                    <a:lnTo>
                      <a:pt x="17" y="184"/>
                    </a:lnTo>
                    <a:lnTo>
                      <a:pt x="23" y="164"/>
                    </a:lnTo>
                    <a:lnTo>
                      <a:pt x="27" y="142"/>
                    </a:lnTo>
                    <a:lnTo>
                      <a:pt x="31" y="120"/>
                    </a:lnTo>
                    <a:lnTo>
                      <a:pt x="33" y="97"/>
                    </a:lnTo>
                    <a:lnTo>
                      <a:pt x="35" y="73"/>
                    </a:lnTo>
                    <a:lnTo>
                      <a:pt x="38" y="49"/>
                    </a:lnTo>
                    <a:lnTo>
                      <a:pt x="42" y="25"/>
                    </a:lnTo>
                    <a:lnTo>
                      <a:pt x="46" y="0"/>
                    </a:lnTo>
                    <a:lnTo>
                      <a:pt x="46" y="0"/>
                    </a:lnTo>
                    <a:lnTo>
                      <a:pt x="46" y="23"/>
                    </a:lnTo>
                    <a:lnTo>
                      <a:pt x="46" y="46"/>
                    </a:lnTo>
                    <a:lnTo>
                      <a:pt x="46" y="70"/>
                    </a:lnTo>
                    <a:lnTo>
                      <a:pt x="45" y="94"/>
                    </a:lnTo>
                    <a:lnTo>
                      <a:pt x="43" y="117"/>
                    </a:lnTo>
                    <a:lnTo>
                      <a:pt x="38" y="140"/>
                    </a:lnTo>
                    <a:lnTo>
                      <a:pt x="33" y="163"/>
                    </a:lnTo>
                    <a:lnTo>
                      <a:pt x="25" y="184"/>
                    </a:lnTo>
                    <a:lnTo>
                      <a:pt x="14" y="203"/>
                    </a:lnTo>
                    <a:lnTo>
                      <a:pt x="0" y="221"/>
                    </a:lnTo>
                    <a:lnTo>
                      <a:pt x="0" y="22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3" name="Freeform 69"/>
              <p:cNvSpPr>
                <a:spLocks/>
              </p:cNvSpPr>
              <p:nvPr/>
            </p:nvSpPr>
            <p:spPr bwMode="auto">
              <a:xfrm>
                <a:off x="214" y="4066"/>
                <a:ext cx="2" cy="2"/>
              </a:xfrm>
              <a:custGeom>
                <a:avLst/>
                <a:gdLst>
                  <a:gd name="T0" fmla="*/ 0 w 77"/>
                  <a:gd name="T1" fmla="*/ 95 h 95"/>
                  <a:gd name="T2" fmla="*/ 7 w 77"/>
                  <a:gd name="T3" fmla="*/ 79 h 95"/>
                  <a:gd name="T4" fmla="*/ 19 w 77"/>
                  <a:gd name="T5" fmla="*/ 67 h 95"/>
                  <a:gd name="T6" fmla="*/ 30 w 77"/>
                  <a:gd name="T7" fmla="*/ 55 h 95"/>
                  <a:gd name="T8" fmla="*/ 39 w 77"/>
                  <a:gd name="T9" fmla="*/ 42 h 95"/>
                  <a:gd name="T10" fmla="*/ 41 w 77"/>
                  <a:gd name="T11" fmla="*/ 25 h 95"/>
                  <a:gd name="T12" fmla="*/ 16 w 77"/>
                  <a:gd name="T13" fmla="*/ 25 h 95"/>
                  <a:gd name="T14" fmla="*/ 26 w 77"/>
                  <a:gd name="T15" fmla="*/ 15 h 95"/>
                  <a:gd name="T16" fmla="*/ 31 w 77"/>
                  <a:gd name="T17" fmla="*/ 20 h 95"/>
                  <a:gd name="T18" fmla="*/ 31 w 77"/>
                  <a:gd name="T19" fmla="*/ 20 h 95"/>
                  <a:gd name="T20" fmla="*/ 40 w 77"/>
                  <a:gd name="T21" fmla="*/ 11 h 95"/>
                  <a:gd name="T22" fmla="*/ 49 w 77"/>
                  <a:gd name="T23" fmla="*/ 9 h 95"/>
                  <a:gd name="T24" fmla="*/ 59 w 77"/>
                  <a:gd name="T25" fmla="*/ 10 h 95"/>
                  <a:gd name="T26" fmla="*/ 68 w 77"/>
                  <a:gd name="T27" fmla="*/ 8 h 95"/>
                  <a:gd name="T28" fmla="*/ 77 w 77"/>
                  <a:gd name="T29" fmla="*/ 0 h 95"/>
                  <a:gd name="T30" fmla="*/ 77 w 77"/>
                  <a:gd name="T31" fmla="*/ 0 h 95"/>
                  <a:gd name="T32" fmla="*/ 71 w 77"/>
                  <a:gd name="T33" fmla="*/ 10 h 95"/>
                  <a:gd name="T34" fmla="*/ 65 w 77"/>
                  <a:gd name="T35" fmla="*/ 21 h 95"/>
                  <a:gd name="T36" fmla="*/ 59 w 77"/>
                  <a:gd name="T37" fmla="*/ 31 h 95"/>
                  <a:gd name="T38" fmla="*/ 51 w 77"/>
                  <a:gd name="T39" fmla="*/ 41 h 95"/>
                  <a:gd name="T40" fmla="*/ 44 w 77"/>
                  <a:gd name="T41" fmla="*/ 51 h 95"/>
                  <a:gd name="T42" fmla="*/ 36 w 77"/>
                  <a:gd name="T43" fmla="*/ 61 h 95"/>
                  <a:gd name="T44" fmla="*/ 28 w 77"/>
                  <a:gd name="T45" fmla="*/ 70 h 95"/>
                  <a:gd name="T46" fmla="*/ 19 w 77"/>
                  <a:gd name="T47" fmla="*/ 79 h 95"/>
                  <a:gd name="T48" fmla="*/ 10 w 77"/>
                  <a:gd name="T49" fmla="*/ 87 h 95"/>
                  <a:gd name="T50" fmla="*/ 0 w 77"/>
                  <a:gd name="T51" fmla="*/ 95 h 95"/>
                  <a:gd name="T52" fmla="*/ 0 w 77"/>
                  <a:gd name="T53" fmla="*/ 9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7" h="95">
                    <a:moveTo>
                      <a:pt x="0" y="95"/>
                    </a:moveTo>
                    <a:lnTo>
                      <a:pt x="7" y="79"/>
                    </a:lnTo>
                    <a:lnTo>
                      <a:pt x="19" y="67"/>
                    </a:lnTo>
                    <a:lnTo>
                      <a:pt x="30" y="55"/>
                    </a:lnTo>
                    <a:lnTo>
                      <a:pt x="39" y="42"/>
                    </a:lnTo>
                    <a:lnTo>
                      <a:pt x="41" y="25"/>
                    </a:lnTo>
                    <a:lnTo>
                      <a:pt x="16" y="25"/>
                    </a:lnTo>
                    <a:lnTo>
                      <a:pt x="26" y="15"/>
                    </a:lnTo>
                    <a:lnTo>
                      <a:pt x="31" y="20"/>
                    </a:lnTo>
                    <a:lnTo>
                      <a:pt x="31" y="20"/>
                    </a:lnTo>
                    <a:lnTo>
                      <a:pt x="40" y="11"/>
                    </a:lnTo>
                    <a:lnTo>
                      <a:pt x="49" y="9"/>
                    </a:lnTo>
                    <a:lnTo>
                      <a:pt x="59" y="10"/>
                    </a:lnTo>
                    <a:lnTo>
                      <a:pt x="68" y="8"/>
                    </a:lnTo>
                    <a:lnTo>
                      <a:pt x="77" y="0"/>
                    </a:lnTo>
                    <a:lnTo>
                      <a:pt x="77" y="0"/>
                    </a:lnTo>
                    <a:lnTo>
                      <a:pt x="71" y="10"/>
                    </a:lnTo>
                    <a:lnTo>
                      <a:pt x="65" y="21"/>
                    </a:lnTo>
                    <a:lnTo>
                      <a:pt x="59" y="31"/>
                    </a:lnTo>
                    <a:lnTo>
                      <a:pt x="51" y="41"/>
                    </a:lnTo>
                    <a:lnTo>
                      <a:pt x="44" y="51"/>
                    </a:lnTo>
                    <a:lnTo>
                      <a:pt x="36" y="61"/>
                    </a:lnTo>
                    <a:lnTo>
                      <a:pt x="28" y="70"/>
                    </a:lnTo>
                    <a:lnTo>
                      <a:pt x="19" y="79"/>
                    </a:lnTo>
                    <a:lnTo>
                      <a:pt x="10" y="87"/>
                    </a:lnTo>
                    <a:lnTo>
                      <a:pt x="0" y="95"/>
                    </a:lnTo>
                    <a:lnTo>
                      <a:pt x="0" y="95"/>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4" name="Freeform 70"/>
              <p:cNvSpPr>
                <a:spLocks/>
              </p:cNvSpPr>
              <p:nvPr/>
            </p:nvSpPr>
            <p:spPr bwMode="auto">
              <a:xfrm>
                <a:off x="227" y="4068"/>
                <a:ext cx="2" cy="3"/>
              </a:xfrm>
              <a:custGeom>
                <a:avLst/>
                <a:gdLst>
                  <a:gd name="T0" fmla="*/ 68 w 68"/>
                  <a:gd name="T1" fmla="*/ 15 h 146"/>
                  <a:gd name="T2" fmla="*/ 68 w 68"/>
                  <a:gd name="T3" fmla="*/ 19 h 146"/>
                  <a:gd name="T4" fmla="*/ 67 w 68"/>
                  <a:gd name="T5" fmla="*/ 24 h 146"/>
                  <a:gd name="T6" fmla="*/ 64 w 68"/>
                  <a:gd name="T7" fmla="*/ 28 h 146"/>
                  <a:gd name="T8" fmla="*/ 61 w 68"/>
                  <a:gd name="T9" fmla="*/ 32 h 146"/>
                  <a:gd name="T10" fmla="*/ 58 w 68"/>
                  <a:gd name="T11" fmla="*/ 36 h 146"/>
                  <a:gd name="T12" fmla="*/ 63 w 68"/>
                  <a:gd name="T13" fmla="*/ 41 h 146"/>
                  <a:gd name="T14" fmla="*/ 63 w 68"/>
                  <a:gd name="T15" fmla="*/ 41 h 146"/>
                  <a:gd name="T16" fmla="*/ 57 w 68"/>
                  <a:gd name="T17" fmla="*/ 52 h 146"/>
                  <a:gd name="T18" fmla="*/ 52 w 68"/>
                  <a:gd name="T19" fmla="*/ 62 h 146"/>
                  <a:gd name="T20" fmla="*/ 47 w 68"/>
                  <a:gd name="T21" fmla="*/ 72 h 146"/>
                  <a:gd name="T22" fmla="*/ 43 w 68"/>
                  <a:gd name="T23" fmla="*/ 82 h 146"/>
                  <a:gd name="T24" fmla="*/ 39 w 68"/>
                  <a:gd name="T25" fmla="*/ 92 h 146"/>
                  <a:gd name="T26" fmla="*/ 36 w 68"/>
                  <a:gd name="T27" fmla="*/ 102 h 146"/>
                  <a:gd name="T28" fmla="*/ 32 w 68"/>
                  <a:gd name="T29" fmla="*/ 112 h 146"/>
                  <a:gd name="T30" fmla="*/ 29 w 68"/>
                  <a:gd name="T31" fmla="*/ 122 h 146"/>
                  <a:gd name="T32" fmla="*/ 25 w 68"/>
                  <a:gd name="T33" fmla="*/ 133 h 146"/>
                  <a:gd name="T34" fmla="*/ 22 w 68"/>
                  <a:gd name="T35" fmla="*/ 146 h 146"/>
                  <a:gd name="T36" fmla="*/ 22 w 68"/>
                  <a:gd name="T37" fmla="*/ 146 h 146"/>
                  <a:gd name="T38" fmla="*/ 17 w 68"/>
                  <a:gd name="T39" fmla="*/ 132 h 146"/>
                  <a:gd name="T40" fmla="*/ 13 w 68"/>
                  <a:gd name="T41" fmla="*/ 117 h 146"/>
                  <a:gd name="T42" fmla="*/ 10 w 68"/>
                  <a:gd name="T43" fmla="*/ 102 h 146"/>
                  <a:gd name="T44" fmla="*/ 5 w 68"/>
                  <a:gd name="T45" fmla="*/ 87 h 146"/>
                  <a:gd name="T46" fmla="*/ 3 w 68"/>
                  <a:gd name="T47" fmla="*/ 72 h 146"/>
                  <a:gd name="T48" fmla="*/ 1 w 68"/>
                  <a:gd name="T49" fmla="*/ 57 h 146"/>
                  <a:gd name="T50" fmla="*/ 0 w 68"/>
                  <a:gd name="T51" fmla="*/ 42 h 146"/>
                  <a:gd name="T52" fmla="*/ 1 w 68"/>
                  <a:gd name="T53" fmla="*/ 28 h 146"/>
                  <a:gd name="T54" fmla="*/ 2 w 68"/>
                  <a:gd name="T55" fmla="*/ 13 h 146"/>
                  <a:gd name="T56" fmla="*/ 7 w 68"/>
                  <a:gd name="T57" fmla="*/ 0 h 146"/>
                  <a:gd name="T58" fmla="*/ 7 w 68"/>
                  <a:gd name="T59" fmla="*/ 0 h 146"/>
                  <a:gd name="T60" fmla="*/ 20 w 68"/>
                  <a:gd name="T61" fmla="*/ 1 h 146"/>
                  <a:gd name="T62" fmla="*/ 34 w 68"/>
                  <a:gd name="T63" fmla="*/ 2 h 146"/>
                  <a:gd name="T64" fmla="*/ 48 w 68"/>
                  <a:gd name="T65" fmla="*/ 4 h 146"/>
                  <a:gd name="T66" fmla="*/ 60 w 68"/>
                  <a:gd name="T67" fmla="*/ 8 h 146"/>
                  <a:gd name="T68" fmla="*/ 68 w 68"/>
                  <a:gd name="T69" fmla="*/ 15 h 146"/>
                  <a:gd name="T70" fmla="*/ 68 w 68"/>
                  <a:gd name="T71" fmla="*/ 15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 h="146">
                    <a:moveTo>
                      <a:pt x="68" y="15"/>
                    </a:moveTo>
                    <a:lnTo>
                      <a:pt x="68" y="19"/>
                    </a:lnTo>
                    <a:lnTo>
                      <a:pt x="67" y="24"/>
                    </a:lnTo>
                    <a:lnTo>
                      <a:pt x="64" y="28"/>
                    </a:lnTo>
                    <a:lnTo>
                      <a:pt x="61" y="32"/>
                    </a:lnTo>
                    <a:lnTo>
                      <a:pt x="58" y="36"/>
                    </a:lnTo>
                    <a:lnTo>
                      <a:pt x="63" y="41"/>
                    </a:lnTo>
                    <a:lnTo>
                      <a:pt x="63" y="41"/>
                    </a:lnTo>
                    <a:lnTo>
                      <a:pt x="57" y="52"/>
                    </a:lnTo>
                    <a:lnTo>
                      <a:pt x="52" y="62"/>
                    </a:lnTo>
                    <a:lnTo>
                      <a:pt x="47" y="72"/>
                    </a:lnTo>
                    <a:lnTo>
                      <a:pt x="43" y="82"/>
                    </a:lnTo>
                    <a:lnTo>
                      <a:pt x="39" y="92"/>
                    </a:lnTo>
                    <a:lnTo>
                      <a:pt x="36" y="102"/>
                    </a:lnTo>
                    <a:lnTo>
                      <a:pt x="32" y="112"/>
                    </a:lnTo>
                    <a:lnTo>
                      <a:pt x="29" y="122"/>
                    </a:lnTo>
                    <a:lnTo>
                      <a:pt x="25" y="133"/>
                    </a:lnTo>
                    <a:lnTo>
                      <a:pt x="22" y="146"/>
                    </a:lnTo>
                    <a:lnTo>
                      <a:pt x="22" y="146"/>
                    </a:lnTo>
                    <a:lnTo>
                      <a:pt x="17" y="132"/>
                    </a:lnTo>
                    <a:lnTo>
                      <a:pt x="13" y="117"/>
                    </a:lnTo>
                    <a:lnTo>
                      <a:pt x="10" y="102"/>
                    </a:lnTo>
                    <a:lnTo>
                      <a:pt x="5" y="87"/>
                    </a:lnTo>
                    <a:lnTo>
                      <a:pt x="3" y="72"/>
                    </a:lnTo>
                    <a:lnTo>
                      <a:pt x="1" y="57"/>
                    </a:lnTo>
                    <a:lnTo>
                      <a:pt x="0" y="42"/>
                    </a:lnTo>
                    <a:lnTo>
                      <a:pt x="1" y="28"/>
                    </a:lnTo>
                    <a:lnTo>
                      <a:pt x="2" y="13"/>
                    </a:lnTo>
                    <a:lnTo>
                      <a:pt x="7" y="0"/>
                    </a:lnTo>
                    <a:lnTo>
                      <a:pt x="7" y="0"/>
                    </a:lnTo>
                    <a:lnTo>
                      <a:pt x="20" y="1"/>
                    </a:lnTo>
                    <a:lnTo>
                      <a:pt x="34" y="2"/>
                    </a:lnTo>
                    <a:lnTo>
                      <a:pt x="48" y="4"/>
                    </a:lnTo>
                    <a:lnTo>
                      <a:pt x="60" y="8"/>
                    </a:lnTo>
                    <a:lnTo>
                      <a:pt x="68" y="15"/>
                    </a:lnTo>
                    <a:lnTo>
                      <a:pt x="68" y="1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5" name="Freeform 71"/>
              <p:cNvSpPr>
                <a:spLocks/>
              </p:cNvSpPr>
              <p:nvPr/>
            </p:nvSpPr>
            <p:spPr bwMode="auto">
              <a:xfrm>
                <a:off x="230" y="4069"/>
                <a:ext cx="1" cy="3"/>
              </a:xfrm>
              <a:custGeom>
                <a:avLst/>
                <a:gdLst>
                  <a:gd name="T0" fmla="*/ 72 w 72"/>
                  <a:gd name="T1" fmla="*/ 45 h 140"/>
                  <a:gd name="T2" fmla="*/ 69 w 72"/>
                  <a:gd name="T3" fmla="*/ 56 h 140"/>
                  <a:gd name="T4" fmla="*/ 65 w 72"/>
                  <a:gd name="T5" fmla="*/ 66 h 140"/>
                  <a:gd name="T6" fmla="*/ 61 w 72"/>
                  <a:gd name="T7" fmla="*/ 76 h 140"/>
                  <a:gd name="T8" fmla="*/ 55 w 72"/>
                  <a:gd name="T9" fmla="*/ 86 h 140"/>
                  <a:gd name="T10" fmla="*/ 48 w 72"/>
                  <a:gd name="T11" fmla="*/ 95 h 140"/>
                  <a:gd name="T12" fmla="*/ 41 w 72"/>
                  <a:gd name="T13" fmla="*/ 104 h 140"/>
                  <a:gd name="T14" fmla="*/ 33 w 72"/>
                  <a:gd name="T15" fmla="*/ 113 h 140"/>
                  <a:gd name="T16" fmla="*/ 24 w 72"/>
                  <a:gd name="T17" fmla="*/ 122 h 140"/>
                  <a:gd name="T18" fmla="*/ 15 w 72"/>
                  <a:gd name="T19" fmla="*/ 131 h 140"/>
                  <a:gd name="T20" fmla="*/ 6 w 72"/>
                  <a:gd name="T21" fmla="*/ 140 h 140"/>
                  <a:gd name="T22" fmla="*/ 6 w 72"/>
                  <a:gd name="T23" fmla="*/ 140 h 140"/>
                  <a:gd name="T24" fmla="*/ 0 w 72"/>
                  <a:gd name="T25" fmla="*/ 131 h 140"/>
                  <a:gd name="T26" fmla="*/ 2 w 72"/>
                  <a:gd name="T27" fmla="*/ 123 h 140"/>
                  <a:gd name="T28" fmla="*/ 8 w 72"/>
                  <a:gd name="T29" fmla="*/ 116 h 140"/>
                  <a:gd name="T30" fmla="*/ 14 w 72"/>
                  <a:gd name="T31" fmla="*/ 108 h 140"/>
                  <a:gd name="T32" fmla="*/ 16 w 72"/>
                  <a:gd name="T33" fmla="*/ 100 h 140"/>
                  <a:gd name="T34" fmla="*/ 16 w 72"/>
                  <a:gd name="T35" fmla="*/ 100 h 140"/>
                  <a:gd name="T36" fmla="*/ 21 w 72"/>
                  <a:gd name="T37" fmla="*/ 100 h 140"/>
                  <a:gd name="T38" fmla="*/ 28 w 72"/>
                  <a:gd name="T39" fmla="*/ 99 h 140"/>
                  <a:gd name="T40" fmla="*/ 33 w 72"/>
                  <a:gd name="T41" fmla="*/ 97 h 140"/>
                  <a:gd name="T42" fmla="*/ 38 w 72"/>
                  <a:gd name="T43" fmla="*/ 94 h 140"/>
                  <a:gd name="T44" fmla="*/ 42 w 72"/>
                  <a:gd name="T45" fmla="*/ 90 h 140"/>
                  <a:gd name="T46" fmla="*/ 42 w 72"/>
                  <a:gd name="T47" fmla="*/ 90 h 140"/>
                  <a:gd name="T48" fmla="*/ 36 w 72"/>
                  <a:gd name="T49" fmla="*/ 87 h 140"/>
                  <a:gd name="T50" fmla="*/ 33 w 72"/>
                  <a:gd name="T51" fmla="*/ 83 h 140"/>
                  <a:gd name="T52" fmla="*/ 31 w 72"/>
                  <a:gd name="T53" fmla="*/ 79 h 140"/>
                  <a:gd name="T54" fmla="*/ 29 w 72"/>
                  <a:gd name="T55" fmla="*/ 75 h 140"/>
                  <a:gd name="T56" fmla="*/ 27 w 72"/>
                  <a:gd name="T57" fmla="*/ 70 h 140"/>
                  <a:gd name="T58" fmla="*/ 27 w 72"/>
                  <a:gd name="T59" fmla="*/ 70 h 140"/>
                  <a:gd name="T60" fmla="*/ 33 w 72"/>
                  <a:gd name="T61" fmla="*/ 65 h 140"/>
                  <a:gd name="T62" fmla="*/ 34 w 72"/>
                  <a:gd name="T63" fmla="*/ 60 h 140"/>
                  <a:gd name="T64" fmla="*/ 33 w 72"/>
                  <a:gd name="T65" fmla="*/ 56 h 140"/>
                  <a:gd name="T66" fmla="*/ 32 w 72"/>
                  <a:gd name="T67" fmla="*/ 51 h 140"/>
                  <a:gd name="T68" fmla="*/ 37 w 72"/>
                  <a:gd name="T69" fmla="*/ 45 h 140"/>
                  <a:gd name="T70" fmla="*/ 37 w 72"/>
                  <a:gd name="T71" fmla="*/ 45 h 140"/>
                  <a:gd name="T72" fmla="*/ 39 w 72"/>
                  <a:gd name="T73" fmla="*/ 44 h 140"/>
                  <a:gd name="T74" fmla="*/ 41 w 72"/>
                  <a:gd name="T75" fmla="*/ 45 h 140"/>
                  <a:gd name="T76" fmla="*/ 43 w 72"/>
                  <a:gd name="T77" fmla="*/ 46 h 140"/>
                  <a:gd name="T78" fmla="*/ 45 w 72"/>
                  <a:gd name="T79" fmla="*/ 48 h 140"/>
                  <a:gd name="T80" fmla="*/ 47 w 72"/>
                  <a:gd name="T81" fmla="*/ 50 h 140"/>
                  <a:gd name="T82" fmla="*/ 47 w 72"/>
                  <a:gd name="T83" fmla="*/ 50 h 140"/>
                  <a:gd name="T84" fmla="*/ 49 w 72"/>
                  <a:gd name="T85" fmla="*/ 42 h 140"/>
                  <a:gd name="T86" fmla="*/ 53 w 72"/>
                  <a:gd name="T87" fmla="*/ 41 h 140"/>
                  <a:gd name="T88" fmla="*/ 57 w 72"/>
                  <a:gd name="T89" fmla="*/ 43 h 140"/>
                  <a:gd name="T90" fmla="*/ 60 w 72"/>
                  <a:gd name="T91" fmla="*/ 42 h 140"/>
                  <a:gd name="T92" fmla="*/ 62 w 72"/>
                  <a:gd name="T93" fmla="*/ 35 h 140"/>
                  <a:gd name="T94" fmla="*/ 62 w 72"/>
                  <a:gd name="T95" fmla="*/ 35 h 140"/>
                  <a:gd name="T96" fmla="*/ 58 w 72"/>
                  <a:gd name="T97" fmla="*/ 28 h 140"/>
                  <a:gd name="T98" fmla="*/ 55 w 72"/>
                  <a:gd name="T99" fmla="*/ 21 h 140"/>
                  <a:gd name="T100" fmla="*/ 52 w 72"/>
                  <a:gd name="T101" fmla="*/ 15 h 140"/>
                  <a:gd name="T102" fmla="*/ 51 w 72"/>
                  <a:gd name="T103" fmla="*/ 7 h 140"/>
                  <a:gd name="T104" fmla="*/ 52 w 72"/>
                  <a:gd name="T105" fmla="*/ 0 h 140"/>
                  <a:gd name="T106" fmla="*/ 52 w 72"/>
                  <a:gd name="T107" fmla="*/ 0 h 140"/>
                  <a:gd name="T108" fmla="*/ 58 w 72"/>
                  <a:gd name="T109" fmla="*/ 4 h 140"/>
                  <a:gd name="T110" fmla="*/ 63 w 72"/>
                  <a:gd name="T111" fmla="*/ 12 h 140"/>
                  <a:gd name="T112" fmla="*/ 65 w 72"/>
                  <a:gd name="T113" fmla="*/ 23 h 140"/>
                  <a:gd name="T114" fmla="*/ 68 w 72"/>
                  <a:gd name="T115" fmla="*/ 34 h 140"/>
                  <a:gd name="T116" fmla="*/ 72 w 72"/>
                  <a:gd name="T117" fmla="*/ 45 h 140"/>
                  <a:gd name="T118" fmla="*/ 72 w 72"/>
                  <a:gd name="T119" fmla="*/ 45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2" h="140">
                    <a:moveTo>
                      <a:pt x="72" y="45"/>
                    </a:moveTo>
                    <a:lnTo>
                      <a:pt x="69" y="56"/>
                    </a:lnTo>
                    <a:lnTo>
                      <a:pt x="65" y="66"/>
                    </a:lnTo>
                    <a:lnTo>
                      <a:pt x="61" y="76"/>
                    </a:lnTo>
                    <a:lnTo>
                      <a:pt x="55" y="86"/>
                    </a:lnTo>
                    <a:lnTo>
                      <a:pt x="48" y="95"/>
                    </a:lnTo>
                    <a:lnTo>
                      <a:pt x="41" y="104"/>
                    </a:lnTo>
                    <a:lnTo>
                      <a:pt x="33" y="113"/>
                    </a:lnTo>
                    <a:lnTo>
                      <a:pt x="24" y="122"/>
                    </a:lnTo>
                    <a:lnTo>
                      <a:pt x="15" y="131"/>
                    </a:lnTo>
                    <a:lnTo>
                      <a:pt x="6" y="140"/>
                    </a:lnTo>
                    <a:lnTo>
                      <a:pt x="6" y="140"/>
                    </a:lnTo>
                    <a:lnTo>
                      <a:pt x="0" y="131"/>
                    </a:lnTo>
                    <a:lnTo>
                      <a:pt x="2" y="123"/>
                    </a:lnTo>
                    <a:lnTo>
                      <a:pt x="8" y="116"/>
                    </a:lnTo>
                    <a:lnTo>
                      <a:pt x="14" y="108"/>
                    </a:lnTo>
                    <a:lnTo>
                      <a:pt x="16" y="100"/>
                    </a:lnTo>
                    <a:lnTo>
                      <a:pt x="16" y="100"/>
                    </a:lnTo>
                    <a:lnTo>
                      <a:pt x="21" y="100"/>
                    </a:lnTo>
                    <a:lnTo>
                      <a:pt x="28" y="99"/>
                    </a:lnTo>
                    <a:lnTo>
                      <a:pt x="33" y="97"/>
                    </a:lnTo>
                    <a:lnTo>
                      <a:pt x="38" y="94"/>
                    </a:lnTo>
                    <a:lnTo>
                      <a:pt x="42" y="90"/>
                    </a:lnTo>
                    <a:lnTo>
                      <a:pt x="42" y="90"/>
                    </a:lnTo>
                    <a:lnTo>
                      <a:pt x="36" y="87"/>
                    </a:lnTo>
                    <a:lnTo>
                      <a:pt x="33" y="83"/>
                    </a:lnTo>
                    <a:lnTo>
                      <a:pt x="31" y="79"/>
                    </a:lnTo>
                    <a:lnTo>
                      <a:pt x="29" y="75"/>
                    </a:lnTo>
                    <a:lnTo>
                      <a:pt x="27" y="70"/>
                    </a:lnTo>
                    <a:lnTo>
                      <a:pt x="27" y="70"/>
                    </a:lnTo>
                    <a:lnTo>
                      <a:pt x="33" y="65"/>
                    </a:lnTo>
                    <a:lnTo>
                      <a:pt x="34" y="60"/>
                    </a:lnTo>
                    <a:lnTo>
                      <a:pt x="33" y="56"/>
                    </a:lnTo>
                    <a:lnTo>
                      <a:pt x="32" y="51"/>
                    </a:lnTo>
                    <a:lnTo>
                      <a:pt x="37" y="45"/>
                    </a:lnTo>
                    <a:lnTo>
                      <a:pt x="37" y="45"/>
                    </a:lnTo>
                    <a:lnTo>
                      <a:pt x="39" y="44"/>
                    </a:lnTo>
                    <a:lnTo>
                      <a:pt x="41" y="45"/>
                    </a:lnTo>
                    <a:lnTo>
                      <a:pt x="43" y="46"/>
                    </a:lnTo>
                    <a:lnTo>
                      <a:pt x="45" y="48"/>
                    </a:lnTo>
                    <a:lnTo>
                      <a:pt x="47" y="50"/>
                    </a:lnTo>
                    <a:lnTo>
                      <a:pt x="47" y="50"/>
                    </a:lnTo>
                    <a:lnTo>
                      <a:pt x="49" y="42"/>
                    </a:lnTo>
                    <a:lnTo>
                      <a:pt x="53" y="41"/>
                    </a:lnTo>
                    <a:lnTo>
                      <a:pt x="57" y="43"/>
                    </a:lnTo>
                    <a:lnTo>
                      <a:pt x="60" y="42"/>
                    </a:lnTo>
                    <a:lnTo>
                      <a:pt x="62" y="35"/>
                    </a:lnTo>
                    <a:lnTo>
                      <a:pt x="62" y="35"/>
                    </a:lnTo>
                    <a:lnTo>
                      <a:pt x="58" y="28"/>
                    </a:lnTo>
                    <a:lnTo>
                      <a:pt x="55" y="21"/>
                    </a:lnTo>
                    <a:lnTo>
                      <a:pt x="52" y="15"/>
                    </a:lnTo>
                    <a:lnTo>
                      <a:pt x="51" y="7"/>
                    </a:lnTo>
                    <a:lnTo>
                      <a:pt x="52" y="0"/>
                    </a:lnTo>
                    <a:lnTo>
                      <a:pt x="52" y="0"/>
                    </a:lnTo>
                    <a:lnTo>
                      <a:pt x="58" y="4"/>
                    </a:lnTo>
                    <a:lnTo>
                      <a:pt x="63" y="12"/>
                    </a:lnTo>
                    <a:lnTo>
                      <a:pt x="65" y="23"/>
                    </a:lnTo>
                    <a:lnTo>
                      <a:pt x="68" y="34"/>
                    </a:lnTo>
                    <a:lnTo>
                      <a:pt x="72" y="45"/>
                    </a:lnTo>
                    <a:lnTo>
                      <a:pt x="72" y="4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6" name="Freeform 72"/>
              <p:cNvSpPr>
                <a:spLocks/>
              </p:cNvSpPr>
              <p:nvPr/>
            </p:nvSpPr>
            <p:spPr bwMode="auto">
              <a:xfrm>
                <a:off x="214" y="4071"/>
                <a:ext cx="4" cy="8"/>
              </a:xfrm>
              <a:custGeom>
                <a:avLst/>
                <a:gdLst>
                  <a:gd name="T0" fmla="*/ 199 w 199"/>
                  <a:gd name="T1" fmla="*/ 5 h 361"/>
                  <a:gd name="T2" fmla="*/ 182 w 199"/>
                  <a:gd name="T3" fmla="*/ 23 h 361"/>
                  <a:gd name="T4" fmla="*/ 165 w 199"/>
                  <a:gd name="T5" fmla="*/ 42 h 361"/>
                  <a:gd name="T6" fmla="*/ 148 w 199"/>
                  <a:gd name="T7" fmla="*/ 61 h 361"/>
                  <a:gd name="T8" fmla="*/ 132 w 199"/>
                  <a:gd name="T9" fmla="*/ 80 h 361"/>
                  <a:gd name="T10" fmla="*/ 118 w 199"/>
                  <a:gd name="T11" fmla="*/ 100 h 361"/>
                  <a:gd name="T12" fmla="*/ 103 w 199"/>
                  <a:gd name="T13" fmla="*/ 121 h 361"/>
                  <a:gd name="T14" fmla="*/ 90 w 199"/>
                  <a:gd name="T15" fmla="*/ 145 h 361"/>
                  <a:gd name="T16" fmla="*/ 79 w 199"/>
                  <a:gd name="T17" fmla="*/ 170 h 361"/>
                  <a:gd name="T18" fmla="*/ 70 w 199"/>
                  <a:gd name="T19" fmla="*/ 196 h 361"/>
                  <a:gd name="T20" fmla="*/ 62 w 199"/>
                  <a:gd name="T21" fmla="*/ 226 h 361"/>
                  <a:gd name="T22" fmla="*/ 62 w 199"/>
                  <a:gd name="T23" fmla="*/ 226 h 361"/>
                  <a:gd name="T24" fmla="*/ 50 w 199"/>
                  <a:gd name="T25" fmla="*/ 236 h 361"/>
                  <a:gd name="T26" fmla="*/ 43 w 199"/>
                  <a:gd name="T27" fmla="*/ 249 h 361"/>
                  <a:gd name="T28" fmla="*/ 37 w 199"/>
                  <a:gd name="T29" fmla="*/ 263 h 361"/>
                  <a:gd name="T30" fmla="*/ 33 w 199"/>
                  <a:gd name="T31" fmla="*/ 277 h 361"/>
                  <a:gd name="T32" fmla="*/ 29 w 199"/>
                  <a:gd name="T33" fmla="*/ 293 h 361"/>
                  <a:gd name="T34" fmla="*/ 26 w 199"/>
                  <a:gd name="T35" fmla="*/ 308 h 361"/>
                  <a:gd name="T36" fmla="*/ 22 w 199"/>
                  <a:gd name="T37" fmla="*/ 323 h 361"/>
                  <a:gd name="T38" fmla="*/ 17 w 199"/>
                  <a:gd name="T39" fmla="*/ 337 h 361"/>
                  <a:gd name="T40" fmla="*/ 9 w 199"/>
                  <a:gd name="T41" fmla="*/ 349 h 361"/>
                  <a:gd name="T42" fmla="*/ 0 w 199"/>
                  <a:gd name="T43" fmla="*/ 361 h 361"/>
                  <a:gd name="T44" fmla="*/ 0 w 199"/>
                  <a:gd name="T45" fmla="*/ 361 h 361"/>
                  <a:gd name="T46" fmla="*/ 5 w 199"/>
                  <a:gd name="T47" fmla="*/ 352 h 361"/>
                  <a:gd name="T48" fmla="*/ 11 w 199"/>
                  <a:gd name="T49" fmla="*/ 342 h 361"/>
                  <a:gd name="T50" fmla="*/ 13 w 199"/>
                  <a:gd name="T51" fmla="*/ 331 h 361"/>
                  <a:gd name="T52" fmla="*/ 16 w 199"/>
                  <a:gd name="T53" fmla="*/ 319 h 361"/>
                  <a:gd name="T54" fmla="*/ 17 w 199"/>
                  <a:gd name="T55" fmla="*/ 306 h 361"/>
                  <a:gd name="T56" fmla="*/ 19 w 199"/>
                  <a:gd name="T57" fmla="*/ 293 h 361"/>
                  <a:gd name="T58" fmla="*/ 21 w 199"/>
                  <a:gd name="T59" fmla="*/ 280 h 361"/>
                  <a:gd name="T60" fmla="*/ 24 w 199"/>
                  <a:gd name="T61" fmla="*/ 266 h 361"/>
                  <a:gd name="T62" fmla="*/ 29 w 199"/>
                  <a:gd name="T63" fmla="*/ 253 h 361"/>
                  <a:gd name="T64" fmla="*/ 36 w 199"/>
                  <a:gd name="T65" fmla="*/ 241 h 361"/>
                  <a:gd name="T66" fmla="*/ 36 w 199"/>
                  <a:gd name="T67" fmla="*/ 241 h 361"/>
                  <a:gd name="T68" fmla="*/ 37 w 199"/>
                  <a:gd name="T69" fmla="*/ 227 h 361"/>
                  <a:gd name="T70" fmla="*/ 43 w 199"/>
                  <a:gd name="T71" fmla="*/ 213 h 361"/>
                  <a:gd name="T72" fmla="*/ 53 w 199"/>
                  <a:gd name="T73" fmla="*/ 200 h 361"/>
                  <a:gd name="T74" fmla="*/ 62 w 199"/>
                  <a:gd name="T75" fmla="*/ 186 h 361"/>
                  <a:gd name="T76" fmla="*/ 67 w 199"/>
                  <a:gd name="T77" fmla="*/ 171 h 361"/>
                  <a:gd name="T78" fmla="*/ 67 w 199"/>
                  <a:gd name="T79" fmla="*/ 171 h 361"/>
                  <a:gd name="T80" fmla="*/ 73 w 199"/>
                  <a:gd name="T81" fmla="*/ 153 h 361"/>
                  <a:gd name="T82" fmla="*/ 80 w 199"/>
                  <a:gd name="T83" fmla="*/ 134 h 361"/>
                  <a:gd name="T84" fmla="*/ 89 w 199"/>
                  <a:gd name="T85" fmla="*/ 116 h 361"/>
                  <a:gd name="T86" fmla="*/ 98 w 199"/>
                  <a:gd name="T87" fmla="*/ 98 h 361"/>
                  <a:gd name="T88" fmla="*/ 109 w 199"/>
                  <a:gd name="T89" fmla="*/ 81 h 361"/>
                  <a:gd name="T90" fmla="*/ 120 w 199"/>
                  <a:gd name="T91" fmla="*/ 65 h 361"/>
                  <a:gd name="T92" fmla="*/ 131 w 199"/>
                  <a:gd name="T93" fmla="*/ 50 h 361"/>
                  <a:gd name="T94" fmla="*/ 143 w 199"/>
                  <a:gd name="T95" fmla="*/ 36 h 361"/>
                  <a:gd name="T96" fmla="*/ 156 w 199"/>
                  <a:gd name="T97" fmla="*/ 24 h 361"/>
                  <a:gd name="T98" fmla="*/ 169 w 199"/>
                  <a:gd name="T99" fmla="*/ 15 h 361"/>
                  <a:gd name="T100" fmla="*/ 174 w 199"/>
                  <a:gd name="T101" fmla="*/ 20 h 361"/>
                  <a:gd name="T102" fmla="*/ 194 w 199"/>
                  <a:gd name="T103" fmla="*/ 0 h 361"/>
                  <a:gd name="T104" fmla="*/ 199 w 199"/>
                  <a:gd name="T105" fmla="*/ 5 h 361"/>
                  <a:gd name="T106" fmla="*/ 199 w 199"/>
                  <a:gd name="T107" fmla="*/ 5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99" h="361">
                    <a:moveTo>
                      <a:pt x="199" y="5"/>
                    </a:moveTo>
                    <a:lnTo>
                      <a:pt x="182" y="23"/>
                    </a:lnTo>
                    <a:lnTo>
                      <a:pt x="165" y="42"/>
                    </a:lnTo>
                    <a:lnTo>
                      <a:pt x="148" y="61"/>
                    </a:lnTo>
                    <a:lnTo>
                      <a:pt x="132" y="80"/>
                    </a:lnTo>
                    <a:lnTo>
                      <a:pt x="118" y="100"/>
                    </a:lnTo>
                    <a:lnTo>
                      <a:pt x="103" y="121"/>
                    </a:lnTo>
                    <a:lnTo>
                      <a:pt x="90" y="145"/>
                    </a:lnTo>
                    <a:lnTo>
                      <a:pt x="79" y="170"/>
                    </a:lnTo>
                    <a:lnTo>
                      <a:pt x="70" y="196"/>
                    </a:lnTo>
                    <a:lnTo>
                      <a:pt x="62" y="226"/>
                    </a:lnTo>
                    <a:lnTo>
                      <a:pt x="62" y="226"/>
                    </a:lnTo>
                    <a:lnTo>
                      <a:pt x="50" y="236"/>
                    </a:lnTo>
                    <a:lnTo>
                      <a:pt x="43" y="249"/>
                    </a:lnTo>
                    <a:lnTo>
                      <a:pt x="37" y="263"/>
                    </a:lnTo>
                    <a:lnTo>
                      <a:pt x="33" y="277"/>
                    </a:lnTo>
                    <a:lnTo>
                      <a:pt x="29" y="293"/>
                    </a:lnTo>
                    <a:lnTo>
                      <a:pt x="26" y="308"/>
                    </a:lnTo>
                    <a:lnTo>
                      <a:pt x="22" y="323"/>
                    </a:lnTo>
                    <a:lnTo>
                      <a:pt x="17" y="337"/>
                    </a:lnTo>
                    <a:lnTo>
                      <a:pt x="9" y="349"/>
                    </a:lnTo>
                    <a:lnTo>
                      <a:pt x="0" y="361"/>
                    </a:lnTo>
                    <a:lnTo>
                      <a:pt x="0" y="361"/>
                    </a:lnTo>
                    <a:lnTo>
                      <a:pt x="5" y="352"/>
                    </a:lnTo>
                    <a:lnTo>
                      <a:pt x="11" y="342"/>
                    </a:lnTo>
                    <a:lnTo>
                      <a:pt x="13" y="331"/>
                    </a:lnTo>
                    <a:lnTo>
                      <a:pt x="16" y="319"/>
                    </a:lnTo>
                    <a:lnTo>
                      <a:pt x="17" y="306"/>
                    </a:lnTo>
                    <a:lnTo>
                      <a:pt x="19" y="293"/>
                    </a:lnTo>
                    <a:lnTo>
                      <a:pt x="21" y="280"/>
                    </a:lnTo>
                    <a:lnTo>
                      <a:pt x="24" y="266"/>
                    </a:lnTo>
                    <a:lnTo>
                      <a:pt x="29" y="253"/>
                    </a:lnTo>
                    <a:lnTo>
                      <a:pt x="36" y="241"/>
                    </a:lnTo>
                    <a:lnTo>
                      <a:pt x="36" y="241"/>
                    </a:lnTo>
                    <a:lnTo>
                      <a:pt x="37" y="227"/>
                    </a:lnTo>
                    <a:lnTo>
                      <a:pt x="43" y="213"/>
                    </a:lnTo>
                    <a:lnTo>
                      <a:pt x="53" y="200"/>
                    </a:lnTo>
                    <a:lnTo>
                      <a:pt x="62" y="186"/>
                    </a:lnTo>
                    <a:lnTo>
                      <a:pt x="67" y="171"/>
                    </a:lnTo>
                    <a:lnTo>
                      <a:pt x="67" y="171"/>
                    </a:lnTo>
                    <a:lnTo>
                      <a:pt x="73" y="153"/>
                    </a:lnTo>
                    <a:lnTo>
                      <a:pt x="80" y="134"/>
                    </a:lnTo>
                    <a:lnTo>
                      <a:pt x="89" y="116"/>
                    </a:lnTo>
                    <a:lnTo>
                      <a:pt x="98" y="98"/>
                    </a:lnTo>
                    <a:lnTo>
                      <a:pt x="109" y="81"/>
                    </a:lnTo>
                    <a:lnTo>
                      <a:pt x="120" y="65"/>
                    </a:lnTo>
                    <a:lnTo>
                      <a:pt x="131" y="50"/>
                    </a:lnTo>
                    <a:lnTo>
                      <a:pt x="143" y="36"/>
                    </a:lnTo>
                    <a:lnTo>
                      <a:pt x="156" y="24"/>
                    </a:lnTo>
                    <a:lnTo>
                      <a:pt x="169" y="15"/>
                    </a:lnTo>
                    <a:lnTo>
                      <a:pt x="174" y="20"/>
                    </a:lnTo>
                    <a:lnTo>
                      <a:pt x="194" y="0"/>
                    </a:lnTo>
                    <a:lnTo>
                      <a:pt x="199" y="5"/>
                    </a:lnTo>
                    <a:lnTo>
                      <a:pt x="199" y="5"/>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7" name="Freeform 73"/>
              <p:cNvSpPr>
                <a:spLocks/>
              </p:cNvSpPr>
              <p:nvPr/>
            </p:nvSpPr>
            <p:spPr bwMode="auto">
              <a:xfrm>
                <a:off x="223" y="4071"/>
                <a:ext cx="0" cy="1"/>
              </a:xfrm>
              <a:custGeom>
                <a:avLst/>
                <a:gdLst>
                  <a:gd name="T0" fmla="*/ 0 w 10"/>
                  <a:gd name="T1" fmla="*/ 1 h 26"/>
                  <a:gd name="T2" fmla="*/ 5 w 10"/>
                  <a:gd name="T3" fmla="*/ 0 h 26"/>
                  <a:gd name="T4" fmla="*/ 10 w 10"/>
                  <a:gd name="T5" fmla="*/ 25 h 26"/>
                  <a:gd name="T6" fmla="*/ 5 w 10"/>
                  <a:gd name="T7" fmla="*/ 26 h 26"/>
                  <a:gd name="T8" fmla="*/ 0 w 10"/>
                  <a:gd name="T9" fmla="*/ 1 h 26"/>
                  <a:gd name="T10" fmla="*/ 0 w 10"/>
                  <a:gd name="T11" fmla="*/ 1 h 26"/>
                </a:gdLst>
                <a:ahLst/>
                <a:cxnLst>
                  <a:cxn ang="0">
                    <a:pos x="T0" y="T1"/>
                  </a:cxn>
                  <a:cxn ang="0">
                    <a:pos x="T2" y="T3"/>
                  </a:cxn>
                  <a:cxn ang="0">
                    <a:pos x="T4" y="T5"/>
                  </a:cxn>
                  <a:cxn ang="0">
                    <a:pos x="T6" y="T7"/>
                  </a:cxn>
                  <a:cxn ang="0">
                    <a:pos x="T8" y="T9"/>
                  </a:cxn>
                  <a:cxn ang="0">
                    <a:pos x="T10" y="T11"/>
                  </a:cxn>
                </a:cxnLst>
                <a:rect l="0" t="0" r="r" b="b"/>
                <a:pathLst>
                  <a:path w="10" h="26">
                    <a:moveTo>
                      <a:pt x="0" y="1"/>
                    </a:moveTo>
                    <a:lnTo>
                      <a:pt x="5" y="0"/>
                    </a:lnTo>
                    <a:lnTo>
                      <a:pt x="10" y="25"/>
                    </a:lnTo>
                    <a:lnTo>
                      <a:pt x="5" y="26"/>
                    </a:lnTo>
                    <a:lnTo>
                      <a:pt x="0" y="1"/>
                    </a:lnTo>
                    <a:lnTo>
                      <a:pt x="0" y="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8" name="Freeform 74"/>
              <p:cNvSpPr>
                <a:spLocks/>
              </p:cNvSpPr>
              <p:nvPr/>
            </p:nvSpPr>
            <p:spPr bwMode="auto">
              <a:xfrm>
                <a:off x="212" y="4072"/>
                <a:ext cx="2" cy="3"/>
              </a:xfrm>
              <a:custGeom>
                <a:avLst/>
                <a:gdLst>
                  <a:gd name="T0" fmla="*/ 0 w 87"/>
                  <a:gd name="T1" fmla="*/ 146 h 146"/>
                  <a:gd name="T2" fmla="*/ 2 w 87"/>
                  <a:gd name="T3" fmla="*/ 128 h 146"/>
                  <a:gd name="T4" fmla="*/ 7 w 87"/>
                  <a:gd name="T5" fmla="*/ 111 h 146"/>
                  <a:gd name="T6" fmla="*/ 12 w 87"/>
                  <a:gd name="T7" fmla="*/ 95 h 146"/>
                  <a:gd name="T8" fmla="*/ 20 w 87"/>
                  <a:gd name="T9" fmla="*/ 79 h 146"/>
                  <a:gd name="T10" fmla="*/ 28 w 87"/>
                  <a:gd name="T11" fmla="*/ 65 h 146"/>
                  <a:gd name="T12" fmla="*/ 38 w 87"/>
                  <a:gd name="T13" fmla="*/ 51 h 146"/>
                  <a:gd name="T14" fmla="*/ 49 w 87"/>
                  <a:gd name="T15" fmla="*/ 38 h 146"/>
                  <a:gd name="T16" fmla="*/ 61 w 87"/>
                  <a:gd name="T17" fmla="*/ 25 h 146"/>
                  <a:gd name="T18" fmla="*/ 73 w 87"/>
                  <a:gd name="T19" fmla="*/ 12 h 146"/>
                  <a:gd name="T20" fmla="*/ 87 w 87"/>
                  <a:gd name="T21" fmla="*/ 0 h 146"/>
                  <a:gd name="T22" fmla="*/ 87 w 87"/>
                  <a:gd name="T23" fmla="*/ 0 h 146"/>
                  <a:gd name="T24" fmla="*/ 77 w 87"/>
                  <a:gd name="T25" fmla="*/ 15 h 146"/>
                  <a:gd name="T26" fmla="*/ 68 w 87"/>
                  <a:gd name="T27" fmla="*/ 30 h 146"/>
                  <a:gd name="T28" fmla="*/ 58 w 87"/>
                  <a:gd name="T29" fmla="*/ 45 h 146"/>
                  <a:gd name="T30" fmla="*/ 47 w 87"/>
                  <a:gd name="T31" fmla="*/ 61 h 146"/>
                  <a:gd name="T32" fmla="*/ 36 w 87"/>
                  <a:gd name="T33" fmla="*/ 76 h 146"/>
                  <a:gd name="T34" fmla="*/ 26 w 87"/>
                  <a:gd name="T35" fmla="*/ 92 h 146"/>
                  <a:gd name="T36" fmla="*/ 16 w 87"/>
                  <a:gd name="T37" fmla="*/ 106 h 146"/>
                  <a:gd name="T38" fmla="*/ 9 w 87"/>
                  <a:gd name="T39" fmla="*/ 120 h 146"/>
                  <a:gd name="T40" fmla="*/ 3 w 87"/>
                  <a:gd name="T41" fmla="*/ 133 h 146"/>
                  <a:gd name="T42" fmla="*/ 0 w 87"/>
                  <a:gd name="T43" fmla="*/ 146 h 146"/>
                  <a:gd name="T44" fmla="*/ 0 w 87"/>
                  <a:gd name="T45"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7" h="146">
                    <a:moveTo>
                      <a:pt x="0" y="146"/>
                    </a:moveTo>
                    <a:lnTo>
                      <a:pt x="2" y="128"/>
                    </a:lnTo>
                    <a:lnTo>
                      <a:pt x="7" y="111"/>
                    </a:lnTo>
                    <a:lnTo>
                      <a:pt x="12" y="95"/>
                    </a:lnTo>
                    <a:lnTo>
                      <a:pt x="20" y="79"/>
                    </a:lnTo>
                    <a:lnTo>
                      <a:pt x="28" y="65"/>
                    </a:lnTo>
                    <a:lnTo>
                      <a:pt x="38" y="51"/>
                    </a:lnTo>
                    <a:lnTo>
                      <a:pt x="49" y="38"/>
                    </a:lnTo>
                    <a:lnTo>
                      <a:pt x="61" y="25"/>
                    </a:lnTo>
                    <a:lnTo>
                      <a:pt x="73" y="12"/>
                    </a:lnTo>
                    <a:lnTo>
                      <a:pt x="87" y="0"/>
                    </a:lnTo>
                    <a:lnTo>
                      <a:pt x="87" y="0"/>
                    </a:lnTo>
                    <a:lnTo>
                      <a:pt x="77" y="15"/>
                    </a:lnTo>
                    <a:lnTo>
                      <a:pt x="68" y="30"/>
                    </a:lnTo>
                    <a:lnTo>
                      <a:pt x="58" y="45"/>
                    </a:lnTo>
                    <a:lnTo>
                      <a:pt x="47" y="61"/>
                    </a:lnTo>
                    <a:lnTo>
                      <a:pt x="36" y="76"/>
                    </a:lnTo>
                    <a:lnTo>
                      <a:pt x="26" y="92"/>
                    </a:lnTo>
                    <a:lnTo>
                      <a:pt x="16" y="106"/>
                    </a:lnTo>
                    <a:lnTo>
                      <a:pt x="9" y="120"/>
                    </a:lnTo>
                    <a:lnTo>
                      <a:pt x="3" y="133"/>
                    </a:lnTo>
                    <a:lnTo>
                      <a:pt x="0" y="146"/>
                    </a:lnTo>
                    <a:lnTo>
                      <a:pt x="0" y="146"/>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9" name="Freeform 75"/>
              <p:cNvSpPr>
                <a:spLocks/>
              </p:cNvSpPr>
              <p:nvPr/>
            </p:nvSpPr>
            <p:spPr bwMode="auto">
              <a:xfrm>
                <a:off x="213" y="4074"/>
                <a:ext cx="5" cy="9"/>
              </a:xfrm>
              <a:custGeom>
                <a:avLst/>
                <a:gdLst>
                  <a:gd name="T0" fmla="*/ 102 w 189"/>
                  <a:gd name="T1" fmla="*/ 180 h 411"/>
                  <a:gd name="T2" fmla="*/ 96 w 189"/>
                  <a:gd name="T3" fmla="*/ 187 h 411"/>
                  <a:gd name="T4" fmla="*/ 89 w 189"/>
                  <a:gd name="T5" fmla="*/ 196 h 411"/>
                  <a:gd name="T6" fmla="*/ 84 w 189"/>
                  <a:gd name="T7" fmla="*/ 205 h 411"/>
                  <a:gd name="T8" fmla="*/ 79 w 189"/>
                  <a:gd name="T9" fmla="*/ 217 h 411"/>
                  <a:gd name="T10" fmla="*/ 81 w 189"/>
                  <a:gd name="T11" fmla="*/ 231 h 411"/>
                  <a:gd name="T12" fmla="*/ 81 w 189"/>
                  <a:gd name="T13" fmla="*/ 231 h 411"/>
                  <a:gd name="T14" fmla="*/ 69 w 189"/>
                  <a:gd name="T15" fmla="*/ 247 h 411"/>
                  <a:gd name="T16" fmla="*/ 60 w 189"/>
                  <a:gd name="T17" fmla="*/ 265 h 411"/>
                  <a:gd name="T18" fmla="*/ 53 w 189"/>
                  <a:gd name="T19" fmla="*/ 284 h 411"/>
                  <a:gd name="T20" fmla="*/ 46 w 189"/>
                  <a:gd name="T21" fmla="*/ 303 h 411"/>
                  <a:gd name="T22" fmla="*/ 41 w 189"/>
                  <a:gd name="T23" fmla="*/ 322 h 411"/>
                  <a:gd name="T24" fmla="*/ 34 w 189"/>
                  <a:gd name="T25" fmla="*/ 341 h 411"/>
                  <a:gd name="T26" fmla="*/ 27 w 189"/>
                  <a:gd name="T27" fmla="*/ 360 h 411"/>
                  <a:gd name="T28" fmla="*/ 20 w 189"/>
                  <a:gd name="T29" fmla="*/ 378 h 411"/>
                  <a:gd name="T30" fmla="*/ 11 w 189"/>
                  <a:gd name="T31" fmla="*/ 395 h 411"/>
                  <a:gd name="T32" fmla="*/ 0 w 189"/>
                  <a:gd name="T33" fmla="*/ 411 h 411"/>
                  <a:gd name="T34" fmla="*/ 0 w 189"/>
                  <a:gd name="T35" fmla="*/ 411 h 411"/>
                  <a:gd name="T36" fmla="*/ 2 w 189"/>
                  <a:gd name="T37" fmla="*/ 393 h 411"/>
                  <a:gd name="T38" fmla="*/ 7 w 189"/>
                  <a:gd name="T39" fmla="*/ 376 h 411"/>
                  <a:gd name="T40" fmla="*/ 13 w 189"/>
                  <a:gd name="T41" fmla="*/ 360 h 411"/>
                  <a:gd name="T42" fmla="*/ 20 w 189"/>
                  <a:gd name="T43" fmla="*/ 344 h 411"/>
                  <a:gd name="T44" fmla="*/ 28 w 189"/>
                  <a:gd name="T45" fmla="*/ 328 h 411"/>
                  <a:gd name="T46" fmla="*/ 36 w 189"/>
                  <a:gd name="T47" fmla="*/ 313 h 411"/>
                  <a:gd name="T48" fmla="*/ 43 w 189"/>
                  <a:gd name="T49" fmla="*/ 297 h 411"/>
                  <a:gd name="T50" fmla="*/ 49 w 189"/>
                  <a:gd name="T51" fmla="*/ 282 h 411"/>
                  <a:gd name="T52" fmla="*/ 53 w 189"/>
                  <a:gd name="T53" fmla="*/ 266 h 411"/>
                  <a:gd name="T54" fmla="*/ 56 w 189"/>
                  <a:gd name="T55" fmla="*/ 251 h 411"/>
                  <a:gd name="T56" fmla="*/ 56 w 189"/>
                  <a:gd name="T57" fmla="*/ 251 h 411"/>
                  <a:gd name="T58" fmla="*/ 62 w 189"/>
                  <a:gd name="T59" fmla="*/ 241 h 411"/>
                  <a:gd name="T60" fmla="*/ 67 w 189"/>
                  <a:gd name="T61" fmla="*/ 229 h 411"/>
                  <a:gd name="T62" fmla="*/ 72 w 189"/>
                  <a:gd name="T63" fmla="*/ 215 h 411"/>
                  <a:gd name="T64" fmla="*/ 77 w 189"/>
                  <a:gd name="T65" fmla="*/ 202 h 411"/>
                  <a:gd name="T66" fmla="*/ 81 w 189"/>
                  <a:gd name="T67" fmla="*/ 190 h 411"/>
                  <a:gd name="T68" fmla="*/ 81 w 189"/>
                  <a:gd name="T69" fmla="*/ 190 h 411"/>
                  <a:gd name="T70" fmla="*/ 90 w 189"/>
                  <a:gd name="T71" fmla="*/ 174 h 411"/>
                  <a:gd name="T72" fmla="*/ 99 w 189"/>
                  <a:gd name="T73" fmla="*/ 159 h 411"/>
                  <a:gd name="T74" fmla="*/ 108 w 189"/>
                  <a:gd name="T75" fmla="*/ 144 h 411"/>
                  <a:gd name="T76" fmla="*/ 117 w 189"/>
                  <a:gd name="T77" fmla="*/ 130 h 411"/>
                  <a:gd name="T78" fmla="*/ 127 w 189"/>
                  <a:gd name="T79" fmla="*/ 117 h 411"/>
                  <a:gd name="T80" fmla="*/ 137 w 189"/>
                  <a:gd name="T81" fmla="*/ 103 h 411"/>
                  <a:gd name="T82" fmla="*/ 146 w 189"/>
                  <a:gd name="T83" fmla="*/ 89 h 411"/>
                  <a:gd name="T84" fmla="*/ 154 w 189"/>
                  <a:gd name="T85" fmla="*/ 75 h 411"/>
                  <a:gd name="T86" fmla="*/ 161 w 189"/>
                  <a:gd name="T87" fmla="*/ 60 h 411"/>
                  <a:gd name="T88" fmla="*/ 168 w 189"/>
                  <a:gd name="T89" fmla="*/ 45 h 411"/>
                  <a:gd name="T90" fmla="*/ 189 w 189"/>
                  <a:gd name="T91" fmla="*/ 0 h 411"/>
                  <a:gd name="T92" fmla="*/ 189 w 189"/>
                  <a:gd name="T93" fmla="*/ 0 h 411"/>
                  <a:gd name="T94" fmla="*/ 183 w 189"/>
                  <a:gd name="T95" fmla="*/ 19 h 411"/>
                  <a:gd name="T96" fmla="*/ 175 w 189"/>
                  <a:gd name="T97" fmla="*/ 38 h 411"/>
                  <a:gd name="T98" fmla="*/ 167 w 189"/>
                  <a:gd name="T99" fmla="*/ 56 h 411"/>
                  <a:gd name="T100" fmla="*/ 159 w 189"/>
                  <a:gd name="T101" fmla="*/ 75 h 411"/>
                  <a:gd name="T102" fmla="*/ 150 w 189"/>
                  <a:gd name="T103" fmla="*/ 93 h 411"/>
                  <a:gd name="T104" fmla="*/ 141 w 189"/>
                  <a:gd name="T105" fmla="*/ 111 h 411"/>
                  <a:gd name="T106" fmla="*/ 130 w 189"/>
                  <a:gd name="T107" fmla="*/ 128 h 411"/>
                  <a:gd name="T108" fmla="*/ 121 w 189"/>
                  <a:gd name="T109" fmla="*/ 146 h 411"/>
                  <a:gd name="T110" fmla="*/ 111 w 189"/>
                  <a:gd name="T111" fmla="*/ 163 h 411"/>
                  <a:gd name="T112" fmla="*/ 102 w 189"/>
                  <a:gd name="T113" fmla="*/ 180 h 411"/>
                  <a:gd name="T114" fmla="*/ 102 w 189"/>
                  <a:gd name="T115" fmla="*/ 180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89" h="411">
                    <a:moveTo>
                      <a:pt x="102" y="180"/>
                    </a:moveTo>
                    <a:lnTo>
                      <a:pt x="96" y="187"/>
                    </a:lnTo>
                    <a:lnTo>
                      <a:pt x="89" y="196"/>
                    </a:lnTo>
                    <a:lnTo>
                      <a:pt x="84" y="205"/>
                    </a:lnTo>
                    <a:lnTo>
                      <a:pt x="79" y="217"/>
                    </a:lnTo>
                    <a:lnTo>
                      <a:pt x="81" y="231"/>
                    </a:lnTo>
                    <a:lnTo>
                      <a:pt x="81" y="231"/>
                    </a:lnTo>
                    <a:lnTo>
                      <a:pt x="69" y="247"/>
                    </a:lnTo>
                    <a:lnTo>
                      <a:pt x="60" y="265"/>
                    </a:lnTo>
                    <a:lnTo>
                      <a:pt x="53" y="284"/>
                    </a:lnTo>
                    <a:lnTo>
                      <a:pt x="46" y="303"/>
                    </a:lnTo>
                    <a:lnTo>
                      <a:pt x="41" y="322"/>
                    </a:lnTo>
                    <a:lnTo>
                      <a:pt x="34" y="341"/>
                    </a:lnTo>
                    <a:lnTo>
                      <a:pt x="27" y="360"/>
                    </a:lnTo>
                    <a:lnTo>
                      <a:pt x="20" y="378"/>
                    </a:lnTo>
                    <a:lnTo>
                      <a:pt x="11" y="395"/>
                    </a:lnTo>
                    <a:lnTo>
                      <a:pt x="0" y="411"/>
                    </a:lnTo>
                    <a:lnTo>
                      <a:pt x="0" y="411"/>
                    </a:lnTo>
                    <a:lnTo>
                      <a:pt x="2" y="393"/>
                    </a:lnTo>
                    <a:lnTo>
                      <a:pt x="7" y="376"/>
                    </a:lnTo>
                    <a:lnTo>
                      <a:pt x="13" y="360"/>
                    </a:lnTo>
                    <a:lnTo>
                      <a:pt x="20" y="344"/>
                    </a:lnTo>
                    <a:lnTo>
                      <a:pt x="28" y="328"/>
                    </a:lnTo>
                    <a:lnTo>
                      <a:pt x="36" y="313"/>
                    </a:lnTo>
                    <a:lnTo>
                      <a:pt x="43" y="297"/>
                    </a:lnTo>
                    <a:lnTo>
                      <a:pt x="49" y="282"/>
                    </a:lnTo>
                    <a:lnTo>
                      <a:pt x="53" y="266"/>
                    </a:lnTo>
                    <a:lnTo>
                      <a:pt x="56" y="251"/>
                    </a:lnTo>
                    <a:lnTo>
                      <a:pt x="56" y="251"/>
                    </a:lnTo>
                    <a:lnTo>
                      <a:pt x="62" y="241"/>
                    </a:lnTo>
                    <a:lnTo>
                      <a:pt x="67" y="229"/>
                    </a:lnTo>
                    <a:lnTo>
                      <a:pt x="72" y="215"/>
                    </a:lnTo>
                    <a:lnTo>
                      <a:pt x="77" y="202"/>
                    </a:lnTo>
                    <a:lnTo>
                      <a:pt x="81" y="190"/>
                    </a:lnTo>
                    <a:lnTo>
                      <a:pt x="81" y="190"/>
                    </a:lnTo>
                    <a:lnTo>
                      <a:pt x="90" y="174"/>
                    </a:lnTo>
                    <a:lnTo>
                      <a:pt x="99" y="159"/>
                    </a:lnTo>
                    <a:lnTo>
                      <a:pt x="108" y="144"/>
                    </a:lnTo>
                    <a:lnTo>
                      <a:pt x="117" y="130"/>
                    </a:lnTo>
                    <a:lnTo>
                      <a:pt x="127" y="117"/>
                    </a:lnTo>
                    <a:lnTo>
                      <a:pt x="137" y="103"/>
                    </a:lnTo>
                    <a:lnTo>
                      <a:pt x="146" y="89"/>
                    </a:lnTo>
                    <a:lnTo>
                      <a:pt x="154" y="75"/>
                    </a:lnTo>
                    <a:lnTo>
                      <a:pt x="161" y="60"/>
                    </a:lnTo>
                    <a:lnTo>
                      <a:pt x="168" y="45"/>
                    </a:lnTo>
                    <a:lnTo>
                      <a:pt x="189" y="0"/>
                    </a:lnTo>
                    <a:lnTo>
                      <a:pt x="189" y="0"/>
                    </a:lnTo>
                    <a:lnTo>
                      <a:pt x="183" y="19"/>
                    </a:lnTo>
                    <a:lnTo>
                      <a:pt x="175" y="38"/>
                    </a:lnTo>
                    <a:lnTo>
                      <a:pt x="167" y="56"/>
                    </a:lnTo>
                    <a:lnTo>
                      <a:pt x="159" y="75"/>
                    </a:lnTo>
                    <a:lnTo>
                      <a:pt x="150" y="93"/>
                    </a:lnTo>
                    <a:lnTo>
                      <a:pt x="141" y="111"/>
                    </a:lnTo>
                    <a:lnTo>
                      <a:pt x="130" y="128"/>
                    </a:lnTo>
                    <a:lnTo>
                      <a:pt x="121" y="146"/>
                    </a:lnTo>
                    <a:lnTo>
                      <a:pt x="111" y="163"/>
                    </a:lnTo>
                    <a:lnTo>
                      <a:pt x="102" y="180"/>
                    </a:lnTo>
                    <a:lnTo>
                      <a:pt x="102" y="180"/>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60" name="Freeform 76"/>
              <p:cNvSpPr>
                <a:spLocks/>
              </p:cNvSpPr>
              <p:nvPr/>
            </p:nvSpPr>
            <p:spPr bwMode="auto">
              <a:xfrm>
                <a:off x="226" y="4074"/>
                <a:ext cx="3" cy="2"/>
              </a:xfrm>
              <a:custGeom>
                <a:avLst/>
                <a:gdLst>
                  <a:gd name="T0" fmla="*/ 100 w 113"/>
                  <a:gd name="T1" fmla="*/ 20 h 100"/>
                  <a:gd name="T2" fmla="*/ 106 w 113"/>
                  <a:gd name="T3" fmla="*/ 31 h 100"/>
                  <a:gd name="T4" fmla="*/ 111 w 113"/>
                  <a:gd name="T5" fmla="*/ 44 h 100"/>
                  <a:gd name="T6" fmla="*/ 113 w 113"/>
                  <a:gd name="T7" fmla="*/ 58 h 100"/>
                  <a:gd name="T8" fmla="*/ 112 w 113"/>
                  <a:gd name="T9" fmla="*/ 72 h 100"/>
                  <a:gd name="T10" fmla="*/ 110 w 113"/>
                  <a:gd name="T11" fmla="*/ 85 h 100"/>
                  <a:gd name="T12" fmla="*/ 79 w 113"/>
                  <a:gd name="T13" fmla="*/ 100 h 100"/>
                  <a:gd name="T14" fmla="*/ 79 w 113"/>
                  <a:gd name="T15" fmla="*/ 100 h 100"/>
                  <a:gd name="T16" fmla="*/ 77 w 113"/>
                  <a:gd name="T17" fmla="*/ 83 h 100"/>
                  <a:gd name="T18" fmla="*/ 70 w 113"/>
                  <a:gd name="T19" fmla="*/ 70 h 100"/>
                  <a:gd name="T20" fmla="*/ 59 w 113"/>
                  <a:gd name="T21" fmla="*/ 59 h 100"/>
                  <a:gd name="T22" fmla="*/ 46 w 113"/>
                  <a:gd name="T23" fmla="*/ 50 h 100"/>
                  <a:gd name="T24" fmla="*/ 33 w 113"/>
                  <a:gd name="T25" fmla="*/ 40 h 100"/>
                  <a:gd name="T26" fmla="*/ 33 w 113"/>
                  <a:gd name="T27" fmla="*/ 40 h 100"/>
                  <a:gd name="T28" fmla="*/ 26 w 113"/>
                  <a:gd name="T29" fmla="*/ 39 h 100"/>
                  <a:gd name="T30" fmla="*/ 20 w 113"/>
                  <a:gd name="T31" fmla="*/ 41 h 100"/>
                  <a:gd name="T32" fmla="*/ 15 w 113"/>
                  <a:gd name="T33" fmla="*/ 44 h 100"/>
                  <a:gd name="T34" fmla="*/ 9 w 113"/>
                  <a:gd name="T35" fmla="*/ 46 h 100"/>
                  <a:gd name="T36" fmla="*/ 3 w 113"/>
                  <a:gd name="T37" fmla="*/ 45 h 100"/>
                  <a:gd name="T38" fmla="*/ 3 w 113"/>
                  <a:gd name="T39" fmla="*/ 45 h 100"/>
                  <a:gd name="T40" fmla="*/ 0 w 113"/>
                  <a:gd name="T41" fmla="*/ 41 h 100"/>
                  <a:gd name="T42" fmla="*/ 4 w 113"/>
                  <a:gd name="T43" fmla="*/ 34 h 100"/>
                  <a:gd name="T44" fmla="*/ 11 w 113"/>
                  <a:gd name="T45" fmla="*/ 26 h 100"/>
                  <a:gd name="T46" fmla="*/ 19 w 113"/>
                  <a:gd name="T47" fmla="*/ 16 h 100"/>
                  <a:gd name="T48" fmla="*/ 23 w 113"/>
                  <a:gd name="T49" fmla="*/ 5 h 100"/>
                  <a:gd name="T50" fmla="*/ 28 w 113"/>
                  <a:gd name="T51" fmla="*/ 10 h 100"/>
                  <a:gd name="T52" fmla="*/ 33 w 113"/>
                  <a:gd name="T53" fmla="*/ 0 h 100"/>
                  <a:gd name="T54" fmla="*/ 33 w 113"/>
                  <a:gd name="T55" fmla="*/ 0 h 100"/>
                  <a:gd name="T56" fmla="*/ 46 w 113"/>
                  <a:gd name="T57" fmla="*/ 4 h 100"/>
                  <a:gd name="T58" fmla="*/ 59 w 113"/>
                  <a:gd name="T59" fmla="*/ 6 h 100"/>
                  <a:gd name="T60" fmla="*/ 71 w 113"/>
                  <a:gd name="T61" fmla="*/ 9 h 100"/>
                  <a:gd name="T62" fmla="*/ 85 w 113"/>
                  <a:gd name="T63" fmla="*/ 13 h 100"/>
                  <a:gd name="T64" fmla="*/ 100 w 113"/>
                  <a:gd name="T65" fmla="*/ 20 h 100"/>
                  <a:gd name="T66" fmla="*/ 100 w 113"/>
                  <a:gd name="T67" fmla="*/ 2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3" h="100">
                    <a:moveTo>
                      <a:pt x="100" y="20"/>
                    </a:moveTo>
                    <a:lnTo>
                      <a:pt x="106" y="31"/>
                    </a:lnTo>
                    <a:lnTo>
                      <a:pt x="111" y="44"/>
                    </a:lnTo>
                    <a:lnTo>
                      <a:pt x="113" y="58"/>
                    </a:lnTo>
                    <a:lnTo>
                      <a:pt x="112" y="72"/>
                    </a:lnTo>
                    <a:lnTo>
                      <a:pt x="110" y="85"/>
                    </a:lnTo>
                    <a:lnTo>
                      <a:pt x="79" y="100"/>
                    </a:lnTo>
                    <a:lnTo>
                      <a:pt x="79" y="100"/>
                    </a:lnTo>
                    <a:lnTo>
                      <a:pt x="77" y="83"/>
                    </a:lnTo>
                    <a:lnTo>
                      <a:pt x="70" y="70"/>
                    </a:lnTo>
                    <a:lnTo>
                      <a:pt x="59" y="59"/>
                    </a:lnTo>
                    <a:lnTo>
                      <a:pt x="46" y="50"/>
                    </a:lnTo>
                    <a:lnTo>
                      <a:pt x="33" y="40"/>
                    </a:lnTo>
                    <a:lnTo>
                      <a:pt x="33" y="40"/>
                    </a:lnTo>
                    <a:lnTo>
                      <a:pt x="26" y="39"/>
                    </a:lnTo>
                    <a:lnTo>
                      <a:pt x="20" y="41"/>
                    </a:lnTo>
                    <a:lnTo>
                      <a:pt x="15" y="44"/>
                    </a:lnTo>
                    <a:lnTo>
                      <a:pt x="9" y="46"/>
                    </a:lnTo>
                    <a:lnTo>
                      <a:pt x="3" y="45"/>
                    </a:lnTo>
                    <a:lnTo>
                      <a:pt x="3" y="45"/>
                    </a:lnTo>
                    <a:lnTo>
                      <a:pt x="0" y="41"/>
                    </a:lnTo>
                    <a:lnTo>
                      <a:pt x="4" y="34"/>
                    </a:lnTo>
                    <a:lnTo>
                      <a:pt x="11" y="26"/>
                    </a:lnTo>
                    <a:lnTo>
                      <a:pt x="19" y="16"/>
                    </a:lnTo>
                    <a:lnTo>
                      <a:pt x="23" y="5"/>
                    </a:lnTo>
                    <a:lnTo>
                      <a:pt x="28" y="10"/>
                    </a:lnTo>
                    <a:lnTo>
                      <a:pt x="33" y="0"/>
                    </a:lnTo>
                    <a:lnTo>
                      <a:pt x="33" y="0"/>
                    </a:lnTo>
                    <a:lnTo>
                      <a:pt x="46" y="4"/>
                    </a:lnTo>
                    <a:lnTo>
                      <a:pt x="59" y="6"/>
                    </a:lnTo>
                    <a:lnTo>
                      <a:pt x="71" y="9"/>
                    </a:lnTo>
                    <a:lnTo>
                      <a:pt x="85" y="13"/>
                    </a:lnTo>
                    <a:lnTo>
                      <a:pt x="100" y="20"/>
                    </a:lnTo>
                    <a:lnTo>
                      <a:pt x="100" y="2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61" name="Freeform 77"/>
              <p:cNvSpPr>
                <a:spLocks/>
              </p:cNvSpPr>
              <p:nvPr/>
            </p:nvSpPr>
            <p:spPr bwMode="auto">
              <a:xfrm>
                <a:off x="220" y="4080"/>
                <a:ext cx="0" cy="1"/>
              </a:xfrm>
              <a:custGeom>
                <a:avLst/>
                <a:gdLst>
                  <a:gd name="T0" fmla="*/ 0 w 5"/>
                  <a:gd name="T1" fmla="*/ 45 h 45"/>
                  <a:gd name="T2" fmla="*/ 5 w 5"/>
                  <a:gd name="T3" fmla="*/ 0 h 45"/>
                  <a:gd name="T4" fmla="*/ 5 w 5"/>
                  <a:gd name="T5" fmla="*/ 40 h 45"/>
                  <a:gd name="T6" fmla="*/ 0 w 5"/>
                  <a:gd name="T7" fmla="*/ 45 h 45"/>
                  <a:gd name="T8" fmla="*/ 0 w 5"/>
                  <a:gd name="T9" fmla="*/ 45 h 45"/>
                </a:gdLst>
                <a:ahLst/>
                <a:cxnLst>
                  <a:cxn ang="0">
                    <a:pos x="T0" y="T1"/>
                  </a:cxn>
                  <a:cxn ang="0">
                    <a:pos x="T2" y="T3"/>
                  </a:cxn>
                  <a:cxn ang="0">
                    <a:pos x="T4" y="T5"/>
                  </a:cxn>
                  <a:cxn ang="0">
                    <a:pos x="T6" y="T7"/>
                  </a:cxn>
                  <a:cxn ang="0">
                    <a:pos x="T8" y="T9"/>
                  </a:cxn>
                </a:cxnLst>
                <a:rect l="0" t="0" r="r" b="b"/>
                <a:pathLst>
                  <a:path w="5" h="45">
                    <a:moveTo>
                      <a:pt x="0" y="45"/>
                    </a:moveTo>
                    <a:lnTo>
                      <a:pt x="5" y="0"/>
                    </a:lnTo>
                    <a:lnTo>
                      <a:pt x="5" y="40"/>
                    </a:lnTo>
                    <a:lnTo>
                      <a:pt x="0" y="45"/>
                    </a:lnTo>
                    <a:lnTo>
                      <a:pt x="0" y="4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62" name="Freeform 78"/>
              <p:cNvSpPr>
                <a:spLocks/>
              </p:cNvSpPr>
              <p:nvPr/>
            </p:nvSpPr>
            <p:spPr bwMode="auto">
              <a:xfrm>
                <a:off x="213" y="4082"/>
                <a:ext cx="5" cy="7"/>
              </a:xfrm>
              <a:custGeom>
                <a:avLst/>
                <a:gdLst>
                  <a:gd name="T0" fmla="*/ 158 w 226"/>
                  <a:gd name="T1" fmla="*/ 261 h 317"/>
                  <a:gd name="T2" fmla="*/ 164 w 226"/>
                  <a:gd name="T3" fmla="*/ 266 h 317"/>
                  <a:gd name="T4" fmla="*/ 164 w 226"/>
                  <a:gd name="T5" fmla="*/ 266 h 317"/>
                  <a:gd name="T6" fmla="*/ 154 w 226"/>
                  <a:gd name="T7" fmla="*/ 274 h 317"/>
                  <a:gd name="T8" fmla="*/ 144 w 226"/>
                  <a:gd name="T9" fmla="*/ 284 h 317"/>
                  <a:gd name="T10" fmla="*/ 133 w 226"/>
                  <a:gd name="T11" fmla="*/ 295 h 317"/>
                  <a:gd name="T12" fmla="*/ 123 w 226"/>
                  <a:gd name="T13" fmla="*/ 306 h 317"/>
                  <a:gd name="T14" fmla="*/ 112 w 226"/>
                  <a:gd name="T15" fmla="*/ 317 h 317"/>
                  <a:gd name="T16" fmla="*/ 112 w 226"/>
                  <a:gd name="T17" fmla="*/ 317 h 317"/>
                  <a:gd name="T18" fmla="*/ 91 w 226"/>
                  <a:gd name="T19" fmla="*/ 317 h 317"/>
                  <a:gd name="T20" fmla="*/ 73 w 226"/>
                  <a:gd name="T21" fmla="*/ 311 h 317"/>
                  <a:gd name="T22" fmla="*/ 58 w 226"/>
                  <a:gd name="T23" fmla="*/ 301 h 317"/>
                  <a:gd name="T24" fmla="*/ 46 w 226"/>
                  <a:gd name="T25" fmla="*/ 286 h 317"/>
                  <a:gd name="T26" fmla="*/ 36 w 226"/>
                  <a:gd name="T27" fmla="*/ 271 h 317"/>
                  <a:gd name="T28" fmla="*/ 36 w 226"/>
                  <a:gd name="T29" fmla="*/ 271 h 317"/>
                  <a:gd name="T30" fmla="*/ 28 w 226"/>
                  <a:gd name="T31" fmla="*/ 252 h 317"/>
                  <a:gd name="T32" fmla="*/ 22 w 226"/>
                  <a:gd name="T33" fmla="*/ 234 h 317"/>
                  <a:gd name="T34" fmla="*/ 16 w 226"/>
                  <a:gd name="T35" fmla="*/ 214 h 317"/>
                  <a:gd name="T36" fmla="*/ 12 w 226"/>
                  <a:gd name="T37" fmla="*/ 194 h 317"/>
                  <a:gd name="T38" fmla="*/ 8 w 226"/>
                  <a:gd name="T39" fmla="*/ 174 h 317"/>
                  <a:gd name="T40" fmla="*/ 6 w 226"/>
                  <a:gd name="T41" fmla="*/ 154 h 317"/>
                  <a:gd name="T42" fmla="*/ 4 w 226"/>
                  <a:gd name="T43" fmla="*/ 134 h 317"/>
                  <a:gd name="T44" fmla="*/ 2 w 226"/>
                  <a:gd name="T45" fmla="*/ 114 h 317"/>
                  <a:gd name="T46" fmla="*/ 1 w 226"/>
                  <a:gd name="T47" fmla="*/ 94 h 317"/>
                  <a:gd name="T48" fmla="*/ 0 w 226"/>
                  <a:gd name="T49" fmla="*/ 76 h 317"/>
                  <a:gd name="T50" fmla="*/ 10 w 226"/>
                  <a:gd name="T51" fmla="*/ 86 h 317"/>
                  <a:gd name="T52" fmla="*/ 15 w 226"/>
                  <a:gd name="T53" fmla="*/ 81 h 317"/>
                  <a:gd name="T54" fmla="*/ 15 w 226"/>
                  <a:gd name="T55" fmla="*/ 86 h 317"/>
                  <a:gd name="T56" fmla="*/ 15 w 226"/>
                  <a:gd name="T57" fmla="*/ 86 h 317"/>
                  <a:gd name="T58" fmla="*/ 39 w 226"/>
                  <a:gd name="T59" fmla="*/ 96 h 317"/>
                  <a:gd name="T60" fmla="*/ 67 w 226"/>
                  <a:gd name="T61" fmla="*/ 97 h 317"/>
                  <a:gd name="T62" fmla="*/ 94 w 226"/>
                  <a:gd name="T63" fmla="*/ 90 h 317"/>
                  <a:gd name="T64" fmla="*/ 122 w 226"/>
                  <a:gd name="T65" fmla="*/ 78 h 317"/>
                  <a:gd name="T66" fmla="*/ 148 w 226"/>
                  <a:gd name="T67" fmla="*/ 62 h 317"/>
                  <a:gd name="T68" fmla="*/ 173 w 226"/>
                  <a:gd name="T69" fmla="*/ 45 h 317"/>
                  <a:gd name="T70" fmla="*/ 193 w 226"/>
                  <a:gd name="T71" fmla="*/ 28 h 317"/>
                  <a:gd name="T72" fmla="*/ 210 w 226"/>
                  <a:gd name="T73" fmla="*/ 13 h 317"/>
                  <a:gd name="T74" fmla="*/ 221 w 226"/>
                  <a:gd name="T75" fmla="*/ 3 h 317"/>
                  <a:gd name="T76" fmla="*/ 225 w 226"/>
                  <a:gd name="T77" fmla="*/ 0 h 317"/>
                  <a:gd name="T78" fmla="*/ 225 w 226"/>
                  <a:gd name="T79" fmla="*/ 0 h 317"/>
                  <a:gd name="T80" fmla="*/ 222 w 226"/>
                  <a:gd name="T81" fmla="*/ 24 h 317"/>
                  <a:gd name="T82" fmla="*/ 222 w 226"/>
                  <a:gd name="T83" fmla="*/ 52 h 317"/>
                  <a:gd name="T84" fmla="*/ 224 w 226"/>
                  <a:gd name="T85" fmla="*/ 81 h 317"/>
                  <a:gd name="T86" fmla="*/ 226 w 226"/>
                  <a:gd name="T87" fmla="*/ 110 h 317"/>
                  <a:gd name="T88" fmla="*/ 226 w 226"/>
                  <a:gd name="T89" fmla="*/ 139 h 317"/>
                  <a:gd name="T90" fmla="*/ 223 w 226"/>
                  <a:gd name="T91" fmla="*/ 168 h 317"/>
                  <a:gd name="T92" fmla="*/ 217 w 226"/>
                  <a:gd name="T93" fmla="*/ 195 h 317"/>
                  <a:gd name="T94" fmla="*/ 204 w 226"/>
                  <a:gd name="T95" fmla="*/ 220 h 317"/>
                  <a:gd name="T96" fmla="*/ 185 w 226"/>
                  <a:gd name="T97" fmla="*/ 242 h 317"/>
                  <a:gd name="T98" fmla="*/ 158 w 226"/>
                  <a:gd name="T99" fmla="*/ 261 h 317"/>
                  <a:gd name="T100" fmla="*/ 158 w 226"/>
                  <a:gd name="T101" fmla="*/ 261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26" h="317">
                    <a:moveTo>
                      <a:pt x="158" y="261"/>
                    </a:moveTo>
                    <a:lnTo>
                      <a:pt x="164" y="266"/>
                    </a:lnTo>
                    <a:lnTo>
                      <a:pt x="164" y="266"/>
                    </a:lnTo>
                    <a:lnTo>
                      <a:pt x="154" y="274"/>
                    </a:lnTo>
                    <a:lnTo>
                      <a:pt x="144" y="284"/>
                    </a:lnTo>
                    <a:lnTo>
                      <a:pt x="133" y="295"/>
                    </a:lnTo>
                    <a:lnTo>
                      <a:pt x="123" y="306"/>
                    </a:lnTo>
                    <a:lnTo>
                      <a:pt x="112" y="317"/>
                    </a:lnTo>
                    <a:lnTo>
                      <a:pt x="112" y="317"/>
                    </a:lnTo>
                    <a:lnTo>
                      <a:pt x="91" y="317"/>
                    </a:lnTo>
                    <a:lnTo>
                      <a:pt x="73" y="311"/>
                    </a:lnTo>
                    <a:lnTo>
                      <a:pt x="58" y="301"/>
                    </a:lnTo>
                    <a:lnTo>
                      <a:pt x="46" y="286"/>
                    </a:lnTo>
                    <a:lnTo>
                      <a:pt x="36" y="271"/>
                    </a:lnTo>
                    <a:lnTo>
                      <a:pt x="36" y="271"/>
                    </a:lnTo>
                    <a:lnTo>
                      <a:pt x="28" y="252"/>
                    </a:lnTo>
                    <a:lnTo>
                      <a:pt x="22" y="234"/>
                    </a:lnTo>
                    <a:lnTo>
                      <a:pt x="16" y="214"/>
                    </a:lnTo>
                    <a:lnTo>
                      <a:pt x="12" y="194"/>
                    </a:lnTo>
                    <a:lnTo>
                      <a:pt x="8" y="174"/>
                    </a:lnTo>
                    <a:lnTo>
                      <a:pt x="6" y="154"/>
                    </a:lnTo>
                    <a:lnTo>
                      <a:pt x="4" y="134"/>
                    </a:lnTo>
                    <a:lnTo>
                      <a:pt x="2" y="114"/>
                    </a:lnTo>
                    <a:lnTo>
                      <a:pt x="1" y="94"/>
                    </a:lnTo>
                    <a:lnTo>
                      <a:pt x="0" y="76"/>
                    </a:lnTo>
                    <a:lnTo>
                      <a:pt x="10" y="86"/>
                    </a:lnTo>
                    <a:lnTo>
                      <a:pt x="15" y="81"/>
                    </a:lnTo>
                    <a:lnTo>
                      <a:pt x="15" y="86"/>
                    </a:lnTo>
                    <a:lnTo>
                      <a:pt x="15" y="86"/>
                    </a:lnTo>
                    <a:lnTo>
                      <a:pt x="39" y="96"/>
                    </a:lnTo>
                    <a:lnTo>
                      <a:pt x="67" y="97"/>
                    </a:lnTo>
                    <a:lnTo>
                      <a:pt x="94" y="90"/>
                    </a:lnTo>
                    <a:lnTo>
                      <a:pt x="122" y="78"/>
                    </a:lnTo>
                    <a:lnTo>
                      <a:pt x="148" y="62"/>
                    </a:lnTo>
                    <a:lnTo>
                      <a:pt x="173" y="45"/>
                    </a:lnTo>
                    <a:lnTo>
                      <a:pt x="193" y="28"/>
                    </a:lnTo>
                    <a:lnTo>
                      <a:pt x="210" y="13"/>
                    </a:lnTo>
                    <a:lnTo>
                      <a:pt x="221" y="3"/>
                    </a:lnTo>
                    <a:lnTo>
                      <a:pt x="225" y="0"/>
                    </a:lnTo>
                    <a:lnTo>
                      <a:pt x="225" y="0"/>
                    </a:lnTo>
                    <a:lnTo>
                      <a:pt x="222" y="24"/>
                    </a:lnTo>
                    <a:lnTo>
                      <a:pt x="222" y="52"/>
                    </a:lnTo>
                    <a:lnTo>
                      <a:pt x="224" y="81"/>
                    </a:lnTo>
                    <a:lnTo>
                      <a:pt x="226" y="110"/>
                    </a:lnTo>
                    <a:lnTo>
                      <a:pt x="226" y="139"/>
                    </a:lnTo>
                    <a:lnTo>
                      <a:pt x="223" y="168"/>
                    </a:lnTo>
                    <a:lnTo>
                      <a:pt x="217" y="195"/>
                    </a:lnTo>
                    <a:lnTo>
                      <a:pt x="204" y="220"/>
                    </a:lnTo>
                    <a:lnTo>
                      <a:pt x="185" y="242"/>
                    </a:lnTo>
                    <a:lnTo>
                      <a:pt x="158" y="261"/>
                    </a:lnTo>
                    <a:lnTo>
                      <a:pt x="158" y="26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63" name="Freeform 79"/>
              <p:cNvSpPr>
                <a:spLocks/>
              </p:cNvSpPr>
              <p:nvPr/>
            </p:nvSpPr>
            <p:spPr bwMode="auto">
              <a:xfrm>
                <a:off x="224" y="4082"/>
                <a:ext cx="1" cy="4"/>
              </a:xfrm>
              <a:custGeom>
                <a:avLst/>
                <a:gdLst>
                  <a:gd name="T0" fmla="*/ 45 w 45"/>
                  <a:gd name="T1" fmla="*/ 151 h 151"/>
                  <a:gd name="T2" fmla="*/ 39 w 45"/>
                  <a:gd name="T3" fmla="*/ 135 h 151"/>
                  <a:gd name="T4" fmla="*/ 33 w 45"/>
                  <a:gd name="T5" fmla="*/ 120 h 151"/>
                  <a:gd name="T6" fmla="*/ 26 w 45"/>
                  <a:gd name="T7" fmla="*/ 105 h 151"/>
                  <a:gd name="T8" fmla="*/ 19 w 45"/>
                  <a:gd name="T9" fmla="*/ 92 h 151"/>
                  <a:gd name="T10" fmla="*/ 13 w 45"/>
                  <a:gd name="T11" fmla="*/ 78 h 151"/>
                  <a:gd name="T12" fmla="*/ 7 w 45"/>
                  <a:gd name="T13" fmla="*/ 64 h 151"/>
                  <a:gd name="T14" fmla="*/ 2 w 45"/>
                  <a:gd name="T15" fmla="*/ 48 h 151"/>
                  <a:gd name="T16" fmla="*/ 0 w 45"/>
                  <a:gd name="T17" fmla="*/ 33 h 151"/>
                  <a:gd name="T18" fmla="*/ 0 w 45"/>
                  <a:gd name="T19" fmla="*/ 17 h 151"/>
                  <a:gd name="T20" fmla="*/ 4 w 45"/>
                  <a:gd name="T21" fmla="*/ 0 h 151"/>
                  <a:gd name="T22" fmla="*/ 4 w 45"/>
                  <a:gd name="T23" fmla="*/ 0 h 151"/>
                  <a:gd name="T24" fmla="*/ 3 w 45"/>
                  <a:gd name="T25" fmla="*/ 16 h 151"/>
                  <a:gd name="T26" fmla="*/ 6 w 45"/>
                  <a:gd name="T27" fmla="*/ 32 h 151"/>
                  <a:gd name="T28" fmla="*/ 11 w 45"/>
                  <a:gd name="T29" fmla="*/ 46 h 151"/>
                  <a:gd name="T30" fmla="*/ 18 w 45"/>
                  <a:gd name="T31" fmla="*/ 61 h 151"/>
                  <a:gd name="T32" fmla="*/ 25 w 45"/>
                  <a:gd name="T33" fmla="*/ 75 h 151"/>
                  <a:gd name="T34" fmla="*/ 32 w 45"/>
                  <a:gd name="T35" fmla="*/ 89 h 151"/>
                  <a:gd name="T36" fmla="*/ 38 w 45"/>
                  <a:gd name="T37" fmla="*/ 103 h 151"/>
                  <a:gd name="T38" fmla="*/ 43 w 45"/>
                  <a:gd name="T39" fmla="*/ 118 h 151"/>
                  <a:gd name="T40" fmla="*/ 45 w 45"/>
                  <a:gd name="T41" fmla="*/ 134 h 151"/>
                  <a:gd name="T42" fmla="*/ 45 w 45"/>
                  <a:gd name="T43" fmla="*/ 151 h 151"/>
                  <a:gd name="T44" fmla="*/ 45 w 45"/>
                  <a:gd name="T45" fmla="*/ 151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5" h="151">
                    <a:moveTo>
                      <a:pt x="45" y="151"/>
                    </a:moveTo>
                    <a:lnTo>
                      <a:pt x="39" y="135"/>
                    </a:lnTo>
                    <a:lnTo>
                      <a:pt x="33" y="120"/>
                    </a:lnTo>
                    <a:lnTo>
                      <a:pt x="26" y="105"/>
                    </a:lnTo>
                    <a:lnTo>
                      <a:pt x="19" y="92"/>
                    </a:lnTo>
                    <a:lnTo>
                      <a:pt x="13" y="78"/>
                    </a:lnTo>
                    <a:lnTo>
                      <a:pt x="7" y="64"/>
                    </a:lnTo>
                    <a:lnTo>
                      <a:pt x="2" y="48"/>
                    </a:lnTo>
                    <a:lnTo>
                      <a:pt x="0" y="33"/>
                    </a:lnTo>
                    <a:lnTo>
                      <a:pt x="0" y="17"/>
                    </a:lnTo>
                    <a:lnTo>
                      <a:pt x="4" y="0"/>
                    </a:lnTo>
                    <a:lnTo>
                      <a:pt x="4" y="0"/>
                    </a:lnTo>
                    <a:lnTo>
                      <a:pt x="3" y="16"/>
                    </a:lnTo>
                    <a:lnTo>
                      <a:pt x="6" y="32"/>
                    </a:lnTo>
                    <a:lnTo>
                      <a:pt x="11" y="46"/>
                    </a:lnTo>
                    <a:lnTo>
                      <a:pt x="18" y="61"/>
                    </a:lnTo>
                    <a:lnTo>
                      <a:pt x="25" y="75"/>
                    </a:lnTo>
                    <a:lnTo>
                      <a:pt x="32" y="89"/>
                    </a:lnTo>
                    <a:lnTo>
                      <a:pt x="38" y="103"/>
                    </a:lnTo>
                    <a:lnTo>
                      <a:pt x="43" y="118"/>
                    </a:lnTo>
                    <a:lnTo>
                      <a:pt x="45" y="134"/>
                    </a:lnTo>
                    <a:lnTo>
                      <a:pt x="45" y="151"/>
                    </a:lnTo>
                    <a:lnTo>
                      <a:pt x="45" y="15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64" name="Freeform 80"/>
              <p:cNvSpPr>
                <a:spLocks/>
              </p:cNvSpPr>
              <p:nvPr/>
            </p:nvSpPr>
            <p:spPr bwMode="auto">
              <a:xfrm>
                <a:off x="212" y="4088"/>
                <a:ext cx="5" cy="18"/>
              </a:xfrm>
              <a:custGeom>
                <a:avLst/>
                <a:gdLst>
                  <a:gd name="T0" fmla="*/ 136 w 226"/>
                  <a:gd name="T1" fmla="*/ 113 h 819"/>
                  <a:gd name="T2" fmla="*/ 97 w 226"/>
                  <a:gd name="T3" fmla="*/ 126 h 819"/>
                  <a:gd name="T4" fmla="*/ 117 w 226"/>
                  <a:gd name="T5" fmla="*/ 131 h 819"/>
                  <a:gd name="T6" fmla="*/ 155 w 226"/>
                  <a:gd name="T7" fmla="*/ 126 h 819"/>
                  <a:gd name="T8" fmla="*/ 192 w 226"/>
                  <a:gd name="T9" fmla="*/ 110 h 819"/>
                  <a:gd name="T10" fmla="*/ 214 w 226"/>
                  <a:gd name="T11" fmla="*/ 96 h 819"/>
                  <a:gd name="T12" fmla="*/ 214 w 226"/>
                  <a:gd name="T13" fmla="*/ 120 h 819"/>
                  <a:gd name="T14" fmla="*/ 207 w 226"/>
                  <a:gd name="T15" fmla="*/ 148 h 819"/>
                  <a:gd name="T16" fmla="*/ 200 w 226"/>
                  <a:gd name="T17" fmla="*/ 176 h 819"/>
                  <a:gd name="T18" fmla="*/ 195 w 226"/>
                  <a:gd name="T19" fmla="*/ 185 h 819"/>
                  <a:gd name="T20" fmla="*/ 185 w 226"/>
                  <a:gd name="T21" fmla="*/ 193 h 819"/>
                  <a:gd name="T22" fmla="*/ 176 w 226"/>
                  <a:gd name="T23" fmla="*/ 215 h 819"/>
                  <a:gd name="T24" fmla="*/ 119 w 226"/>
                  <a:gd name="T25" fmla="*/ 254 h 819"/>
                  <a:gd name="T26" fmla="*/ 114 w 226"/>
                  <a:gd name="T27" fmla="*/ 273 h 819"/>
                  <a:gd name="T28" fmla="*/ 138 w 226"/>
                  <a:gd name="T29" fmla="*/ 266 h 819"/>
                  <a:gd name="T30" fmla="*/ 155 w 226"/>
                  <a:gd name="T31" fmla="*/ 258 h 819"/>
                  <a:gd name="T32" fmla="*/ 178 w 226"/>
                  <a:gd name="T33" fmla="*/ 228 h 819"/>
                  <a:gd name="T34" fmla="*/ 185 w 226"/>
                  <a:gd name="T35" fmla="*/ 242 h 819"/>
                  <a:gd name="T36" fmla="*/ 163 w 226"/>
                  <a:gd name="T37" fmla="*/ 281 h 819"/>
                  <a:gd name="T38" fmla="*/ 125 w 226"/>
                  <a:gd name="T39" fmla="*/ 298 h 819"/>
                  <a:gd name="T40" fmla="*/ 81 w 226"/>
                  <a:gd name="T41" fmla="*/ 322 h 819"/>
                  <a:gd name="T42" fmla="*/ 111 w 226"/>
                  <a:gd name="T43" fmla="*/ 321 h 819"/>
                  <a:gd name="T44" fmla="*/ 158 w 226"/>
                  <a:gd name="T45" fmla="*/ 307 h 819"/>
                  <a:gd name="T46" fmla="*/ 131 w 226"/>
                  <a:gd name="T47" fmla="*/ 387 h 819"/>
                  <a:gd name="T48" fmla="*/ 116 w 226"/>
                  <a:gd name="T49" fmla="*/ 519 h 819"/>
                  <a:gd name="T50" fmla="*/ 119 w 226"/>
                  <a:gd name="T51" fmla="*/ 648 h 819"/>
                  <a:gd name="T52" fmla="*/ 127 w 226"/>
                  <a:gd name="T53" fmla="*/ 728 h 819"/>
                  <a:gd name="T54" fmla="*/ 120 w 226"/>
                  <a:gd name="T55" fmla="*/ 736 h 819"/>
                  <a:gd name="T56" fmla="*/ 102 w 226"/>
                  <a:gd name="T57" fmla="*/ 759 h 819"/>
                  <a:gd name="T58" fmla="*/ 97 w 226"/>
                  <a:gd name="T59" fmla="*/ 766 h 819"/>
                  <a:gd name="T60" fmla="*/ 78 w 226"/>
                  <a:gd name="T61" fmla="*/ 783 h 819"/>
                  <a:gd name="T62" fmla="*/ 66 w 226"/>
                  <a:gd name="T63" fmla="*/ 784 h 819"/>
                  <a:gd name="T64" fmla="*/ 43 w 226"/>
                  <a:gd name="T65" fmla="*/ 806 h 819"/>
                  <a:gd name="T66" fmla="*/ 25 w 226"/>
                  <a:gd name="T67" fmla="*/ 819 h 819"/>
                  <a:gd name="T68" fmla="*/ 10 w 226"/>
                  <a:gd name="T69" fmla="*/ 810 h 819"/>
                  <a:gd name="T70" fmla="*/ 0 w 226"/>
                  <a:gd name="T71" fmla="*/ 814 h 819"/>
                  <a:gd name="T72" fmla="*/ 42 w 226"/>
                  <a:gd name="T73" fmla="*/ 689 h 819"/>
                  <a:gd name="T74" fmla="*/ 51 w 226"/>
                  <a:gd name="T75" fmla="*/ 550 h 819"/>
                  <a:gd name="T76" fmla="*/ 52 w 226"/>
                  <a:gd name="T77" fmla="*/ 416 h 819"/>
                  <a:gd name="T78" fmla="*/ 56 w 226"/>
                  <a:gd name="T79" fmla="*/ 342 h 819"/>
                  <a:gd name="T80" fmla="*/ 56 w 226"/>
                  <a:gd name="T81" fmla="*/ 239 h 819"/>
                  <a:gd name="T82" fmla="*/ 56 w 226"/>
                  <a:gd name="T83" fmla="*/ 145 h 819"/>
                  <a:gd name="T84" fmla="*/ 61 w 226"/>
                  <a:gd name="T85" fmla="*/ 66 h 819"/>
                  <a:gd name="T86" fmla="*/ 72 w 226"/>
                  <a:gd name="T87" fmla="*/ 81 h 819"/>
                  <a:gd name="T88" fmla="*/ 96 w 226"/>
                  <a:gd name="T89" fmla="*/ 86 h 819"/>
                  <a:gd name="T90" fmla="*/ 123 w 226"/>
                  <a:gd name="T91" fmla="*/ 86 h 819"/>
                  <a:gd name="T92" fmla="*/ 143 w 226"/>
                  <a:gd name="T93" fmla="*/ 91 h 819"/>
                  <a:gd name="T94" fmla="*/ 174 w 226"/>
                  <a:gd name="T95" fmla="*/ 68 h 819"/>
                  <a:gd name="T96" fmla="*/ 199 w 226"/>
                  <a:gd name="T97" fmla="*/ 40 h 819"/>
                  <a:gd name="T98" fmla="*/ 218 w 226"/>
                  <a:gd name="T99" fmla="*/ 9 h 819"/>
                  <a:gd name="T100" fmla="*/ 226 w 226"/>
                  <a:gd name="T101" fmla="*/ 13 h 819"/>
                  <a:gd name="T102" fmla="*/ 214 w 226"/>
                  <a:gd name="T103" fmla="*/ 48 h 819"/>
                  <a:gd name="T104" fmla="*/ 189 w 226"/>
                  <a:gd name="T105" fmla="*/ 75 h 819"/>
                  <a:gd name="T106" fmla="*/ 163 w 226"/>
                  <a:gd name="T107" fmla="*/ 101 h 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6" h="819">
                    <a:moveTo>
                      <a:pt x="163" y="101"/>
                    </a:moveTo>
                    <a:lnTo>
                      <a:pt x="149" y="109"/>
                    </a:lnTo>
                    <a:lnTo>
                      <a:pt x="136" y="113"/>
                    </a:lnTo>
                    <a:lnTo>
                      <a:pt x="123" y="115"/>
                    </a:lnTo>
                    <a:lnTo>
                      <a:pt x="110" y="118"/>
                    </a:lnTo>
                    <a:lnTo>
                      <a:pt x="97" y="126"/>
                    </a:lnTo>
                    <a:lnTo>
                      <a:pt x="97" y="126"/>
                    </a:lnTo>
                    <a:lnTo>
                      <a:pt x="106" y="129"/>
                    </a:lnTo>
                    <a:lnTo>
                      <a:pt x="117" y="131"/>
                    </a:lnTo>
                    <a:lnTo>
                      <a:pt x="129" y="131"/>
                    </a:lnTo>
                    <a:lnTo>
                      <a:pt x="142" y="129"/>
                    </a:lnTo>
                    <a:lnTo>
                      <a:pt x="155" y="126"/>
                    </a:lnTo>
                    <a:lnTo>
                      <a:pt x="167" y="121"/>
                    </a:lnTo>
                    <a:lnTo>
                      <a:pt x="179" y="116"/>
                    </a:lnTo>
                    <a:lnTo>
                      <a:pt x="192" y="110"/>
                    </a:lnTo>
                    <a:lnTo>
                      <a:pt x="203" y="103"/>
                    </a:lnTo>
                    <a:lnTo>
                      <a:pt x="214" y="96"/>
                    </a:lnTo>
                    <a:lnTo>
                      <a:pt x="214" y="96"/>
                    </a:lnTo>
                    <a:lnTo>
                      <a:pt x="215" y="103"/>
                    </a:lnTo>
                    <a:lnTo>
                      <a:pt x="215" y="111"/>
                    </a:lnTo>
                    <a:lnTo>
                      <a:pt x="214" y="120"/>
                    </a:lnTo>
                    <a:lnTo>
                      <a:pt x="213" y="129"/>
                    </a:lnTo>
                    <a:lnTo>
                      <a:pt x="210" y="138"/>
                    </a:lnTo>
                    <a:lnTo>
                      <a:pt x="207" y="148"/>
                    </a:lnTo>
                    <a:lnTo>
                      <a:pt x="205" y="157"/>
                    </a:lnTo>
                    <a:lnTo>
                      <a:pt x="202" y="167"/>
                    </a:lnTo>
                    <a:lnTo>
                      <a:pt x="200" y="176"/>
                    </a:lnTo>
                    <a:lnTo>
                      <a:pt x="199" y="186"/>
                    </a:lnTo>
                    <a:lnTo>
                      <a:pt x="199" y="186"/>
                    </a:lnTo>
                    <a:lnTo>
                      <a:pt x="195" y="185"/>
                    </a:lnTo>
                    <a:lnTo>
                      <a:pt x="192" y="187"/>
                    </a:lnTo>
                    <a:lnTo>
                      <a:pt x="189" y="190"/>
                    </a:lnTo>
                    <a:lnTo>
                      <a:pt x="185" y="193"/>
                    </a:lnTo>
                    <a:lnTo>
                      <a:pt x="183" y="196"/>
                    </a:lnTo>
                    <a:lnTo>
                      <a:pt x="183" y="196"/>
                    </a:lnTo>
                    <a:lnTo>
                      <a:pt x="176" y="215"/>
                    </a:lnTo>
                    <a:lnTo>
                      <a:pt x="159" y="230"/>
                    </a:lnTo>
                    <a:lnTo>
                      <a:pt x="138" y="241"/>
                    </a:lnTo>
                    <a:lnTo>
                      <a:pt x="119" y="254"/>
                    </a:lnTo>
                    <a:lnTo>
                      <a:pt x="107" y="271"/>
                    </a:lnTo>
                    <a:lnTo>
                      <a:pt x="107" y="271"/>
                    </a:lnTo>
                    <a:lnTo>
                      <a:pt x="114" y="273"/>
                    </a:lnTo>
                    <a:lnTo>
                      <a:pt x="122" y="273"/>
                    </a:lnTo>
                    <a:lnTo>
                      <a:pt x="130" y="271"/>
                    </a:lnTo>
                    <a:lnTo>
                      <a:pt x="138" y="266"/>
                    </a:lnTo>
                    <a:lnTo>
                      <a:pt x="148" y="261"/>
                    </a:lnTo>
                    <a:lnTo>
                      <a:pt x="148" y="261"/>
                    </a:lnTo>
                    <a:lnTo>
                      <a:pt x="155" y="258"/>
                    </a:lnTo>
                    <a:lnTo>
                      <a:pt x="163" y="250"/>
                    </a:lnTo>
                    <a:lnTo>
                      <a:pt x="170" y="239"/>
                    </a:lnTo>
                    <a:lnTo>
                      <a:pt x="178" y="228"/>
                    </a:lnTo>
                    <a:lnTo>
                      <a:pt x="189" y="221"/>
                    </a:lnTo>
                    <a:lnTo>
                      <a:pt x="189" y="221"/>
                    </a:lnTo>
                    <a:lnTo>
                      <a:pt x="185" y="242"/>
                    </a:lnTo>
                    <a:lnTo>
                      <a:pt x="179" y="259"/>
                    </a:lnTo>
                    <a:lnTo>
                      <a:pt x="172" y="271"/>
                    </a:lnTo>
                    <a:lnTo>
                      <a:pt x="163" y="281"/>
                    </a:lnTo>
                    <a:lnTo>
                      <a:pt x="152" y="288"/>
                    </a:lnTo>
                    <a:lnTo>
                      <a:pt x="140" y="293"/>
                    </a:lnTo>
                    <a:lnTo>
                      <a:pt x="125" y="298"/>
                    </a:lnTo>
                    <a:lnTo>
                      <a:pt x="111" y="304"/>
                    </a:lnTo>
                    <a:lnTo>
                      <a:pt x="96" y="311"/>
                    </a:lnTo>
                    <a:lnTo>
                      <a:pt x="81" y="322"/>
                    </a:lnTo>
                    <a:lnTo>
                      <a:pt x="81" y="322"/>
                    </a:lnTo>
                    <a:lnTo>
                      <a:pt x="96" y="322"/>
                    </a:lnTo>
                    <a:lnTo>
                      <a:pt x="111" y="321"/>
                    </a:lnTo>
                    <a:lnTo>
                      <a:pt x="127" y="318"/>
                    </a:lnTo>
                    <a:lnTo>
                      <a:pt x="143" y="313"/>
                    </a:lnTo>
                    <a:lnTo>
                      <a:pt x="158" y="307"/>
                    </a:lnTo>
                    <a:lnTo>
                      <a:pt x="158" y="307"/>
                    </a:lnTo>
                    <a:lnTo>
                      <a:pt x="143" y="346"/>
                    </a:lnTo>
                    <a:lnTo>
                      <a:pt x="131" y="387"/>
                    </a:lnTo>
                    <a:lnTo>
                      <a:pt x="123" y="430"/>
                    </a:lnTo>
                    <a:lnTo>
                      <a:pt x="118" y="474"/>
                    </a:lnTo>
                    <a:lnTo>
                      <a:pt x="116" y="519"/>
                    </a:lnTo>
                    <a:lnTo>
                      <a:pt x="116" y="563"/>
                    </a:lnTo>
                    <a:lnTo>
                      <a:pt x="117" y="606"/>
                    </a:lnTo>
                    <a:lnTo>
                      <a:pt x="119" y="648"/>
                    </a:lnTo>
                    <a:lnTo>
                      <a:pt x="123" y="689"/>
                    </a:lnTo>
                    <a:lnTo>
                      <a:pt x="127" y="728"/>
                    </a:lnTo>
                    <a:lnTo>
                      <a:pt x="127" y="728"/>
                    </a:lnTo>
                    <a:lnTo>
                      <a:pt x="120" y="729"/>
                    </a:lnTo>
                    <a:lnTo>
                      <a:pt x="119" y="731"/>
                    </a:lnTo>
                    <a:lnTo>
                      <a:pt x="120" y="736"/>
                    </a:lnTo>
                    <a:lnTo>
                      <a:pt x="120" y="740"/>
                    </a:lnTo>
                    <a:lnTo>
                      <a:pt x="117" y="744"/>
                    </a:lnTo>
                    <a:lnTo>
                      <a:pt x="102" y="759"/>
                    </a:lnTo>
                    <a:lnTo>
                      <a:pt x="107" y="764"/>
                    </a:lnTo>
                    <a:lnTo>
                      <a:pt x="107" y="764"/>
                    </a:lnTo>
                    <a:lnTo>
                      <a:pt x="97" y="766"/>
                    </a:lnTo>
                    <a:lnTo>
                      <a:pt x="90" y="770"/>
                    </a:lnTo>
                    <a:lnTo>
                      <a:pt x="84" y="777"/>
                    </a:lnTo>
                    <a:lnTo>
                      <a:pt x="78" y="783"/>
                    </a:lnTo>
                    <a:lnTo>
                      <a:pt x="71" y="789"/>
                    </a:lnTo>
                    <a:lnTo>
                      <a:pt x="66" y="784"/>
                    </a:lnTo>
                    <a:lnTo>
                      <a:pt x="66" y="784"/>
                    </a:lnTo>
                    <a:lnTo>
                      <a:pt x="59" y="793"/>
                    </a:lnTo>
                    <a:lnTo>
                      <a:pt x="52" y="801"/>
                    </a:lnTo>
                    <a:lnTo>
                      <a:pt x="43" y="806"/>
                    </a:lnTo>
                    <a:lnTo>
                      <a:pt x="35" y="812"/>
                    </a:lnTo>
                    <a:lnTo>
                      <a:pt x="25" y="819"/>
                    </a:lnTo>
                    <a:lnTo>
                      <a:pt x="25" y="819"/>
                    </a:lnTo>
                    <a:lnTo>
                      <a:pt x="20" y="813"/>
                    </a:lnTo>
                    <a:lnTo>
                      <a:pt x="15" y="810"/>
                    </a:lnTo>
                    <a:lnTo>
                      <a:pt x="10" y="810"/>
                    </a:lnTo>
                    <a:lnTo>
                      <a:pt x="5" y="811"/>
                    </a:lnTo>
                    <a:lnTo>
                      <a:pt x="0" y="814"/>
                    </a:lnTo>
                    <a:lnTo>
                      <a:pt x="0" y="814"/>
                    </a:lnTo>
                    <a:lnTo>
                      <a:pt x="20" y="775"/>
                    </a:lnTo>
                    <a:lnTo>
                      <a:pt x="33" y="733"/>
                    </a:lnTo>
                    <a:lnTo>
                      <a:pt x="42" y="689"/>
                    </a:lnTo>
                    <a:lnTo>
                      <a:pt x="48" y="643"/>
                    </a:lnTo>
                    <a:lnTo>
                      <a:pt x="51" y="597"/>
                    </a:lnTo>
                    <a:lnTo>
                      <a:pt x="51" y="550"/>
                    </a:lnTo>
                    <a:lnTo>
                      <a:pt x="50" y="503"/>
                    </a:lnTo>
                    <a:lnTo>
                      <a:pt x="50" y="458"/>
                    </a:lnTo>
                    <a:lnTo>
                      <a:pt x="52" y="416"/>
                    </a:lnTo>
                    <a:lnTo>
                      <a:pt x="56" y="377"/>
                    </a:lnTo>
                    <a:lnTo>
                      <a:pt x="56" y="377"/>
                    </a:lnTo>
                    <a:lnTo>
                      <a:pt x="56" y="342"/>
                    </a:lnTo>
                    <a:lnTo>
                      <a:pt x="56" y="307"/>
                    </a:lnTo>
                    <a:lnTo>
                      <a:pt x="56" y="272"/>
                    </a:lnTo>
                    <a:lnTo>
                      <a:pt x="56" y="239"/>
                    </a:lnTo>
                    <a:lnTo>
                      <a:pt x="55" y="207"/>
                    </a:lnTo>
                    <a:lnTo>
                      <a:pt x="55" y="175"/>
                    </a:lnTo>
                    <a:lnTo>
                      <a:pt x="56" y="145"/>
                    </a:lnTo>
                    <a:lnTo>
                      <a:pt x="57" y="117"/>
                    </a:lnTo>
                    <a:lnTo>
                      <a:pt x="58" y="90"/>
                    </a:lnTo>
                    <a:lnTo>
                      <a:pt x="61" y="66"/>
                    </a:lnTo>
                    <a:lnTo>
                      <a:pt x="61" y="66"/>
                    </a:lnTo>
                    <a:lnTo>
                      <a:pt x="66" y="75"/>
                    </a:lnTo>
                    <a:lnTo>
                      <a:pt x="72" y="81"/>
                    </a:lnTo>
                    <a:lnTo>
                      <a:pt x="79" y="84"/>
                    </a:lnTo>
                    <a:lnTo>
                      <a:pt x="87" y="86"/>
                    </a:lnTo>
                    <a:lnTo>
                      <a:pt x="96" y="86"/>
                    </a:lnTo>
                    <a:lnTo>
                      <a:pt x="105" y="86"/>
                    </a:lnTo>
                    <a:lnTo>
                      <a:pt x="114" y="86"/>
                    </a:lnTo>
                    <a:lnTo>
                      <a:pt x="123" y="86"/>
                    </a:lnTo>
                    <a:lnTo>
                      <a:pt x="133" y="87"/>
                    </a:lnTo>
                    <a:lnTo>
                      <a:pt x="143" y="91"/>
                    </a:lnTo>
                    <a:lnTo>
                      <a:pt x="143" y="91"/>
                    </a:lnTo>
                    <a:lnTo>
                      <a:pt x="154" y="84"/>
                    </a:lnTo>
                    <a:lnTo>
                      <a:pt x="165" y="77"/>
                    </a:lnTo>
                    <a:lnTo>
                      <a:pt x="174" y="68"/>
                    </a:lnTo>
                    <a:lnTo>
                      <a:pt x="183" y="60"/>
                    </a:lnTo>
                    <a:lnTo>
                      <a:pt x="192" y="50"/>
                    </a:lnTo>
                    <a:lnTo>
                      <a:pt x="199" y="40"/>
                    </a:lnTo>
                    <a:lnTo>
                      <a:pt x="206" y="30"/>
                    </a:lnTo>
                    <a:lnTo>
                      <a:pt x="212" y="20"/>
                    </a:lnTo>
                    <a:lnTo>
                      <a:pt x="218" y="9"/>
                    </a:lnTo>
                    <a:lnTo>
                      <a:pt x="224" y="0"/>
                    </a:lnTo>
                    <a:lnTo>
                      <a:pt x="224" y="0"/>
                    </a:lnTo>
                    <a:lnTo>
                      <a:pt x="226" y="13"/>
                    </a:lnTo>
                    <a:lnTo>
                      <a:pt x="224" y="25"/>
                    </a:lnTo>
                    <a:lnTo>
                      <a:pt x="220" y="37"/>
                    </a:lnTo>
                    <a:lnTo>
                      <a:pt x="214" y="48"/>
                    </a:lnTo>
                    <a:lnTo>
                      <a:pt x="207" y="58"/>
                    </a:lnTo>
                    <a:lnTo>
                      <a:pt x="198" y="67"/>
                    </a:lnTo>
                    <a:lnTo>
                      <a:pt x="189" y="75"/>
                    </a:lnTo>
                    <a:lnTo>
                      <a:pt x="178" y="84"/>
                    </a:lnTo>
                    <a:lnTo>
                      <a:pt x="170" y="92"/>
                    </a:lnTo>
                    <a:lnTo>
                      <a:pt x="163" y="101"/>
                    </a:lnTo>
                    <a:lnTo>
                      <a:pt x="163" y="10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65" name="Freeform 81"/>
              <p:cNvSpPr>
                <a:spLocks/>
              </p:cNvSpPr>
              <p:nvPr/>
            </p:nvSpPr>
            <p:spPr bwMode="auto">
              <a:xfrm>
                <a:off x="220" y="4089"/>
                <a:ext cx="8" cy="17"/>
              </a:xfrm>
              <a:custGeom>
                <a:avLst/>
                <a:gdLst>
                  <a:gd name="T0" fmla="*/ 227 w 363"/>
                  <a:gd name="T1" fmla="*/ 222 h 736"/>
                  <a:gd name="T2" fmla="*/ 225 w 363"/>
                  <a:gd name="T3" fmla="*/ 295 h 736"/>
                  <a:gd name="T4" fmla="*/ 246 w 363"/>
                  <a:gd name="T5" fmla="*/ 351 h 736"/>
                  <a:gd name="T6" fmla="*/ 255 w 363"/>
                  <a:gd name="T7" fmla="*/ 471 h 736"/>
                  <a:gd name="T8" fmla="*/ 248 w 363"/>
                  <a:gd name="T9" fmla="*/ 586 h 736"/>
                  <a:gd name="T10" fmla="*/ 252 w 363"/>
                  <a:gd name="T11" fmla="*/ 639 h 736"/>
                  <a:gd name="T12" fmla="*/ 266 w 363"/>
                  <a:gd name="T13" fmla="*/ 617 h 736"/>
                  <a:gd name="T14" fmla="*/ 276 w 363"/>
                  <a:gd name="T15" fmla="*/ 570 h 736"/>
                  <a:gd name="T16" fmla="*/ 282 w 363"/>
                  <a:gd name="T17" fmla="*/ 510 h 736"/>
                  <a:gd name="T18" fmla="*/ 282 w 363"/>
                  <a:gd name="T19" fmla="*/ 457 h 736"/>
                  <a:gd name="T20" fmla="*/ 273 w 363"/>
                  <a:gd name="T21" fmla="*/ 408 h 736"/>
                  <a:gd name="T22" fmla="*/ 265 w 363"/>
                  <a:gd name="T23" fmla="*/ 335 h 736"/>
                  <a:gd name="T24" fmla="*/ 246 w 363"/>
                  <a:gd name="T25" fmla="*/ 286 h 736"/>
                  <a:gd name="T26" fmla="*/ 257 w 363"/>
                  <a:gd name="T27" fmla="*/ 182 h 736"/>
                  <a:gd name="T28" fmla="*/ 271 w 363"/>
                  <a:gd name="T29" fmla="*/ 76 h 736"/>
                  <a:gd name="T30" fmla="*/ 312 w 363"/>
                  <a:gd name="T31" fmla="*/ 55 h 736"/>
                  <a:gd name="T32" fmla="*/ 297 w 363"/>
                  <a:gd name="T33" fmla="*/ 277 h 736"/>
                  <a:gd name="T34" fmla="*/ 316 w 363"/>
                  <a:gd name="T35" fmla="*/ 495 h 736"/>
                  <a:gd name="T36" fmla="*/ 331 w 363"/>
                  <a:gd name="T37" fmla="*/ 614 h 736"/>
                  <a:gd name="T38" fmla="*/ 342 w 363"/>
                  <a:gd name="T39" fmla="*/ 663 h 736"/>
                  <a:gd name="T40" fmla="*/ 357 w 363"/>
                  <a:gd name="T41" fmla="*/ 711 h 736"/>
                  <a:gd name="T42" fmla="*/ 319 w 363"/>
                  <a:gd name="T43" fmla="*/ 736 h 736"/>
                  <a:gd name="T44" fmla="*/ 210 w 363"/>
                  <a:gd name="T45" fmla="*/ 710 h 736"/>
                  <a:gd name="T46" fmla="*/ 113 w 363"/>
                  <a:gd name="T47" fmla="*/ 654 h 736"/>
                  <a:gd name="T48" fmla="*/ 82 w 363"/>
                  <a:gd name="T49" fmla="*/ 617 h 736"/>
                  <a:gd name="T50" fmla="*/ 72 w 363"/>
                  <a:gd name="T51" fmla="*/ 587 h 736"/>
                  <a:gd name="T52" fmla="*/ 63 w 363"/>
                  <a:gd name="T53" fmla="*/ 554 h 736"/>
                  <a:gd name="T54" fmla="*/ 51 w 363"/>
                  <a:gd name="T55" fmla="*/ 498 h 736"/>
                  <a:gd name="T56" fmla="*/ 57 w 363"/>
                  <a:gd name="T57" fmla="*/ 462 h 736"/>
                  <a:gd name="T58" fmla="*/ 57 w 363"/>
                  <a:gd name="T59" fmla="*/ 419 h 736"/>
                  <a:gd name="T60" fmla="*/ 67 w 363"/>
                  <a:gd name="T61" fmla="*/ 368 h 736"/>
                  <a:gd name="T62" fmla="*/ 77 w 363"/>
                  <a:gd name="T63" fmla="*/ 335 h 736"/>
                  <a:gd name="T64" fmla="*/ 58 w 363"/>
                  <a:gd name="T65" fmla="*/ 300 h 736"/>
                  <a:gd name="T66" fmla="*/ 36 w 363"/>
                  <a:gd name="T67" fmla="*/ 266 h 736"/>
                  <a:gd name="T68" fmla="*/ 25 w 363"/>
                  <a:gd name="T69" fmla="*/ 276 h 736"/>
                  <a:gd name="T70" fmla="*/ 16 w 363"/>
                  <a:gd name="T71" fmla="*/ 316 h 736"/>
                  <a:gd name="T72" fmla="*/ 4 w 363"/>
                  <a:gd name="T73" fmla="*/ 272 h 736"/>
                  <a:gd name="T74" fmla="*/ 1 w 363"/>
                  <a:gd name="T75" fmla="*/ 217 h 736"/>
                  <a:gd name="T76" fmla="*/ 10 w 363"/>
                  <a:gd name="T77" fmla="*/ 171 h 736"/>
                  <a:gd name="T78" fmla="*/ 62 w 363"/>
                  <a:gd name="T79" fmla="*/ 115 h 736"/>
                  <a:gd name="T80" fmla="*/ 95 w 363"/>
                  <a:gd name="T81" fmla="*/ 110 h 736"/>
                  <a:gd name="T82" fmla="*/ 124 w 363"/>
                  <a:gd name="T83" fmla="*/ 122 h 736"/>
                  <a:gd name="T84" fmla="*/ 139 w 363"/>
                  <a:gd name="T85" fmla="*/ 180 h 736"/>
                  <a:gd name="T86" fmla="*/ 148 w 363"/>
                  <a:gd name="T87" fmla="*/ 153 h 736"/>
                  <a:gd name="T88" fmla="*/ 143 w 363"/>
                  <a:gd name="T89" fmla="*/ 116 h 736"/>
                  <a:gd name="T90" fmla="*/ 133 w 363"/>
                  <a:gd name="T91" fmla="*/ 90 h 736"/>
                  <a:gd name="T92" fmla="*/ 183 w 363"/>
                  <a:gd name="T93" fmla="*/ 59 h 736"/>
                  <a:gd name="T94" fmla="*/ 231 w 363"/>
                  <a:gd name="T95" fmla="*/ 24 h 736"/>
                  <a:gd name="T96" fmla="*/ 258 w 363"/>
                  <a:gd name="T97" fmla="*/ 14 h 736"/>
                  <a:gd name="T98" fmla="*/ 255 w 363"/>
                  <a:gd name="T99" fmla="*/ 78 h 736"/>
                  <a:gd name="T100" fmla="*/ 236 w 363"/>
                  <a:gd name="T101" fmla="*/ 147 h 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63" h="736">
                    <a:moveTo>
                      <a:pt x="236" y="165"/>
                    </a:moveTo>
                    <a:lnTo>
                      <a:pt x="234" y="184"/>
                    </a:lnTo>
                    <a:lnTo>
                      <a:pt x="230" y="203"/>
                    </a:lnTo>
                    <a:lnTo>
                      <a:pt x="227" y="222"/>
                    </a:lnTo>
                    <a:lnTo>
                      <a:pt x="225" y="241"/>
                    </a:lnTo>
                    <a:lnTo>
                      <a:pt x="224" y="259"/>
                    </a:lnTo>
                    <a:lnTo>
                      <a:pt x="224" y="277"/>
                    </a:lnTo>
                    <a:lnTo>
                      <a:pt x="225" y="295"/>
                    </a:lnTo>
                    <a:lnTo>
                      <a:pt x="229" y="313"/>
                    </a:lnTo>
                    <a:lnTo>
                      <a:pt x="236" y="332"/>
                    </a:lnTo>
                    <a:lnTo>
                      <a:pt x="246" y="351"/>
                    </a:lnTo>
                    <a:lnTo>
                      <a:pt x="246" y="351"/>
                    </a:lnTo>
                    <a:lnTo>
                      <a:pt x="251" y="380"/>
                    </a:lnTo>
                    <a:lnTo>
                      <a:pt x="254" y="410"/>
                    </a:lnTo>
                    <a:lnTo>
                      <a:pt x="255" y="440"/>
                    </a:lnTo>
                    <a:lnTo>
                      <a:pt x="255" y="471"/>
                    </a:lnTo>
                    <a:lnTo>
                      <a:pt x="254" y="500"/>
                    </a:lnTo>
                    <a:lnTo>
                      <a:pt x="252" y="529"/>
                    </a:lnTo>
                    <a:lnTo>
                      <a:pt x="250" y="558"/>
                    </a:lnTo>
                    <a:lnTo>
                      <a:pt x="248" y="586"/>
                    </a:lnTo>
                    <a:lnTo>
                      <a:pt x="246" y="614"/>
                    </a:lnTo>
                    <a:lnTo>
                      <a:pt x="246" y="642"/>
                    </a:lnTo>
                    <a:lnTo>
                      <a:pt x="246" y="642"/>
                    </a:lnTo>
                    <a:lnTo>
                      <a:pt x="252" y="639"/>
                    </a:lnTo>
                    <a:lnTo>
                      <a:pt x="257" y="635"/>
                    </a:lnTo>
                    <a:lnTo>
                      <a:pt x="259" y="628"/>
                    </a:lnTo>
                    <a:lnTo>
                      <a:pt x="262" y="622"/>
                    </a:lnTo>
                    <a:lnTo>
                      <a:pt x="266" y="617"/>
                    </a:lnTo>
                    <a:lnTo>
                      <a:pt x="266" y="617"/>
                    </a:lnTo>
                    <a:lnTo>
                      <a:pt x="270" y="601"/>
                    </a:lnTo>
                    <a:lnTo>
                      <a:pt x="274" y="586"/>
                    </a:lnTo>
                    <a:lnTo>
                      <a:pt x="276" y="570"/>
                    </a:lnTo>
                    <a:lnTo>
                      <a:pt x="278" y="555"/>
                    </a:lnTo>
                    <a:lnTo>
                      <a:pt x="279" y="541"/>
                    </a:lnTo>
                    <a:lnTo>
                      <a:pt x="281" y="525"/>
                    </a:lnTo>
                    <a:lnTo>
                      <a:pt x="282" y="510"/>
                    </a:lnTo>
                    <a:lnTo>
                      <a:pt x="283" y="494"/>
                    </a:lnTo>
                    <a:lnTo>
                      <a:pt x="284" y="478"/>
                    </a:lnTo>
                    <a:lnTo>
                      <a:pt x="287" y="462"/>
                    </a:lnTo>
                    <a:lnTo>
                      <a:pt x="282" y="457"/>
                    </a:lnTo>
                    <a:lnTo>
                      <a:pt x="282" y="457"/>
                    </a:lnTo>
                    <a:lnTo>
                      <a:pt x="277" y="441"/>
                    </a:lnTo>
                    <a:lnTo>
                      <a:pt x="275" y="425"/>
                    </a:lnTo>
                    <a:lnTo>
                      <a:pt x="273" y="408"/>
                    </a:lnTo>
                    <a:lnTo>
                      <a:pt x="271" y="390"/>
                    </a:lnTo>
                    <a:lnTo>
                      <a:pt x="270" y="372"/>
                    </a:lnTo>
                    <a:lnTo>
                      <a:pt x="268" y="353"/>
                    </a:lnTo>
                    <a:lnTo>
                      <a:pt x="265" y="335"/>
                    </a:lnTo>
                    <a:lnTo>
                      <a:pt x="260" y="317"/>
                    </a:lnTo>
                    <a:lnTo>
                      <a:pt x="254" y="301"/>
                    </a:lnTo>
                    <a:lnTo>
                      <a:pt x="246" y="286"/>
                    </a:lnTo>
                    <a:lnTo>
                      <a:pt x="246" y="286"/>
                    </a:lnTo>
                    <a:lnTo>
                      <a:pt x="249" y="261"/>
                    </a:lnTo>
                    <a:lnTo>
                      <a:pt x="252" y="235"/>
                    </a:lnTo>
                    <a:lnTo>
                      <a:pt x="254" y="208"/>
                    </a:lnTo>
                    <a:lnTo>
                      <a:pt x="257" y="182"/>
                    </a:lnTo>
                    <a:lnTo>
                      <a:pt x="260" y="156"/>
                    </a:lnTo>
                    <a:lnTo>
                      <a:pt x="263" y="129"/>
                    </a:lnTo>
                    <a:lnTo>
                      <a:pt x="267" y="102"/>
                    </a:lnTo>
                    <a:lnTo>
                      <a:pt x="271" y="76"/>
                    </a:lnTo>
                    <a:lnTo>
                      <a:pt x="275" y="50"/>
                    </a:lnTo>
                    <a:lnTo>
                      <a:pt x="282" y="25"/>
                    </a:lnTo>
                    <a:lnTo>
                      <a:pt x="312" y="55"/>
                    </a:lnTo>
                    <a:lnTo>
                      <a:pt x="312" y="55"/>
                    </a:lnTo>
                    <a:lnTo>
                      <a:pt x="303" y="110"/>
                    </a:lnTo>
                    <a:lnTo>
                      <a:pt x="298" y="166"/>
                    </a:lnTo>
                    <a:lnTo>
                      <a:pt x="297" y="222"/>
                    </a:lnTo>
                    <a:lnTo>
                      <a:pt x="297" y="277"/>
                    </a:lnTo>
                    <a:lnTo>
                      <a:pt x="300" y="331"/>
                    </a:lnTo>
                    <a:lnTo>
                      <a:pt x="305" y="386"/>
                    </a:lnTo>
                    <a:lnTo>
                      <a:pt x="310" y="440"/>
                    </a:lnTo>
                    <a:lnTo>
                      <a:pt x="316" y="495"/>
                    </a:lnTo>
                    <a:lnTo>
                      <a:pt x="321" y="548"/>
                    </a:lnTo>
                    <a:lnTo>
                      <a:pt x="328" y="602"/>
                    </a:lnTo>
                    <a:lnTo>
                      <a:pt x="328" y="602"/>
                    </a:lnTo>
                    <a:lnTo>
                      <a:pt x="331" y="614"/>
                    </a:lnTo>
                    <a:lnTo>
                      <a:pt x="334" y="626"/>
                    </a:lnTo>
                    <a:lnTo>
                      <a:pt x="337" y="638"/>
                    </a:lnTo>
                    <a:lnTo>
                      <a:pt x="340" y="650"/>
                    </a:lnTo>
                    <a:lnTo>
                      <a:pt x="342" y="663"/>
                    </a:lnTo>
                    <a:lnTo>
                      <a:pt x="345" y="676"/>
                    </a:lnTo>
                    <a:lnTo>
                      <a:pt x="349" y="688"/>
                    </a:lnTo>
                    <a:lnTo>
                      <a:pt x="353" y="700"/>
                    </a:lnTo>
                    <a:lnTo>
                      <a:pt x="357" y="711"/>
                    </a:lnTo>
                    <a:lnTo>
                      <a:pt x="363" y="723"/>
                    </a:lnTo>
                    <a:lnTo>
                      <a:pt x="353" y="733"/>
                    </a:lnTo>
                    <a:lnTo>
                      <a:pt x="353" y="733"/>
                    </a:lnTo>
                    <a:lnTo>
                      <a:pt x="319" y="736"/>
                    </a:lnTo>
                    <a:lnTo>
                      <a:pt x="290" y="735"/>
                    </a:lnTo>
                    <a:lnTo>
                      <a:pt x="261" y="730"/>
                    </a:lnTo>
                    <a:lnTo>
                      <a:pt x="236" y="721"/>
                    </a:lnTo>
                    <a:lnTo>
                      <a:pt x="210" y="710"/>
                    </a:lnTo>
                    <a:lnTo>
                      <a:pt x="186" y="697"/>
                    </a:lnTo>
                    <a:lnTo>
                      <a:pt x="162" y="682"/>
                    </a:lnTo>
                    <a:lnTo>
                      <a:pt x="138" y="667"/>
                    </a:lnTo>
                    <a:lnTo>
                      <a:pt x="113" y="654"/>
                    </a:lnTo>
                    <a:lnTo>
                      <a:pt x="87" y="642"/>
                    </a:lnTo>
                    <a:lnTo>
                      <a:pt x="87" y="642"/>
                    </a:lnTo>
                    <a:lnTo>
                      <a:pt x="83" y="629"/>
                    </a:lnTo>
                    <a:lnTo>
                      <a:pt x="82" y="617"/>
                    </a:lnTo>
                    <a:lnTo>
                      <a:pt x="82" y="606"/>
                    </a:lnTo>
                    <a:lnTo>
                      <a:pt x="81" y="594"/>
                    </a:lnTo>
                    <a:lnTo>
                      <a:pt x="77" y="582"/>
                    </a:lnTo>
                    <a:lnTo>
                      <a:pt x="72" y="587"/>
                    </a:lnTo>
                    <a:lnTo>
                      <a:pt x="72" y="587"/>
                    </a:lnTo>
                    <a:lnTo>
                      <a:pt x="69" y="577"/>
                    </a:lnTo>
                    <a:lnTo>
                      <a:pt x="66" y="566"/>
                    </a:lnTo>
                    <a:lnTo>
                      <a:pt x="63" y="554"/>
                    </a:lnTo>
                    <a:lnTo>
                      <a:pt x="59" y="540"/>
                    </a:lnTo>
                    <a:lnTo>
                      <a:pt x="56" y="526"/>
                    </a:lnTo>
                    <a:lnTo>
                      <a:pt x="53" y="512"/>
                    </a:lnTo>
                    <a:lnTo>
                      <a:pt x="51" y="498"/>
                    </a:lnTo>
                    <a:lnTo>
                      <a:pt x="51" y="484"/>
                    </a:lnTo>
                    <a:lnTo>
                      <a:pt x="53" y="472"/>
                    </a:lnTo>
                    <a:lnTo>
                      <a:pt x="57" y="462"/>
                    </a:lnTo>
                    <a:lnTo>
                      <a:pt x="57" y="462"/>
                    </a:lnTo>
                    <a:lnTo>
                      <a:pt x="56" y="453"/>
                    </a:lnTo>
                    <a:lnTo>
                      <a:pt x="56" y="442"/>
                    </a:lnTo>
                    <a:lnTo>
                      <a:pt x="56" y="431"/>
                    </a:lnTo>
                    <a:lnTo>
                      <a:pt x="57" y="419"/>
                    </a:lnTo>
                    <a:lnTo>
                      <a:pt x="59" y="406"/>
                    </a:lnTo>
                    <a:lnTo>
                      <a:pt x="61" y="393"/>
                    </a:lnTo>
                    <a:lnTo>
                      <a:pt x="63" y="380"/>
                    </a:lnTo>
                    <a:lnTo>
                      <a:pt x="67" y="368"/>
                    </a:lnTo>
                    <a:lnTo>
                      <a:pt x="71" y="356"/>
                    </a:lnTo>
                    <a:lnTo>
                      <a:pt x="77" y="346"/>
                    </a:lnTo>
                    <a:lnTo>
                      <a:pt x="77" y="346"/>
                    </a:lnTo>
                    <a:lnTo>
                      <a:pt x="77" y="335"/>
                    </a:lnTo>
                    <a:lnTo>
                      <a:pt x="75" y="325"/>
                    </a:lnTo>
                    <a:lnTo>
                      <a:pt x="71" y="316"/>
                    </a:lnTo>
                    <a:lnTo>
                      <a:pt x="65" y="308"/>
                    </a:lnTo>
                    <a:lnTo>
                      <a:pt x="58" y="300"/>
                    </a:lnTo>
                    <a:lnTo>
                      <a:pt x="52" y="292"/>
                    </a:lnTo>
                    <a:lnTo>
                      <a:pt x="45" y="284"/>
                    </a:lnTo>
                    <a:lnTo>
                      <a:pt x="39" y="275"/>
                    </a:lnTo>
                    <a:lnTo>
                      <a:pt x="36" y="266"/>
                    </a:lnTo>
                    <a:lnTo>
                      <a:pt x="36" y="256"/>
                    </a:lnTo>
                    <a:lnTo>
                      <a:pt x="36" y="256"/>
                    </a:lnTo>
                    <a:lnTo>
                      <a:pt x="27" y="264"/>
                    </a:lnTo>
                    <a:lnTo>
                      <a:pt x="25" y="276"/>
                    </a:lnTo>
                    <a:lnTo>
                      <a:pt x="26" y="291"/>
                    </a:lnTo>
                    <a:lnTo>
                      <a:pt x="24" y="305"/>
                    </a:lnTo>
                    <a:lnTo>
                      <a:pt x="16" y="316"/>
                    </a:lnTo>
                    <a:lnTo>
                      <a:pt x="16" y="316"/>
                    </a:lnTo>
                    <a:lnTo>
                      <a:pt x="12" y="306"/>
                    </a:lnTo>
                    <a:lnTo>
                      <a:pt x="9" y="296"/>
                    </a:lnTo>
                    <a:lnTo>
                      <a:pt x="6" y="284"/>
                    </a:lnTo>
                    <a:lnTo>
                      <a:pt x="4" y="272"/>
                    </a:lnTo>
                    <a:lnTo>
                      <a:pt x="2" y="258"/>
                    </a:lnTo>
                    <a:lnTo>
                      <a:pt x="1" y="245"/>
                    </a:lnTo>
                    <a:lnTo>
                      <a:pt x="0" y="231"/>
                    </a:lnTo>
                    <a:lnTo>
                      <a:pt x="1" y="217"/>
                    </a:lnTo>
                    <a:lnTo>
                      <a:pt x="3" y="202"/>
                    </a:lnTo>
                    <a:lnTo>
                      <a:pt x="6" y="190"/>
                    </a:lnTo>
                    <a:lnTo>
                      <a:pt x="6" y="190"/>
                    </a:lnTo>
                    <a:lnTo>
                      <a:pt x="10" y="171"/>
                    </a:lnTo>
                    <a:lnTo>
                      <a:pt x="19" y="155"/>
                    </a:lnTo>
                    <a:lnTo>
                      <a:pt x="31" y="139"/>
                    </a:lnTo>
                    <a:lnTo>
                      <a:pt x="46" y="126"/>
                    </a:lnTo>
                    <a:lnTo>
                      <a:pt x="62" y="115"/>
                    </a:lnTo>
                    <a:lnTo>
                      <a:pt x="62" y="115"/>
                    </a:lnTo>
                    <a:lnTo>
                      <a:pt x="71" y="111"/>
                    </a:lnTo>
                    <a:lnTo>
                      <a:pt x="82" y="109"/>
                    </a:lnTo>
                    <a:lnTo>
                      <a:pt x="95" y="110"/>
                    </a:lnTo>
                    <a:lnTo>
                      <a:pt x="106" y="110"/>
                    </a:lnTo>
                    <a:lnTo>
                      <a:pt x="118" y="110"/>
                    </a:lnTo>
                    <a:lnTo>
                      <a:pt x="118" y="110"/>
                    </a:lnTo>
                    <a:lnTo>
                      <a:pt x="124" y="122"/>
                    </a:lnTo>
                    <a:lnTo>
                      <a:pt x="129" y="136"/>
                    </a:lnTo>
                    <a:lnTo>
                      <a:pt x="131" y="151"/>
                    </a:lnTo>
                    <a:lnTo>
                      <a:pt x="134" y="165"/>
                    </a:lnTo>
                    <a:lnTo>
                      <a:pt x="139" y="180"/>
                    </a:lnTo>
                    <a:lnTo>
                      <a:pt x="139" y="180"/>
                    </a:lnTo>
                    <a:lnTo>
                      <a:pt x="144" y="171"/>
                    </a:lnTo>
                    <a:lnTo>
                      <a:pt x="147" y="162"/>
                    </a:lnTo>
                    <a:lnTo>
                      <a:pt x="148" y="153"/>
                    </a:lnTo>
                    <a:lnTo>
                      <a:pt x="148" y="144"/>
                    </a:lnTo>
                    <a:lnTo>
                      <a:pt x="147" y="135"/>
                    </a:lnTo>
                    <a:lnTo>
                      <a:pt x="145" y="125"/>
                    </a:lnTo>
                    <a:lnTo>
                      <a:pt x="143" y="116"/>
                    </a:lnTo>
                    <a:lnTo>
                      <a:pt x="139" y="107"/>
                    </a:lnTo>
                    <a:lnTo>
                      <a:pt x="135" y="98"/>
                    </a:lnTo>
                    <a:lnTo>
                      <a:pt x="133" y="90"/>
                    </a:lnTo>
                    <a:lnTo>
                      <a:pt x="133" y="90"/>
                    </a:lnTo>
                    <a:lnTo>
                      <a:pt x="145" y="81"/>
                    </a:lnTo>
                    <a:lnTo>
                      <a:pt x="158" y="73"/>
                    </a:lnTo>
                    <a:lnTo>
                      <a:pt x="170" y="66"/>
                    </a:lnTo>
                    <a:lnTo>
                      <a:pt x="183" y="59"/>
                    </a:lnTo>
                    <a:lnTo>
                      <a:pt x="197" y="51"/>
                    </a:lnTo>
                    <a:lnTo>
                      <a:pt x="209" y="43"/>
                    </a:lnTo>
                    <a:lnTo>
                      <a:pt x="220" y="34"/>
                    </a:lnTo>
                    <a:lnTo>
                      <a:pt x="231" y="24"/>
                    </a:lnTo>
                    <a:lnTo>
                      <a:pt x="242" y="13"/>
                    </a:lnTo>
                    <a:lnTo>
                      <a:pt x="251" y="0"/>
                    </a:lnTo>
                    <a:lnTo>
                      <a:pt x="251" y="0"/>
                    </a:lnTo>
                    <a:lnTo>
                      <a:pt x="258" y="14"/>
                    </a:lnTo>
                    <a:lnTo>
                      <a:pt x="261" y="29"/>
                    </a:lnTo>
                    <a:lnTo>
                      <a:pt x="261" y="45"/>
                    </a:lnTo>
                    <a:lnTo>
                      <a:pt x="259" y="61"/>
                    </a:lnTo>
                    <a:lnTo>
                      <a:pt x="255" y="78"/>
                    </a:lnTo>
                    <a:lnTo>
                      <a:pt x="249" y="95"/>
                    </a:lnTo>
                    <a:lnTo>
                      <a:pt x="244" y="112"/>
                    </a:lnTo>
                    <a:lnTo>
                      <a:pt x="239" y="130"/>
                    </a:lnTo>
                    <a:lnTo>
                      <a:pt x="236" y="147"/>
                    </a:lnTo>
                    <a:lnTo>
                      <a:pt x="236" y="165"/>
                    </a:lnTo>
                    <a:lnTo>
                      <a:pt x="236" y="165"/>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66" name="Freeform 82"/>
              <p:cNvSpPr>
                <a:spLocks/>
              </p:cNvSpPr>
              <p:nvPr/>
            </p:nvSpPr>
            <p:spPr bwMode="auto">
              <a:xfrm>
                <a:off x="215" y="4097"/>
                <a:ext cx="6" cy="8"/>
              </a:xfrm>
              <a:custGeom>
                <a:avLst/>
                <a:gdLst>
                  <a:gd name="T0" fmla="*/ 237 w 278"/>
                  <a:gd name="T1" fmla="*/ 154 h 393"/>
                  <a:gd name="T2" fmla="*/ 247 w 278"/>
                  <a:gd name="T3" fmla="*/ 204 h 393"/>
                  <a:gd name="T4" fmla="*/ 263 w 278"/>
                  <a:gd name="T5" fmla="*/ 249 h 393"/>
                  <a:gd name="T6" fmla="*/ 278 w 278"/>
                  <a:gd name="T7" fmla="*/ 277 h 393"/>
                  <a:gd name="T8" fmla="*/ 264 w 278"/>
                  <a:gd name="T9" fmla="*/ 300 h 393"/>
                  <a:gd name="T10" fmla="*/ 242 w 278"/>
                  <a:gd name="T11" fmla="*/ 302 h 393"/>
                  <a:gd name="T12" fmla="*/ 185 w 278"/>
                  <a:gd name="T13" fmla="*/ 336 h 393"/>
                  <a:gd name="T14" fmla="*/ 125 w 278"/>
                  <a:gd name="T15" fmla="*/ 364 h 393"/>
                  <a:gd name="T16" fmla="*/ 64 w 278"/>
                  <a:gd name="T17" fmla="*/ 386 h 393"/>
                  <a:gd name="T18" fmla="*/ 29 w 278"/>
                  <a:gd name="T19" fmla="*/ 390 h 393"/>
                  <a:gd name="T20" fmla="*/ 0 w 278"/>
                  <a:gd name="T21" fmla="*/ 367 h 393"/>
                  <a:gd name="T22" fmla="*/ 23 w 278"/>
                  <a:gd name="T23" fmla="*/ 338 h 393"/>
                  <a:gd name="T24" fmla="*/ 27 w 278"/>
                  <a:gd name="T25" fmla="*/ 285 h 393"/>
                  <a:gd name="T26" fmla="*/ 27 w 278"/>
                  <a:gd name="T27" fmla="*/ 240 h 393"/>
                  <a:gd name="T28" fmla="*/ 23 w 278"/>
                  <a:gd name="T29" fmla="*/ 194 h 393"/>
                  <a:gd name="T30" fmla="*/ 25 w 278"/>
                  <a:gd name="T31" fmla="*/ 170 h 393"/>
                  <a:gd name="T32" fmla="*/ 41 w 278"/>
                  <a:gd name="T33" fmla="*/ 162 h 393"/>
                  <a:gd name="T34" fmla="*/ 58 w 278"/>
                  <a:gd name="T35" fmla="*/ 172 h 393"/>
                  <a:gd name="T36" fmla="*/ 57 w 278"/>
                  <a:gd name="T37" fmla="*/ 230 h 393"/>
                  <a:gd name="T38" fmla="*/ 58 w 278"/>
                  <a:gd name="T39" fmla="*/ 289 h 393"/>
                  <a:gd name="T40" fmla="*/ 50 w 278"/>
                  <a:gd name="T41" fmla="*/ 346 h 393"/>
                  <a:gd name="T42" fmla="*/ 48 w 278"/>
                  <a:gd name="T43" fmla="*/ 368 h 393"/>
                  <a:gd name="T44" fmla="*/ 81 w 278"/>
                  <a:gd name="T45" fmla="*/ 305 h 393"/>
                  <a:gd name="T46" fmla="*/ 84 w 278"/>
                  <a:gd name="T47" fmla="*/ 232 h 393"/>
                  <a:gd name="T48" fmla="*/ 82 w 278"/>
                  <a:gd name="T49" fmla="*/ 156 h 393"/>
                  <a:gd name="T50" fmla="*/ 92 w 278"/>
                  <a:gd name="T51" fmla="*/ 125 h 393"/>
                  <a:gd name="T52" fmla="*/ 110 w 278"/>
                  <a:gd name="T53" fmla="*/ 104 h 393"/>
                  <a:gd name="T54" fmla="*/ 121 w 278"/>
                  <a:gd name="T55" fmla="*/ 126 h 393"/>
                  <a:gd name="T56" fmla="*/ 125 w 278"/>
                  <a:gd name="T57" fmla="*/ 189 h 393"/>
                  <a:gd name="T58" fmla="*/ 124 w 278"/>
                  <a:gd name="T59" fmla="*/ 256 h 393"/>
                  <a:gd name="T60" fmla="*/ 110 w 278"/>
                  <a:gd name="T61" fmla="*/ 317 h 393"/>
                  <a:gd name="T62" fmla="*/ 131 w 278"/>
                  <a:gd name="T63" fmla="*/ 304 h 393"/>
                  <a:gd name="T64" fmla="*/ 151 w 278"/>
                  <a:gd name="T65" fmla="*/ 235 h 393"/>
                  <a:gd name="T66" fmla="*/ 149 w 278"/>
                  <a:gd name="T67" fmla="*/ 156 h 393"/>
                  <a:gd name="T68" fmla="*/ 161 w 278"/>
                  <a:gd name="T69" fmla="*/ 81 h 393"/>
                  <a:gd name="T70" fmla="*/ 187 w 278"/>
                  <a:gd name="T71" fmla="*/ 64 h 393"/>
                  <a:gd name="T72" fmla="*/ 209 w 278"/>
                  <a:gd name="T73" fmla="*/ 27 h 393"/>
                  <a:gd name="T74" fmla="*/ 230 w 278"/>
                  <a:gd name="T75" fmla="*/ 0 h 393"/>
                  <a:gd name="T76" fmla="*/ 258 w 278"/>
                  <a:gd name="T77" fmla="*/ 6 h 393"/>
                  <a:gd name="T78" fmla="*/ 253 w 278"/>
                  <a:gd name="T79" fmla="*/ 41 h 393"/>
                  <a:gd name="T80" fmla="*/ 243 w 278"/>
                  <a:gd name="T81" fmla="*/ 75 h 393"/>
                  <a:gd name="T82" fmla="*/ 234 w 278"/>
                  <a:gd name="T83" fmla="*/ 11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78" h="393">
                    <a:moveTo>
                      <a:pt x="232" y="122"/>
                    </a:moveTo>
                    <a:lnTo>
                      <a:pt x="234" y="138"/>
                    </a:lnTo>
                    <a:lnTo>
                      <a:pt x="237" y="154"/>
                    </a:lnTo>
                    <a:lnTo>
                      <a:pt x="240" y="171"/>
                    </a:lnTo>
                    <a:lnTo>
                      <a:pt x="244" y="187"/>
                    </a:lnTo>
                    <a:lnTo>
                      <a:pt x="247" y="204"/>
                    </a:lnTo>
                    <a:lnTo>
                      <a:pt x="251" y="219"/>
                    </a:lnTo>
                    <a:lnTo>
                      <a:pt x="257" y="235"/>
                    </a:lnTo>
                    <a:lnTo>
                      <a:pt x="263" y="249"/>
                    </a:lnTo>
                    <a:lnTo>
                      <a:pt x="270" y="263"/>
                    </a:lnTo>
                    <a:lnTo>
                      <a:pt x="278" y="277"/>
                    </a:lnTo>
                    <a:lnTo>
                      <a:pt x="278" y="277"/>
                    </a:lnTo>
                    <a:lnTo>
                      <a:pt x="275" y="287"/>
                    </a:lnTo>
                    <a:lnTo>
                      <a:pt x="271" y="295"/>
                    </a:lnTo>
                    <a:lnTo>
                      <a:pt x="264" y="300"/>
                    </a:lnTo>
                    <a:lnTo>
                      <a:pt x="254" y="303"/>
                    </a:lnTo>
                    <a:lnTo>
                      <a:pt x="242" y="302"/>
                    </a:lnTo>
                    <a:lnTo>
                      <a:pt x="242" y="302"/>
                    </a:lnTo>
                    <a:lnTo>
                      <a:pt x="223" y="313"/>
                    </a:lnTo>
                    <a:lnTo>
                      <a:pt x="203" y="325"/>
                    </a:lnTo>
                    <a:lnTo>
                      <a:pt x="185" y="336"/>
                    </a:lnTo>
                    <a:lnTo>
                      <a:pt x="165" y="346"/>
                    </a:lnTo>
                    <a:lnTo>
                      <a:pt x="145" y="356"/>
                    </a:lnTo>
                    <a:lnTo>
                      <a:pt x="125" y="364"/>
                    </a:lnTo>
                    <a:lnTo>
                      <a:pt x="105" y="372"/>
                    </a:lnTo>
                    <a:lnTo>
                      <a:pt x="84" y="380"/>
                    </a:lnTo>
                    <a:lnTo>
                      <a:pt x="64" y="386"/>
                    </a:lnTo>
                    <a:lnTo>
                      <a:pt x="43" y="393"/>
                    </a:lnTo>
                    <a:lnTo>
                      <a:pt x="43" y="393"/>
                    </a:lnTo>
                    <a:lnTo>
                      <a:pt x="29" y="390"/>
                    </a:lnTo>
                    <a:lnTo>
                      <a:pt x="16" y="386"/>
                    </a:lnTo>
                    <a:lnTo>
                      <a:pt x="4" y="378"/>
                    </a:lnTo>
                    <a:lnTo>
                      <a:pt x="0" y="367"/>
                    </a:lnTo>
                    <a:lnTo>
                      <a:pt x="7" y="353"/>
                    </a:lnTo>
                    <a:lnTo>
                      <a:pt x="23" y="338"/>
                    </a:lnTo>
                    <a:lnTo>
                      <a:pt x="23" y="338"/>
                    </a:lnTo>
                    <a:lnTo>
                      <a:pt x="25" y="318"/>
                    </a:lnTo>
                    <a:lnTo>
                      <a:pt x="27" y="301"/>
                    </a:lnTo>
                    <a:lnTo>
                      <a:pt x="27" y="285"/>
                    </a:lnTo>
                    <a:lnTo>
                      <a:pt x="28" y="270"/>
                    </a:lnTo>
                    <a:lnTo>
                      <a:pt x="27" y="255"/>
                    </a:lnTo>
                    <a:lnTo>
                      <a:pt x="27" y="240"/>
                    </a:lnTo>
                    <a:lnTo>
                      <a:pt x="26" y="225"/>
                    </a:lnTo>
                    <a:lnTo>
                      <a:pt x="25" y="210"/>
                    </a:lnTo>
                    <a:lnTo>
                      <a:pt x="23" y="194"/>
                    </a:lnTo>
                    <a:lnTo>
                      <a:pt x="23" y="177"/>
                    </a:lnTo>
                    <a:lnTo>
                      <a:pt x="23" y="177"/>
                    </a:lnTo>
                    <a:lnTo>
                      <a:pt x="25" y="170"/>
                    </a:lnTo>
                    <a:lnTo>
                      <a:pt x="29" y="166"/>
                    </a:lnTo>
                    <a:lnTo>
                      <a:pt x="35" y="163"/>
                    </a:lnTo>
                    <a:lnTo>
                      <a:pt x="41" y="162"/>
                    </a:lnTo>
                    <a:lnTo>
                      <a:pt x="48" y="162"/>
                    </a:lnTo>
                    <a:lnTo>
                      <a:pt x="58" y="172"/>
                    </a:lnTo>
                    <a:lnTo>
                      <a:pt x="58" y="172"/>
                    </a:lnTo>
                    <a:lnTo>
                      <a:pt x="57" y="191"/>
                    </a:lnTo>
                    <a:lnTo>
                      <a:pt x="57" y="210"/>
                    </a:lnTo>
                    <a:lnTo>
                      <a:pt x="57" y="230"/>
                    </a:lnTo>
                    <a:lnTo>
                      <a:pt x="58" y="250"/>
                    </a:lnTo>
                    <a:lnTo>
                      <a:pt x="59" y="270"/>
                    </a:lnTo>
                    <a:lnTo>
                      <a:pt x="58" y="289"/>
                    </a:lnTo>
                    <a:lnTo>
                      <a:pt x="57" y="309"/>
                    </a:lnTo>
                    <a:lnTo>
                      <a:pt x="54" y="327"/>
                    </a:lnTo>
                    <a:lnTo>
                      <a:pt x="50" y="346"/>
                    </a:lnTo>
                    <a:lnTo>
                      <a:pt x="43" y="363"/>
                    </a:lnTo>
                    <a:lnTo>
                      <a:pt x="48" y="368"/>
                    </a:lnTo>
                    <a:lnTo>
                      <a:pt x="48" y="368"/>
                    </a:lnTo>
                    <a:lnTo>
                      <a:pt x="64" y="349"/>
                    </a:lnTo>
                    <a:lnTo>
                      <a:pt x="75" y="327"/>
                    </a:lnTo>
                    <a:lnTo>
                      <a:pt x="81" y="305"/>
                    </a:lnTo>
                    <a:lnTo>
                      <a:pt x="84" y="281"/>
                    </a:lnTo>
                    <a:lnTo>
                      <a:pt x="85" y="257"/>
                    </a:lnTo>
                    <a:lnTo>
                      <a:pt x="84" y="232"/>
                    </a:lnTo>
                    <a:lnTo>
                      <a:pt x="83" y="206"/>
                    </a:lnTo>
                    <a:lnTo>
                      <a:pt x="82" y="181"/>
                    </a:lnTo>
                    <a:lnTo>
                      <a:pt x="82" y="156"/>
                    </a:lnTo>
                    <a:lnTo>
                      <a:pt x="84" y="132"/>
                    </a:lnTo>
                    <a:lnTo>
                      <a:pt x="84" y="132"/>
                    </a:lnTo>
                    <a:lnTo>
                      <a:pt x="92" y="125"/>
                    </a:lnTo>
                    <a:lnTo>
                      <a:pt x="98" y="116"/>
                    </a:lnTo>
                    <a:lnTo>
                      <a:pt x="103" y="108"/>
                    </a:lnTo>
                    <a:lnTo>
                      <a:pt x="110" y="104"/>
                    </a:lnTo>
                    <a:lnTo>
                      <a:pt x="120" y="107"/>
                    </a:lnTo>
                    <a:lnTo>
                      <a:pt x="120" y="107"/>
                    </a:lnTo>
                    <a:lnTo>
                      <a:pt x="121" y="126"/>
                    </a:lnTo>
                    <a:lnTo>
                      <a:pt x="122" y="146"/>
                    </a:lnTo>
                    <a:lnTo>
                      <a:pt x="124" y="167"/>
                    </a:lnTo>
                    <a:lnTo>
                      <a:pt x="125" y="189"/>
                    </a:lnTo>
                    <a:lnTo>
                      <a:pt x="126" y="212"/>
                    </a:lnTo>
                    <a:lnTo>
                      <a:pt x="125" y="234"/>
                    </a:lnTo>
                    <a:lnTo>
                      <a:pt x="124" y="256"/>
                    </a:lnTo>
                    <a:lnTo>
                      <a:pt x="121" y="277"/>
                    </a:lnTo>
                    <a:lnTo>
                      <a:pt x="116" y="297"/>
                    </a:lnTo>
                    <a:lnTo>
                      <a:pt x="110" y="317"/>
                    </a:lnTo>
                    <a:lnTo>
                      <a:pt x="115" y="322"/>
                    </a:lnTo>
                    <a:lnTo>
                      <a:pt x="115" y="322"/>
                    </a:lnTo>
                    <a:lnTo>
                      <a:pt x="131" y="304"/>
                    </a:lnTo>
                    <a:lnTo>
                      <a:pt x="142" y="283"/>
                    </a:lnTo>
                    <a:lnTo>
                      <a:pt x="149" y="260"/>
                    </a:lnTo>
                    <a:lnTo>
                      <a:pt x="151" y="235"/>
                    </a:lnTo>
                    <a:lnTo>
                      <a:pt x="151" y="209"/>
                    </a:lnTo>
                    <a:lnTo>
                      <a:pt x="150" y="182"/>
                    </a:lnTo>
                    <a:lnTo>
                      <a:pt x="149" y="156"/>
                    </a:lnTo>
                    <a:lnTo>
                      <a:pt x="150" y="130"/>
                    </a:lnTo>
                    <a:lnTo>
                      <a:pt x="153" y="105"/>
                    </a:lnTo>
                    <a:lnTo>
                      <a:pt x="161" y="81"/>
                    </a:lnTo>
                    <a:lnTo>
                      <a:pt x="161" y="81"/>
                    </a:lnTo>
                    <a:lnTo>
                      <a:pt x="176" y="74"/>
                    </a:lnTo>
                    <a:lnTo>
                      <a:pt x="187" y="64"/>
                    </a:lnTo>
                    <a:lnTo>
                      <a:pt x="195" y="52"/>
                    </a:lnTo>
                    <a:lnTo>
                      <a:pt x="202" y="39"/>
                    </a:lnTo>
                    <a:lnTo>
                      <a:pt x="209" y="27"/>
                    </a:lnTo>
                    <a:lnTo>
                      <a:pt x="214" y="15"/>
                    </a:lnTo>
                    <a:lnTo>
                      <a:pt x="221" y="6"/>
                    </a:lnTo>
                    <a:lnTo>
                      <a:pt x="230" y="0"/>
                    </a:lnTo>
                    <a:lnTo>
                      <a:pt x="241" y="0"/>
                    </a:lnTo>
                    <a:lnTo>
                      <a:pt x="258" y="6"/>
                    </a:lnTo>
                    <a:lnTo>
                      <a:pt x="258" y="6"/>
                    </a:lnTo>
                    <a:lnTo>
                      <a:pt x="257" y="18"/>
                    </a:lnTo>
                    <a:lnTo>
                      <a:pt x="255" y="30"/>
                    </a:lnTo>
                    <a:lnTo>
                      <a:pt x="253" y="41"/>
                    </a:lnTo>
                    <a:lnTo>
                      <a:pt x="250" y="53"/>
                    </a:lnTo>
                    <a:lnTo>
                      <a:pt x="247" y="64"/>
                    </a:lnTo>
                    <a:lnTo>
                      <a:pt x="243" y="75"/>
                    </a:lnTo>
                    <a:lnTo>
                      <a:pt x="240" y="87"/>
                    </a:lnTo>
                    <a:lnTo>
                      <a:pt x="237" y="98"/>
                    </a:lnTo>
                    <a:lnTo>
                      <a:pt x="234" y="110"/>
                    </a:lnTo>
                    <a:lnTo>
                      <a:pt x="232" y="122"/>
                    </a:lnTo>
                    <a:lnTo>
                      <a:pt x="232" y="122"/>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67" name="Freeform 83"/>
              <p:cNvSpPr>
                <a:spLocks/>
              </p:cNvSpPr>
              <p:nvPr/>
            </p:nvSpPr>
            <p:spPr bwMode="auto">
              <a:xfrm>
                <a:off x="213" y="4104"/>
                <a:ext cx="16" cy="2"/>
              </a:xfrm>
              <a:custGeom>
                <a:avLst/>
                <a:gdLst>
                  <a:gd name="T0" fmla="*/ 565 w 690"/>
                  <a:gd name="T1" fmla="*/ 80 h 110"/>
                  <a:gd name="T2" fmla="*/ 595 w 690"/>
                  <a:gd name="T3" fmla="*/ 80 h 110"/>
                  <a:gd name="T4" fmla="*/ 624 w 690"/>
                  <a:gd name="T5" fmla="*/ 78 h 110"/>
                  <a:gd name="T6" fmla="*/ 652 w 690"/>
                  <a:gd name="T7" fmla="*/ 80 h 110"/>
                  <a:gd name="T8" fmla="*/ 678 w 690"/>
                  <a:gd name="T9" fmla="*/ 87 h 110"/>
                  <a:gd name="T10" fmla="*/ 690 w 690"/>
                  <a:gd name="T11" fmla="*/ 100 h 110"/>
                  <a:gd name="T12" fmla="*/ 16 w 690"/>
                  <a:gd name="T13" fmla="*/ 110 h 110"/>
                  <a:gd name="T14" fmla="*/ 0 w 690"/>
                  <a:gd name="T15" fmla="*/ 105 h 110"/>
                  <a:gd name="T16" fmla="*/ 2 w 690"/>
                  <a:gd name="T17" fmla="*/ 105 h 110"/>
                  <a:gd name="T18" fmla="*/ 7 w 690"/>
                  <a:gd name="T19" fmla="*/ 103 h 110"/>
                  <a:gd name="T20" fmla="*/ 11 w 690"/>
                  <a:gd name="T21" fmla="*/ 100 h 110"/>
                  <a:gd name="T22" fmla="*/ 11 w 690"/>
                  <a:gd name="T23" fmla="*/ 90 h 110"/>
                  <a:gd name="T24" fmla="*/ 18 w 690"/>
                  <a:gd name="T25" fmla="*/ 89 h 110"/>
                  <a:gd name="T26" fmla="*/ 23 w 690"/>
                  <a:gd name="T27" fmla="*/ 87 h 110"/>
                  <a:gd name="T28" fmla="*/ 26 w 690"/>
                  <a:gd name="T29" fmla="*/ 85 h 110"/>
                  <a:gd name="T30" fmla="*/ 36 w 690"/>
                  <a:gd name="T31" fmla="*/ 73 h 110"/>
                  <a:gd name="T32" fmla="*/ 55 w 690"/>
                  <a:gd name="T33" fmla="*/ 64 h 110"/>
                  <a:gd name="T34" fmla="*/ 62 w 690"/>
                  <a:gd name="T35" fmla="*/ 60 h 110"/>
                  <a:gd name="T36" fmla="*/ 80 w 690"/>
                  <a:gd name="T37" fmla="*/ 62 h 110"/>
                  <a:gd name="T38" fmla="*/ 93 w 690"/>
                  <a:gd name="T39" fmla="*/ 76 h 110"/>
                  <a:gd name="T40" fmla="*/ 103 w 690"/>
                  <a:gd name="T41" fmla="*/ 80 h 110"/>
                  <a:gd name="T42" fmla="*/ 181 w 690"/>
                  <a:gd name="T43" fmla="*/ 79 h 110"/>
                  <a:gd name="T44" fmla="*/ 250 w 690"/>
                  <a:gd name="T45" fmla="*/ 47 h 110"/>
                  <a:gd name="T46" fmla="*/ 314 w 690"/>
                  <a:gd name="T47" fmla="*/ 12 h 110"/>
                  <a:gd name="T48" fmla="*/ 379 w 690"/>
                  <a:gd name="T49" fmla="*/ 0 h 110"/>
                  <a:gd name="T50" fmla="*/ 455 w 690"/>
                  <a:gd name="T51" fmla="*/ 40 h 110"/>
                  <a:gd name="T52" fmla="*/ 462 w 690"/>
                  <a:gd name="T53" fmla="*/ 49 h 110"/>
                  <a:gd name="T54" fmla="*/ 479 w 690"/>
                  <a:gd name="T55" fmla="*/ 61 h 110"/>
                  <a:gd name="T56" fmla="*/ 500 w 690"/>
                  <a:gd name="T57" fmla="*/ 68 h 110"/>
                  <a:gd name="T58" fmla="*/ 520 w 690"/>
                  <a:gd name="T59" fmla="*/ 72 h 110"/>
                  <a:gd name="T60" fmla="*/ 542 w 690"/>
                  <a:gd name="T61" fmla="*/ 76 h 110"/>
                  <a:gd name="T62" fmla="*/ 552 w 690"/>
                  <a:gd name="T63" fmla="*/ 8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90" h="110">
                    <a:moveTo>
                      <a:pt x="552" y="80"/>
                    </a:moveTo>
                    <a:lnTo>
                      <a:pt x="565" y="80"/>
                    </a:lnTo>
                    <a:lnTo>
                      <a:pt x="580" y="80"/>
                    </a:lnTo>
                    <a:lnTo>
                      <a:pt x="595" y="80"/>
                    </a:lnTo>
                    <a:lnTo>
                      <a:pt x="609" y="79"/>
                    </a:lnTo>
                    <a:lnTo>
                      <a:pt x="624" y="78"/>
                    </a:lnTo>
                    <a:lnTo>
                      <a:pt x="638" y="79"/>
                    </a:lnTo>
                    <a:lnTo>
                      <a:pt x="652" y="80"/>
                    </a:lnTo>
                    <a:lnTo>
                      <a:pt x="665" y="83"/>
                    </a:lnTo>
                    <a:lnTo>
                      <a:pt x="678" y="87"/>
                    </a:lnTo>
                    <a:lnTo>
                      <a:pt x="690" y="95"/>
                    </a:lnTo>
                    <a:lnTo>
                      <a:pt x="690" y="100"/>
                    </a:lnTo>
                    <a:lnTo>
                      <a:pt x="16" y="105"/>
                    </a:lnTo>
                    <a:lnTo>
                      <a:pt x="16" y="110"/>
                    </a:lnTo>
                    <a:lnTo>
                      <a:pt x="0" y="110"/>
                    </a:lnTo>
                    <a:lnTo>
                      <a:pt x="0" y="105"/>
                    </a:lnTo>
                    <a:lnTo>
                      <a:pt x="0" y="105"/>
                    </a:lnTo>
                    <a:lnTo>
                      <a:pt x="2" y="105"/>
                    </a:lnTo>
                    <a:lnTo>
                      <a:pt x="5" y="104"/>
                    </a:lnTo>
                    <a:lnTo>
                      <a:pt x="7" y="103"/>
                    </a:lnTo>
                    <a:lnTo>
                      <a:pt x="9" y="101"/>
                    </a:lnTo>
                    <a:lnTo>
                      <a:pt x="11" y="100"/>
                    </a:lnTo>
                    <a:lnTo>
                      <a:pt x="11" y="90"/>
                    </a:lnTo>
                    <a:lnTo>
                      <a:pt x="11" y="90"/>
                    </a:lnTo>
                    <a:lnTo>
                      <a:pt x="14" y="90"/>
                    </a:lnTo>
                    <a:lnTo>
                      <a:pt x="18" y="89"/>
                    </a:lnTo>
                    <a:lnTo>
                      <a:pt x="21" y="89"/>
                    </a:lnTo>
                    <a:lnTo>
                      <a:pt x="23" y="87"/>
                    </a:lnTo>
                    <a:lnTo>
                      <a:pt x="26" y="85"/>
                    </a:lnTo>
                    <a:lnTo>
                      <a:pt x="26" y="85"/>
                    </a:lnTo>
                    <a:lnTo>
                      <a:pt x="29" y="78"/>
                    </a:lnTo>
                    <a:lnTo>
                      <a:pt x="36" y="73"/>
                    </a:lnTo>
                    <a:lnTo>
                      <a:pt x="45" y="68"/>
                    </a:lnTo>
                    <a:lnTo>
                      <a:pt x="55" y="64"/>
                    </a:lnTo>
                    <a:lnTo>
                      <a:pt x="62" y="60"/>
                    </a:lnTo>
                    <a:lnTo>
                      <a:pt x="62" y="60"/>
                    </a:lnTo>
                    <a:lnTo>
                      <a:pt x="72" y="58"/>
                    </a:lnTo>
                    <a:lnTo>
                      <a:pt x="80" y="62"/>
                    </a:lnTo>
                    <a:lnTo>
                      <a:pt x="86" y="69"/>
                    </a:lnTo>
                    <a:lnTo>
                      <a:pt x="93" y="76"/>
                    </a:lnTo>
                    <a:lnTo>
                      <a:pt x="103" y="80"/>
                    </a:lnTo>
                    <a:lnTo>
                      <a:pt x="103" y="80"/>
                    </a:lnTo>
                    <a:lnTo>
                      <a:pt x="143" y="85"/>
                    </a:lnTo>
                    <a:lnTo>
                      <a:pt x="181" y="79"/>
                    </a:lnTo>
                    <a:lnTo>
                      <a:pt x="216" y="65"/>
                    </a:lnTo>
                    <a:lnTo>
                      <a:pt x="250" y="47"/>
                    </a:lnTo>
                    <a:lnTo>
                      <a:pt x="281" y="28"/>
                    </a:lnTo>
                    <a:lnTo>
                      <a:pt x="314" y="12"/>
                    </a:lnTo>
                    <a:lnTo>
                      <a:pt x="346" y="1"/>
                    </a:lnTo>
                    <a:lnTo>
                      <a:pt x="379" y="0"/>
                    </a:lnTo>
                    <a:lnTo>
                      <a:pt x="416" y="12"/>
                    </a:lnTo>
                    <a:lnTo>
                      <a:pt x="455" y="40"/>
                    </a:lnTo>
                    <a:lnTo>
                      <a:pt x="455" y="40"/>
                    </a:lnTo>
                    <a:lnTo>
                      <a:pt x="462" y="49"/>
                    </a:lnTo>
                    <a:lnTo>
                      <a:pt x="470" y="56"/>
                    </a:lnTo>
                    <a:lnTo>
                      <a:pt x="479" y="61"/>
                    </a:lnTo>
                    <a:lnTo>
                      <a:pt x="490" y="65"/>
                    </a:lnTo>
                    <a:lnTo>
                      <a:pt x="500" y="68"/>
                    </a:lnTo>
                    <a:lnTo>
                      <a:pt x="510" y="70"/>
                    </a:lnTo>
                    <a:lnTo>
                      <a:pt x="520" y="72"/>
                    </a:lnTo>
                    <a:lnTo>
                      <a:pt x="532" y="74"/>
                    </a:lnTo>
                    <a:lnTo>
                      <a:pt x="542" y="76"/>
                    </a:lnTo>
                    <a:lnTo>
                      <a:pt x="552" y="80"/>
                    </a:lnTo>
                    <a:lnTo>
                      <a:pt x="552" y="8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68" name="Freeform 84"/>
              <p:cNvSpPr>
                <a:spLocks/>
              </p:cNvSpPr>
              <p:nvPr/>
            </p:nvSpPr>
            <p:spPr bwMode="auto">
              <a:xfrm>
                <a:off x="221" y="4069"/>
                <a:ext cx="4" cy="7"/>
              </a:xfrm>
              <a:custGeom>
                <a:avLst/>
                <a:gdLst>
                  <a:gd name="T0" fmla="*/ 0 w 168"/>
                  <a:gd name="T1" fmla="*/ 301 h 301"/>
                  <a:gd name="T2" fmla="*/ 0 w 168"/>
                  <a:gd name="T3" fmla="*/ 288 h 301"/>
                  <a:gd name="T4" fmla="*/ 5 w 168"/>
                  <a:gd name="T5" fmla="*/ 274 h 301"/>
                  <a:gd name="T6" fmla="*/ 15 w 168"/>
                  <a:gd name="T7" fmla="*/ 261 h 301"/>
                  <a:gd name="T8" fmla="*/ 27 w 168"/>
                  <a:gd name="T9" fmla="*/ 247 h 301"/>
                  <a:gd name="T10" fmla="*/ 41 w 168"/>
                  <a:gd name="T11" fmla="*/ 234 h 301"/>
                  <a:gd name="T12" fmla="*/ 56 w 168"/>
                  <a:gd name="T13" fmla="*/ 219 h 301"/>
                  <a:gd name="T14" fmla="*/ 71 w 168"/>
                  <a:gd name="T15" fmla="*/ 205 h 301"/>
                  <a:gd name="T16" fmla="*/ 86 w 168"/>
                  <a:gd name="T17" fmla="*/ 190 h 301"/>
                  <a:gd name="T18" fmla="*/ 98 w 168"/>
                  <a:gd name="T19" fmla="*/ 175 h 301"/>
                  <a:gd name="T20" fmla="*/ 107 w 168"/>
                  <a:gd name="T21" fmla="*/ 160 h 301"/>
                  <a:gd name="T22" fmla="*/ 107 w 168"/>
                  <a:gd name="T23" fmla="*/ 160 h 301"/>
                  <a:gd name="T24" fmla="*/ 116 w 168"/>
                  <a:gd name="T25" fmla="*/ 145 h 301"/>
                  <a:gd name="T26" fmla="*/ 124 w 168"/>
                  <a:gd name="T27" fmla="*/ 130 h 301"/>
                  <a:gd name="T28" fmla="*/ 131 w 168"/>
                  <a:gd name="T29" fmla="*/ 114 h 301"/>
                  <a:gd name="T30" fmla="*/ 137 w 168"/>
                  <a:gd name="T31" fmla="*/ 98 h 301"/>
                  <a:gd name="T32" fmla="*/ 142 w 168"/>
                  <a:gd name="T33" fmla="*/ 81 h 301"/>
                  <a:gd name="T34" fmla="*/ 146 w 168"/>
                  <a:gd name="T35" fmla="*/ 64 h 301"/>
                  <a:gd name="T36" fmla="*/ 150 w 168"/>
                  <a:gd name="T37" fmla="*/ 48 h 301"/>
                  <a:gd name="T38" fmla="*/ 155 w 168"/>
                  <a:gd name="T39" fmla="*/ 31 h 301"/>
                  <a:gd name="T40" fmla="*/ 161 w 168"/>
                  <a:gd name="T41" fmla="*/ 15 h 301"/>
                  <a:gd name="T42" fmla="*/ 168 w 168"/>
                  <a:gd name="T43" fmla="*/ 0 h 301"/>
                  <a:gd name="T44" fmla="*/ 168 w 168"/>
                  <a:gd name="T45" fmla="*/ 0 h 301"/>
                  <a:gd name="T46" fmla="*/ 167 w 168"/>
                  <a:gd name="T47" fmla="*/ 36 h 301"/>
                  <a:gd name="T48" fmla="*/ 162 w 168"/>
                  <a:gd name="T49" fmla="*/ 71 h 301"/>
                  <a:gd name="T50" fmla="*/ 151 w 168"/>
                  <a:gd name="T51" fmla="*/ 104 h 301"/>
                  <a:gd name="T52" fmla="*/ 137 w 168"/>
                  <a:gd name="T53" fmla="*/ 136 h 301"/>
                  <a:gd name="T54" fmla="*/ 118 w 168"/>
                  <a:gd name="T55" fmla="*/ 167 h 301"/>
                  <a:gd name="T56" fmla="*/ 98 w 168"/>
                  <a:gd name="T57" fmla="*/ 196 h 301"/>
                  <a:gd name="T58" fmla="*/ 74 w 168"/>
                  <a:gd name="T59" fmla="*/ 225 h 301"/>
                  <a:gd name="T60" fmla="*/ 50 w 168"/>
                  <a:gd name="T61" fmla="*/ 251 h 301"/>
                  <a:gd name="T62" fmla="*/ 24 w 168"/>
                  <a:gd name="T63" fmla="*/ 276 h 301"/>
                  <a:gd name="T64" fmla="*/ 0 w 168"/>
                  <a:gd name="T65" fmla="*/ 301 h 301"/>
                  <a:gd name="T66" fmla="*/ 0 w 168"/>
                  <a:gd name="T67" fmla="*/ 301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68" h="301">
                    <a:moveTo>
                      <a:pt x="0" y="301"/>
                    </a:moveTo>
                    <a:lnTo>
                      <a:pt x="0" y="288"/>
                    </a:lnTo>
                    <a:lnTo>
                      <a:pt x="5" y="274"/>
                    </a:lnTo>
                    <a:lnTo>
                      <a:pt x="15" y="261"/>
                    </a:lnTo>
                    <a:lnTo>
                      <a:pt x="27" y="247"/>
                    </a:lnTo>
                    <a:lnTo>
                      <a:pt x="41" y="234"/>
                    </a:lnTo>
                    <a:lnTo>
                      <a:pt x="56" y="219"/>
                    </a:lnTo>
                    <a:lnTo>
                      <a:pt x="71" y="205"/>
                    </a:lnTo>
                    <a:lnTo>
                      <a:pt x="86" y="190"/>
                    </a:lnTo>
                    <a:lnTo>
                      <a:pt x="98" y="175"/>
                    </a:lnTo>
                    <a:lnTo>
                      <a:pt x="107" y="160"/>
                    </a:lnTo>
                    <a:lnTo>
                      <a:pt x="107" y="160"/>
                    </a:lnTo>
                    <a:lnTo>
                      <a:pt x="116" y="145"/>
                    </a:lnTo>
                    <a:lnTo>
                      <a:pt x="124" y="130"/>
                    </a:lnTo>
                    <a:lnTo>
                      <a:pt x="131" y="114"/>
                    </a:lnTo>
                    <a:lnTo>
                      <a:pt x="137" y="98"/>
                    </a:lnTo>
                    <a:lnTo>
                      <a:pt x="142" y="81"/>
                    </a:lnTo>
                    <a:lnTo>
                      <a:pt x="146" y="64"/>
                    </a:lnTo>
                    <a:lnTo>
                      <a:pt x="150" y="48"/>
                    </a:lnTo>
                    <a:lnTo>
                      <a:pt x="155" y="31"/>
                    </a:lnTo>
                    <a:lnTo>
                      <a:pt x="161" y="15"/>
                    </a:lnTo>
                    <a:lnTo>
                      <a:pt x="168" y="0"/>
                    </a:lnTo>
                    <a:lnTo>
                      <a:pt x="168" y="0"/>
                    </a:lnTo>
                    <a:lnTo>
                      <a:pt x="167" y="36"/>
                    </a:lnTo>
                    <a:lnTo>
                      <a:pt x="162" y="71"/>
                    </a:lnTo>
                    <a:lnTo>
                      <a:pt x="151" y="104"/>
                    </a:lnTo>
                    <a:lnTo>
                      <a:pt x="137" y="136"/>
                    </a:lnTo>
                    <a:lnTo>
                      <a:pt x="118" y="167"/>
                    </a:lnTo>
                    <a:lnTo>
                      <a:pt x="98" y="196"/>
                    </a:lnTo>
                    <a:lnTo>
                      <a:pt x="74" y="225"/>
                    </a:lnTo>
                    <a:lnTo>
                      <a:pt x="50" y="251"/>
                    </a:lnTo>
                    <a:lnTo>
                      <a:pt x="24" y="276"/>
                    </a:lnTo>
                    <a:lnTo>
                      <a:pt x="0" y="301"/>
                    </a:lnTo>
                    <a:lnTo>
                      <a:pt x="0" y="30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69" name="Freeform 85"/>
              <p:cNvSpPr>
                <a:spLocks/>
              </p:cNvSpPr>
              <p:nvPr/>
            </p:nvSpPr>
            <p:spPr bwMode="auto">
              <a:xfrm>
                <a:off x="221" y="4074"/>
                <a:ext cx="2" cy="3"/>
              </a:xfrm>
              <a:custGeom>
                <a:avLst/>
                <a:gdLst>
                  <a:gd name="T0" fmla="*/ 0 w 92"/>
                  <a:gd name="T1" fmla="*/ 110 h 110"/>
                  <a:gd name="T2" fmla="*/ 6 w 92"/>
                  <a:gd name="T3" fmla="*/ 101 h 110"/>
                  <a:gd name="T4" fmla="*/ 14 w 92"/>
                  <a:gd name="T5" fmla="*/ 92 h 110"/>
                  <a:gd name="T6" fmla="*/ 23 w 92"/>
                  <a:gd name="T7" fmla="*/ 82 h 110"/>
                  <a:gd name="T8" fmla="*/ 32 w 92"/>
                  <a:gd name="T9" fmla="*/ 71 h 110"/>
                  <a:gd name="T10" fmla="*/ 43 w 92"/>
                  <a:gd name="T11" fmla="*/ 59 h 110"/>
                  <a:gd name="T12" fmla="*/ 53 w 92"/>
                  <a:gd name="T13" fmla="*/ 48 h 110"/>
                  <a:gd name="T14" fmla="*/ 64 w 92"/>
                  <a:gd name="T15" fmla="*/ 36 h 110"/>
                  <a:gd name="T16" fmla="*/ 73 w 92"/>
                  <a:gd name="T17" fmla="*/ 23 h 110"/>
                  <a:gd name="T18" fmla="*/ 82 w 92"/>
                  <a:gd name="T19" fmla="*/ 11 h 110"/>
                  <a:gd name="T20" fmla="*/ 92 w 92"/>
                  <a:gd name="T21" fmla="*/ 0 h 110"/>
                  <a:gd name="T22" fmla="*/ 92 w 92"/>
                  <a:gd name="T23" fmla="*/ 0 h 110"/>
                  <a:gd name="T24" fmla="*/ 86 w 92"/>
                  <a:gd name="T25" fmla="*/ 13 h 110"/>
                  <a:gd name="T26" fmla="*/ 78 w 92"/>
                  <a:gd name="T27" fmla="*/ 26 h 110"/>
                  <a:gd name="T28" fmla="*/ 71 w 92"/>
                  <a:gd name="T29" fmla="*/ 38 h 110"/>
                  <a:gd name="T30" fmla="*/ 62 w 92"/>
                  <a:gd name="T31" fmla="*/ 50 h 110"/>
                  <a:gd name="T32" fmla="*/ 53 w 92"/>
                  <a:gd name="T33" fmla="*/ 61 h 110"/>
                  <a:gd name="T34" fmla="*/ 43 w 92"/>
                  <a:gd name="T35" fmla="*/ 72 h 110"/>
                  <a:gd name="T36" fmla="*/ 32 w 92"/>
                  <a:gd name="T37" fmla="*/ 82 h 110"/>
                  <a:gd name="T38" fmla="*/ 21 w 92"/>
                  <a:gd name="T39" fmla="*/ 91 h 110"/>
                  <a:gd name="T40" fmla="*/ 11 w 92"/>
                  <a:gd name="T41" fmla="*/ 101 h 110"/>
                  <a:gd name="T42" fmla="*/ 0 w 92"/>
                  <a:gd name="T43" fmla="*/ 110 h 110"/>
                  <a:gd name="T44" fmla="*/ 0 w 92"/>
                  <a:gd name="T45" fmla="*/ 11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2" h="110">
                    <a:moveTo>
                      <a:pt x="0" y="110"/>
                    </a:moveTo>
                    <a:lnTo>
                      <a:pt x="6" y="101"/>
                    </a:lnTo>
                    <a:lnTo>
                      <a:pt x="14" y="92"/>
                    </a:lnTo>
                    <a:lnTo>
                      <a:pt x="23" y="82"/>
                    </a:lnTo>
                    <a:lnTo>
                      <a:pt x="32" y="71"/>
                    </a:lnTo>
                    <a:lnTo>
                      <a:pt x="43" y="59"/>
                    </a:lnTo>
                    <a:lnTo>
                      <a:pt x="53" y="48"/>
                    </a:lnTo>
                    <a:lnTo>
                      <a:pt x="64" y="36"/>
                    </a:lnTo>
                    <a:lnTo>
                      <a:pt x="73" y="23"/>
                    </a:lnTo>
                    <a:lnTo>
                      <a:pt x="82" y="11"/>
                    </a:lnTo>
                    <a:lnTo>
                      <a:pt x="92" y="0"/>
                    </a:lnTo>
                    <a:lnTo>
                      <a:pt x="92" y="0"/>
                    </a:lnTo>
                    <a:lnTo>
                      <a:pt x="86" y="13"/>
                    </a:lnTo>
                    <a:lnTo>
                      <a:pt x="78" y="26"/>
                    </a:lnTo>
                    <a:lnTo>
                      <a:pt x="71" y="38"/>
                    </a:lnTo>
                    <a:lnTo>
                      <a:pt x="62" y="50"/>
                    </a:lnTo>
                    <a:lnTo>
                      <a:pt x="53" y="61"/>
                    </a:lnTo>
                    <a:lnTo>
                      <a:pt x="43" y="72"/>
                    </a:lnTo>
                    <a:lnTo>
                      <a:pt x="32" y="82"/>
                    </a:lnTo>
                    <a:lnTo>
                      <a:pt x="21" y="91"/>
                    </a:lnTo>
                    <a:lnTo>
                      <a:pt x="11" y="101"/>
                    </a:lnTo>
                    <a:lnTo>
                      <a:pt x="0" y="110"/>
                    </a:lnTo>
                    <a:lnTo>
                      <a:pt x="0" y="110"/>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70" name="Freeform 86"/>
              <p:cNvSpPr>
                <a:spLocks/>
              </p:cNvSpPr>
              <p:nvPr/>
            </p:nvSpPr>
            <p:spPr bwMode="auto">
              <a:xfrm>
                <a:off x="220" y="4076"/>
                <a:ext cx="4" cy="14"/>
              </a:xfrm>
              <a:custGeom>
                <a:avLst/>
                <a:gdLst>
                  <a:gd name="T0" fmla="*/ 148 w 150"/>
                  <a:gd name="T1" fmla="*/ 152 h 663"/>
                  <a:gd name="T2" fmla="*/ 130 w 150"/>
                  <a:gd name="T3" fmla="*/ 296 h 663"/>
                  <a:gd name="T4" fmla="*/ 102 w 150"/>
                  <a:gd name="T5" fmla="*/ 407 h 663"/>
                  <a:gd name="T6" fmla="*/ 97 w 150"/>
                  <a:gd name="T7" fmla="*/ 515 h 663"/>
                  <a:gd name="T8" fmla="*/ 76 w 150"/>
                  <a:gd name="T9" fmla="*/ 617 h 663"/>
                  <a:gd name="T10" fmla="*/ 31 w 150"/>
                  <a:gd name="T11" fmla="*/ 663 h 663"/>
                  <a:gd name="T12" fmla="*/ 31 w 150"/>
                  <a:gd name="T13" fmla="*/ 637 h 663"/>
                  <a:gd name="T14" fmla="*/ 74 w 150"/>
                  <a:gd name="T15" fmla="*/ 587 h 663"/>
                  <a:gd name="T16" fmla="*/ 82 w 150"/>
                  <a:gd name="T17" fmla="*/ 532 h 663"/>
                  <a:gd name="T18" fmla="*/ 26 w 150"/>
                  <a:gd name="T19" fmla="*/ 585 h 663"/>
                  <a:gd name="T20" fmla="*/ 64 w 150"/>
                  <a:gd name="T21" fmla="*/ 536 h 663"/>
                  <a:gd name="T22" fmla="*/ 87 w 150"/>
                  <a:gd name="T23" fmla="*/ 482 h 663"/>
                  <a:gd name="T24" fmla="*/ 59 w 150"/>
                  <a:gd name="T25" fmla="*/ 490 h 663"/>
                  <a:gd name="T26" fmla="*/ 28 w 150"/>
                  <a:gd name="T27" fmla="*/ 516 h 663"/>
                  <a:gd name="T28" fmla="*/ 5 w 150"/>
                  <a:gd name="T29" fmla="*/ 542 h 663"/>
                  <a:gd name="T30" fmla="*/ 31 w 150"/>
                  <a:gd name="T31" fmla="*/ 505 h 663"/>
                  <a:gd name="T32" fmla="*/ 72 w 150"/>
                  <a:gd name="T33" fmla="*/ 460 h 663"/>
                  <a:gd name="T34" fmla="*/ 73 w 150"/>
                  <a:gd name="T35" fmla="*/ 432 h 663"/>
                  <a:gd name="T36" fmla="*/ 37 w 150"/>
                  <a:gd name="T37" fmla="*/ 451 h 663"/>
                  <a:gd name="T38" fmla="*/ 6 w 150"/>
                  <a:gd name="T39" fmla="*/ 483 h 663"/>
                  <a:gd name="T40" fmla="*/ 8 w 150"/>
                  <a:gd name="T41" fmla="*/ 470 h 663"/>
                  <a:gd name="T42" fmla="*/ 51 w 150"/>
                  <a:gd name="T43" fmla="*/ 427 h 663"/>
                  <a:gd name="T44" fmla="*/ 84 w 150"/>
                  <a:gd name="T45" fmla="*/ 404 h 663"/>
                  <a:gd name="T46" fmla="*/ 97 w 150"/>
                  <a:gd name="T47" fmla="*/ 373 h 663"/>
                  <a:gd name="T48" fmla="*/ 82 w 150"/>
                  <a:gd name="T49" fmla="*/ 336 h 663"/>
                  <a:gd name="T50" fmla="*/ 32 w 150"/>
                  <a:gd name="T51" fmla="*/ 366 h 663"/>
                  <a:gd name="T52" fmla="*/ 93 w 150"/>
                  <a:gd name="T53" fmla="*/ 307 h 663"/>
                  <a:gd name="T54" fmla="*/ 113 w 150"/>
                  <a:gd name="T55" fmla="*/ 231 h 663"/>
                  <a:gd name="T56" fmla="*/ 76 w 150"/>
                  <a:gd name="T57" fmla="*/ 252 h 663"/>
                  <a:gd name="T58" fmla="*/ 44 w 150"/>
                  <a:gd name="T59" fmla="*/ 283 h 663"/>
                  <a:gd name="T60" fmla="*/ 16 w 150"/>
                  <a:gd name="T61" fmla="*/ 316 h 663"/>
                  <a:gd name="T62" fmla="*/ 53 w 150"/>
                  <a:gd name="T63" fmla="*/ 258 h 663"/>
                  <a:gd name="T64" fmla="*/ 102 w 150"/>
                  <a:gd name="T65" fmla="*/ 211 h 663"/>
                  <a:gd name="T66" fmla="*/ 122 w 150"/>
                  <a:gd name="T67" fmla="*/ 175 h 663"/>
                  <a:gd name="T68" fmla="*/ 118 w 150"/>
                  <a:gd name="T69" fmla="*/ 156 h 663"/>
                  <a:gd name="T70" fmla="*/ 108 w 150"/>
                  <a:gd name="T71" fmla="*/ 160 h 663"/>
                  <a:gd name="T72" fmla="*/ 21 w 150"/>
                  <a:gd name="T73" fmla="*/ 246 h 663"/>
                  <a:gd name="T74" fmla="*/ 44 w 150"/>
                  <a:gd name="T75" fmla="*/ 196 h 663"/>
                  <a:gd name="T76" fmla="*/ 104 w 150"/>
                  <a:gd name="T77" fmla="*/ 137 h 663"/>
                  <a:gd name="T78" fmla="*/ 113 w 150"/>
                  <a:gd name="T79" fmla="*/ 95 h 663"/>
                  <a:gd name="T80" fmla="*/ 73 w 150"/>
                  <a:gd name="T81" fmla="*/ 123 h 663"/>
                  <a:gd name="T82" fmla="*/ 39 w 150"/>
                  <a:gd name="T83" fmla="*/ 157 h 663"/>
                  <a:gd name="T84" fmla="*/ 21 w 150"/>
                  <a:gd name="T85" fmla="*/ 156 h 663"/>
                  <a:gd name="T86" fmla="*/ 51 w 150"/>
                  <a:gd name="T87" fmla="*/ 128 h 663"/>
                  <a:gd name="T88" fmla="*/ 82 w 150"/>
                  <a:gd name="T89" fmla="*/ 97 h 663"/>
                  <a:gd name="T90" fmla="*/ 109 w 150"/>
                  <a:gd name="T91" fmla="*/ 84 h 663"/>
                  <a:gd name="T92" fmla="*/ 128 w 150"/>
                  <a:gd name="T93" fmla="*/ 50 h 663"/>
                  <a:gd name="T94" fmla="*/ 32 w 150"/>
                  <a:gd name="T95" fmla="*/ 92 h 663"/>
                  <a:gd name="T96" fmla="*/ 83 w 150"/>
                  <a:gd name="T97" fmla="*/ 54 h 663"/>
                  <a:gd name="T98" fmla="*/ 128 w 150"/>
                  <a:gd name="T99" fmla="*/ 13 h 6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0" h="663">
                    <a:moveTo>
                      <a:pt x="148" y="30"/>
                    </a:moveTo>
                    <a:lnTo>
                      <a:pt x="149" y="72"/>
                    </a:lnTo>
                    <a:lnTo>
                      <a:pt x="150" y="113"/>
                    </a:lnTo>
                    <a:lnTo>
                      <a:pt x="148" y="152"/>
                    </a:lnTo>
                    <a:lnTo>
                      <a:pt x="146" y="189"/>
                    </a:lnTo>
                    <a:lnTo>
                      <a:pt x="142" y="225"/>
                    </a:lnTo>
                    <a:lnTo>
                      <a:pt x="137" y="261"/>
                    </a:lnTo>
                    <a:lnTo>
                      <a:pt x="130" y="296"/>
                    </a:lnTo>
                    <a:lnTo>
                      <a:pt x="123" y="331"/>
                    </a:lnTo>
                    <a:lnTo>
                      <a:pt x="113" y="369"/>
                    </a:lnTo>
                    <a:lnTo>
                      <a:pt x="102" y="407"/>
                    </a:lnTo>
                    <a:lnTo>
                      <a:pt x="102" y="407"/>
                    </a:lnTo>
                    <a:lnTo>
                      <a:pt x="96" y="432"/>
                    </a:lnTo>
                    <a:lnTo>
                      <a:pt x="95" y="459"/>
                    </a:lnTo>
                    <a:lnTo>
                      <a:pt x="96" y="487"/>
                    </a:lnTo>
                    <a:lnTo>
                      <a:pt x="97" y="515"/>
                    </a:lnTo>
                    <a:lnTo>
                      <a:pt x="98" y="543"/>
                    </a:lnTo>
                    <a:lnTo>
                      <a:pt x="95" y="569"/>
                    </a:lnTo>
                    <a:lnTo>
                      <a:pt x="89" y="594"/>
                    </a:lnTo>
                    <a:lnTo>
                      <a:pt x="76" y="617"/>
                    </a:lnTo>
                    <a:lnTo>
                      <a:pt x="55" y="637"/>
                    </a:lnTo>
                    <a:lnTo>
                      <a:pt x="26" y="653"/>
                    </a:lnTo>
                    <a:lnTo>
                      <a:pt x="31" y="653"/>
                    </a:lnTo>
                    <a:lnTo>
                      <a:pt x="31" y="663"/>
                    </a:lnTo>
                    <a:lnTo>
                      <a:pt x="26" y="663"/>
                    </a:lnTo>
                    <a:lnTo>
                      <a:pt x="26" y="663"/>
                    </a:lnTo>
                    <a:lnTo>
                      <a:pt x="26" y="649"/>
                    </a:lnTo>
                    <a:lnTo>
                      <a:pt x="31" y="637"/>
                    </a:lnTo>
                    <a:lnTo>
                      <a:pt x="39" y="624"/>
                    </a:lnTo>
                    <a:lnTo>
                      <a:pt x="50" y="612"/>
                    </a:lnTo>
                    <a:lnTo>
                      <a:pt x="63" y="600"/>
                    </a:lnTo>
                    <a:lnTo>
                      <a:pt x="74" y="587"/>
                    </a:lnTo>
                    <a:lnTo>
                      <a:pt x="82" y="574"/>
                    </a:lnTo>
                    <a:lnTo>
                      <a:pt x="87" y="561"/>
                    </a:lnTo>
                    <a:lnTo>
                      <a:pt x="88" y="547"/>
                    </a:lnTo>
                    <a:lnTo>
                      <a:pt x="82" y="532"/>
                    </a:lnTo>
                    <a:lnTo>
                      <a:pt x="11" y="613"/>
                    </a:lnTo>
                    <a:lnTo>
                      <a:pt x="11" y="613"/>
                    </a:lnTo>
                    <a:lnTo>
                      <a:pt x="17" y="599"/>
                    </a:lnTo>
                    <a:lnTo>
                      <a:pt x="26" y="585"/>
                    </a:lnTo>
                    <a:lnTo>
                      <a:pt x="35" y="573"/>
                    </a:lnTo>
                    <a:lnTo>
                      <a:pt x="44" y="561"/>
                    </a:lnTo>
                    <a:lnTo>
                      <a:pt x="54" y="549"/>
                    </a:lnTo>
                    <a:lnTo>
                      <a:pt x="64" y="536"/>
                    </a:lnTo>
                    <a:lnTo>
                      <a:pt x="72" y="524"/>
                    </a:lnTo>
                    <a:lnTo>
                      <a:pt x="79" y="511"/>
                    </a:lnTo>
                    <a:lnTo>
                      <a:pt x="84" y="497"/>
                    </a:lnTo>
                    <a:lnTo>
                      <a:pt x="87" y="482"/>
                    </a:lnTo>
                    <a:lnTo>
                      <a:pt x="87" y="482"/>
                    </a:lnTo>
                    <a:lnTo>
                      <a:pt x="77" y="483"/>
                    </a:lnTo>
                    <a:lnTo>
                      <a:pt x="68" y="486"/>
                    </a:lnTo>
                    <a:lnTo>
                      <a:pt x="59" y="490"/>
                    </a:lnTo>
                    <a:lnTo>
                      <a:pt x="50" y="495"/>
                    </a:lnTo>
                    <a:lnTo>
                      <a:pt x="43" y="501"/>
                    </a:lnTo>
                    <a:lnTo>
                      <a:pt x="36" y="508"/>
                    </a:lnTo>
                    <a:lnTo>
                      <a:pt x="28" y="516"/>
                    </a:lnTo>
                    <a:lnTo>
                      <a:pt x="21" y="524"/>
                    </a:lnTo>
                    <a:lnTo>
                      <a:pt x="13" y="533"/>
                    </a:lnTo>
                    <a:lnTo>
                      <a:pt x="5" y="542"/>
                    </a:lnTo>
                    <a:lnTo>
                      <a:pt x="5" y="542"/>
                    </a:lnTo>
                    <a:lnTo>
                      <a:pt x="7" y="533"/>
                    </a:lnTo>
                    <a:lnTo>
                      <a:pt x="14" y="524"/>
                    </a:lnTo>
                    <a:lnTo>
                      <a:pt x="22" y="515"/>
                    </a:lnTo>
                    <a:lnTo>
                      <a:pt x="31" y="505"/>
                    </a:lnTo>
                    <a:lnTo>
                      <a:pt x="42" y="495"/>
                    </a:lnTo>
                    <a:lnTo>
                      <a:pt x="52" y="484"/>
                    </a:lnTo>
                    <a:lnTo>
                      <a:pt x="63" y="472"/>
                    </a:lnTo>
                    <a:lnTo>
                      <a:pt x="72" y="460"/>
                    </a:lnTo>
                    <a:lnTo>
                      <a:pt x="78" y="446"/>
                    </a:lnTo>
                    <a:lnTo>
                      <a:pt x="82" y="432"/>
                    </a:lnTo>
                    <a:lnTo>
                      <a:pt x="82" y="432"/>
                    </a:lnTo>
                    <a:lnTo>
                      <a:pt x="73" y="432"/>
                    </a:lnTo>
                    <a:lnTo>
                      <a:pt x="64" y="435"/>
                    </a:lnTo>
                    <a:lnTo>
                      <a:pt x="54" y="439"/>
                    </a:lnTo>
                    <a:lnTo>
                      <a:pt x="45" y="445"/>
                    </a:lnTo>
                    <a:lnTo>
                      <a:pt x="37" y="451"/>
                    </a:lnTo>
                    <a:lnTo>
                      <a:pt x="29" y="458"/>
                    </a:lnTo>
                    <a:lnTo>
                      <a:pt x="21" y="466"/>
                    </a:lnTo>
                    <a:lnTo>
                      <a:pt x="13" y="475"/>
                    </a:lnTo>
                    <a:lnTo>
                      <a:pt x="6" y="483"/>
                    </a:lnTo>
                    <a:lnTo>
                      <a:pt x="0" y="492"/>
                    </a:lnTo>
                    <a:lnTo>
                      <a:pt x="0" y="492"/>
                    </a:lnTo>
                    <a:lnTo>
                      <a:pt x="0" y="482"/>
                    </a:lnTo>
                    <a:lnTo>
                      <a:pt x="8" y="470"/>
                    </a:lnTo>
                    <a:lnTo>
                      <a:pt x="22" y="455"/>
                    </a:lnTo>
                    <a:lnTo>
                      <a:pt x="37" y="440"/>
                    </a:lnTo>
                    <a:lnTo>
                      <a:pt x="51" y="427"/>
                    </a:lnTo>
                    <a:lnTo>
                      <a:pt x="51" y="427"/>
                    </a:lnTo>
                    <a:lnTo>
                      <a:pt x="61" y="425"/>
                    </a:lnTo>
                    <a:lnTo>
                      <a:pt x="70" y="419"/>
                    </a:lnTo>
                    <a:lnTo>
                      <a:pt x="77" y="412"/>
                    </a:lnTo>
                    <a:lnTo>
                      <a:pt x="84" y="404"/>
                    </a:lnTo>
                    <a:lnTo>
                      <a:pt x="92" y="397"/>
                    </a:lnTo>
                    <a:lnTo>
                      <a:pt x="92" y="397"/>
                    </a:lnTo>
                    <a:lnTo>
                      <a:pt x="95" y="385"/>
                    </a:lnTo>
                    <a:lnTo>
                      <a:pt x="97" y="373"/>
                    </a:lnTo>
                    <a:lnTo>
                      <a:pt x="97" y="359"/>
                    </a:lnTo>
                    <a:lnTo>
                      <a:pt x="95" y="347"/>
                    </a:lnTo>
                    <a:lnTo>
                      <a:pt x="92" y="336"/>
                    </a:lnTo>
                    <a:lnTo>
                      <a:pt x="82" y="336"/>
                    </a:lnTo>
                    <a:lnTo>
                      <a:pt x="16" y="407"/>
                    </a:lnTo>
                    <a:lnTo>
                      <a:pt x="16" y="407"/>
                    </a:lnTo>
                    <a:lnTo>
                      <a:pt x="21" y="385"/>
                    </a:lnTo>
                    <a:lnTo>
                      <a:pt x="32" y="366"/>
                    </a:lnTo>
                    <a:lnTo>
                      <a:pt x="46" y="350"/>
                    </a:lnTo>
                    <a:lnTo>
                      <a:pt x="62" y="336"/>
                    </a:lnTo>
                    <a:lnTo>
                      <a:pt x="78" y="322"/>
                    </a:lnTo>
                    <a:lnTo>
                      <a:pt x="93" y="307"/>
                    </a:lnTo>
                    <a:lnTo>
                      <a:pt x="105" y="292"/>
                    </a:lnTo>
                    <a:lnTo>
                      <a:pt x="114" y="274"/>
                    </a:lnTo>
                    <a:lnTo>
                      <a:pt x="117" y="254"/>
                    </a:lnTo>
                    <a:lnTo>
                      <a:pt x="113" y="231"/>
                    </a:lnTo>
                    <a:lnTo>
                      <a:pt x="113" y="231"/>
                    </a:lnTo>
                    <a:lnTo>
                      <a:pt x="97" y="238"/>
                    </a:lnTo>
                    <a:lnTo>
                      <a:pt x="85" y="245"/>
                    </a:lnTo>
                    <a:lnTo>
                      <a:pt x="76" y="252"/>
                    </a:lnTo>
                    <a:lnTo>
                      <a:pt x="67" y="259"/>
                    </a:lnTo>
                    <a:lnTo>
                      <a:pt x="60" y="266"/>
                    </a:lnTo>
                    <a:lnTo>
                      <a:pt x="51" y="274"/>
                    </a:lnTo>
                    <a:lnTo>
                      <a:pt x="44" y="283"/>
                    </a:lnTo>
                    <a:lnTo>
                      <a:pt x="36" y="292"/>
                    </a:lnTo>
                    <a:lnTo>
                      <a:pt x="26" y="303"/>
                    </a:lnTo>
                    <a:lnTo>
                      <a:pt x="16" y="316"/>
                    </a:lnTo>
                    <a:lnTo>
                      <a:pt x="16" y="316"/>
                    </a:lnTo>
                    <a:lnTo>
                      <a:pt x="23" y="299"/>
                    </a:lnTo>
                    <a:lnTo>
                      <a:pt x="31" y="284"/>
                    </a:lnTo>
                    <a:lnTo>
                      <a:pt x="42" y="271"/>
                    </a:lnTo>
                    <a:lnTo>
                      <a:pt x="53" y="258"/>
                    </a:lnTo>
                    <a:lnTo>
                      <a:pt x="66" y="247"/>
                    </a:lnTo>
                    <a:lnTo>
                      <a:pt x="78" y="235"/>
                    </a:lnTo>
                    <a:lnTo>
                      <a:pt x="90" y="223"/>
                    </a:lnTo>
                    <a:lnTo>
                      <a:pt x="102" y="211"/>
                    </a:lnTo>
                    <a:lnTo>
                      <a:pt x="113" y="197"/>
                    </a:lnTo>
                    <a:lnTo>
                      <a:pt x="123" y="181"/>
                    </a:lnTo>
                    <a:lnTo>
                      <a:pt x="123" y="181"/>
                    </a:lnTo>
                    <a:lnTo>
                      <a:pt x="122" y="175"/>
                    </a:lnTo>
                    <a:lnTo>
                      <a:pt x="122" y="170"/>
                    </a:lnTo>
                    <a:lnTo>
                      <a:pt x="123" y="164"/>
                    </a:lnTo>
                    <a:lnTo>
                      <a:pt x="121" y="159"/>
                    </a:lnTo>
                    <a:lnTo>
                      <a:pt x="118" y="156"/>
                    </a:lnTo>
                    <a:lnTo>
                      <a:pt x="118" y="156"/>
                    </a:lnTo>
                    <a:lnTo>
                      <a:pt x="114" y="155"/>
                    </a:lnTo>
                    <a:lnTo>
                      <a:pt x="111" y="157"/>
                    </a:lnTo>
                    <a:lnTo>
                      <a:pt x="108" y="160"/>
                    </a:lnTo>
                    <a:lnTo>
                      <a:pt x="104" y="163"/>
                    </a:lnTo>
                    <a:lnTo>
                      <a:pt x="102" y="166"/>
                    </a:lnTo>
                    <a:lnTo>
                      <a:pt x="21" y="246"/>
                    </a:lnTo>
                    <a:lnTo>
                      <a:pt x="21" y="246"/>
                    </a:lnTo>
                    <a:lnTo>
                      <a:pt x="19" y="235"/>
                    </a:lnTo>
                    <a:lnTo>
                      <a:pt x="23" y="223"/>
                    </a:lnTo>
                    <a:lnTo>
                      <a:pt x="32" y="210"/>
                    </a:lnTo>
                    <a:lnTo>
                      <a:pt x="44" y="196"/>
                    </a:lnTo>
                    <a:lnTo>
                      <a:pt x="59" y="182"/>
                    </a:lnTo>
                    <a:lnTo>
                      <a:pt x="74" y="168"/>
                    </a:lnTo>
                    <a:lnTo>
                      <a:pt x="89" y="153"/>
                    </a:lnTo>
                    <a:lnTo>
                      <a:pt x="104" y="137"/>
                    </a:lnTo>
                    <a:lnTo>
                      <a:pt x="118" y="123"/>
                    </a:lnTo>
                    <a:lnTo>
                      <a:pt x="128" y="110"/>
                    </a:lnTo>
                    <a:lnTo>
                      <a:pt x="113" y="95"/>
                    </a:lnTo>
                    <a:lnTo>
                      <a:pt x="113" y="95"/>
                    </a:lnTo>
                    <a:lnTo>
                      <a:pt x="101" y="100"/>
                    </a:lnTo>
                    <a:lnTo>
                      <a:pt x="91" y="107"/>
                    </a:lnTo>
                    <a:lnTo>
                      <a:pt x="81" y="115"/>
                    </a:lnTo>
                    <a:lnTo>
                      <a:pt x="73" y="123"/>
                    </a:lnTo>
                    <a:lnTo>
                      <a:pt x="64" y="131"/>
                    </a:lnTo>
                    <a:lnTo>
                      <a:pt x="55" y="141"/>
                    </a:lnTo>
                    <a:lnTo>
                      <a:pt x="47" y="149"/>
                    </a:lnTo>
                    <a:lnTo>
                      <a:pt x="39" y="157"/>
                    </a:lnTo>
                    <a:lnTo>
                      <a:pt x="30" y="164"/>
                    </a:lnTo>
                    <a:lnTo>
                      <a:pt x="21" y="171"/>
                    </a:lnTo>
                    <a:lnTo>
                      <a:pt x="21" y="156"/>
                    </a:lnTo>
                    <a:lnTo>
                      <a:pt x="21" y="156"/>
                    </a:lnTo>
                    <a:lnTo>
                      <a:pt x="29" y="151"/>
                    </a:lnTo>
                    <a:lnTo>
                      <a:pt x="37" y="145"/>
                    </a:lnTo>
                    <a:lnTo>
                      <a:pt x="44" y="136"/>
                    </a:lnTo>
                    <a:lnTo>
                      <a:pt x="51" y="128"/>
                    </a:lnTo>
                    <a:lnTo>
                      <a:pt x="59" y="119"/>
                    </a:lnTo>
                    <a:lnTo>
                      <a:pt x="66" y="111"/>
                    </a:lnTo>
                    <a:lnTo>
                      <a:pt x="74" y="103"/>
                    </a:lnTo>
                    <a:lnTo>
                      <a:pt x="82" y="97"/>
                    </a:lnTo>
                    <a:lnTo>
                      <a:pt x="91" y="92"/>
                    </a:lnTo>
                    <a:lnTo>
                      <a:pt x="102" y="90"/>
                    </a:lnTo>
                    <a:lnTo>
                      <a:pt x="102" y="90"/>
                    </a:lnTo>
                    <a:lnTo>
                      <a:pt x="109" y="84"/>
                    </a:lnTo>
                    <a:lnTo>
                      <a:pt x="115" y="77"/>
                    </a:lnTo>
                    <a:lnTo>
                      <a:pt x="121" y="68"/>
                    </a:lnTo>
                    <a:lnTo>
                      <a:pt x="125" y="59"/>
                    </a:lnTo>
                    <a:lnTo>
                      <a:pt x="128" y="50"/>
                    </a:lnTo>
                    <a:lnTo>
                      <a:pt x="118" y="40"/>
                    </a:lnTo>
                    <a:lnTo>
                      <a:pt x="21" y="105"/>
                    </a:lnTo>
                    <a:lnTo>
                      <a:pt x="21" y="105"/>
                    </a:lnTo>
                    <a:lnTo>
                      <a:pt x="32" y="92"/>
                    </a:lnTo>
                    <a:lnTo>
                      <a:pt x="45" y="82"/>
                    </a:lnTo>
                    <a:lnTo>
                      <a:pt x="57" y="72"/>
                    </a:lnTo>
                    <a:lnTo>
                      <a:pt x="70" y="63"/>
                    </a:lnTo>
                    <a:lnTo>
                      <a:pt x="83" y="54"/>
                    </a:lnTo>
                    <a:lnTo>
                      <a:pt x="95" y="45"/>
                    </a:lnTo>
                    <a:lnTo>
                      <a:pt x="107" y="35"/>
                    </a:lnTo>
                    <a:lnTo>
                      <a:pt x="118" y="25"/>
                    </a:lnTo>
                    <a:lnTo>
                      <a:pt x="128" y="13"/>
                    </a:lnTo>
                    <a:lnTo>
                      <a:pt x="138" y="0"/>
                    </a:lnTo>
                    <a:lnTo>
                      <a:pt x="148" y="30"/>
                    </a:lnTo>
                    <a:lnTo>
                      <a:pt x="148" y="30"/>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71" name="Freeform 87"/>
              <p:cNvSpPr>
                <a:spLocks/>
              </p:cNvSpPr>
              <p:nvPr/>
            </p:nvSpPr>
            <p:spPr bwMode="auto">
              <a:xfrm>
                <a:off x="223" y="4091"/>
                <a:ext cx="2" cy="12"/>
              </a:xfrm>
              <a:custGeom>
                <a:avLst/>
                <a:gdLst>
                  <a:gd name="T0" fmla="*/ 70 w 82"/>
                  <a:gd name="T1" fmla="*/ 426 h 517"/>
                  <a:gd name="T2" fmla="*/ 63 w 82"/>
                  <a:gd name="T3" fmla="*/ 454 h 517"/>
                  <a:gd name="T4" fmla="*/ 57 w 82"/>
                  <a:gd name="T5" fmla="*/ 487 h 517"/>
                  <a:gd name="T6" fmla="*/ 44 w 82"/>
                  <a:gd name="T7" fmla="*/ 487 h 517"/>
                  <a:gd name="T8" fmla="*/ 33 w 82"/>
                  <a:gd name="T9" fmla="*/ 508 h 517"/>
                  <a:gd name="T10" fmla="*/ 11 w 82"/>
                  <a:gd name="T11" fmla="*/ 517 h 517"/>
                  <a:gd name="T12" fmla="*/ 11 w 82"/>
                  <a:gd name="T13" fmla="*/ 507 h 517"/>
                  <a:gd name="T14" fmla="*/ 25 w 82"/>
                  <a:gd name="T15" fmla="*/ 496 h 517"/>
                  <a:gd name="T16" fmla="*/ 36 w 82"/>
                  <a:gd name="T17" fmla="*/ 482 h 517"/>
                  <a:gd name="T18" fmla="*/ 46 w 82"/>
                  <a:gd name="T19" fmla="*/ 449 h 517"/>
                  <a:gd name="T20" fmla="*/ 60 w 82"/>
                  <a:gd name="T21" fmla="*/ 381 h 517"/>
                  <a:gd name="T22" fmla="*/ 66 w 82"/>
                  <a:gd name="T23" fmla="*/ 311 h 517"/>
                  <a:gd name="T24" fmla="*/ 66 w 82"/>
                  <a:gd name="T25" fmla="*/ 241 h 517"/>
                  <a:gd name="T26" fmla="*/ 64 w 82"/>
                  <a:gd name="T27" fmla="*/ 173 h 517"/>
                  <a:gd name="T28" fmla="*/ 62 w 82"/>
                  <a:gd name="T29" fmla="*/ 141 h 517"/>
                  <a:gd name="T30" fmla="*/ 48 w 82"/>
                  <a:gd name="T31" fmla="*/ 171 h 517"/>
                  <a:gd name="T32" fmla="*/ 42 w 82"/>
                  <a:gd name="T33" fmla="*/ 203 h 517"/>
                  <a:gd name="T34" fmla="*/ 41 w 82"/>
                  <a:gd name="T35" fmla="*/ 236 h 517"/>
                  <a:gd name="T36" fmla="*/ 40 w 82"/>
                  <a:gd name="T37" fmla="*/ 269 h 517"/>
                  <a:gd name="T38" fmla="*/ 36 w 82"/>
                  <a:gd name="T39" fmla="*/ 301 h 517"/>
                  <a:gd name="T40" fmla="*/ 33 w 82"/>
                  <a:gd name="T41" fmla="*/ 314 h 517"/>
                  <a:gd name="T42" fmla="*/ 31 w 82"/>
                  <a:gd name="T43" fmla="*/ 342 h 517"/>
                  <a:gd name="T44" fmla="*/ 29 w 82"/>
                  <a:gd name="T45" fmla="*/ 371 h 517"/>
                  <a:gd name="T46" fmla="*/ 23 w 82"/>
                  <a:gd name="T47" fmla="*/ 397 h 517"/>
                  <a:gd name="T48" fmla="*/ 10 w 82"/>
                  <a:gd name="T49" fmla="*/ 421 h 517"/>
                  <a:gd name="T50" fmla="*/ 0 w 82"/>
                  <a:gd name="T51" fmla="*/ 432 h 517"/>
                  <a:gd name="T52" fmla="*/ 15 w 82"/>
                  <a:gd name="T53" fmla="*/ 368 h 517"/>
                  <a:gd name="T54" fmla="*/ 22 w 82"/>
                  <a:gd name="T55" fmla="*/ 294 h 517"/>
                  <a:gd name="T56" fmla="*/ 28 w 82"/>
                  <a:gd name="T57" fmla="*/ 218 h 517"/>
                  <a:gd name="T58" fmla="*/ 38 w 82"/>
                  <a:gd name="T59" fmla="*/ 144 h 517"/>
                  <a:gd name="T60" fmla="*/ 62 w 82"/>
                  <a:gd name="T61" fmla="*/ 75 h 517"/>
                  <a:gd name="T62" fmla="*/ 82 w 82"/>
                  <a:gd name="T63" fmla="*/ 0 h 517"/>
                  <a:gd name="T64" fmla="*/ 73 w 82"/>
                  <a:gd name="T65" fmla="*/ 82 h 517"/>
                  <a:gd name="T66" fmla="*/ 72 w 82"/>
                  <a:gd name="T67" fmla="*/ 162 h 517"/>
                  <a:gd name="T68" fmla="*/ 76 w 82"/>
                  <a:gd name="T69" fmla="*/ 242 h 517"/>
                  <a:gd name="T70" fmla="*/ 77 w 82"/>
                  <a:gd name="T71" fmla="*/ 324 h 517"/>
                  <a:gd name="T72" fmla="*/ 72 w 82"/>
                  <a:gd name="T73" fmla="*/ 412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2" h="517">
                    <a:moveTo>
                      <a:pt x="72" y="412"/>
                    </a:moveTo>
                    <a:lnTo>
                      <a:pt x="70" y="426"/>
                    </a:lnTo>
                    <a:lnTo>
                      <a:pt x="67" y="440"/>
                    </a:lnTo>
                    <a:lnTo>
                      <a:pt x="63" y="454"/>
                    </a:lnTo>
                    <a:lnTo>
                      <a:pt x="59" y="469"/>
                    </a:lnTo>
                    <a:lnTo>
                      <a:pt x="57" y="487"/>
                    </a:lnTo>
                    <a:lnTo>
                      <a:pt x="57" y="487"/>
                    </a:lnTo>
                    <a:lnTo>
                      <a:pt x="44" y="487"/>
                    </a:lnTo>
                    <a:lnTo>
                      <a:pt x="38" y="496"/>
                    </a:lnTo>
                    <a:lnTo>
                      <a:pt x="33" y="508"/>
                    </a:lnTo>
                    <a:lnTo>
                      <a:pt x="25" y="516"/>
                    </a:lnTo>
                    <a:lnTo>
                      <a:pt x="11" y="517"/>
                    </a:lnTo>
                    <a:lnTo>
                      <a:pt x="11" y="517"/>
                    </a:lnTo>
                    <a:lnTo>
                      <a:pt x="11" y="507"/>
                    </a:lnTo>
                    <a:lnTo>
                      <a:pt x="17" y="501"/>
                    </a:lnTo>
                    <a:lnTo>
                      <a:pt x="25" y="496"/>
                    </a:lnTo>
                    <a:lnTo>
                      <a:pt x="32" y="490"/>
                    </a:lnTo>
                    <a:lnTo>
                      <a:pt x="36" y="482"/>
                    </a:lnTo>
                    <a:lnTo>
                      <a:pt x="36" y="482"/>
                    </a:lnTo>
                    <a:lnTo>
                      <a:pt x="46" y="449"/>
                    </a:lnTo>
                    <a:lnTo>
                      <a:pt x="54" y="415"/>
                    </a:lnTo>
                    <a:lnTo>
                      <a:pt x="60" y="381"/>
                    </a:lnTo>
                    <a:lnTo>
                      <a:pt x="64" y="345"/>
                    </a:lnTo>
                    <a:lnTo>
                      <a:pt x="66" y="311"/>
                    </a:lnTo>
                    <a:lnTo>
                      <a:pt x="67" y="276"/>
                    </a:lnTo>
                    <a:lnTo>
                      <a:pt x="66" y="241"/>
                    </a:lnTo>
                    <a:lnTo>
                      <a:pt x="65" y="207"/>
                    </a:lnTo>
                    <a:lnTo>
                      <a:pt x="64" y="173"/>
                    </a:lnTo>
                    <a:lnTo>
                      <a:pt x="62" y="141"/>
                    </a:lnTo>
                    <a:lnTo>
                      <a:pt x="62" y="141"/>
                    </a:lnTo>
                    <a:lnTo>
                      <a:pt x="54" y="156"/>
                    </a:lnTo>
                    <a:lnTo>
                      <a:pt x="48" y="171"/>
                    </a:lnTo>
                    <a:lnTo>
                      <a:pt x="44" y="187"/>
                    </a:lnTo>
                    <a:lnTo>
                      <a:pt x="42" y="203"/>
                    </a:lnTo>
                    <a:lnTo>
                      <a:pt x="41" y="220"/>
                    </a:lnTo>
                    <a:lnTo>
                      <a:pt x="41" y="236"/>
                    </a:lnTo>
                    <a:lnTo>
                      <a:pt x="41" y="252"/>
                    </a:lnTo>
                    <a:lnTo>
                      <a:pt x="40" y="269"/>
                    </a:lnTo>
                    <a:lnTo>
                      <a:pt x="38" y="285"/>
                    </a:lnTo>
                    <a:lnTo>
                      <a:pt x="36" y="301"/>
                    </a:lnTo>
                    <a:lnTo>
                      <a:pt x="36" y="301"/>
                    </a:lnTo>
                    <a:lnTo>
                      <a:pt x="33" y="314"/>
                    </a:lnTo>
                    <a:lnTo>
                      <a:pt x="32" y="328"/>
                    </a:lnTo>
                    <a:lnTo>
                      <a:pt x="31" y="342"/>
                    </a:lnTo>
                    <a:lnTo>
                      <a:pt x="30" y="357"/>
                    </a:lnTo>
                    <a:lnTo>
                      <a:pt x="29" y="371"/>
                    </a:lnTo>
                    <a:lnTo>
                      <a:pt x="26" y="384"/>
                    </a:lnTo>
                    <a:lnTo>
                      <a:pt x="23" y="397"/>
                    </a:lnTo>
                    <a:lnTo>
                      <a:pt x="17" y="410"/>
                    </a:lnTo>
                    <a:lnTo>
                      <a:pt x="10" y="421"/>
                    </a:lnTo>
                    <a:lnTo>
                      <a:pt x="0" y="432"/>
                    </a:lnTo>
                    <a:lnTo>
                      <a:pt x="0" y="432"/>
                    </a:lnTo>
                    <a:lnTo>
                      <a:pt x="9" y="401"/>
                    </a:lnTo>
                    <a:lnTo>
                      <a:pt x="15" y="368"/>
                    </a:lnTo>
                    <a:lnTo>
                      <a:pt x="19" y="331"/>
                    </a:lnTo>
                    <a:lnTo>
                      <a:pt x="22" y="294"/>
                    </a:lnTo>
                    <a:lnTo>
                      <a:pt x="25" y="256"/>
                    </a:lnTo>
                    <a:lnTo>
                      <a:pt x="28" y="218"/>
                    </a:lnTo>
                    <a:lnTo>
                      <a:pt x="32" y="181"/>
                    </a:lnTo>
                    <a:lnTo>
                      <a:pt x="38" y="144"/>
                    </a:lnTo>
                    <a:lnTo>
                      <a:pt x="48" y="108"/>
                    </a:lnTo>
                    <a:lnTo>
                      <a:pt x="62" y="75"/>
                    </a:lnTo>
                    <a:lnTo>
                      <a:pt x="82" y="0"/>
                    </a:lnTo>
                    <a:lnTo>
                      <a:pt x="82" y="0"/>
                    </a:lnTo>
                    <a:lnTo>
                      <a:pt x="76" y="41"/>
                    </a:lnTo>
                    <a:lnTo>
                      <a:pt x="73" y="82"/>
                    </a:lnTo>
                    <a:lnTo>
                      <a:pt x="72" y="122"/>
                    </a:lnTo>
                    <a:lnTo>
                      <a:pt x="72" y="162"/>
                    </a:lnTo>
                    <a:lnTo>
                      <a:pt x="74" y="202"/>
                    </a:lnTo>
                    <a:lnTo>
                      <a:pt x="76" y="242"/>
                    </a:lnTo>
                    <a:lnTo>
                      <a:pt x="77" y="283"/>
                    </a:lnTo>
                    <a:lnTo>
                      <a:pt x="77" y="324"/>
                    </a:lnTo>
                    <a:lnTo>
                      <a:pt x="75" y="368"/>
                    </a:lnTo>
                    <a:lnTo>
                      <a:pt x="72" y="412"/>
                    </a:lnTo>
                    <a:lnTo>
                      <a:pt x="72" y="412"/>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72" name="Freeform 88"/>
              <p:cNvSpPr>
                <a:spLocks/>
              </p:cNvSpPr>
              <p:nvPr/>
            </p:nvSpPr>
            <p:spPr bwMode="auto">
              <a:xfrm>
                <a:off x="222" y="4093"/>
                <a:ext cx="0" cy="7"/>
              </a:xfrm>
              <a:custGeom>
                <a:avLst/>
                <a:gdLst>
                  <a:gd name="T0" fmla="*/ 0 w 33"/>
                  <a:gd name="T1" fmla="*/ 332 h 332"/>
                  <a:gd name="T2" fmla="*/ 1 w 33"/>
                  <a:gd name="T3" fmla="*/ 317 h 332"/>
                  <a:gd name="T4" fmla="*/ 5 w 33"/>
                  <a:gd name="T5" fmla="*/ 299 h 332"/>
                  <a:gd name="T6" fmla="*/ 9 w 33"/>
                  <a:gd name="T7" fmla="*/ 277 h 332"/>
                  <a:gd name="T8" fmla="*/ 13 w 33"/>
                  <a:gd name="T9" fmla="*/ 254 h 332"/>
                  <a:gd name="T10" fmla="*/ 17 w 33"/>
                  <a:gd name="T11" fmla="*/ 230 h 332"/>
                  <a:gd name="T12" fmla="*/ 20 w 33"/>
                  <a:gd name="T13" fmla="*/ 205 h 332"/>
                  <a:gd name="T14" fmla="*/ 21 w 33"/>
                  <a:gd name="T15" fmla="*/ 179 h 332"/>
                  <a:gd name="T16" fmla="*/ 20 w 33"/>
                  <a:gd name="T17" fmla="*/ 155 h 332"/>
                  <a:gd name="T18" fmla="*/ 17 w 33"/>
                  <a:gd name="T19" fmla="*/ 132 h 332"/>
                  <a:gd name="T20" fmla="*/ 11 w 33"/>
                  <a:gd name="T21" fmla="*/ 111 h 332"/>
                  <a:gd name="T22" fmla="*/ 11 w 33"/>
                  <a:gd name="T23" fmla="*/ 111 h 332"/>
                  <a:gd name="T24" fmla="*/ 11 w 33"/>
                  <a:gd name="T25" fmla="*/ 100 h 332"/>
                  <a:gd name="T26" fmla="*/ 11 w 33"/>
                  <a:gd name="T27" fmla="*/ 90 h 332"/>
                  <a:gd name="T28" fmla="*/ 11 w 33"/>
                  <a:gd name="T29" fmla="*/ 79 h 332"/>
                  <a:gd name="T30" fmla="*/ 10 w 33"/>
                  <a:gd name="T31" fmla="*/ 68 h 332"/>
                  <a:gd name="T32" fmla="*/ 8 w 33"/>
                  <a:gd name="T33" fmla="*/ 57 h 332"/>
                  <a:gd name="T34" fmla="*/ 6 w 33"/>
                  <a:gd name="T35" fmla="*/ 44 h 332"/>
                  <a:gd name="T36" fmla="*/ 5 w 33"/>
                  <a:gd name="T37" fmla="*/ 33 h 332"/>
                  <a:gd name="T38" fmla="*/ 3 w 33"/>
                  <a:gd name="T39" fmla="*/ 22 h 332"/>
                  <a:gd name="T40" fmla="*/ 1 w 33"/>
                  <a:gd name="T41" fmla="*/ 11 h 332"/>
                  <a:gd name="T42" fmla="*/ 0 w 33"/>
                  <a:gd name="T43" fmla="*/ 0 h 332"/>
                  <a:gd name="T44" fmla="*/ 0 w 33"/>
                  <a:gd name="T45" fmla="*/ 0 h 332"/>
                  <a:gd name="T46" fmla="*/ 11 w 33"/>
                  <a:gd name="T47" fmla="*/ 30 h 332"/>
                  <a:gd name="T48" fmla="*/ 20 w 33"/>
                  <a:gd name="T49" fmla="*/ 64 h 332"/>
                  <a:gd name="T50" fmla="*/ 27 w 33"/>
                  <a:gd name="T51" fmla="*/ 97 h 332"/>
                  <a:gd name="T52" fmla="*/ 31 w 33"/>
                  <a:gd name="T53" fmla="*/ 131 h 332"/>
                  <a:gd name="T54" fmla="*/ 33 w 33"/>
                  <a:gd name="T55" fmla="*/ 166 h 332"/>
                  <a:gd name="T56" fmla="*/ 32 w 33"/>
                  <a:gd name="T57" fmla="*/ 200 h 332"/>
                  <a:gd name="T58" fmla="*/ 29 w 33"/>
                  <a:gd name="T59" fmla="*/ 234 h 332"/>
                  <a:gd name="T60" fmla="*/ 23 w 33"/>
                  <a:gd name="T61" fmla="*/ 268 h 332"/>
                  <a:gd name="T62" fmla="*/ 13 w 33"/>
                  <a:gd name="T63" fmla="*/ 301 h 332"/>
                  <a:gd name="T64" fmla="*/ 0 w 33"/>
                  <a:gd name="T65" fmla="*/ 332 h 332"/>
                  <a:gd name="T66" fmla="*/ 0 w 33"/>
                  <a:gd name="T67" fmla="*/ 332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3" h="332">
                    <a:moveTo>
                      <a:pt x="0" y="332"/>
                    </a:moveTo>
                    <a:lnTo>
                      <a:pt x="1" y="317"/>
                    </a:lnTo>
                    <a:lnTo>
                      <a:pt x="5" y="299"/>
                    </a:lnTo>
                    <a:lnTo>
                      <a:pt x="9" y="277"/>
                    </a:lnTo>
                    <a:lnTo>
                      <a:pt x="13" y="254"/>
                    </a:lnTo>
                    <a:lnTo>
                      <a:pt x="17" y="230"/>
                    </a:lnTo>
                    <a:lnTo>
                      <a:pt x="20" y="205"/>
                    </a:lnTo>
                    <a:lnTo>
                      <a:pt x="21" y="179"/>
                    </a:lnTo>
                    <a:lnTo>
                      <a:pt x="20" y="155"/>
                    </a:lnTo>
                    <a:lnTo>
                      <a:pt x="17" y="132"/>
                    </a:lnTo>
                    <a:lnTo>
                      <a:pt x="11" y="111"/>
                    </a:lnTo>
                    <a:lnTo>
                      <a:pt x="11" y="111"/>
                    </a:lnTo>
                    <a:lnTo>
                      <a:pt x="11" y="100"/>
                    </a:lnTo>
                    <a:lnTo>
                      <a:pt x="11" y="90"/>
                    </a:lnTo>
                    <a:lnTo>
                      <a:pt x="11" y="79"/>
                    </a:lnTo>
                    <a:lnTo>
                      <a:pt x="10" y="68"/>
                    </a:lnTo>
                    <a:lnTo>
                      <a:pt x="8" y="57"/>
                    </a:lnTo>
                    <a:lnTo>
                      <a:pt x="6" y="44"/>
                    </a:lnTo>
                    <a:lnTo>
                      <a:pt x="5" y="33"/>
                    </a:lnTo>
                    <a:lnTo>
                      <a:pt x="3" y="22"/>
                    </a:lnTo>
                    <a:lnTo>
                      <a:pt x="1" y="11"/>
                    </a:lnTo>
                    <a:lnTo>
                      <a:pt x="0" y="0"/>
                    </a:lnTo>
                    <a:lnTo>
                      <a:pt x="0" y="0"/>
                    </a:lnTo>
                    <a:lnTo>
                      <a:pt x="11" y="30"/>
                    </a:lnTo>
                    <a:lnTo>
                      <a:pt x="20" y="64"/>
                    </a:lnTo>
                    <a:lnTo>
                      <a:pt x="27" y="97"/>
                    </a:lnTo>
                    <a:lnTo>
                      <a:pt x="31" y="131"/>
                    </a:lnTo>
                    <a:lnTo>
                      <a:pt x="33" y="166"/>
                    </a:lnTo>
                    <a:lnTo>
                      <a:pt x="32" y="200"/>
                    </a:lnTo>
                    <a:lnTo>
                      <a:pt x="29" y="234"/>
                    </a:lnTo>
                    <a:lnTo>
                      <a:pt x="23" y="268"/>
                    </a:lnTo>
                    <a:lnTo>
                      <a:pt x="13" y="301"/>
                    </a:lnTo>
                    <a:lnTo>
                      <a:pt x="0" y="332"/>
                    </a:lnTo>
                    <a:lnTo>
                      <a:pt x="0" y="332"/>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73" name="Freeform 89"/>
              <p:cNvSpPr>
                <a:spLocks/>
              </p:cNvSpPr>
              <p:nvPr/>
            </p:nvSpPr>
            <p:spPr bwMode="auto">
              <a:xfrm>
                <a:off x="219" y="4099"/>
                <a:ext cx="1" cy="4"/>
              </a:xfrm>
              <a:custGeom>
                <a:avLst/>
                <a:gdLst>
                  <a:gd name="T0" fmla="*/ 0 w 35"/>
                  <a:gd name="T1" fmla="*/ 196 h 196"/>
                  <a:gd name="T2" fmla="*/ 7 w 35"/>
                  <a:gd name="T3" fmla="*/ 182 h 196"/>
                  <a:gd name="T4" fmla="*/ 12 w 35"/>
                  <a:gd name="T5" fmla="*/ 165 h 196"/>
                  <a:gd name="T6" fmla="*/ 14 w 35"/>
                  <a:gd name="T7" fmla="*/ 146 h 196"/>
                  <a:gd name="T8" fmla="*/ 15 w 35"/>
                  <a:gd name="T9" fmla="*/ 125 h 196"/>
                  <a:gd name="T10" fmla="*/ 15 w 35"/>
                  <a:gd name="T11" fmla="*/ 104 h 196"/>
                  <a:gd name="T12" fmla="*/ 15 w 35"/>
                  <a:gd name="T13" fmla="*/ 82 h 196"/>
                  <a:gd name="T14" fmla="*/ 15 w 35"/>
                  <a:gd name="T15" fmla="*/ 60 h 196"/>
                  <a:gd name="T16" fmla="*/ 17 w 35"/>
                  <a:gd name="T17" fmla="*/ 38 h 196"/>
                  <a:gd name="T18" fmla="*/ 22 w 35"/>
                  <a:gd name="T19" fmla="*/ 18 h 196"/>
                  <a:gd name="T20" fmla="*/ 31 w 35"/>
                  <a:gd name="T21" fmla="*/ 0 h 196"/>
                  <a:gd name="T22" fmla="*/ 31 w 35"/>
                  <a:gd name="T23" fmla="*/ 0 h 196"/>
                  <a:gd name="T24" fmla="*/ 25 w 35"/>
                  <a:gd name="T25" fmla="*/ 20 h 196"/>
                  <a:gd name="T26" fmla="*/ 25 w 35"/>
                  <a:gd name="T27" fmla="*/ 41 h 196"/>
                  <a:gd name="T28" fmla="*/ 27 w 35"/>
                  <a:gd name="T29" fmla="*/ 62 h 196"/>
                  <a:gd name="T30" fmla="*/ 31 w 35"/>
                  <a:gd name="T31" fmla="*/ 83 h 196"/>
                  <a:gd name="T32" fmla="*/ 34 w 35"/>
                  <a:gd name="T33" fmla="*/ 103 h 196"/>
                  <a:gd name="T34" fmla="*/ 35 w 35"/>
                  <a:gd name="T35" fmla="*/ 124 h 196"/>
                  <a:gd name="T36" fmla="*/ 33 w 35"/>
                  <a:gd name="T37" fmla="*/ 143 h 196"/>
                  <a:gd name="T38" fmla="*/ 27 w 35"/>
                  <a:gd name="T39" fmla="*/ 162 h 196"/>
                  <a:gd name="T40" fmla="*/ 17 w 35"/>
                  <a:gd name="T41" fmla="*/ 179 h 196"/>
                  <a:gd name="T42" fmla="*/ 0 w 35"/>
                  <a:gd name="T43" fmla="*/ 196 h 196"/>
                  <a:gd name="T44" fmla="*/ 0 w 35"/>
                  <a:gd name="T45" fmla="*/ 196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5" h="196">
                    <a:moveTo>
                      <a:pt x="0" y="196"/>
                    </a:moveTo>
                    <a:lnTo>
                      <a:pt x="7" y="182"/>
                    </a:lnTo>
                    <a:lnTo>
                      <a:pt x="12" y="165"/>
                    </a:lnTo>
                    <a:lnTo>
                      <a:pt x="14" y="146"/>
                    </a:lnTo>
                    <a:lnTo>
                      <a:pt x="15" y="125"/>
                    </a:lnTo>
                    <a:lnTo>
                      <a:pt x="15" y="104"/>
                    </a:lnTo>
                    <a:lnTo>
                      <a:pt x="15" y="82"/>
                    </a:lnTo>
                    <a:lnTo>
                      <a:pt x="15" y="60"/>
                    </a:lnTo>
                    <a:lnTo>
                      <a:pt x="17" y="38"/>
                    </a:lnTo>
                    <a:lnTo>
                      <a:pt x="22" y="18"/>
                    </a:lnTo>
                    <a:lnTo>
                      <a:pt x="31" y="0"/>
                    </a:lnTo>
                    <a:lnTo>
                      <a:pt x="31" y="0"/>
                    </a:lnTo>
                    <a:lnTo>
                      <a:pt x="25" y="20"/>
                    </a:lnTo>
                    <a:lnTo>
                      <a:pt x="25" y="41"/>
                    </a:lnTo>
                    <a:lnTo>
                      <a:pt x="27" y="62"/>
                    </a:lnTo>
                    <a:lnTo>
                      <a:pt x="31" y="83"/>
                    </a:lnTo>
                    <a:lnTo>
                      <a:pt x="34" y="103"/>
                    </a:lnTo>
                    <a:lnTo>
                      <a:pt x="35" y="124"/>
                    </a:lnTo>
                    <a:lnTo>
                      <a:pt x="33" y="143"/>
                    </a:lnTo>
                    <a:lnTo>
                      <a:pt x="27" y="162"/>
                    </a:lnTo>
                    <a:lnTo>
                      <a:pt x="17" y="179"/>
                    </a:lnTo>
                    <a:lnTo>
                      <a:pt x="0" y="196"/>
                    </a:lnTo>
                    <a:lnTo>
                      <a:pt x="0" y="196"/>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74" name="Freeform 90"/>
              <p:cNvSpPr>
                <a:spLocks/>
              </p:cNvSpPr>
              <p:nvPr/>
            </p:nvSpPr>
            <p:spPr bwMode="auto">
              <a:xfrm>
                <a:off x="219" y="4105"/>
                <a:ext cx="3" cy="1"/>
              </a:xfrm>
              <a:custGeom>
                <a:avLst/>
                <a:gdLst>
                  <a:gd name="T0" fmla="*/ 133 w 133"/>
                  <a:gd name="T1" fmla="*/ 33 h 38"/>
                  <a:gd name="T2" fmla="*/ 121 w 133"/>
                  <a:gd name="T3" fmla="*/ 35 h 38"/>
                  <a:gd name="T4" fmla="*/ 109 w 133"/>
                  <a:gd name="T5" fmla="*/ 36 h 38"/>
                  <a:gd name="T6" fmla="*/ 96 w 133"/>
                  <a:gd name="T7" fmla="*/ 37 h 38"/>
                  <a:gd name="T8" fmla="*/ 83 w 133"/>
                  <a:gd name="T9" fmla="*/ 38 h 38"/>
                  <a:gd name="T10" fmla="*/ 69 w 133"/>
                  <a:gd name="T11" fmla="*/ 38 h 38"/>
                  <a:gd name="T12" fmla="*/ 55 w 133"/>
                  <a:gd name="T13" fmla="*/ 37 h 38"/>
                  <a:gd name="T14" fmla="*/ 41 w 133"/>
                  <a:gd name="T15" fmla="*/ 37 h 38"/>
                  <a:gd name="T16" fmla="*/ 27 w 133"/>
                  <a:gd name="T17" fmla="*/ 37 h 38"/>
                  <a:gd name="T18" fmla="*/ 14 w 133"/>
                  <a:gd name="T19" fmla="*/ 37 h 38"/>
                  <a:gd name="T20" fmla="*/ 0 w 133"/>
                  <a:gd name="T21" fmla="*/ 38 h 38"/>
                  <a:gd name="T22" fmla="*/ 0 w 133"/>
                  <a:gd name="T23" fmla="*/ 38 h 38"/>
                  <a:gd name="T24" fmla="*/ 8 w 133"/>
                  <a:gd name="T25" fmla="*/ 24 h 38"/>
                  <a:gd name="T26" fmla="*/ 19 w 133"/>
                  <a:gd name="T27" fmla="*/ 14 h 38"/>
                  <a:gd name="T28" fmla="*/ 33 w 133"/>
                  <a:gd name="T29" fmla="*/ 6 h 38"/>
                  <a:gd name="T30" fmla="*/ 48 w 133"/>
                  <a:gd name="T31" fmla="*/ 2 h 38"/>
                  <a:gd name="T32" fmla="*/ 65 w 133"/>
                  <a:gd name="T33" fmla="*/ 0 h 38"/>
                  <a:gd name="T34" fmla="*/ 82 w 133"/>
                  <a:gd name="T35" fmla="*/ 1 h 38"/>
                  <a:gd name="T36" fmla="*/ 97 w 133"/>
                  <a:gd name="T37" fmla="*/ 5 h 38"/>
                  <a:gd name="T38" fmla="*/ 112 w 133"/>
                  <a:gd name="T39" fmla="*/ 11 h 38"/>
                  <a:gd name="T40" fmla="*/ 124 w 133"/>
                  <a:gd name="T41" fmla="*/ 21 h 38"/>
                  <a:gd name="T42" fmla="*/ 133 w 133"/>
                  <a:gd name="T43" fmla="*/ 33 h 38"/>
                  <a:gd name="T44" fmla="*/ 133 w 133"/>
                  <a:gd name="T45" fmla="*/ 33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3" h="38">
                    <a:moveTo>
                      <a:pt x="133" y="33"/>
                    </a:moveTo>
                    <a:lnTo>
                      <a:pt x="121" y="35"/>
                    </a:lnTo>
                    <a:lnTo>
                      <a:pt x="109" y="36"/>
                    </a:lnTo>
                    <a:lnTo>
                      <a:pt x="96" y="37"/>
                    </a:lnTo>
                    <a:lnTo>
                      <a:pt x="83" y="38"/>
                    </a:lnTo>
                    <a:lnTo>
                      <a:pt x="69" y="38"/>
                    </a:lnTo>
                    <a:lnTo>
                      <a:pt x="55" y="37"/>
                    </a:lnTo>
                    <a:lnTo>
                      <a:pt x="41" y="37"/>
                    </a:lnTo>
                    <a:lnTo>
                      <a:pt x="27" y="37"/>
                    </a:lnTo>
                    <a:lnTo>
                      <a:pt x="14" y="37"/>
                    </a:lnTo>
                    <a:lnTo>
                      <a:pt x="0" y="38"/>
                    </a:lnTo>
                    <a:lnTo>
                      <a:pt x="0" y="38"/>
                    </a:lnTo>
                    <a:lnTo>
                      <a:pt x="8" y="24"/>
                    </a:lnTo>
                    <a:lnTo>
                      <a:pt x="19" y="14"/>
                    </a:lnTo>
                    <a:lnTo>
                      <a:pt x="33" y="6"/>
                    </a:lnTo>
                    <a:lnTo>
                      <a:pt x="48" y="2"/>
                    </a:lnTo>
                    <a:lnTo>
                      <a:pt x="65" y="0"/>
                    </a:lnTo>
                    <a:lnTo>
                      <a:pt x="82" y="1"/>
                    </a:lnTo>
                    <a:lnTo>
                      <a:pt x="97" y="5"/>
                    </a:lnTo>
                    <a:lnTo>
                      <a:pt x="112" y="11"/>
                    </a:lnTo>
                    <a:lnTo>
                      <a:pt x="124" y="21"/>
                    </a:lnTo>
                    <a:lnTo>
                      <a:pt x="133" y="33"/>
                    </a:lnTo>
                    <a:lnTo>
                      <a:pt x="133" y="33"/>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75" name="Freeform 91"/>
              <p:cNvSpPr>
                <a:spLocks/>
              </p:cNvSpPr>
              <p:nvPr/>
            </p:nvSpPr>
            <p:spPr bwMode="auto">
              <a:xfrm>
                <a:off x="211" y="4106"/>
                <a:ext cx="18" cy="2"/>
              </a:xfrm>
              <a:custGeom>
                <a:avLst/>
                <a:gdLst>
                  <a:gd name="T0" fmla="*/ 51 w 797"/>
                  <a:gd name="T1" fmla="*/ 17 h 72"/>
                  <a:gd name="T2" fmla="*/ 56 w 797"/>
                  <a:gd name="T3" fmla="*/ 32 h 72"/>
                  <a:gd name="T4" fmla="*/ 776 w 797"/>
                  <a:gd name="T5" fmla="*/ 32 h 72"/>
                  <a:gd name="T6" fmla="*/ 776 w 797"/>
                  <a:gd name="T7" fmla="*/ 32 h 72"/>
                  <a:gd name="T8" fmla="*/ 781 w 797"/>
                  <a:gd name="T9" fmla="*/ 37 h 72"/>
                  <a:gd name="T10" fmla="*/ 786 w 797"/>
                  <a:gd name="T11" fmla="*/ 42 h 72"/>
                  <a:gd name="T12" fmla="*/ 789 w 797"/>
                  <a:gd name="T13" fmla="*/ 48 h 72"/>
                  <a:gd name="T14" fmla="*/ 793 w 797"/>
                  <a:gd name="T15" fmla="*/ 55 h 72"/>
                  <a:gd name="T16" fmla="*/ 797 w 797"/>
                  <a:gd name="T17" fmla="*/ 62 h 72"/>
                  <a:gd name="T18" fmla="*/ 0 w 797"/>
                  <a:gd name="T19" fmla="*/ 72 h 72"/>
                  <a:gd name="T20" fmla="*/ 0 w 797"/>
                  <a:gd name="T21" fmla="*/ 72 h 72"/>
                  <a:gd name="T22" fmla="*/ 4 w 797"/>
                  <a:gd name="T23" fmla="*/ 54 h 72"/>
                  <a:gd name="T24" fmla="*/ 14 w 797"/>
                  <a:gd name="T25" fmla="*/ 41 h 72"/>
                  <a:gd name="T26" fmla="*/ 26 w 797"/>
                  <a:gd name="T27" fmla="*/ 30 h 72"/>
                  <a:gd name="T28" fmla="*/ 35 w 797"/>
                  <a:gd name="T29" fmla="*/ 17 h 72"/>
                  <a:gd name="T30" fmla="*/ 36 w 797"/>
                  <a:gd name="T31" fmla="*/ 2 h 72"/>
                  <a:gd name="T32" fmla="*/ 36 w 797"/>
                  <a:gd name="T33" fmla="*/ 2 h 72"/>
                  <a:gd name="T34" fmla="*/ 42 w 797"/>
                  <a:gd name="T35" fmla="*/ 0 h 72"/>
                  <a:gd name="T36" fmla="*/ 45 w 797"/>
                  <a:gd name="T37" fmla="*/ 2 h 72"/>
                  <a:gd name="T38" fmla="*/ 47 w 797"/>
                  <a:gd name="T39" fmla="*/ 7 h 72"/>
                  <a:gd name="T40" fmla="*/ 48 w 797"/>
                  <a:gd name="T41" fmla="*/ 12 h 72"/>
                  <a:gd name="T42" fmla="*/ 51 w 797"/>
                  <a:gd name="T43" fmla="*/ 17 h 72"/>
                  <a:gd name="T44" fmla="*/ 51 w 797"/>
                  <a:gd name="T45" fmla="*/ 17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97" h="72">
                    <a:moveTo>
                      <a:pt x="51" y="17"/>
                    </a:moveTo>
                    <a:lnTo>
                      <a:pt x="56" y="32"/>
                    </a:lnTo>
                    <a:lnTo>
                      <a:pt x="776" y="32"/>
                    </a:lnTo>
                    <a:lnTo>
                      <a:pt x="776" y="32"/>
                    </a:lnTo>
                    <a:lnTo>
                      <a:pt x="781" y="37"/>
                    </a:lnTo>
                    <a:lnTo>
                      <a:pt x="786" y="42"/>
                    </a:lnTo>
                    <a:lnTo>
                      <a:pt x="789" y="48"/>
                    </a:lnTo>
                    <a:lnTo>
                      <a:pt x="793" y="55"/>
                    </a:lnTo>
                    <a:lnTo>
                      <a:pt x="797" y="62"/>
                    </a:lnTo>
                    <a:lnTo>
                      <a:pt x="0" y="72"/>
                    </a:lnTo>
                    <a:lnTo>
                      <a:pt x="0" y="72"/>
                    </a:lnTo>
                    <a:lnTo>
                      <a:pt x="4" y="54"/>
                    </a:lnTo>
                    <a:lnTo>
                      <a:pt x="14" y="41"/>
                    </a:lnTo>
                    <a:lnTo>
                      <a:pt x="26" y="30"/>
                    </a:lnTo>
                    <a:lnTo>
                      <a:pt x="35" y="17"/>
                    </a:lnTo>
                    <a:lnTo>
                      <a:pt x="36" y="2"/>
                    </a:lnTo>
                    <a:lnTo>
                      <a:pt x="36" y="2"/>
                    </a:lnTo>
                    <a:lnTo>
                      <a:pt x="42" y="0"/>
                    </a:lnTo>
                    <a:lnTo>
                      <a:pt x="45" y="2"/>
                    </a:lnTo>
                    <a:lnTo>
                      <a:pt x="47" y="7"/>
                    </a:lnTo>
                    <a:lnTo>
                      <a:pt x="48" y="12"/>
                    </a:lnTo>
                    <a:lnTo>
                      <a:pt x="51" y="17"/>
                    </a:lnTo>
                    <a:lnTo>
                      <a:pt x="51" y="17"/>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76" name="Freeform 92"/>
              <p:cNvSpPr>
                <a:spLocks/>
              </p:cNvSpPr>
              <p:nvPr/>
            </p:nvSpPr>
            <p:spPr bwMode="auto">
              <a:xfrm>
                <a:off x="209" y="4108"/>
                <a:ext cx="22" cy="1"/>
              </a:xfrm>
              <a:custGeom>
                <a:avLst/>
                <a:gdLst>
                  <a:gd name="T0" fmla="*/ 78 w 941"/>
                  <a:gd name="T1" fmla="*/ 1 h 67"/>
                  <a:gd name="T2" fmla="*/ 75 w 941"/>
                  <a:gd name="T3" fmla="*/ 4 h 67"/>
                  <a:gd name="T4" fmla="*/ 69 w 941"/>
                  <a:gd name="T5" fmla="*/ 6 h 67"/>
                  <a:gd name="T6" fmla="*/ 63 w 941"/>
                  <a:gd name="T7" fmla="*/ 9 h 67"/>
                  <a:gd name="T8" fmla="*/ 60 w 941"/>
                  <a:gd name="T9" fmla="*/ 13 h 67"/>
                  <a:gd name="T10" fmla="*/ 62 w 941"/>
                  <a:gd name="T11" fmla="*/ 21 h 67"/>
                  <a:gd name="T12" fmla="*/ 839 w 941"/>
                  <a:gd name="T13" fmla="*/ 26 h 67"/>
                  <a:gd name="T14" fmla="*/ 839 w 941"/>
                  <a:gd name="T15" fmla="*/ 26 h 67"/>
                  <a:gd name="T16" fmla="*/ 848 w 941"/>
                  <a:gd name="T17" fmla="*/ 25 h 67"/>
                  <a:gd name="T18" fmla="*/ 856 w 941"/>
                  <a:gd name="T19" fmla="*/ 22 h 67"/>
                  <a:gd name="T20" fmla="*/ 865 w 941"/>
                  <a:gd name="T21" fmla="*/ 17 h 67"/>
                  <a:gd name="T22" fmla="*/ 873 w 941"/>
                  <a:gd name="T23" fmla="*/ 12 h 67"/>
                  <a:gd name="T24" fmla="*/ 881 w 941"/>
                  <a:gd name="T25" fmla="*/ 6 h 67"/>
                  <a:gd name="T26" fmla="*/ 890 w 941"/>
                  <a:gd name="T27" fmla="*/ 2 h 67"/>
                  <a:gd name="T28" fmla="*/ 898 w 941"/>
                  <a:gd name="T29" fmla="*/ 0 h 67"/>
                  <a:gd name="T30" fmla="*/ 907 w 941"/>
                  <a:gd name="T31" fmla="*/ 0 h 67"/>
                  <a:gd name="T32" fmla="*/ 915 w 941"/>
                  <a:gd name="T33" fmla="*/ 3 h 67"/>
                  <a:gd name="T34" fmla="*/ 925 w 941"/>
                  <a:gd name="T35" fmla="*/ 11 h 67"/>
                  <a:gd name="T36" fmla="*/ 925 w 941"/>
                  <a:gd name="T37" fmla="*/ 11 h 67"/>
                  <a:gd name="T38" fmla="*/ 932 w 941"/>
                  <a:gd name="T39" fmla="*/ 20 h 67"/>
                  <a:gd name="T40" fmla="*/ 937 w 941"/>
                  <a:gd name="T41" fmla="*/ 30 h 67"/>
                  <a:gd name="T42" fmla="*/ 940 w 941"/>
                  <a:gd name="T43" fmla="*/ 41 h 67"/>
                  <a:gd name="T44" fmla="*/ 941 w 941"/>
                  <a:gd name="T45" fmla="*/ 53 h 67"/>
                  <a:gd name="T46" fmla="*/ 941 w 941"/>
                  <a:gd name="T47" fmla="*/ 67 h 67"/>
                  <a:gd name="T48" fmla="*/ 6 w 941"/>
                  <a:gd name="T49" fmla="*/ 67 h 67"/>
                  <a:gd name="T50" fmla="*/ 6 w 941"/>
                  <a:gd name="T51" fmla="*/ 67 h 67"/>
                  <a:gd name="T52" fmla="*/ 0 w 941"/>
                  <a:gd name="T53" fmla="*/ 53 h 67"/>
                  <a:gd name="T54" fmla="*/ 2 w 941"/>
                  <a:gd name="T55" fmla="*/ 44 h 67"/>
                  <a:gd name="T56" fmla="*/ 10 w 941"/>
                  <a:gd name="T57" fmla="*/ 36 h 67"/>
                  <a:gd name="T58" fmla="*/ 19 w 941"/>
                  <a:gd name="T59" fmla="*/ 29 h 67"/>
                  <a:gd name="T60" fmla="*/ 27 w 941"/>
                  <a:gd name="T61" fmla="*/ 21 h 67"/>
                  <a:gd name="T62" fmla="*/ 27 w 941"/>
                  <a:gd name="T63" fmla="*/ 21 h 67"/>
                  <a:gd name="T64" fmla="*/ 36 w 941"/>
                  <a:gd name="T65" fmla="*/ 14 h 67"/>
                  <a:gd name="T66" fmla="*/ 45 w 941"/>
                  <a:gd name="T67" fmla="*/ 9 h 67"/>
                  <a:gd name="T68" fmla="*/ 55 w 941"/>
                  <a:gd name="T69" fmla="*/ 5 h 67"/>
                  <a:gd name="T70" fmla="*/ 65 w 941"/>
                  <a:gd name="T71" fmla="*/ 2 h 67"/>
                  <a:gd name="T72" fmla="*/ 78 w 941"/>
                  <a:gd name="T73" fmla="*/ 1 h 67"/>
                  <a:gd name="T74" fmla="*/ 78 w 941"/>
                  <a:gd name="T75" fmla="*/ 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41" h="67">
                    <a:moveTo>
                      <a:pt x="78" y="1"/>
                    </a:moveTo>
                    <a:lnTo>
                      <a:pt x="75" y="4"/>
                    </a:lnTo>
                    <a:lnTo>
                      <a:pt x="69" y="6"/>
                    </a:lnTo>
                    <a:lnTo>
                      <a:pt x="63" y="9"/>
                    </a:lnTo>
                    <a:lnTo>
                      <a:pt x="60" y="13"/>
                    </a:lnTo>
                    <a:lnTo>
                      <a:pt x="62" y="21"/>
                    </a:lnTo>
                    <a:lnTo>
                      <a:pt x="839" y="26"/>
                    </a:lnTo>
                    <a:lnTo>
                      <a:pt x="839" y="26"/>
                    </a:lnTo>
                    <a:lnTo>
                      <a:pt x="848" y="25"/>
                    </a:lnTo>
                    <a:lnTo>
                      <a:pt x="856" y="22"/>
                    </a:lnTo>
                    <a:lnTo>
                      <a:pt x="865" y="17"/>
                    </a:lnTo>
                    <a:lnTo>
                      <a:pt x="873" y="12"/>
                    </a:lnTo>
                    <a:lnTo>
                      <a:pt x="881" y="6"/>
                    </a:lnTo>
                    <a:lnTo>
                      <a:pt x="890" y="2"/>
                    </a:lnTo>
                    <a:lnTo>
                      <a:pt x="898" y="0"/>
                    </a:lnTo>
                    <a:lnTo>
                      <a:pt x="907" y="0"/>
                    </a:lnTo>
                    <a:lnTo>
                      <a:pt x="915" y="3"/>
                    </a:lnTo>
                    <a:lnTo>
                      <a:pt x="925" y="11"/>
                    </a:lnTo>
                    <a:lnTo>
                      <a:pt x="925" y="11"/>
                    </a:lnTo>
                    <a:lnTo>
                      <a:pt x="932" y="20"/>
                    </a:lnTo>
                    <a:lnTo>
                      <a:pt x="937" y="30"/>
                    </a:lnTo>
                    <a:lnTo>
                      <a:pt x="940" y="41"/>
                    </a:lnTo>
                    <a:lnTo>
                      <a:pt x="941" y="53"/>
                    </a:lnTo>
                    <a:lnTo>
                      <a:pt x="941" y="67"/>
                    </a:lnTo>
                    <a:lnTo>
                      <a:pt x="6" y="67"/>
                    </a:lnTo>
                    <a:lnTo>
                      <a:pt x="6" y="67"/>
                    </a:lnTo>
                    <a:lnTo>
                      <a:pt x="0" y="53"/>
                    </a:lnTo>
                    <a:lnTo>
                      <a:pt x="2" y="44"/>
                    </a:lnTo>
                    <a:lnTo>
                      <a:pt x="10" y="36"/>
                    </a:lnTo>
                    <a:lnTo>
                      <a:pt x="19" y="29"/>
                    </a:lnTo>
                    <a:lnTo>
                      <a:pt x="27" y="21"/>
                    </a:lnTo>
                    <a:lnTo>
                      <a:pt x="27" y="21"/>
                    </a:lnTo>
                    <a:lnTo>
                      <a:pt x="36" y="14"/>
                    </a:lnTo>
                    <a:lnTo>
                      <a:pt x="45" y="9"/>
                    </a:lnTo>
                    <a:lnTo>
                      <a:pt x="55" y="5"/>
                    </a:lnTo>
                    <a:lnTo>
                      <a:pt x="65" y="2"/>
                    </a:lnTo>
                    <a:lnTo>
                      <a:pt x="78" y="1"/>
                    </a:lnTo>
                    <a:lnTo>
                      <a:pt x="78" y="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77" name="Freeform 93"/>
              <p:cNvSpPr>
                <a:spLocks/>
              </p:cNvSpPr>
              <p:nvPr/>
            </p:nvSpPr>
            <p:spPr bwMode="auto">
              <a:xfrm>
                <a:off x="221" y="4053"/>
                <a:ext cx="1" cy="0"/>
              </a:xfrm>
              <a:custGeom>
                <a:avLst/>
                <a:gdLst>
                  <a:gd name="T0" fmla="*/ 52 w 52"/>
                  <a:gd name="T1" fmla="*/ 11 h 17"/>
                  <a:gd name="T2" fmla="*/ 48 w 52"/>
                  <a:gd name="T3" fmla="*/ 12 h 17"/>
                  <a:gd name="T4" fmla="*/ 41 w 52"/>
                  <a:gd name="T5" fmla="*/ 15 h 17"/>
                  <a:gd name="T6" fmla="*/ 29 w 52"/>
                  <a:gd name="T7" fmla="*/ 17 h 17"/>
                  <a:gd name="T8" fmla="*/ 16 w 52"/>
                  <a:gd name="T9" fmla="*/ 16 h 17"/>
                  <a:gd name="T10" fmla="*/ 0 w 52"/>
                  <a:gd name="T11" fmla="*/ 11 h 17"/>
                  <a:gd name="T12" fmla="*/ 0 w 52"/>
                  <a:gd name="T13" fmla="*/ 11 h 17"/>
                  <a:gd name="T14" fmla="*/ 10 w 52"/>
                  <a:gd name="T15" fmla="*/ 4 h 17"/>
                  <a:gd name="T16" fmla="*/ 21 w 52"/>
                  <a:gd name="T17" fmla="*/ 0 h 17"/>
                  <a:gd name="T18" fmla="*/ 32 w 52"/>
                  <a:gd name="T19" fmla="*/ 0 h 17"/>
                  <a:gd name="T20" fmla="*/ 43 w 52"/>
                  <a:gd name="T21" fmla="*/ 3 h 17"/>
                  <a:gd name="T22" fmla="*/ 52 w 52"/>
                  <a:gd name="T23" fmla="*/ 11 h 17"/>
                  <a:gd name="T24" fmla="*/ 52 w 52"/>
                  <a:gd name="T25" fmla="*/ 11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 h="17">
                    <a:moveTo>
                      <a:pt x="52" y="11"/>
                    </a:moveTo>
                    <a:lnTo>
                      <a:pt x="48" y="12"/>
                    </a:lnTo>
                    <a:lnTo>
                      <a:pt x="41" y="15"/>
                    </a:lnTo>
                    <a:lnTo>
                      <a:pt x="29" y="17"/>
                    </a:lnTo>
                    <a:lnTo>
                      <a:pt x="16" y="16"/>
                    </a:lnTo>
                    <a:lnTo>
                      <a:pt x="0" y="11"/>
                    </a:lnTo>
                    <a:lnTo>
                      <a:pt x="0" y="11"/>
                    </a:lnTo>
                    <a:lnTo>
                      <a:pt x="10" y="4"/>
                    </a:lnTo>
                    <a:lnTo>
                      <a:pt x="21" y="0"/>
                    </a:lnTo>
                    <a:lnTo>
                      <a:pt x="32" y="0"/>
                    </a:lnTo>
                    <a:lnTo>
                      <a:pt x="43" y="3"/>
                    </a:lnTo>
                    <a:lnTo>
                      <a:pt x="52" y="11"/>
                    </a:lnTo>
                    <a:lnTo>
                      <a:pt x="52" y="11"/>
                    </a:lnTo>
                    <a:close/>
                  </a:path>
                </a:pathLst>
              </a:custGeom>
              <a:solidFill>
                <a:srgbClr val="E57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6478" name="Group 94"/>
            <p:cNvGrpSpPr>
              <a:grpSpLocks/>
            </p:cNvGrpSpPr>
            <p:nvPr/>
          </p:nvGrpSpPr>
          <p:grpSpPr bwMode="auto">
            <a:xfrm>
              <a:off x="3798" y="2282"/>
              <a:ext cx="190" cy="154"/>
              <a:chOff x="363" y="4097"/>
              <a:chExt cx="126" cy="102"/>
            </a:xfrm>
          </p:grpSpPr>
          <p:sp>
            <p:nvSpPr>
              <p:cNvPr id="16479" name="AutoShape 95"/>
              <p:cNvSpPr>
                <a:spLocks noChangeAspect="1" noChangeArrowheads="1" noTextEdit="1"/>
              </p:cNvSpPr>
              <p:nvPr/>
            </p:nvSpPr>
            <p:spPr bwMode="auto">
              <a:xfrm>
                <a:off x="363" y="4097"/>
                <a:ext cx="12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6480" name="Freeform 96"/>
              <p:cNvSpPr>
                <a:spLocks/>
              </p:cNvSpPr>
              <p:nvPr/>
            </p:nvSpPr>
            <p:spPr bwMode="auto">
              <a:xfrm>
                <a:off x="386" y="4119"/>
                <a:ext cx="80" cy="58"/>
              </a:xfrm>
              <a:custGeom>
                <a:avLst/>
                <a:gdLst>
                  <a:gd name="T0" fmla="*/ 777 w 2175"/>
                  <a:gd name="T1" fmla="*/ 0 h 1549"/>
                  <a:gd name="T2" fmla="*/ 1398 w 2175"/>
                  <a:gd name="T3" fmla="*/ 0 h 1549"/>
                  <a:gd name="T4" fmla="*/ 2175 w 2175"/>
                  <a:gd name="T5" fmla="*/ 775 h 1549"/>
                  <a:gd name="T6" fmla="*/ 1398 w 2175"/>
                  <a:gd name="T7" fmla="*/ 1549 h 1549"/>
                  <a:gd name="T8" fmla="*/ 777 w 2175"/>
                  <a:gd name="T9" fmla="*/ 1549 h 1549"/>
                  <a:gd name="T10" fmla="*/ 0 w 2175"/>
                  <a:gd name="T11" fmla="*/ 775 h 1549"/>
                  <a:gd name="T12" fmla="*/ 777 w 2175"/>
                  <a:gd name="T13" fmla="*/ 0 h 1549"/>
                  <a:gd name="T14" fmla="*/ 777 w 2175"/>
                  <a:gd name="T15" fmla="*/ 0 h 15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75" h="1549">
                    <a:moveTo>
                      <a:pt x="777" y="0"/>
                    </a:moveTo>
                    <a:lnTo>
                      <a:pt x="1398" y="0"/>
                    </a:lnTo>
                    <a:lnTo>
                      <a:pt x="2175" y="775"/>
                    </a:lnTo>
                    <a:lnTo>
                      <a:pt x="1398" y="1549"/>
                    </a:lnTo>
                    <a:lnTo>
                      <a:pt x="777" y="1549"/>
                    </a:lnTo>
                    <a:lnTo>
                      <a:pt x="0" y="775"/>
                    </a:lnTo>
                    <a:lnTo>
                      <a:pt x="777" y="0"/>
                    </a:lnTo>
                    <a:lnTo>
                      <a:pt x="777" y="0"/>
                    </a:lnTo>
                    <a:close/>
                  </a:path>
                </a:pathLst>
              </a:custGeom>
              <a:solidFill>
                <a:srgbClr val="004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81" name="Freeform 97"/>
              <p:cNvSpPr>
                <a:spLocks/>
              </p:cNvSpPr>
              <p:nvPr/>
            </p:nvSpPr>
            <p:spPr bwMode="auto">
              <a:xfrm>
                <a:off x="386" y="4119"/>
                <a:ext cx="80" cy="58"/>
              </a:xfrm>
              <a:custGeom>
                <a:avLst/>
                <a:gdLst>
                  <a:gd name="T0" fmla="*/ 777 w 2175"/>
                  <a:gd name="T1" fmla="*/ 0 h 1549"/>
                  <a:gd name="T2" fmla="*/ 1398 w 2175"/>
                  <a:gd name="T3" fmla="*/ 0 h 1549"/>
                  <a:gd name="T4" fmla="*/ 2175 w 2175"/>
                  <a:gd name="T5" fmla="*/ 775 h 1549"/>
                  <a:gd name="T6" fmla="*/ 1398 w 2175"/>
                  <a:gd name="T7" fmla="*/ 1549 h 1549"/>
                  <a:gd name="T8" fmla="*/ 777 w 2175"/>
                  <a:gd name="T9" fmla="*/ 1549 h 1549"/>
                  <a:gd name="T10" fmla="*/ 0 w 2175"/>
                  <a:gd name="T11" fmla="*/ 775 h 1549"/>
                  <a:gd name="T12" fmla="*/ 777 w 2175"/>
                  <a:gd name="T13" fmla="*/ 0 h 1549"/>
                  <a:gd name="T14" fmla="*/ 777 w 2175"/>
                  <a:gd name="T15" fmla="*/ 0 h 15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75" h="1549">
                    <a:moveTo>
                      <a:pt x="777" y="0"/>
                    </a:moveTo>
                    <a:lnTo>
                      <a:pt x="1398" y="0"/>
                    </a:lnTo>
                    <a:lnTo>
                      <a:pt x="2175" y="775"/>
                    </a:lnTo>
                    <a:lnTo>
                      <a:pt x="1398" y="1549"/>
                    </a:lnTo>
                    <a:lnTo>
                      <a:pt x="777" y="1549"/>
                    </a:lnTo>
                    <a:lnTo>
                      <a:pt x="0" y="775"/>
                    </a:lnTo>
                    <a:lnTo>
                      <a:pt x="777" y="0"/>
                    </a:lnTo>
                    <a:lnTo>
                      <a:pt x="777" y="0"/>
                    </a:lnTo>
                  </a:path>
                </a:pathLst>
              </a:custGeom>
              <a:noFill/>
              <a:ln w="0">
                <a:solidFill>
                  <a:srgbClr val="004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82" name="Freeform 98"/>
              <p:cNvSpPr>
                <a:spLocks/>
              </p:cNvSpPr>
              <p:nvPr/>
            </p:nvSpPr>
            <p:spPr bwMode="auto">
              <a:xfrm>
                <a:off x="386" y="4119"/>
                <a:ext cx="80" cy="58"/>
              </a:xfrm>
              <a:custGeom>
                <a:avLst/>
                <a:gdLst>
                  <a:gd name="T0" fmla="*/ 777 w 2175"/>
                  <a:gd name="T1" fmla="*/ 0 h 1549"/>
                  <a:gd name="T2" fmla="*/ 1398 w 2175"/>
                  <a:gd name="T3" fmla="*/ 0 h 1549"/>
                  <a:gd name="T4" fmla="*/ 2175 w 2175"/>
                  <a:gd name="T5" fmla="*/ 775 h 1549"/>
                  <a:gd name="T6" fmla="*/ 1398 w 2175"/>
                  <a:gd name="T7" fmla="*/ 1549 h 1549"/>
                  <a:gd name="T8" fmla="*/ 777 w 2175"/>
                  <a:gd name="T9" fmla="*/ 1549 h 1549"/>
                  <a:gd name="T10" fmla="*/ 0 w 2175"/>
                  <a:gd name="T11" fmla="*/ 775 h 1549"/>
                  <a:gd name="T12" fmla="*/ 777 w 2175"/>
                  <a:gd name="T13" fmla="*/ 0 h 1549"/>
                  <a:gd name="T14" fmla="*/ 777 w 2175"/>
                  <a:gd name="T15" fmla="*/ 0 h 15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75" h="1549">
                    <a:moveTo>
                      <a:pt x="777" y="0"/>
                    </a:moveTo>
                    <a:lnTo>
                      <a:pt x="1398" y="0"/>
                    </a:lnTo>
                    <a:lnTo>
                      <a:pt x="2175" y="775"/>
                    </a:lnTo>
                    <a:lnTo>
                      <a:pt x="1398" y="1549"/>
                    </a:lnTo>
                    <a:lnTo>
                      <a:pt x="777" y="1549"/>
                    </a:lnTo>
                    <a:lnTo>
                      <a:pt x="0" y="775"/>
                    </a:lnTo>
                    <a:lnTo>
                      <a:pt x="777" y="0"/>
                    </a:lnTo>
                    <a:lnTo>
                      <a:pt x="777" y="0"/>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83" name="Freeform 99"/>
              <p:cNvSpPr>
                <a:spLocks/>
              </p:cNvSpPr>
              <p:nvPr/>
            </p:nvSpPr>
            <p:spPr bwMode="auto">
              <a:xfrm>
                <a:off x="391" y="4123"/>
                <a:ext cx="50" cy="50"/>
              </a:xfrm>
              <a:custGeom>
                <a:avLst/>
                <a:gdLst>
                  <a:gd name="T0" fmla="*/ 672 w 1343"/>
                  <a:gd name="T1" fmla="*/ 0 h 1338"/>
                  <a:gd name="T2" fmla="*/ 1343 w 1343"/>
                  <a:gd name="T3" fmla="*/ 669 h 1338"/>
                  <a:gd name="T4" fmla="*/ 672 w 1343"/>
                  <a:gd name="T5" fmla="*/ 1338 h 1338"/>
                  <a:gd name="T6" fmla="*/ 0 w 1343"/>
                  <a:gd name="T7" fmla="*/ 669 h 1338"/>
                  <a:gd name="T8" fmla="*/ 672 w 1343"/>
                  <a:gd name="T9" fmla="*/ 0 h 1338"/>
                  <a:gd name="T10" fmla="*/ 672 w 1343"/>
                  <a:gd name="T11" fmla="*/ 0 h 1338"/>
                </a:gdLst>
                <a:ahLst/>
                <a:cxnLst>
                  <a:cxn ang="0">
                    <a:pos x="T0" y="T1"/>
                  </a:cxn>
                  <a:cxn ang="0">
                    <a:pos x="T2" y="T3"/>
                  </a:cxn>
                  <a:cxn ang="0">
                    <a:pos x="T4" y="T5"/>
                  </a:cxn>
                  <a:cxn ang="0">
                    <a:pos x="T6" y="T7"/>
                  </a:cxn>
                  <a:cxn ang="0">
                    <a:pos x="T8" y="T9"/>
                  </a:cxn>
                  <a:cxn ang="0">
                    <a:pos x="T10" y="T11"/>
                  </a:cxn>
                </a:cxnLst>
                <a:rect l="0" t="0" r="r" b="b"/>
                <a:pathLst>
                  <a:path w="1343" h="1338">
                    <a:moveTo>
                      <a:pt x="672" y="0"/>
                    </a:moveTo>
                    <a:lnTo>
                      <a:pt x="1343" y="669"/>
                    </a:lnTo>
                    <a:lnTo>
                      <a:pt x="672" y="1338"/>
                    </a:lnTo>
                    <a:lnTo>
                      <a:pt x="0" y="669"/>
                    </a:lnTo>
                    <a:lnTo>
                      <a:pt x="672" y="0"/>
                    </a:lnTo>
                    <a:lnTo>
                      <a:pt x="67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84" name="Freeform 100"/>
              <p:cNvSpPr>
                <a:spLocks/>
              </p:cNvSpPr>
              <p:nvPr/>
            </p:nvSpPr>
            <p:spPr bwMode="auto">
              <a:xfrm>
                <a:off x="411" y="4123"/>
                <a:ext cx="50" cy="50"/>
              </a:xfrm>
              <a:custGeom>
                <a:avLst/>
                <a:gdLst>
                  <a:gd name="T0" fmla="*/ 671 w 1343"/>
                  <a:gd name="T1" fmla="*/ 0 h 1338"/>
                  <a:gd name="T2" fmla="*/ 1343 w 1343"/>
                  <a:gd name="T3" fmla="*/ 669 h 1338"/>
                  <a:gd name="T4" fmla="*/ 671 w 1343"/>
                  <a:gd name="T5" fmla="*/ 1338 h 1338"/>
                  <a:gd name="T6" fmla="*/ 0 w 1343"/>
                  <a:gd name="T7" fmla="*/ 669 h 1338"/>
                  <a:gd name="T8" fmla="*/ 671 w 1343"/>
                  <a:gd name="T9" fmla="*/ 0 h 1338"/>
                  <a:gd name="T10" fmla="*/ 671 w 1343"/>
                  <a:gd name="T11" fmla="*/ 0 h 1338"/>
                </a:gdLst>
                <a:ahLst/>
                <a:cxnLst>
                  <a:cxn ang="0">
                    <a:pos x="T0" y="T1"/>
                  </a:cxn>
                  <a:cxn ang="0">
                    <a:pos x="T2" y="T3"/>
                  </a:cxn>
                  <a:cxn ang="0">
                    <a:pos x="T4" y="T5"/>
                  </a:cxn>
                  <a:cxn ang="0">
                    <a:pos x="T6" y="T7"/>
                  </a:cxn>
                  <a:cxn ang="0">
                    <a:pos x="T8" y="T9"/>
                  </a:cxn>
                  <a:cxn ang="0">
                    <a:pos x="T10" y="T11"/>
                  </a:cxn>
                </a:cxnLst>
                <a:rect l="0" t="0" r="r" b="b"/>
                <a:pathLst>
                  <a:path w="1343" h="1338">
                    <a:moveTo>
                      <a:pt x="671" y="0"/>
                    </a:moveTo>
                    <a:lnTo>
                      <a:pt x="1343" y="669"/>
                    </a:lnTo>
                    <a:lnTo>
                      <a:pt x="671" y="1338"/>
                    </a:lnTo>
                    <a:lnTo>
                      <a:pt x="0" y="669"/>
                    </a:lnTo>
                    <a:lnTo>
                      <a:pt x="671" y="0"/>
                    </a:lnTo>
                    <a:lnTo>
                      <a:pt x="671" y="0"/>
                    </a:lnTo>
                    <a:close/>
                  </a:path>
                </a:pathLst>
              </a:custGeom>
              <a:solidFill>
                <a:srgbClr val="0056E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6485" name="Text Box 101"/>
            <p:cNvSpPr txBox="1">
              <a:spLocks noChangeArrowheads="1"/>
            </p:cNvSpPr>
            <p:nvPr/>
          </p:nvSpPr>
          <p:spPr bwMode="auto">
            <a:xfrm>
              <a:off x="3526" y="1587"/>
              <a:ext cx="69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u="sng"/>
                <a:t>6</a:t>
              </a:r>
              <a:r>
                <a:rPr lang="en-US" altLang="en-US" b="1" u="sng" baseline="30000"/>
                <a:t>th</a:t>
              </a:r>
              <a:r>
                <a:rPr lang="en-US" altLang="en-US" b="1" u="sng"/>
                <a:t> Army</a:t>
              </a:r>
            </a:p>
          </p:txBody>
        </p:sp>
        <p:sp>
          <p:nvSpPr>
            <p:cNvPr id="16486" name="Text Box 102"/>
            <p:cNvSpPr txBox="1">
              <a:spLocks noChangeArrowheads="1"/>
            </p:cNvSpPr>
            <p:nvPr/>
          </p:nvSpPr>
          <p:spPr bwMode="auto">
            <a:xfrm>
              <a:off x="3540" y="1744"/>
              <a:ext cx="57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u="sng"/>
                <a:t>X Corps</a:t>
              </a:r>
            </a:p>
          </p:txBody>
        </p:sp>
        <p:sp>
          <p:nvSpPr>
            <p:cNvPr id="16487" name="Text Box 103"/>
            <p:cNvSpPr txBox="1">
              <a:spLocks noChangeArrowheads="1"/>
            </p:cNvSpPr>
            <p:nvPr/>
          </p:nvSpPr>
          <p:spPr bwMode="auto">
            <a:xfrm>
              <a:off x="3553" y="2077"/>
              <a:ext cx="69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u="sng"/>
                <a:t>XIV Corps</a:t>
              </a:r>
            </a:p>
          </p:txBody>
        </p:sp>
      </p:grpSp>
      <p:sp>
        <p:nvSpPr>
          <p:cNvPr id="16390" name="Oval 6"/>
          <p:cNvSpPr>
            <a:spLocks noChangeArrowheads="1"/>
          </p:cNvSpPr>
          <p:nvPr/>
        </p:nvSpPr>
        <p:spPr bwMode="auto">
          <a:xfrm>
            <a:off x="2800350" y="1679575"/>
            <a:ext cx="165100" cy="168275"/>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1" name="Oval 7"/>
          <p:cNvSpPr>
            <a:spLocks noChangeArrowheads="1"/>
          </p:cNvSpPr>
          <p:nvPr/>
        </p:nvSpPr>
        <p:spPr bwMode="auto">
          <a:xfrm>
            <a:off x="2949575" y="3057525"/>
            <a:ext cx="165100" cy="168275"/>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2" name="Oval 8"/>
          <p:cNvSpPr>
            <a:spLocks noChangeArrowheads="1"/>
          </p:cNvSpPr>
          <p:nvPr/>
        </p:nvSpPr>
        <p:spPr bwMode="auto">
          <a:xfrm>
            <a:off x="4006850" y="2819400"/>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3" name="Oval 9"/>
          <p:cNvSpPr>
            <a:spLocks noChangeArrowheads="1"/>
          </p:cNvSpPr>
          <p:nvPr/>
        </p:nvSpPr>
        <p:spPr bwMode="auto">
          <a:xfrm>
            <a:off x="3565525" y="3857625"/>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4" name="Oval 10"/>
          <p:cNvSpPr>
            <a:spLocks noChangeArrowheads="1"/>
          </p:cNvSpPr>
          <p:nvPr/>
        </p:nvSpPr>
        <p:spPr bwMode="auto">
          <a:xfrm>
            <a:off x="3813175" y="4283075"/>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5" name="Oval 11"/>
          <p:cNvSpPr>
            <a:spLocks noChangeArrowheads="1"/>
          </p:cNvSpPr>
          <p:nvPr/>
        </p:nvSpPr>
        <p:spPr bwMode="auto">
          <a:xfrm>
            <a:off x="4073525" y="4244975"/>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6" name="Oval 12"/>
          <p:cNvSpPr>
            <a:spLocks noChangeArrowheads="1"/>
          </p:cNvSpPr>
          <p:nvPr/>
        </p:nvSpPr>
        <p:spPr bwMode="auto">
          <a:xfrm>
            <a:off x="4375150" y="4302125"/>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7" name="Oval 13"/>
          <p:cNvSpPr>
            <a:spLocks noChangeArrowheads="1"/>
          </p:cNvSpPr>
          <p:nvPr/>
        </p:nvSpPr>
        <p:spPr bwMode="auto">
          <a:xfrm>
            <a:off x="4987925" y="5076825"/>
            <a:ext cx="165100" cy="168275"/>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8" name="Oval 14"/>
          <p:cNvSpPr>
            <a:spLocks noChangeArrowheads="1"/>
          </p:cNvSpPr>
          <p:nvPr/>
        </p:nvSpPr>
        <p:spPr bwMode="auto">
          <a:xfrm>
            <a:off x="4832350" y="3616325"/>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6399" name="Picture 15" descr="The Civil War 35 Star Fla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94225" y="3857625"/>
            <a:ext cx="180975" cy="111125"/>
          </a:xfrm>
          <a:prstGeom prst="rect">
            <a:avLst/>
          </a:prstGeom>
          <a:noFill/>
          <a:extLst>
            <a:ext uri="{909E8E84-426E-40DD-AFC4-6F175D3DCCD1}">
              <a14:hiddenFill xmlns:a14="http://schemas.microsoft.com/office/drawing/2010/main">
                <a:solidFill>
                  <a:srgbClr val="FFFFFF"/>
                </a:solidFill>
              </a14:hiddenFill>
            </a:ext>
          </a:extLst>
        </p:spPr>
      </p:pic>
      <p:sp>
        <p:nvSpPr>
          <p:cNvPr id="16400" name="Oval 16"/>
          <p:cNvSpPr>
            <a:spLocks noChangeArrowheads="1"/>
          </p:cNvSpPr>
          <p:nvPr/>
        </p:nvSpPr>
        <p:spPr bwMode="auto">
          <a:xfrm>
            <a:off x="2889250" y="2228850"/>
            <a:ext cx="73025" cy="74613"/>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89" name="Freeform 105"/>
          <p:cNvSpPr>
            <a:spLocks/>
          </p:cNvSpPr>
          <p:nvPr/>
        </p:nvSpPr>
        <p:spPr bwMode="auto">
          <a:xfrm>
            <a:off x="2943225" y="3333750"/>
            <a:ext cx="2035175" cy="1670050"/>
          </a:xfrm>
          <a:custGeom>
            <a:avLst/>
            <a:gdLst>
              <a:gd name="T0" fmla="*/ 1282 w 1282"/>
              <a:gd name="T1" fmla="*/ 448 h 1052"/>
              <a:gd name="T2" fmla="*/ 1194 w 1282"/>
              <a:gd name="T3" fmla="*/ 676 h 1052"/>
              <a:gd name="T4" fmla="*/ 470 w 1282"/>
              <a:gd name="T5" fmla="*/ 980 h 1052"/>
              <a:gd name="T6" fmla="*/ 75 w 1282"/>
              <a:gd name="T7" fmla="*/ 241 h 1052"/>
              <a:gd name="T8" fmla="*/ 22 w 1282"/>
              <a:gd name="T9" fmla="*/ 0 h 1052"/>
            </a:gdLst>
            <a:ahLst/>
            <a:cxnLst>
              <a:cxn ang="0">
                <a:pos x="T0" y="T1"/>
              </a:cxn>
              <a:cxn ang="0">
                <a:pos x="T2" y="T3"/>
              </a:cxn>
              <a:cxn ang="0">
                <a:pos x="T4" y="T5"/>
              </a:cxn>
              <a:cxn ang="0">
                <a:pos x="T6" y="T7"/>
              </a:cxn>
              <a:cxn ang="0">
                <a:pos x="T8" y="T9"/>
              </a:cxn>
            </a:cxnLst>
            <a:rect l="0" t="0" r="r" b="b"/>
            <a:pathLst>
              <a:path w="1282" h="1052">
                <a:moveTo>
                  <a:pt x="1282" y="448"/>
                </a:moveTo>
                <a:lnTo>
                  <a:pt x="1194" y="676"/>
                </a:lnTo>
                <a:cubicBezTo>
                  <a:pt x="1059" y="765"/>
                  <a:pt x="656" y="1052"/>
                  <a:pt x="470" y="980"/>
                </a:cubicBezTo>
                <a:cubicBezTo>
                  <a:pt x="284" y="908"/>
                  <a:pt x="150" y="404"/>
                  <a:pt x="75" y="241"/>
                </a:cubicBezTo>
                <a:cubicBezTo>
                  <a:pt x="0" y="78"/>
                  <a:pt x="33" y="50"/>
                  <a:pt x="22" y="0"/>
                </a:cubicBezTo>
              </a:path>
            </a:pathLst>
          </a:custGeom>
          <a:noFill/>
          <a:ln w="508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39" name="AutoShape 355"/>
          <p:cNvSpPr>
            <a:spLocks noChangeArrowheads="1"/>
          </p:cNvSpPr>
          <p:nvPr/>
        </p:nvSpPr>
        <p:spPr bwMode="auto">
          <a:xfrm>
            <a:off x="3802063" y="1882775"/>
            <a:ext cx="473075" cy="219075"/>
          </a:xfrm>
          <a:prstGeom prst="roundRect">
            <a:avLst>
              <a:gd name="adj" fmla="val 16667"/>
            </a:avLst>
          </a:prstGeom>
          <a:solidFill>
            <a:srgbClr val="00CC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200" b="1"/>
              <a:t>TF 38</a:t>
            </a:r>
          </a:p>
        </p:txBody>
      </p:sp>
      <p:sp>
        <p:nvSpPr>
          <p:cNvPr id="16740" name="Freeform 356"/>
          <p:cNvSpPr>
            <a:spLocks/>
          </p:cNvSpPr>
          <p:nvPr/>
        </p:nvSpPr>
        <p:spPr bwMode="auto">
          <a:xfrm>
            <a:off x="2462213" y="1312863"/>
            <a:ext cx="1566862" cy="1239837"/>
          </a:xfrm>
          <a:custGeom>
            <a:avLst/>
            <a:gdLst>
              <a:gd name="T0" fmla="*/ 987 w 987"/>
              <a:gd name="T1" fmla="*/ 429 h 781"/>
              <a:gd name="T2" fmla="*/ 315 w 987"/>
              <a:gd name="T3" fmla="*/ 781 h 781"/>
              <a:gd name="T4" fmla="*/ 47 w 987"/>
              <a:gd name="T5" fmla="*/ 291 h 781"/>
              <a:gd name="T6" fmla="*/ 157 w 987"/>
              <a:gd name="T7" fmla="*/ 23 h 781"/>
              <a:gd name="T8" fmla="*/ 987 w 987"/>
              <a:gd name="T9" fmla="*/ 429 h 781"/>
            </a:gdLst>
            <a:ahLst/>
            <a:cxnLst>
              <a:cxn ang="0">
                <a:pos x="T0" y="T1"/>
              </a:cxn>
              <a:cxn ang="0">
                <a:pos x="T2" y="T3"/>
              </a:cxn>
              <a:cxn ang="0">
                <a:pos x="T4" y="T5"/>
              </a:cxn>
              <a:cxn ang="0">
                <a:pos x="T6" y="T7"/>
              </a:cxn>
              <a:cxn ang="0">
                <a:pos x="T8" y="T9"/>
              </a:cxn>
            </a:cxnLst>
            <a:rect l="0" t="0" r="r" b="b"/>
            <a:pathLst>
              <a:path w="987" h="781">
                <a:moveTo>
                  <a:pt x="987" y="429"/>
                </a:moveTo>
                <a:lnTo>
                  <a:pt x="315" y="781"/>
                </a:lnTo>
                <a:cubicBezTo>
                  <a:pt x="164" y="752"/>
                  <a:pt x="73" y="417"/>
                  <a:pt x="47" y="291"/>
                </a:cubicBezTo>
                <a:cubicBezTo>
                  <a:pt x="21" y="165"/>
                  <a:pt x="0" y="0"/>
                  <a:pt x="157" y="23"/>
                </a:cubicBezTo>
                <a:lnTo>
                  <a:pt x="987" y="429"/>
                </a:lnTo>
                <a:close/>
              </a:path>
            </a:pathLst>
          </a:custGeom>
          <a:solidFill>
            <a:srgbClr val="0000FF">
              <a:alpha val="50999"/>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41" name="AutoShape 357"/>
          <p:cNvSpPr>
            <a:spLocks noChangeArrowheads="1"/>
          </p:cNvSpPr>
          <p:nvPr/>
        </p:nvSpPr>
        <p:spPr bwMode="auto">
          <a:xfrm>
            <a:off x="2832100" y="2170113"/>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16742" name="AutoShape 358"/>
          <p:cNvSpPr>
            <a:spLocks noChangeArrowheads="1"/>
          </p:cNvSpPr>
          <p:nvPr/>
        </p:nvSpPr>
        <p:spPr bwMode="auto">
          <a:xfrm>
            <a:off x="2663825" y="1852613"/>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16743" name="AutoShape 359"/>
          <p:cNvSpPr>
            <a:spLocks noChangeArrowheads="1"/>
          </p:cNvSpPr>
          <p:nvPr/>
        </p:nvSpPr>
        <p:spPr bwMode="auto">
          <a:xfrm>
            <a:off x="2530475" y="1503363"/>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16744" name="Freeform 360"/>
          <p:cNvSpPr>
            <a:spLocks/>
          </p:cNvSpPr>
          <p:nvPr/>
        </p:nvSpPr>
        <p:spPr bwMode="auto">
          <a:xfrm rot="10800000">
            <a:off x="2700338" y="1731963"/>
            <a:ext cx="276225" cy="430212"/>
          </a:xfrm>
          <a:custGeom>
            <a:avLst/>
            <a:gdLst>
              <a:gd name="T0" fmla="*/ 0 w 502"/>
              <a:gd name="T1" fmla="*/ 366 h 783"/>
              <a:gd name="T2" fmla="*/ 0 w 502"/>
              <a:gd name="T3" fmla="*/ 418 h 783"/>
              <a:gd name="T4" fmla="*/ 20 w 502"/>
              <a:gd name="T5" fmla="*/ 434 h 783"/>
              <a:gd name="T6" fmla="*/ 84 w 502"/>
              <a:gd name="T7" fmla="*/ 434 h 783"/>
              <a:gd name="T8" fmla="*/ 100 w 502"/>
              <a:gd name="T9" fmla="*/ 722 h 783"/>
              <a:gd name="T10" fmla="*/ 142 w 502"/>
              <a:gd name="T11" fmla="*/ 782 h 783"/>
              <a:gd name="T12" fmla="*/ 196 w 502"/>
              <a:gd name="T13" fmla="*/ 714 h 783"/>
              <a:gd name="T14" fmla="*/ 244 w 502"/>
              <a:gd name="T15" fmla="*/ 426 h 783"/>
              <a:gd name="T16" fmla="*/ 398 w 502"/>
              <a:gd name="T17" fmla="*/ 416 h 783"/>
              <a:gd name="T18" fmla="*/ 430 w 502"/>
              <a:gd name="T19" fmla="*/ 520 h 783"/>
              <a:gd name="T20" fmla="*/ 458 w 502"/>
              <a:gd name="T21" fmla="*/ 542 h 783"/>
              <a:gd name="T22" fmla="*/ 486 w 502"/>
              <a:gd name="T23" fmla="*/ 512 h 783"/>
              <a:gd name="T24" fmla="*/ 502 w 502"/>
              <a:gd name="T25" fmla="*/ 398 h 783"/>
              <a:gd name="T26" fmla="*/ 482 w 502"/>
              <a:gd name="T27" fmla="*/ 272 h 783"/>
              <a:gd name="T28" fmla="*/ 456 w 502"/>
              <a:gd name="T29" fmla="*/ 246 h 783"/>
              <a:gd name="T30" fmla="*/ 436 w 502"/>
              <a:gd name="T31" fmla="*/ 272 h 783"/>
              <a:gd name="T32" fmla="*/ 400 w 502"/>
              <a:gd name="T33" fmla="*/ 374 h 783"/>
              <a:gd name="T34" fmla="*/ 244 w 502"/>
              <a:gd name="T35" fmla="*/ 360 h 783"/>
              <a:gd name="T36" fmla="*/ 192 w 502"/>
              <a:gd name="T37" fmla="*/ 60 h 783"/>
              <a:gd name="T38" fmla="*/ 142 w 502"/>
              <a:gd name="T39" fmla="*/ 2 h 783"/>
              <a:gd name="T40" fmla="*/ 98 w 502"/>
              <a:gd name="T41" fmla="*/ 62 h 783"/>
              <a:gd name="T42" fmla="*/ 80 w 502"/>
              <a:gd name="T43" fmla="*/ 350 h 783"/>
              <a:gd name="T44" fmla="*/ 16 w 502"/>
              <a:gd name="T45" fmla="*/ 352 h 783"/>
              <a:gd name="T46" fmla="*/ 0 w 502"/>
              <a:gd name="T47" fmla="*/ 366 h 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02" h="783">
                <a:moveTo>
                  <a:pt x="0" y="366"/>
                </a:moveTo>
                <a:lnTo>
                  <a:pt x="0" y="418"/>
                </a:lnTo>
                <a:cubicBezTo>
                  <a:pt x="3" y="429"/>
                  <a:pt x="6" y="431"/>
                  <a:pt x="20" y="434"/>
                </a:cubicBezTo>
                <a:lnTo>
                  <a:pt x="84" y="434"/>
                </a:lnTo>
                <a:lnTo>
                  <a:pt x="100" y="722"/>
                </a:lnTo>
                <a:cubicBezTo>
                  <a:pt x="110" y="780"/>
                  <a:pt x="126" y="783"/>
                  <a:pt x="142" y="782"/>
                </a:cubicBezTo>
                <a:cubicBezTo>
                  <a:pt x="158" y="781"/>
                  <a:pt x="179" y="773"/>
                  <a:pt x="196" y="714"/>
                </a:cubicBezTo>
                <a:lnTo>
                  <a:pt x="244" y="426"/>
                </a:lnTo>
                <a:lnTo>
                  <a:pt x="398" y="416"/>
                </a:lnTo>
                <a:lnTo>
                  <a:pt x="430" y="520"/>
                </a:lnTo>
                <a:cubicBezTo>
                  <a:pt x="440" y="541"/>
                  <a:pt x="449" y="543"/>
                  <a:pt x="458" y="542"/>
                </a:cubicBezTo>
                <a:cubicBezTo>
                  <a:pt x="467" y="541"/>
                  <a:pt x="479" y="536"/>
                  <a:pt x="486" y="512"/>
                </a:cubicBezTo>
                <a:lnTo>
                  <a:pt x="502" y="398"/>
                </a:lnTo>
                <a:lnTo>
                  <a:pt x="482" y="272"/>
                </a:lnTo>
                <a:cubicBezTo>
                  <a:pt x="474" y="247"/>
                  <a:pt x="464" y="246"/>
                  <a:pt x="456" y="246"/>
                </a:cubicBezTo>
                <a:cubicBezTo>
                  <a:pt x="448" y="246"/>
                  <a:pt x="445" y="251"/>
                  <a:pt x="436" y="272"/>
                </a:cubicBezTo>
                <a:lnTo>
                  <a:pt x="400" y="374"/>
                </a:lnTo>
                <a:lnTo>
                  <a:pt x="244" y="360"/>
                </a:lnTo>
                <a:lnTo>
                  <a:pt x="192" y="60"/>
                </a:lnTo>
                <a:cubicBezTo>
                  <a:pt x="175" y="0"/>
                  <a:pt x="158" y="2"/>
                  <a:pt x="142" y="2"/>
                </a:cubicBezTo>
                <a:cubicBezTo>
                  <a:pt x="126" y="2"/>
                  <a:pt x="108" y="4"/>
                  <a:pt x="98" y="62"/>
                </a:cubicBezTo>
                <a:lnTo>
                  <a:pt x="80" y="350"/>
                </a:lnTo>
                <a:lnTo>
                  <a:pt x="16" y="352"/>
                </a:lnTo>
                <a:cubicBezTo>
                  <a:pt x="3" y="355"/>
                  <a:pt x="3" y="363"/>
                  <a:pt x="0" y="366"/>
                </a:cubicBezTo>
                <a:close/>
              </a:path>
            </a:pathLst>
          </a:cu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45" name="Freeform 361"/>
          <p:cNvSpPr>
            <a:spLocks/>
          </p:cNvSpPr>
          <p:nvPr/>
        </p:nvSpPr>
        <p:spPr bwMode="auto">
          <a:xfrm rot="9758759">
            <a:off x="2762250" y="2036763"/>
            <a:ext cx="276225" cy="430212"/>
          </a:xfrm>
          <a:custGeom>
            <a:avLst/>
            <a:gdLst>
              <a:gd name="T0" fmla="*/ 0 w 502"/>
              <a:gd name="T1" fmla="*/ 366 h 783"/>
              <a:gd name="T2" fmla="*/ 0 w 502"/>
              <a:gd name="T3" fmla="*/ 418 h 783"/>
              <a:gd name="T4" fmla="*/ 20 w 502"/>
              <a:gd name="T5" fmla="*/ 434 h 783"/>
              <a:gd name="T6" fmla="*/ 84 w 502"/>
              <a:gd name="T7" fmla="*/ 434 h 783"/>
              <a:gd name="T8" fmla="*/ 100 w 502"/>
              <a:gd name="T9" fmla="*/ 722 h 783"/>
              <a:gd name="T10" fmla="*/ 142 w 502"/>
              <a:gd name="T11" fmla="*/ 782 h 783"/>
              <a:gd name="T12" fmla="*/ 196 w 502"/>
              <a:gd name="T13" fmla="*/ 714 h 783"/>
              <a:gd name="T14" fmla="*/ 244 w 502"/>
              <a:gd name="T15" fmla="*/ 426 h 783"/>
              <a:gd name="T16" fmla="*/ 398 w 502"/>
              <a:gd name="T17" fmla="*/ 416 h 783"/>
              <a:gd name="T18" fmla="*/ 430 w 502"/>
              <a:gd name="T19" fmla="*/ 520 h 783"/>
              <a:gd name="T20" fmla="*/ 458 w 502"/>
              <a:gd name="T21" fmla="*/ 542 h 783"/>
              <a:gd name="T22" fmla="*/ 486 w 502"/>
              <a:gd name="T23" fmla="*/ 512 h 783"/>
              <a:gd name="T24" fmla="*/ 502 w 502"/>
              <a:gd name="T25" fmla="*/ 398 h 783"/>
              <a:gd name="T26" fmla="*/ 482 w 502"/>
              <a:gd name="T27" fmla="*/ 272 h 783"/>
              <a:gd name="T28" fmla="*/ 456 w 502"/>
              <a:gd name="T29" fmla="*/ 246 h 783"/>
              <a:gd name="T30" fmla="*/ 436 w 502"/>
              <a:gd name="T31" fmla="*/ 272 h 783"/>
              <a:gd name="T32" fmla="*/ 400 w 502"/>
              <a:gd name="T33" fmla="*/ 374 h 783"/>
              <a:gd name="T34" fmla="*/ 244 w 502"/>
              <a:gd name="T35" fmla="*/ 360 h 783"/>
              <a:gd name="T36" fmla="*/ 192 w 502"/>
              <a:gd name="T37" fmla="*/ 60 h 783"/>
              <a:gd name="T38" fmla="*/ 142 w 502"/>
              <a:gd name="T39" fmla="*/ 2 h 783"/>
              <a:gd name="T40" fmla="*/ 98 w 502"/>
              <a:gd name="T41" fmla="*/ 62 h 783"/>
              <a:gd name="T42" fmla="*/ 80 w 502"/>
              <a:gd name="T43" fmla="*/ 350 h 783"/>
              <a:gd name="T44" fmla="*/ 16 w 502"/>
              <a:gd name="T45" fmla="*/ 352 h 783"/>
              <a:gd name="T46" fmla="*/ 0 w 502"/>
              <a:gd name="T47" fmla="*/ 366 h 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02" h="783">
                <a:moveTo>
                  <a:pt x="0" y="366"/>
                </a:moveTo>
                <a:lnTo>
                  <a:pt x="0" y="418"/>
                </a:lnTo>
                <a:cubicBezTo>
                  <a:pt x="3" y="429"/>
                  <a:pt x="6" y="431"/>
                  <a:pt x="20" y="434"/>
                </a:cubicBezTo>
                <a:lnTo>
                  <a:pt x="84" y="434"/>
                </a:lnTo>
                <a:lnTo>
                  <a:pt x="100" y="722"/>
                </a:lnTo>
                <a:cubicBezTo>
                  <a:pt x="110" y="780"/>
                  <a:pt x="126" y="783"/>
                  <a:pt x="142" y="782"/>
                </a:cubicBezTo>
                <a:cubicBezTo>
                  <a:pt x="158" y="781"/>
                  <a:pt x="179" y="773"/>
                  <a:pt x="196" y="714"/>
                </a:cubicBezTo>
                <a:lnTo>
                  <a:pt x="244" y="426"/>
                </a:lnTo>
                <a:lnTo>
                  <a:pt x="398" y="416"/>
                </a:lnTo>
                <a:lnTo>
                  <a:pt x="430" y="520"/>
                </a:lnTo>
                <a:cubicBezTo>
                  <a:pt x="440" y="541"/>
                  <a:pt x="449" y="543"/>
                  <a:pt x="458" y="542"/>
                </a:cubicBezTo>
                <a:cubicBezTo>
                  <a:pt x="467" y="541"/>
                  <a:pt x="479" y="536"/>
                  <a:pt x="486" y="512"/>
                </a:cubicBezTo>
                <a:lnTo>
                  <a:pt x="502" y="398"/>
                </a:lnTo>
                <a:lnTo>
                  <a:pt x="482" y="272"/>
                </a:lnTo>
                <a:cubicBezTo>
                  <a:pt x="474" y="247"/>
                  <a:pt x="464" y="246"/>
                  <a:pt x="456" y="246"/>
                </a:cubicBezTo>
                <a:cubicBezTo>
                  <a:pt x="448" y="246"/>
                  <a:pt x="445" y="251"/>
                  <a:pt x="436" y="272"/>
                </a:cubicBezTo>
                <a:lnTo>
                  <a:pt x="400" y="374"/>
                </a:lnTo>
                <a:lnTo>
                  <a:pt x="244" y="360"/>
                </a:lnTo>
                <a:lnTo>
                  <a:pt x="192" y="60"/>
                </a:lnTo>
                <a:cubicBezTo>
                  <a:pt x="175" y="0"/>
                  <a:pt x="158" y="2"/>
                  <a:pt x="142" y="2"/>
                </a:cubicBezTo>
                <a:cubicBezTo>
                  <a:pt x="126" y="2"/>
                  <a:pt x="108" y="4"/>
                  <a:pt x="98" y="62"/>
                </a:cubicBezTo>
                <a:lnTo>
                  <a:pt x="80" y="350"/>
                </a:lnTo>
                <a:lnTo>
                  <a:pt x="16" y="352"/>
                </a:lnTo>
                <a:cubicBezTo>
                  <a:pt x="3" y="355"/>
                  <a:pt x="3" y="363"/>
                  <a:pt x="0" y="366"/>
                </a:cubicBezTo>
                <a:close/>
              </a:path>
            </a:pathLst>
          </a:cu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46" name="AutoShape 362"/>
          <p:cNvSpPr>
            <a:spLocks noChangeArrowheads="1"/>
          </p:cNvSpPr>
          <p:nvPr/>
        </p:nvSpPr>
        <p:spPr bwMode="auto">
          <a:xfrm>
            <a:off x="3917950" y="1843088"/>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16747" name="AutoShape 363"/>
          <p:cNvSpPr>
            <a:spLocks noChangeArrowheads="1"/>
          </p:cNvSpPr>
          <p:nvPr/>
        </p:nvSpPr>
        <p:spPr bwMode="auto">
          <a:xfrm>
            <a:off x="3933825" y="1839913"/>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16748" name="Freeform 364"/>
          <p:cNvSpPr>
            <a:spLocks/>
          </p:cNvSpPr>
          <p:nvPr/>
        </p:nvSpPr>
        <p:spPr bwMode="auto">
          <a:xfrm rot="10510446">
            <a:off x="2749550" y="1849438"/>
            <a:ext cx="276225" cy="430212"/>
          </a:xfrm>
          <a:custGeom>
            <a:avLst/>
            <a:gdLst>
              <a:gd name="T0" fmla="*/ 0 w 502"/>
              <a:gd name="T1" fmla="*/ 366 h 783"/>
              <a:gd name="T2" fmla="*/ 0 w 502"/>
              <a:gd name="T3" fmla="*/ 418 h 783"/>
              <a:gd name="T4" fmla="*/ 20 w 502"/>
              <a:gd name="T5" fmla="*/ 434 h 783"/>
              <a:gd name="T6" fmla="*/ 84 w 502"/>
              <a:gd name="T7" fmla="*/ 434 h 783"/>
              <a:gd name="T8" fmla="*/ 100 w 502"/>
              <a:gd name="T9" fmla="*/ 722 h 783"/>
              <a:gd name="T10" fmla="*/ 142 w 502"/>
              <a:gd name="T11" fmla="*/ 782 h 783"/>
              <a:gd name="T12" fmla="*/ 196 w 502"/>
              <a:gd name="T13" fmla="*/ 714 h 783"/>
              <a:gd name="T14" fmla="*/ 244 w 502"/>
              <a:gd name="T15" fmla="*/ 426 h 783"/>
              <a:gd name="T16" fmla="*/ 398 w 502"/>
              <a:gd name="T17" fmla="*/ 416 h 783"/>
              <a:gd name="T18" fmla="*/ 430 w 502"/>
              <a:gd name="T19" fmla="*/ 520 h 783"/>
              <a:gd name="T20" fmla="*/ 458 w 502"/>
              <a:gd name="T21" fmla="*/ 542 h 783"/>
              <a:gd name="T22" fmla="*/ 486 w 502"/>
              <a:gd name="T23" fmla="*/ 512 h 783"/>
              <a:gd name="T24" fmla="*/ 502 w 502"/>
              <a:gd name="T25" fmla="*/ 398 h 783"/>
              <a:gd name="T26" fmla="*/ 482 w 502"/>
              <a:gd name="T27" fmla="*/ 272 h 783"/>
              <a:gd name="T28" fmla="*/ 456 w 502"/>
              <a:gd name="T29" fmla="*/ 246 h 783"/>
              <a:gd name="T30" fmla="*/ 436 w 502"/>
              <a:gd name="T31" fmla="*/ 272 h 783"/>
              <a:gd name="T32" fmla="*/ 400 w 502"/>
              <a:gd name="T33" fmla="*/ 374 h 783"/>
              <a:gd name="T34" fmla="*/ 244 w 502"/>
              <a:gd name="T35" fmla="*/ 360 h 783"/>
              <a:gd name="T36" fmla="*/ 192 w 502"/>
              <a:gd name="T37" fmla="*/ 60 h 783"/>
              <a:gd name="T38" fmla="*/ 142 w 502"/>
              <a:gd name="T39" fmla="*/ 2 h 783"/>
              <a:gd name="T40" fmla="*/ 98 w 502"/>
              <a:gd name="T41" fmla="*/ 62 h 783"/>
              <a:gd name="T42" fmla="*/ 80 w 502"/>
              <a:gd name="T43" fmla="*/ 350 h 783"/>
              <a:gd name="T44" fmla="*/ 16 w 502"/>
              <a:gd name="T45" fmla="*/ 352 h 783"/>
              <a:gd name="T46" fmla="*/ 0 w 502"/>
              <a:gd name="T47" fmla="*/ 366 h 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02" h="783">
                <a:moveTo>
                  <a:pt x="0" y="366"/>
                </a:moveTo>
                <a:lnTo>
                  <a:pt x="0" y="418"/>
                </a:lnTo>
                <a:cubicBezTo>
                  <a:pt x="3" y="429"/>
                  <a:pt x="6" y="431"/>
                  <a:pt x="20" y="434"/>
                </a:cubicBezTo>
                <a:lnTo>
                  <a:pt x="84" y="434"/>
                </a:lnTo>
                <a:lnTo>
                  <a:pt x="100" y="722"/>
                </a:lnTo>
                <a:cubicBezTo>
                  <a:pt x="110" y="780"/>
                  <a:pt x="126" y="783"/>
                  <a:pt x="142" y="782"/>
                </a:cubicBezTo>
                <a:cubicBezTo>
                  <a:pt x="158" y="781"/>
                  <a:pt x="179" y="773"/>
                  <a:pt x="196" y="714"/>
                </a:cubicBezTo>
                <a:lnTo>
                  <a:pt x="244" y="426"/>
                </a:lnTo>
                <a:lnTo>
                  <a:pt x="398" y="416"/>
                </a:lnTo>
                <a:lnTo>
                  <a:pt x="430" y="520"/>
                </a:lnTo>
                <a:cubicBezTo>
                  <a:pt x="440" y="541"/>
                  <a:pt x="449" y="543"/>
                  <a:pt x="458" y="542"/>
                </a:cubicBezTo>
                <a:cubicBezTo>
                  <a:pt x="467" y="541"/>
                  <a:pt x="479" y="536"/>
                  <a:pt x="486" y="512"/>
                </a:cubicBezTo>
                <a:lnTo>
                  <a:pt x="502" y="398"/>
                </a:lnTo>
                <a:lnTo>
                  <a:pt x="482" y="272"/>
                </a:lnTo>
                <a:cubicBezTo>
                  <a:pt x="474" y="247"/>
                  <a:pt x="464" y="246"/>
                  <a:pt x="456" y="246"/>
                </a:cubicBezTo>
                <a:cubicBezTo>
                  <a:pt x="448" y="246"/>
                  <a:pt x="445" y="251"/>
                  <a:pt x="436" y="272"/>
                </a:cubicBezTo>
                <a:lnTo>
                  <a:pt x="400" y="374"/>
                </a:lnTo>
                <a:lnTo>
                  <a:pt x="244" y="360"/>
                </a:lnTo>
                <a:lnTo>
                  <a:pt x="192" y="60"/>
                </a:lnTo>
                <a:cubicBezTo>
                  <a:pt x="175" y="0"/>
                  <a:pt x="158" y="2"/>
                  <a:pt x="142" y="2"/>
                </a:cubicBezTo>
                <a:cubicBezTo>
                  <a:pt x="126" y="2"/>
                  <a:pt x="108" y="4"/>
                  <a:pt x="98" y="62"/>
                </a:cubicBezTo>
                <a:lnTo>
                  <a:pt x="80" y="350"/>
                </a:lnTo>
                <a:lnTo>
                  <a:pt x="16" y="352"/>
                </a:lnTo>
                <a:cubicBezTo>
                  <a:pt x="3" y="355"/>
                  <a:pt x="3" y="363"/>
                  <a:pt x="0" y="366"/>
                </a:cubicBezTo>
                <a:close/>
              </a:path>
            </a:pathLst>
          </a:custGeom>
          <a:solidFill>
            <a:srgbClr val="FF99CC"/>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49" name="AutoShape 365"/>
          <p:cNvSpPr>
            <a:spLocks noChangeArrowheads="1"/>
          </p:cNvSpPr>
          <p:nvPr/>
        </p:nvSpPr>
        <p:spPr bwMode="auto">
          <a:xfrm>
            <a:off x="3905250" y="1817688"/>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16801" name="Group 417"/>
          <p:cNvGrpSpPr>
            <a:grpSpLocks/>
          </p:cNvGrpSpPr>
          <p:nvPr/>
        </p:nvGrpSpPr>
        <p:grpSpPr bwMode="auto">
          <a:xfrm>
            <a:off x="2844800" y="3157538"/>
            <a:ext cx="228600" cy="212725"/>
            <a:chOff x="319" y="2966"/>
            <a:chExt cx="90" cy="84"/>
          </a:xfrm>
        </p:grpSpPr>
        <p:sp>
          <p:nvSpPr>
            <p:cNvPr id="16802" name="AutoShape 418"/>
            <p:cNvSpPr>
              <a:spLocks noChangeAspect="1" noChangeArrowheads="1" noTextEdit="1"/>
            </p:cNvSpPr>
            <p:nvPr/>
          </p:nvSpPr>
          <p:spPr bwMode="auto">
            <a:xfrm>
              <a:off x="319" y="2966"/>
              <a:ext cx="90" cy="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6803" name="Freeform 419"/>
            <p:cNvSpPr>
              <a:spLocks/>
            </p:cNvSpPr>
            <p:nvPr/>
          </p:nvSpPr>
          <p:spPr bwMode="auto">
            <a:xfrm>
              <a:off x="320" y="2966"/>
              <a:ext cx="88" cy="84"/>
            </a:xfrm>
            <a:custGeom>
              <a:avLst/>
              <a:gdLst>
                <a:gd name="T0" fmla="*/ 394 w 787"/>
                <a:gd name="T1" fmla="*/ 755 h 755"/>
                <a:gd name="T2" fmla="*/ 457 w 787"/>
                <a:gd name="T3" fmla="*/ 751 h 755"/>
                <a:gd name="T4" fmla="*/ 518 w 787"/>
                <a:gd name="T5" fmla="*/ 737 h 755"/>
                <a:gd name="T6" fmla="*/ 574 w 787"/>
                <a:gd name="T7" fmla="*/ 713 h 755"/>
                <a:gd name="T8" fmla="*/ 626 w 787"/>
                <a:gd name="T9" fmla="*/ 683 h 755"/>
                <a:gd name="T10" fmla="*/ 672 w 787"/>
                <a:gd name="T11" fmla="*/ 645 h 755"/>
                <a:gd name="T12" fmla="*/ 711 w 787"/>
                <a:gd name="T13" fmla="*/ 600 h 755"/>
                <a:gd name="T14" fmla="*/ 743 w 787"/>
                <a:gd name="T15" fmla="*/ 551 h 755"/>
                <a:gd name="T16" fmla="*/ 768 w 787"/>
                <a:gd name="T17" fmla="*/ 497 h 755"/>
                <a:gd name="T18" fmla="*/ 782 w 787"/>
                <a:gd name="T19" fmla="*/ 438 h 755"/>
                <a:gd name="T20" fmla="*/ 787 w 787"/>
                <a:gd name="T21" fmla="*/ 378 h 755"/>
                <a:gd name="T22" fmla="*/ 787 w 787"/>
                <a:gd name="T23" fmla="*/ 378 h 755"/>
                <a:gd name="T24" fmla="*/ 782 w 787"/>
                <a:gd name="T25" fmla="*/ 316 h 755"/>
                <a:gd name="T26" fmla="*/ 768 w 787"/>
                <a:gd name="T27" fmla="*/ 258 h 755"/>
                <a:gd name="T28" fmla="*/ 743 w 787"/>
                <a:gd name="T29" fmla="*/ 204 h 755"/>
                <a:gd name="T30" fmla="*/ 711 w 787"/>
                <a:gd name="T31" fmla="*/ 154 h 755"/>
                <a:gd name="T32" fmla="*/ 672 w 787"/>
                <a:gd name="T33" fmla="*/ 110 h 755"/>
                <a:gd name="T34" fmla="*/ 626 w 787"/>
                <a:gd name="T35" fmla="*/ 72 h 755"/>
                <a:gd name="T36" fmla="*/ 574 w 787"/>
                <a:gd name="T37" fmla="*/ 42 h 755"/>
                <a:gd name="T38" fmla="*/ 518 w 787"/>
                <a:gd name="T39" fmla="*/ 18 h 755"/>
                <a:gd name="T40" fmla="*/ 457 w 787"/>
                <a:gd name="T41" fmla="*/ 4 h 755"/>
                <a:gd name="T42" fmla="*/ 394 w 787"/>
                <a:gd name="T43" fmla="*/ 0 h 755"/>
                <a:gd name="T44" fmla="*/ 394 w 787"/>
                <a:gd name="T45" fmla="*/ 0 h 755"/>
                <a:gd name="T46" fmla="*/ 330 w 787"/>
                <a:gd name="T47" fmla="*/ 4 h 755"/>
                <a:gd name="T48" fmla="*/ 269 w 787"/>
                <a:gd name="T49" fmla="*/ 18 h 755"/>
                <a:gd name="T50" fmla="*/ 213 w 787"/>
                <a:gd name="T51" fmla="*/ 42 h 755"/>
                <a:gd name="T52" fmla="*/ 161 w 787"/>
                <a:gd name="T53" fmla="*/ 72 h 755"/>
                <a:gd name="T54" fmla="*/ 115 w 787"/>
                <a:gd name="T55" fmla="*/ 110 h 755"/>
                <a:gd name="T56" fmla="*/ 76 w 787"/>
                <a:gd name="T57" fmla="*/ 154 h 755"/>
                <a:gd name="T58" fmla="*/ 44 w 787"/>
                <a:gd name="T59" fmla="*/ 204 h 755"/>
                <a:gd name="T60" fmla="*/ 19 w 787"/>
                <a:gd name="T61" fmla="*/ 258 h 755"/>
                <a:gd name="T62" fmla="*/ 5 w 787"/>
                <a:gd name="T63" fmla="*/ 316 h 755"/>
                <a:gd name="T64" fmla="*/ 0 w 787"/>
                <a:gd name="T65" fmla="*/ 378 h 755"/>
                <a:gd name="T66" fmla="*/ 0 w 787"/>
                <a:gd name="T67" fmla="*/ 378 h 755"/>
                <a:gd name="T68" fmla="*/ 5 w 787"/>
                <a:gd name="T69" fmla="*/ 438 h 755"/>
                <a:gd name="T70" fmla="*/ 19 w 787"/>
                <a:gd name="T71" fmla="*/ 497 h 755"/>
                <a:gd name="T72" fmla="*/ 44 w 787"/>
                <a:gd name="T73" fmla="*/ 551 h 755"/>
                <a:gd name="T74" fmla="*/ 76 w 787"/>
                <a:gd name="T75" fmla="*/ 600 h 755"/>
                <a:gd name="T76" fmla="*/ 115 w 787"/>
                <a:gd name="T77" fmla="*/ 645 h 755"/>
                <a:gd name="T78" fmla="*/ 161 w 787"/>
                <a:gd name="T79" fmla="*/ 683 h 755"/>
                <a:gd name="T80" fmla="*/ 213 w 787"/>
                <a:gd name="T81" fmla="*/ 713 h 755"/>
                <a:gd name="T82" fmla="*/ 269 w 787"/>
                <a:gd name="T83" fmla="*/ 737 h 755"/>
                <a:gd name="T84" fmla="*/ 330 w 787"/>
                <a:gd name="T85" fmla="*/ 751 h 755"/>
                <a:gd name="T86" fmla="*/ 394 w 787"/>
                <a:gd name="T87" fmla="*/ 755 h 755"/>
                <a:gd name="T88" fmla="*/ 394 w 787"/>
                <a:gd name="T89" fmla="*/ 755 h 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87" h="755">
                  <a:moveTo>
                    <a:pt x="394" y="755"/>
                  </a:moveTo>
                  <a:lnTo>
                    <a:pt x="457" y="751"/>
                  </a:lnTo>
                  <a:lnTo>
                    <a:pt x="518" y="737"/>
                  </a:lnTo>
                  <a:lnTo>
                    <a:pt x="574" y="713"/>
                  </a:lnTo>
                  <a:lnTo>
                    <a:pt x="626" y="683"/>
                  </a:lnTo>
                  <a:lnTo>
                    <a:pt x="672" y="645"/>
                  </a:lnTo>
                  <a:lnTo>
                    <a:pt x="711" y="600"/>
                  </a:lnTo>
                  <a:lnTo>
                    <a:pt x="743" y="551"/>
                  </a:lnTo>
                  <a:lnTo>
                    <a:pt x="768" y="497"/>
                  </a:lnTo>
                  <a:lnTo>
                    <a:pt x="782" y="438"/>
                  </a:lnTo>
                  <a:lnTo>
                    <a:pt x="787" y="378"/>
                  </a:lnTo>
                  <a:lnTo>
                    <a:pt x="787" y="378"/>
                  </a:lnTo>
                  <a:lnTo>
                    <a:pt x="782" y="316"/>
                  </a:lnTo>
                  <a:lnTo>
                    <a:pt x="768" y="258"/>
                  </a:lnTo>
                  <a:lnTo>
                    <a:pt x="743" y="204"/>
                  </a:lnTo>
                  <a:lnTo>
                    <a:pt x="711" y="154"/>
                  </a:lnTo>
                  <a:lnTo>
                    <a:pt x="672" y="110"/>
                  </a:lnTo>
                  <a:lnTo>
                    <a:pt x="626" y="72"/>
                  </a:lnTo>
                  <a:lnTo>
                    <a:pt x="574" y="42"/>
                  </a:lnTo>
                  <a:lnTo>
                    <a:pt x="518" y="18"/>
                  </a:lnTo>
                  <a:lnTo>
                    <a:pt x="457" y="4"/>
                  </a:lnTo>
                  <a:lnTo>
                    <a:pt x="394" y="0"/>
                  </a:lnTo>
                  <a:lnTo>
                    <a:pt x="394" y="0"/>
                  </a:lnTo>
                  <a:lnTo>
                    <a:pt x="330" y="4"/>
                  </a:lnTo>
                  <a:lnTo>
                    <a:pt x="269" y="18"/>
                  </a:lnTo>
                  <a:lnTo>
                    <a:pt x="213" y="42"/>
                  </a:lnTo>
                  <a:lnTo>
                    <a:pt x="161" y="72"/>
                  </a:lnTo>
                  <a:lnTo>
                    <a:pt x="115" y="110"/>
                  </a:lnTo>
                  <a:lnTo>
                    <a:pt x="76" y="154"/>
                  </a:lnTo>
                  <a:lnTo>
                    <a:pt x="44" y="204"/>
                  </a:lnTo>
                  <a:lnTo>
                    <a:pt x="19" y="258"/>
                  </a:lnTo>
                  <a:lnTo>
                    <a:pt x="5" y="316"/>
                  </a:lnTo>
                  <a:lnTo>
                    <a:pt x="0" y="378"/>
                  </a:lnTo>
                  <a:lnTo>
                    <a:pt x="0" y="378"/>
                  </a:lnTo>
                  <a:lnTo>
                    <a:pt x="5" y="438"/>
                  </a:lnTo>
                  <a:lnTo>
                    <a:pt x="19" y="497"/>
                  </a:lnTo>
                  <a:lnTo>
                    <a:pt x="44" y="551"/>
                  </a:lnTo>
                  <a:lnTo>
                    <a:pt x="76" y="600"/>
                  </a:lnTo>
                  <a:lnTo>
                    <a:pt x="115" y="645"/>
                  </a:lnTo>
                  <a:lnTo>
                    <a:pt x="161" y="683"/>
                  </a:lnTo>
                  <a:lnTo>
                    <a:pt x="213" y="713"/>
                  </a:lnTo>
                  <a:lnTo>
                    <a:pt x="269" y="737"/>
                  </a:lnTo>
                  <a:lnTo>
                    <a:pt x="330" y="751"/>
                  </a:lnTo>
                  <a:lnTo>
                    <a:pt x="394" y="755"/>
                  </a:lnTo>
                  <a:lnTo>
                    <a:pt x="394" y="7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804" name="Freeform 420"/>
            <p:cNvSpPr>
              <a:spLocks/>
            </p:cNvSpPr>
            <p:nvPr/>
          </p:nvSpPr>
          <p:spPr bwMode="auto">
            <a:xfrm>
              <a:off x="326" y="2971"/>
              <a:ext cx="77" cy="74"/>
            </a:xfrm>
            <a:custGeom>
              <a:avLst/>
              <a:gdLst>
                <a:gd name="T0" fmla="*/ 347 w 695"/>
                <a:gd name="T1" fmla="*/ 668 h 668"/>
                <a:gd name="T2" fmla="*/ 404 w 695"/>
                <a:gd name="T3" fmla="*/ 663 h 668"/>
                <a:gd name="T4" fmla="*/ 458 w 695"/>
                <a:gd name="T5" fmla="*/ 650 h 668"/>
                <a:gd name="T6" fmla="*/ 507 w 695"/>
                <a:gd name="T7" fmla="*/ 630 h 668"/>
                <a:gd name="T8" fmla="*/ 552 w 695"/>
                <a:gd name="T9" fmla="*/ 603 h 668"/>
                <a:gd name="T10" fmla="*/ 593 w 695"/>
                <a:gd name="T11" fmla="*/ 569 h 668"/>
                <a:gd name="T12" fmla="*/ 628 w 695"/>
                <a:gd name="T13" fmla="*/ 530 h 668"/>
                <a:gd name="T14" fmla="*/ 656 w 695"/>
                <a:gd name="T15" fmla="*/ 487 h 668"/>
                <a:gd name="T16" fmla="*/ 677 w 695"/>
                <a:gd name="T17" fmla="*/ 440 h 668"/>
                <a:gd name="T18" fmla="*/ 691 w 695"/>
                <a:gd name="T19" fmla="*/ 388 h 668"/>
                <a:gd name="T20" fmla="*/ 695 w 695"/>
                <a:gd name="T21" fmla="*/ 334 h 668"/>
                <a:gd name="T22" fmla="*/ 695 w 695"/>
                <a:gd name="T23" fmla="*/ 334 h 668"/>
                <a:gd name="T24" fmla="*/ 691 w 695"/>
                <a:gd name="T25" fmla="*/ 280 h 668"/>
                <a:gd name="T26" fmla="*/ 677 w 695"/>
                <a:gd name="T27" fmla="*/ 229 h 668"/>
                <a:gd name="T28" fmla="*/ 656 w 695"/>
                <a:gd name="T29" fmla="*/ 180 h 668"/>
                <a:gd name="T30" fmla="*/ 628 w 695"/>
                <a:gd name="T31" fmla="*/ 137 h 668"/>
                <a:gd name="T32" fmla="*/ 593 w 695"/>
                <a:gd name="T33" fmla="*/ 98 h 668"/>
                <a:gd name="T34" fmla="*/ 552 w 695"/>
                <a:gd name="T35" fmla="*/ 65 h 668"/>
                <a:gd name="T36" fmla="*/ 507 w 695"/>
                <a:gd name="T37" fmla="*/ 38 h 668"/>
                <a:gd name="T38" fmla="*/ 458 w 695"/>
                <a:gd name="T39" fmla="*/ 17 h 668"/>
                <a:gd name="T40" fmla="*/ 404 w 695"/>
                <a:gd name="T41" fmla="*/ 4 h 668"/>
                <a:gd name="T42" fmla="*/ 347 w 695"/>
                <a:gd name="T43" fmla="*/ 0 h 668"/>
                <a:gd name="T44" fmla="*/ 347 w 695"/>
                <a:gd name="T45" fmla="*/ 0 h 668"/>
                <a:gd name="T46" fmla="*/ 291 w 695"/>
                <a:gd name="T47" fmla="*/ 4 h 668"/>
                <a:gd name="T48" fmla="*/ 238 w 695"/>
                <a:gd name="T49" fmla="*/ 17 h 668"/>
                <a:gd name="T50" fmla="*/ 188 w 695"/>
                <a:gd name="T51" fmla="*/ 38 h 668"/>
                <a:gd name="T52" fmla="*/ 143 w 695"/>
                <a:gd name="T53" fmla="*/ 65 h 668"/>
                <a:gd name="T54" fmla="*/ 102 w 695"/>
                <a:gd name="T55" fmla="*/ 98 h 668"/>
                <a:gd name="T56" fmla="*/ 67 w 695"/>
                <a:gd name="T57" fmla="*/ 137 h 668"/>
                <a:gd name="T58" fmla="*/ 39 w 695"/>
                <a:gd name="T59" fmla="*/ 180 h 668"/>
                <a:gd name="T60" fmla="*/ 18 w 695"/>
                <a:gd name="T61" fmla="*/ 229 h 668"/>
                <a:gd name="T62" fmla="*/ 4 w 695"/>
                <a:gd name="T63" fmla="*/ 280 h 668"/>
                <a:gd name="T64" fmla="*/ 0 w 695"/>
                <a:gd name="T65" fmla="*/ 334 h 668"/>
                <a:gd name="T66" fmla="*/ 0 w 695"/>
                <a:gd name="T67" fmla="*/ 334 h 668"/>
                <a:gd name="T68" fmla="*/ 4 w 695"/>
                <a:gd name="T69" fmla="*/ 388 h 668"/>
                <a:gd name="T70" fmla="*/ 18 w 695"/>
                <a:gd name="T71" fmla="*/ 440 h 668"/>
                <a:gd name="T72" fmla="*/ 39 w 695"/>
                <a:gd name="T73" fmla="*/ 487 h 668"/>
                <a:gd name="T74" fmla="*/ 67 w 695"/>
                <a:gd name="T75" fmla="*/ 530 h 668"/>
                <a:gd name="T76" fmla="*/ 102 w 695"/>
                <a:gd name="T77" fmla="*/ 569 h 668"/>
                <a:gd name="T78" fmla="*/ 143 w 695"/>
                <a:gd name="T79" fmla="*/ 603 h 668"/>
                <a:gd name="T80" fmla="*/ 188 w 695"/>
                <a:gd name="T81" fmla="*/ 630 h 668"/>
                <a:gd name="T82" fmla="*/ 238 w 695"/>
                <a:gd name="T83" fmla="*/ 650 h 668"/>
                <a:gd name="T84" fmla="*/ 291 w 695"/>
                <a:gd name="T85" fmla="*/ 663 h 668"/>
                <a:gd name="T86" fmla="*/ 347 w 695"/>
                <a:gd name="T87" fmla="*/ 668 h 668"/>
                <a:gd name="T88" fmla="*/ 347 w 695"/>
                <a:gd name="T89" fmla="*/ 668 h 6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95" h="668">
                  <a:moveTo>
                    <a:pt x="347" y="668"/>
                  </a:moveTo>
                  <a:lnTo>
                    <a:pt x="404" y="663"/>
                  </a:lnTo>
                  <a:lnTo>
                    <a:pt x="458" y="650"/>
                  </a:lnTo>
                  <a:lnTo>
                    <a:pt x="507" y="630"/>
                  </a:lnTo>
                  <a:lnTo>
                    <a:pt x="552" y="603"/>
                  </a:lnTo>
                  <a:lnTo>
                    <a:pt x="593" y="569"/>
                  </a:lnTo>
                  <a:lnTo>
                    <a:pt x="628" y="530"/>
                  </a:lnTo>
                  <a:lnTo>
                    <a:pt x="656" y="487"/>
                  </a:lnTo>
                  <a:lnTo>
                    <a:pt x="677" y="440"/>
                  </a:lnTo>
                  <a:lnTo>
                    <a:pt x="691" y="388"/>
                  </a:lnTo>
                  <a:lnTo>
                    <a:pt x="695" y="334"/>
                  </a:lnTo>
                  <a:lnTo>
                    <a:pt x="695" y="334"/>
                  </a:lnTo>
                  <a:lnTo>
                    <a:pt x="691" y="280"/>
                  </a:lnTo>
                  <a:lnTo>
                    <a:pt x="677" y="229"/>
                  </a:lnTo>
                  <a:lnTo>
                    <a:pt x="656" y="180"/>
                  </a:lnTo>
                  <a:lnTo>
                    <a:pt x="628" y="137"/>
                  </a:lnTo>
                  <a:lnTo>
                    <a:pt x="593" y="98"/>
                  </a:lnTo>
                  <a:lnTo>
                    <a:pt x="552" y="65"/>
                  </a:lnTo>
                  <a:lnTo>
                    <a:pt x="507" y="38"/>
                  </a:lnTo>
                  <a:lnTo>
                    <a:pt x="458" y="17"/>
                  </a:lnTo>
                  <a:lnTo>
                    <a:pt x="404" y="4"/>
                  </a:lnTo>
                  <a:lnTo>
                    <a:pt x="347" y="0"/>
                  </a:lnTo>
                  <a:lnTo>
                    <a:pt x="347" y="0"/>
                  </a:lnTo>
                  <a:lnTo>
                    <a:pt x="291" y="4"/>
                  </a:lnTo>
                  <a:lnTo>
                    <a:pt x="238" y="17"/>
                  </a:lnTo>
                  <a:lnTo>
                    <a:pt x="188" y="38"/>
                  </a:lnTo>
                  <a:lnTo>
                    <a:pt x="143" y="65"/>
                  </a:lnTo>
                  <a:lnTo>
                    <a:pt x="102" y="98"/>
                  </a:lnTo>
                  <a:lnTo>
                    <a:pt x="67" y="137"/>
                  </a:lnTo>
                  <a:lnTo>
                    <a:pt x="39" y="180"/>
                  </a:lnTo>
                  <a:lnTo>
                    <a:pt x="18" y="229"/>
                  </a:lnTo>
                  <a:lnTo>
                    <a:pt x="4" y="280"/>
                  </a:lnTo>
                  <a:lnTo>
                    <a:pt x="0" y="334"/>
                  </a:lnTo>
                  <a:lnTo>
                    <a:pt x="0" y="334"/>
                  </a:lnTo>
                  <a:lnTo>
                    <a:pt x="4" y="388"/>
                  </a:lnTo>
                  <a:lnTo>
                    <a:pt x="18" y="440"/>
                  </a:lnTo>
                  <a:lnTo>
                    <a:pt x="39" y="487"/>
                  </a:lnTo>
                  <a:lnTo>
                    <a:pt x="67" y="530"/>
                  </a:lnTo>
                  <a:lnTo>
                    <a:pt x="102" y="569"/>
                  </a:lnTo>
                  <a:lnTo>
                    <a:pt x="143" y="603"/>
                  </a:lnTo>
                  <a:lnTo>
                    <a:pt x="188" y="630"/>
                  </a:lnTo>
                  <a:lnTo>
                    <a:pt x="238" y="650"/>
                  </a:lnTo>
                  <a:lnTo>
                    <a:pt x="291" y="663"/>
                  </a:lnTo>
                  <a:lnTo>
                    <a:pt x="347" y="668"/>
                  </a:lnTo>
                  <a:lnTo>
                    <a:pt x="347" y="668"/>
                  </a:lnTo>
                  <a:close/>
                </a:path>
              </a:pathLst>
            </a:custGeom>
            <a:solidFill>
              <a:srgbClr val="CB59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805" name="Freeform 421"/>
            <p:cNvSpPr>
              <a:spLocks/>
            </p:cNvSpPr>
            <p:nvPr/>
          </p:nvSpPr>
          <p:spPr bwMode="auto">
            <a:xfrm>
              <a:off x="340" y="2974"/>
              <a:ext cx="50" cy="68"/>
            </a:xfrm>
            <a:custGeom>
              <a:avLst/>
              <a:gdLst>
                <a:gd name="T0" fmla="*/ 281 w 443"/>
                <a:gd name="T1" fmla="*/ 117 h 611"/>
                <a:gd name="T2" fmla="*/ 317 w 443"/>
                <a:gd name="T3" fmla="*/ 93 h 611"/>
                <a:gd name="T4" fmla="*/ 358 w 443"/>
                <a:gd name="T5" fmla="*/ 81 h 611"/>
                <a:gd name="T6" fmla="*/ 385 w 443"/>
                <a:gd name="T7" fmla="*/ 84 h 611"/>
                <a:gd name="T8" fmla="*/ 436 w 443"/>
                <a:gd name="T9" fmla="*/ 122 h 611"/>
                <a:gd name="T10" fmla="*/ 439 w 443"/>
                <a:gd name="T11" fmla="*/ 161 h 611"/>
                <a:gd name="T12" fmla="*/ 419 w 443"/>
                <a:gd name="T13" fmla="*/ 209 h 611"/>
                <a:gd name="T14" fmla="*/ 408 w 443"/>
                <a:gd name="T15" fmla="*/ 239 h 611"/>
                <a:gd name="T16" fmla="*/ 408 w 443"/>
                <a:gd name="T17" fmla="*/ 265 h 611"/>
                <a:gd name="T18" fmla="*/ 413 w 443"/>
                <a:gd name="T19" fmla="*/ 291 h 611"/>
                <a:gd name="T20" fmla="*/ 416 w 443"/>
                <a:gd name="T21" fmla="*/ 319 h 611"/>
                <a:gd name="T22" fmla="*/ 405 w 443"/>
                <a:gd name="T23" fmla="*/ 346 h 611"/>
                <a:gd name="T24" fmla="*/ 369 w 443"/>
                <a:gd name="T25" fmla="*/ 395 h 611"/>
                <a:gd name="T26" fmla="*/ 355 w 443"/>
                <a:gd name="T27" fmla="*/ 426 h 611"/>
                <a:gd name="T28" fmla="*/ 360 w 443"/>
                <a:gd name="T29" fmla="*/ 473 h 611"/>
                <a:gd name="T30" fmla="*/ 349 w 443"/>
                <a:gd name="T31" fmla="*/ 496 h 611"/>
                <a:gd name="T32" fmla="*/ 329 w 443"/>
                <a:gd name="T33" fmla="*/ 519 h 611"/>
                <a:gd name="T34" fmla="*/ 313 w 443"/>
                <a:gd name="T35" fmla="*/ 527 h 611"/>
                <a:gd name="T36" fmla="*/ 294 w 443"/>
                <a:gd name="T37" fmla="*/ 527 h 611"/>
                <a:gd name="T38" fmla="*/ 279 w 443"/>
                <a:gd name="T39" fmla="*/ 541 h 611"/>
                <a:gd name="T40" fmla="*/ 263 w 443"/>
                <a:gd name="T41" fmla="*/ 575 h 611"/>
                <a:gd name="T42" fmla="*/ 250 w 443"/>
                <a:gd name="T43" fmla="*/ 588 h 611"/>
                <a:gd name="T44" fmla="*/ 233 w 443"/>
                <a:gd name="T45" fmla="*/ 602 h 611"/>
                <a:gd name="T46" fmla="*/ 223 w 443"/>
                <a:gd name="T47" fmla="*/ 607 h 611"/>
                <a:gd name="T48" fmla="*/ 203 w 443"/>
                <a:gd name="T49" fmla="*/ 610 h 611"/>
                <a:gd name="T50" fmla="*/ 186 w 443"/>
                <a:gd name="T51" fmla="*/ 603 h 611"/>
                <a:gd name="T52" fmla="*/ 171 w 443"/>
                <a:gd name="T53" fmla="*/ 573 h 611"/>
                <a:gd name="T54" fmla="*/ 152 w 443"/>
                <a:gd name="T55" fmla="*/ 556 h 611"/>
                <a:gd name="T56" fmla="*/ 117 w 443"/>
                <a:gd name="T57" fmla="*/ 530 h 611"/>
                <a:gd name="T58" fmla="*/ 105 w 443"/>
                <a:gd name="T59" fmla="*/ 505 h 611"/>
                <a:gd name="T60" fmla="*/ 99 w 443"/>
                <a:gd name="T61" fmla="*/ 456 h 611"/>
                <a:gd name="T62" fmla="*/ 81 w 443"/>
                <a:gd name="T63" fmla="*/ 428 h 611"/>
                <a:gd name="T64" fmla="*/ 48 w 443"/>
                <a:gd name="T65" fmla="*/ 399 h 611"/>
                <a:gd name="T66" fmla="*/ 36 w 443"/>
                <a:gd name="T67" fmla="*/ 378 h 611"/>
                <a:gd name="T68" fmla="*/ 27 w 443"/>
                <a:gd name="T69" fmla="*/ 354 h 611"/>
                <a:gd name="T70" fmla="*/ 30 w 443"/>
                <a:gd name="T71" fmla="*/ 334 h 611"/>
                <a:gd name="T72" fmla="*/ 26 w 443"/>
                <a:gd name="T73" fmla="*/ 292 h 611"/>
                <a:gd name="T74" fmla="*/ 31 w 443"/>
                <a:gd name="T75" fmla="*/ 271 h 611"/>
                <a:gd name="T76" fmla="*/ 24 w 443"/>
                <a:gd name="T77" fmla="*/ 253 h 611"/>
                <a:gd name="T78" fmla="*/ 14 w 443"/>
                <a:gd name="T79" fmla="*/ 232 h 611"/>
                <a:gd name="T80" fmla="*/ 0 w 443"/>
                <a:gd name="T81" fmla="*/ 199 h 611"/>
                <a:gd name="T82" fmla="*/ 9 w 443"/>
                <a:gd name="T83" fmla="*/ 173 h 611"/>
                <a:gd name="T84" fmla="*/ 29 w 443"/>
                <a:gd name="T85" fmla="*/ 142 h 611"/>
                <a:gd name="T86" fmla="*/ 52 w 443"/>
                <a:gd name="T87" fmla="*/ 115 h 611"/>
                <a:gd name="T88" fmla="*/ 79 w 443"/>
                <a:gd name="T89" fmla="*/ 82 h 611"/>
                <a:gd name="T90" fmla="*/ 112 w 443"/>
                <a:gd name="T91" fmla="*/ 67 h 611"/>
                <a:gd name="T92" fmla="*/ 152 w 443"/>
                <a:gd name="T93" fmla="*/ 79 h 611"/>
                <a:gd name="T94" fmla="*/ 182 w 443"/>
                <a:gd name="T95" fmla="*/ 106 h 611"/>
                <a:gd name="T96" fmla="*/ 225 w 443"/>
                <a:gd name="T97" fmla="*/ 134 h 611"/>
                <a:gd name="T98" fmla="*/ 227 w 443"/>
                <a:gd name="T99" fmla="*/ 95 h 611"/>
                <a:gd name="T100" fmla="*/ 212 w 443"/>
                <a:gd name="T101" fmla="*/ 47 h 611"/>
                <a:gd name="T102" fmla="*/ 192 w 443"/>
                <a:gd name="T103" fmla="*/ 15 h 611"/>
                <a:gd name="T104" fmla="*/ 245 w 443"/>
                <a:gd name="T105" fmla="*/ 0 h 611"/>
                <a:gd name="T106" fmla="*/ 258 w 443"/>
                <a:gd name="T107" fmla="*/ 36 h 611"/>
                <a:gd name="T108" fmla="*/ 266 w 443"/>
                <a:gd name="T109" fmla="*/ 90 h 611"/>
                <a:gd name="T110" fmla="*/ 265 w 443"/>
                <a:gd name="T111" fmla="*/ 129 h 611"/>
                <a:gd name="T112" fmla="*/ 264 w 443"/>
                <a:gd name="T113" fmla="*/ 137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3" h="611">
                  <a:moveTo>
                    <a:pt x="264" y="137"/>
                  </a:moveTo>
                  <a:lnTo>
                    <a:pt x="272" y="128"/>
                  </a:lnTo>
                  <a:lnTo>
                    <a:pt x="281" y="117"/>
                  </a:lnTo>
                  <a:lnTo>
                    <a:pt x="292" y="108"/>
                  </a:lnTo>
                  <a:lnTo>
                    <a:pt x="304" y="100"/>
                  </a:lnTo>
                  <a:lnTo>
                    <a:pt x="317" y="93"/>
                  </a:lnTo>
                  <a:lnTo>
                    <a:pt x="330" y="88"/>
                  </a:lnTo>
                  <a:lnTo>
                    <a:pt x="345" y="83"/>
                  </a:lnTo>
                  <a:lnTo>
                    <a:pt x="358" y="81"/>
                  </a:lnTo>
                  <a:lnTo>
                    <a:pt x="373" y="82"/>
                  </a:lnTo>
                  <a:lnTo>
                    <a:pt x="385" y="84"/>
                  </a:lnTo>
                  <a:lnTo>
                    <a:pt x="385" y="84"/>
                  </a:lnTo>
                  <a:lnTo>
                    <a:pt x="405" y="93"/>
                  </a:lnTo>
                  <a:lnTo>
                    <a:pt x="422" y="106"/>
                  </a:lnTo>
                  <a:lnTo>
                    <a:pt x="436" y="122"/>
                  </a:lnTo>
                  <a:lnTo>
                    <a:pt x="443" y="141"/>
                  </a:lnTo>
                  <a:lnTo>
                    <a:pt x="439" y="161"/>
                  </a:lnTo>
                  <a:lnTo>
                    <a:pt x="439" y="161"/>
                  </a:lnTo>
                  <a:lnTo>
                    <a:pt x="434" y="176"/>
                  </a:lnTo>
                  <a:lnTo>
                    <a:pt x="426" y="192"/>
                  </a:lnTo>
                  <a:lnTo>
                    <a:pt x="419" y="209"/>
                  </a:lnTo>
                  <a:lnTo>
                    <a:pt x="413" y="224"/>
                  </a:lnTo>
                  <a:lnTo>
                    <a:pt x="408" y="239"/>
                  </a:lnTo>
                  <a:lnTo>
                    <a:pt x="408" y="239"/>
                  </a:lnTo>
                  <a:lnTo>
                    <a:pt x="407" y="248"/>
                  </a:lnTo>
                  <a:lnTo>
                    <a:pt x="407" y="256"/>
                  </a:lnTo>
                  <a:lnTo>
                    <a:pt x="408" y="265"/>
                  </a:lnTo>
                  <a:lnTo>
                    <a:pt x="409" y="273"/>
                  </a:lnTo>
                  <a:lnTo>
                    <a:pt x="411" y="282"/>
                  </a:lnTo>
                  <a:lnTo>
                    <a:pt x="413" y="291"/>
                  </a:lnTo>
                  <a:lnTo>
                    <a:pt x="416" y="299"/>
                  </a:lnTo>
                  <a:lnTo>
                    <a:pt x="416" y="309"/>
                  </a:lnTo>
                  <a:lnTo>
                    <a:pt x="416" y="319"/>
                  </a:lnTo>
                  <a:lnTo>
                    <a:pt x="412" y="330"/>
                  </a:lnTo>
                  <a:lnTo>
                    <a:pt x="412" y="330"/>
                  </a:lnTo>
                  <a:lnTo>
                    <a:pt x="405" y="346"/>
                  </a:lnTo>
                  <a:lnTo>
                    <a:pt x="394" y="363"/>
                  </a:lnTo>
                  <a:lnTo>
                    <a:pt x="382" y="379"/>
                  </a:lnTo>
                  <a:lnTo>
                    <a:pt x="369" y="395"/>
                  </a:lnTo>
                  <a:lnTo>
                    <a:pt x="358" y="411"/>
                  </a:lnTo>
                  <a:lnTo>
                    <a:pt x="358" y="411"/>
                  </a:lnTo>
                  <a:lnTo>
                    <a:pt x="355" y="426"/>
                  </a:lnTo>
                  <a:lnTo>
                    <a:pt x="356" y="441"/>
                  </a:lnTo>
                  <a:lnTo>
                    <a:pt x="359" y="458"/>
                  </a:lnTo>
                  <a:lnTo>
                    <a:pt x="360" y="473"/>
                  </a:lnTo>
                  <a:lnTo>
                    <a:pt x="354" y="488"/>
                  </a:lnTo>
                  <a:lnTo>
                    <a:pt x="354" y="488"/>
                  </a:lnTo>
                  <a:lnTo>
                    <a:pt x="349" y="496"/>
                  </a:lnTo>
                  <a:lnTo>
                    <a:pt x="342" y="503"/>
                  </a:lnTo>
                  <a:lnTo>
                    <a:pt x="336" y="512"/>
                  </a:lnTo>
                  <a:lnTo>
                    <a:pt x="329" y="519"/>
                  </a:lnTo>
                  <a:lnTo>
                    <a:pt x="322" y="523"/>
                  </a:lnTo>
                  <a:lnTo>
                    <a:pt x="322" y="523"/>
                  </a:lnTo>
                  <a:lnTo>
                    <a:pt x="313" y="527"/>
                  </a:lnTo>
                  <a:lnTo>
                    <a:pt x="306" y="527"/>
                  </a:lnTo>
                  <a:lnTo>
                    <a:pt x="300" y="526"/>
                  </a:lnTo>
                  <a:lnTo>
                    <a:pt x="294" y="527"/>
                  </a:lnTo>
                  <a:lnTo>
                    <a:pt x="286" y="532"/>
                  </a:lnTo>
                  <a:lnTo>
                    <a:pt x="286" y="532"/>
                  </a:lnTo>
                  <a:lnTo>
                    <a:pt x="279" y="541"/>
                  </a:lnTo>
                  <a:lnTo>
                    <a:pt x="274" y="552"/>
                  </a:lnTo>
                  <a:lnTo>
                    <a:pt x="268" y="564"/>
                  </a:lnTo>
                  <a:lnTo>
                    <a:pt x="263" y="575"/>
                  </a:lnTo>
                  <a:lnTo>
                    <a:pt x="255" y="583"/>
                  </a:lnTo>
                  <a:lnTo>
                    <a:pt x="255" y="583"/>
                  </a:lnTo>
                  <a:lnTo>
                    <a:pt x="250" y="588"/>
                  </a:lnTo>
                  <a:lnTo>
                    <a:pt x="245" y="593"/>
                  </a:lnTo>
                  <a:lnTo>
                    <a:pt x="239" y="597"/>
                  </a:lnTo>
                  <a:lnTo>
                    <a:pt x="233" y="602"/>
                  </a:lnTo>
                  <a:lnTo>
                    <a:pt x="229" y="605"/>
                  </a:lnTo>
                  <a:lnTo>
                    <a:pt x="229" y="605"/>
                  </a:lnTo>
                  <a:lnTo>
                    <a:pt x="223" y="607"/>
                  </a:lnTo>
                  <a:lnTo>
                    <a:pt x="218" y="609"/>
                  </a:lnTo>
                  <a:lnTo>
                    <a:pt x="211" y="611"/>
                  </a:lnTo>
                  <a:lnTo>
                    <a:pt x="203" y="610"/>
                  </a:lnTo>
                  <a:lnTo>
                    <a:pt x="196" y="609"/>
                  </a:lnTo>
                  <a:lnTo>
                    <a:pt x="196" y="609"/>
                  </a:lnTo>
                  <a:lnTo>
                    <a:pt x="186" y="603"/>
                  </a:lnTo>
                  <a:lnTo>
                    <a:pt x="179" y="593"/>
                  </a:lnTo>
                  <a:lnTo>
                    <a:pt x="176" y="582"/>
                  </a:lnTo>
                  <a:lnTo>
                    <a:pt x="171" y="573"/>
                  </a:lnTo>
                  <a:lnTo>
                    <a:pt x="165" y="564"/>
                  </a:lnTo>
                  <a:lnTo>
                    <a:pt x="165" y="564"/>
                  </a:lnTo>
                  <a:lnTo>
                    <a:pt x="152" y="556"/>
                  </a:lnTo>
                  <a:lnTo>
                    <a:pt x="140" y="548"/>
                  </a:lnTo>
                  <a:lnTo>
                    <a:pt x="128" y="540"/>
                  </a:lnTo>
                  <a:lnTo>
                    <a:pt x="117" y="530"/>
                  </a:lnTo>
                  <a:lnTo>
                    <a:pt x="110" y="520"/>
                  </a:lnTo>
                  <a:lnTo>
                    <a:pt x="110" y="520"/>
                  </a:lnTo>
                  <a:lnTo>
                    <a:pt x="105" y="505"/>
                  </a:lnTo>
                  <a:lnTo>
                    <a:pt x="103" y="488"/>
                  </a:lnTo>
                  <a:lnTo>
                    <a:pt x="103" y="472"/>
                  </a:lnTo>
                  <a:lnTo>
                    <a:pt x="99" y="456"/>
                  </a:lnTo>
                  <a:lnTo>
                    <a:pt x="93" y="441"/>
                  </a:lnTo>
                  <a:lnTo>
                    <a:pt x="93" y="441"/>
                  </a:lnTo>
                  <a:lnTo>
                    <a:pt x="81" y="428"/>
                  </a:lnTo>
                  <a:lnTo>
                    <a:pt x="69" y="418"/>
                  </a:lnTo>
                  <a:lnTo>
                    <a:pt x="58" y="410"/>
                  </a:lnTo>
                  <a:lnTo>
                    <a:pt x="48" y="399"/>
                  </a:lnTo>
                  <a:lnTo>
                    <a:pt x="40" y="385"/>
                  </a:lnTo>
                  <a:lnTo>
                    <a:pt x="40" y="385"/>
                  </a:lnTo>
                  <a:lnTo>
                    <a:pt x="36" y="378"/>
                  </a:lnTo>
                  <a:lnTo>
                    <a:pt x="32" y="371"/>
                  </a:lnTo>
                  <a:lnTo>
                    <a:pt x="29" y="362"/>
                  </a:lnTo>
                  <a:lnTo>
                    <a:pt x="27" y="354"/>
                  </a:lnTo>
                  <a:lnTo>
                    <a:pt x="27" y="347"/>
                  </a:lnTo>
                  <a:lnTo>
                    <a:pt x="27" y="347"/>
                  </a:lnTo>
                  <a:lnTo>
                    <a:pt x="30" y="334"/>
                  </a:lnTo>
                  <a:lnTo>
                    <a:pt x="29" y="320"/>
                  </a:lnTo>
                  <a:lnTo>
                    <a:pt x="26" y="306"/>
                  </a:lnTo>
                  <a:lnTo>
                    <a:pt x="26" y="292"/>
                  </a:lnTo>
                  <a:lnTo>
                    <a:pt x="29" y="279"/>
                  </a:lnTo>
                  <a:lnTo>
                    <a:pt x="29" y="279"/>
                  </a:lnTo>
                  <a:lnTo>
                    <a:pt x="31" y="271"/>
                  </a:lnTo>
                  <a:lnTo>
                    <a:pt x="30" y="265"/>
                  </a:lnTo>
                  <a:lnTo>
                    <a:pt x="27" y="258"/>
                  </a:lnTo>
                  <a:lnTo>
                    <a:pt x="24" y="253"/>
                  </a:lnTo>
                  <a:lnTo>
                    <a:pt x="21" y="245"/>
                  </a:lnTo>
                  <a:lnTo>
                    <a:pt x="21" y="245"/>
                  </a:lnTo>
                  <a:lnTo>
                    <a:pt x="14" y="232"/>
                  </a:lnTo>
                  <a:lnTo>
                    <a:pt x="8" y="222"/>
                  </a:lnTo>
                  <a:lnTo>
                    <a:pt x="3" y="211"/>
                  </a:lnTo>
                  <a:lnTo>
                    <a:pt x="0" y="199"/>
                  </a:lnTo>
                  <a:lnTo>
                    <a:pt x="3" y="186"/>
                  </a:lnTo>
                  <a:lnTo>
                    <a:pt x="3" y="186"/>
                  </a:lnTo>
                  <a:lnTo>
                    <a:pt x="9" y="173"/>
                  </a:lnTo>
                  <a:lnTo>
                    <a:pt x="15" y="161"/>
                  </a:lnTo>
                  <a:lnTo>
                    <a:pt x="22" y="151"/>
                  </a:lnTo>
                  <a:lnTo>
                    <a:pt x="29" y="142"/>
                  </a:lnTo>
                  <a:lnTo>
                    <a:pt x="35" y="132"/>
                  </a:lnTo>
                  <a:lnTo>
                    <a:pt x="43" y="123"/>
                  </a:lnTo>
                  <a:lnTo>
                    <a:pt x="52" y="115"/>
                  </a:lnTo>
                  <a:lnTo>
                    <a:pt x="60" y="105"/>
                  </a:lnTo>
                  <a:lnTo>
                    <a:pt x="70" y="94"/>
                  </a:lnTo>
                  <a:lnTo>
                    <a:pt x="79" y="82"/>
                  </a:lnTo>
                  <a:lnTo>
                    <a:pt x="79" y="82"/>
                  </a:lnTo>
                  <a:lnTo>
                    <a:pt x="95" y="71"/>
                  </a:lnTo>
                  <a:lnTo>
                    <a:pt x="112" y="67"/>
                  </a:lnTo>
                  <a:lnTo>
                    <a:pt x="130" y="68"/>
                  </a:lnTo>
                  <a:lnTo>
                    <a:pt x="143" y="73"/>
                  </a:lnTo>
                  <a:lnTo>
                    <a:pt x="152" y="79"/>
                  </a:lnTo>
                  <a:lnTo>
                    <a:pt x="152" y="79"/>
                  </a:lnTo>
                  <a:lnTo>
                    <a:pt x="167" y="95"/>
                  </a:lnTo>
                  <a:lnTo>
                    <a:pt x="182" y="106"/>
                  </a:lnTo>
                  <a:lnTo>
                    <a:pt x="196" y="115"/>
                  </a:lnTo>
                  <a:lnTo>
                    <a:pt x="211" y="123"/>
                  </a:lnTo>
                  <a:lnTo>
                    <a:pt x="225" y="134"/>
                  </a:lnTo>
                  <a:lnTo>
                    <a:pt x="225" y="134"/>
                  </a:lnTo>
                  <a:lnTo>
                    <a:pt x="228" y="115"/>
                  </a:lnTo>
                  <a:lnTo>
                    <a:pt x="227" y="95"/>
                  </a:lnTo>
                  <a:lnTo>
                    <a:pt x="223" y="78"/>
                  </a:lnTo>
                  <a:lnTo>
                    <a:pt x="219" y="61"/>
                  </a:lnTo>
                  <a:lnTo>
                    <a:pt x="212" y="47"/>
                  </a:lnTo>
                  <a:lnTo>
                    <a:pt x="204" y="34"/>
                  </a:lnTo>
                  <a:lnTo>
                    <a:pt x="197" y="23"/>
                  </a:lnTo>
                  <a:lnTo>
                    <a:pt x="192" y="15"/>
                  </a:lnTo>
                  <a:lnTo>
                    <a:pt x="188" y="10"/>
                  </a:lnTo>
                  <a:lnTo>
                    <a:pt x="186" y="8"/>
                  </a:lnTo>
                  <a:lnTo>
                    <a:pt x="245" y="0"/>
                  </a:lnTo>
                  <a:lnTo>
                    <a:pt x="245" y="0"/>
                  </a:lnTo>
                  <a:lnTo>
                    <a:pt x="252" y="19"/>
                  </a:lnTo>
                  <a:lnTo>
                    <a:pt x="258" y="36"/>
                  </a:lnTo>
                  <a:lnTo>
                    <a:pt x="263" y="55"/>
                  </a:lnTo>
                  <a:lnTo>
                    <a:pt x="265" y="73"/>
                  </a:lnTo>
                  <a:lnTo>
                    <a:pt x="266" y="90"/>
                  </a:lnTo>
                  <a:lnTo>
                    <a:pt x="266" y="106"/>
                  </a:lnTo>
                  <a:lnTo>
                    <a:pt x="265" y="119"/>
                  </a:lnTo>
                  <a:lnTo>
                    <a:pt x="265" y="129"/>
                  </a:lnTo>
                  <a:lnTo>
                    <a:pt x="264" y="135"/>
                  </a:lnTo>
                  <a:lnTo>
                    <a:pt x="264" y="137"/>
                  </a:lnTo>
                  <a:lnTo>
                    <a:pt x="264" y="137"/>
                  </a:lnTo>
                  <a:close/>
                </a:path>
              </a:pathLst>
            </a:custGeom>
            <a:solidFill>
              <a:srgbClr val="26F2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806" name="Freeform 422"/>
            <p:cNvSpPr>
              <a:spLocks/>
            </p:cNvSpPr>
            <p:nvPr/>
          </p:nvSpPr>
          <p:spPr bwMode="auto">
            <a:xfrm>
              <a:off x="340" y="2974"/>
              <a:ext cx="50" cy="68"/>
            </a:xfrm>
            <a:custGeom>
              <a:avLst/>
              <a:gdLst>
                <a:gd name="T0" fmla="*/ 281 w 443"/>
                <a:gd name="T1" fmla="*/ 117 h 611"/>
                <a:gd name="T2" fmla="*/ 317 w 443"/>
                <a:gd name="T3" fmla="*/ 93 h 611"/>
                <a:gd name="T4" fmla="*/ 358 w 443"/>
                <a:gd name="T5" fmla="*/ 81 h 611"/>
                <a:gd name="T6" fmla="*/ 385 w 443"/>
                <a:gd name="T7" fmla="*/ 84 h 611"/>
                <a:gd name="T8" fmla="*/ 436 w 443"/>
                <a:gd name="T9" fmla="*/ 122 h 611"/>
                <a:gd name="T10" fmla="*/ 439 w 443"/>
                <a:gd name="T11" fmla="*/ 161 h 611"/>
                <a:gd name="T12" fmla="*/ 419 w 443"/>
                <a:gd name="T13" fmla="*/ 209 h 611"/>
                <a:gd name="T14" fmla="*/ 408 w 443"/>
                <a:gd name="T15" fmla="*/ 239 h 611"/>
                <a:gd name="T16" fmla="*/ 408 w 443"/>
                <a:gd name="T17" fmla="*/ 265 h 611"/>
                <a:gd name="T18" fmla="*/ 413 w 443"/>
                <a:gd name="T19" fmla="*/ 291 h 611"/>
                <a:gd name="T20" fmla="*/ 416 w 443"/>
                <a:gd name="T21" fmla="*/ 319 h 611"/>
                <a:gd name="T22" fmla="*/ 405 w 443"/>
                <a:gd name="T23" fmla="*/ 346 h 611"/>
                <a:gd name="T24" fmla="*/ 369 w 443"/>
                <a:gd name="T25" fmla="*/ 395 h 611"/>
                <a:gd name="T26" fmla="*/ 355 w 443"/>
                <a:gd name="T27" fmla="*/ 426 h 611"/>
                <a:gd name="T28" fmla="*/ 360 w 443"/>
                <a:gd name="T29" fmla="*/ 473 h 611"/>
                <a:gd name="T30" fmla="*/ 349 w 443"/>
                <a:gd name="T31" fmla="*/ 496 h 611"/>
                <a:gd name="T32" fmla="*/ 329 w 443"/>
                <a:gd name="T33" fmla="*/ 519 h 611"/>
                <a:gd name="T34" fmla="*/ 313 w 443"/>
                <a:gd name="T35" fmla="*/ 527 h 611"/>
                <a:gd name="T36" fmla="*/ 294 w 443"/>
                <a:gd name="T37" fmla="*/ 527 h 611"/>
                <a:gd name="T38" fmla="*/ 279 w 443"/>
                <a:gd name="T39" fmla="*/ 541 h 611"/>
                <a:gd name="T40" fmla="*/ 263 w 443"/>
                <a:gd name="T41" fmla="*/ 575 h 611"/>
                <a:gd name="T42" fmla="*/ 250 w 443"/>
                <a:gd name="T43" fmla="*/ 588 h 611"/>
                <a:gd name="T44" fmla="*/ 233 w 443"/>
                <a:gd name="T45" fmla="*/ 602 h 611"/>
                <a:gd name="T46" fmla="*/ 223 w 443"/>
                <a:gd name="T47" fmla="*/ 607 h 611"/>
                <a:gd name="T48" fmla="*/ 203 w 443"/>
                <a:gd name="T49" fmla="*/ 610 h 611"/>
                <a:gd name="T50" fmla="*/ 186 w 443"/>
                <a:gd name="T51" fmla="*/ 603 h 611"/>
                <a:gd name="T52" fmla="*/ 171 w 443"/>
                <a:gd name="T53" fmla="*/ 573 h 611"/>
                <a:gd name="T54" fmla="*/ 152 w 443"/>
                <a:gd name="T55" fmla="*/ 556 h 611"/>
                <a:gd name="T56" fmla="*/ 117 w 443"/>
                <a:gd name="T57" fmla="*/ 530 h 611"/>
                <a:gd name="T58" fmla="*/ 105 w 443"/>
                <a:gd name="T59" fmla="*/ 505 h 611"/>
                <a:gd name="T60" fmla="*/ 99 w 443"/>
                <a:gd name="T61" fmla="*/ 456 h 611"/>
                <a:gd name="T62" fmla="*/ 81 w 443"/>
                <a:gd name="T63" fmla="*/ 428 h 611"/>
                <a:gd name="T64" fmla="*/ 48 w 443"/>
                <a:gd name="T65" fmla="*/ 399 h 611"/>
                <a:gd name="T66" fmla="*/ 36 w 443"/>
                <a:gd name="T67" fmla="*/ 378 h 611"/>
                <a:gd name="T68" fmla="*/ 27 w 443"/>
                <a:gd name="T69" fmla="*/ 354 h 611"/>
                <a:gd name="T70" fmla="*/ 30 w 443"/>
                <a:gd name="T71" fmla="*/ 334 h 611"/>
                <a:gd name="T72" fmla="*/ 26 w 443"/>
                <a:gd name="T73" fmla="*/ 292 h 611"/>
                <a:gd name="T74" fmla="*/ 31 w 443"/>
                <a:gd name="T75" fmla="*/ 271 h 611"/>
                <a:gd name="T76" fmla="*/ 24 w 443"/>
                <a:gd name="T77" fmla="*/ 253 h 611"/>
                <a:gd name="T78" fmla="*/ 14 w 443"/>
                <a:gd name="T79" fmla="*/ 232 h 611"/>
                <a:gd name="T80" fmla="*/ 0 w 443"/>
                <a:gd name="T81" fmla="*/ 199 h 611"/>
                <a:gd name="T82" fmla="*/ 9 w 443"/>
                <a:gd name="T83" fmla="*/ 173 h 611"/>
                <a:gd name="T84" fmla="*/ 29 w 443"/>
                <a:gd name="T85" fmla="*/ 142 h 611"/>
                <a:gd name="T86" fmla="*/ 52 w 443"/>
                <a:gd name="T87" fmla="*/ 115 h 611"/>
                <a:gd name="T88" fmla="*/ 79 w 443"/>
                <a:gd name="T89" fmla="*/ 82 h 611"/>
                <a:gd name="T90" fmla="*/ 112 w 443"/>
                <a:gd name="T91" fmla="*/ 67 h 611"/>
                <a:gd name="T92" fmla="*/ 152 w 443"/>
                <a:gd name="T93" fmla="*/ 79 h 611"/>
                <a:gd name="T94" fmla="*/ 182 w 443"/>
                <a:gd name="T95" fmla="*/ 106 h 611"/>
                <a:gd name="T96" fmla="*/ 225 w 443"/>
                <a:gd name="T97" fmla="*/ 134 h 611"/>
                <a:gd name="T98" fmla="*/ 227 w 443"/>
                <a:gd name="T99" fmla="*/ 95 h 611"/>
                <a:gd name="T100" fmla="*/ 212 w 443"/>
                <a:gd name="T101" fmla="*/ 47 h 611"/>
                <a:gd name="T102" fmla="*/ 192 w 443"/>
                <a:gd name="T103" fmla="*/ 15 h 611"/>
                <a:gd name="T104" fmla="*/ 245 w 443"/>
                <a:gd name="T105" fmla="*/ 0 h 611"/>
                <a:gd name="T106" fmla="*/ 258 w 443"/>
                <a:gd name="T107" fmla="*/ 36 h 611"/>
                <a:gd name="T108" fmla="*/ 266 w 443"/>
                <a:gd name="T109" fmla="*/ 90 h 611"/>
                <a:gd name="T110" fmla="*/ 265 w 443"/>
                <a:gd name="T111" fmla="*/ 129 h 611"/>
                <a:gd name="T112" fmla="*/ 264 w 443"/>
                <a:gd name="T113" fmla="*/ 137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3" h="611">
                  <a:moveTo>
                    <a:pt x="264" y="137"/>
                  </a:moveTo>
                  <a:lnTo>
                    <a:pt x="272" y="128"/>
                  </a:lnTo>
                  <a:lnTo>
                    <a:pt x="281" y="117"/>
                  </a:lnTo>
                  <a:lnTo>
                    <a:pt x="292" y="108"/>
                  </a:lnTo>
                  <a:lnTo>
                    <a:pt x="304" y="100"/>
                  </a:lnTo>
                  <a:lnTo>
                    <a:pt x="317" y="93"/>
                  </a:lnTo>
                  <a:lnTo>
                    <a:pt x="330" y="88"/>
                  </a:lnTo>
                  <a:lnTo>
                    <a:pt x="345" y="83"/>
                  </a:lnTo>
                  <a:lnTo>
                    <a:pt x="358" y="81"/>
                  </a:lnTo>
                  <a:lnTo>
                    <a:pt x="373" y="82"/>
                  </a:lnTo>
                  <a:lnTo>
                    <a:pt x="385" y="84"/>
                  </a:lnTo>
                  <a:lnTo>
                    <a:pt x="385" y="84"/>
                  </a:lnTo>
                  <a:lnTo>
                    <a:pt x="405" y="93"/>
                  </a:lnTo>
                  <a:lnTo>
                    <a:pt x="422" y="106"/>
                  </a:lnTo>
                  <a:lnTo>
                    <a:pt x="436" y="122"/>
                  </a:lnTo>
                  <a:lnTo>
                    <a:pt x="443" y="141"/>
                  </a:lnTo>
                  <a:lnTo>
                    <a:pt x="439" y="161"/>
                  </a:lnTo>
                  <a:lnTo>
                    <a:pt x="439" y="161"/>
                  </a:lnTo>
                  <a:lnTo>
                    <a:pt x="434" y="176"/>
                  </a:lnTo>
                  <a:lnTo>
                    <a:pt x="426" y="192"/>
                  </a:lnTo>
                  <a:lnTo>
                    <a:pt x="419" y="209"/>
                  </a:lnTo>
                  <a:lnTo>
                    <a:pt x="413" y="224"/>
                  </a:lnTo>
                  <a:lnTo>
                    <a:pt x="408" y="239"/>
                  </a:lnTo>
                  <a:lnTo>
                    <a:pt x="408" y="239"/>
                  </a:lnTo>
                  <a:lnTo>
                    <a:pt x="407" y="248"/>
                  </a:lnTo>
                  <a:lnTo>
                    <a:pt x="407" y="256"/>
                  </a:lnTo>
                  <a:lnTo>
                    <a:pt x="408" y="265"/>
                  </a:lnTo>
                  <a:lnTo>
                    <a:pt x="409" y="273"/>
                  </a:lnTo>
                  <a:lnTo>
                    <a:pt x="411" y="282"/>
                  </a:lnTo>
                  <a:lnTo>
                    <a:pt x="413" y="291"/>
                  </a:lnTo>
                  <a:lnTo>
                    <a:pt x="416" y="299"/>
                  </a:lnTo>
                  <a:lnTo>
                    <a:pt x="416" y="309"/>
                  </a:lnTo>
                  <a:lnTo>
                    <a:pt x="416" y="319"/>
                  </a:lnTo>
                  <a:lnTo>
                    <a:pt x="412" y="330"/>
                  </a:lnTo>
                  <a:lnTo>
                    <a:pt x="412" y="330"/>
                  </a:lnTo>
                  <a:lnTo>
                    <a:pt x="405" y="346"/>
                  </a:lnTo>
                  <a:lnTo>
                    <a:pt x="394" y="363"/>
                  </a:lnTo>
                  <a:lnTo>
                    <a:pt x="382" y="379"/>
                  </a:lnTo>
                  <a:lnTo>
                    <a:pt x="369" y="395"/>
                  </a:lnTo>
                  <a:lnTo>
                    <a:pt x="358" y="411"/>
                  </a:lnTo>
                  <a:lnTo>
                    <a:pt x="358" y="411"/>
                  </a:lnTo>
                  <a:lnTo>
                    <a:pt x="355" y="426"/>
                  </a:lnTo>
                  <a:lnTo>
                    <a:pt x="356" y="441"/>
                  </a:lnTo>
                  <a:lnTo>
                    <a:pt x="359" y="458"/>
                  </a:lnTo>
                  <a:lnTo>
                    <a:pt x="360" y="473"/>
                  </a:lnTo>
                  <a:lnTo>
                    <a:pt x="354" y="488"/>
                  </a:lnTo>
                  <a:lnTo>
                    <a:pt x="354" y="488"/>
                  </a:lnTo>
                  <a:lnTo>
                    <a:pt x="349" y="496"/>
                  </a:lnTo>
                  <a:lnTo>
                    <a:pt x="342" y="503"/>
                  </a:lnTo>
                  <a:lnTo>
                    <a:pt x="336" y="512"/>
                  </a:lnTo>
                  <a:lnTo>
                    <a:pt x="329" y="519"/>
                  </a:lnTo>
                  <a:lnTo>
                    <a:pt x="322" y="523"/>
                  </a:lnTo>
                  <a:lnTo>
                    <a:pt x="322" y="523"/>
                  </a:lnTo>
                  <a:lnTo>
                    <a:pt x="313" y="527"/>
                  </a:lnTo>
                  <a:lnTo>
                    <a:pt x="306" y="527"/>
                  </a:lnTo>
                  <a:lnTo>
                    <a:pt x="300" y="526"/>
                  </a:lnTo>
                  <a:lnTo>
                    <a:pt x="294" y="527"/>
                  </a:lnTo>
                  <a:lnTo>
                    <a:pt x="286" y="532"/>
                  </a:lnTo>
                  <a:lnTo>
                    <a:pt x="286" y="532"/>
                  </a:lnTo>
                  <a:lnTo>
                    <a:pt x="279" y="541"/>
                  </a:lnTo>
                  <a:lnTo>
                    <a:pt x="274" y="552"/>
                  </a:lnTo>
                  <a:lnTo>
                    <a:pt x="268" y="564"/>
                  </a:lnTo>
                  <a:lnTo>
                    <a:pt x="263" y="575"/>
                  </a:lnTo>
                  <a:lnTo>
                    <a:pt x="255" y="583"/>
                  </a:lnTo>
                  <a:lnTo>
                    <a:pt x="255" y="583"/>
                  </a:lnTo>
                  <a:lnTo>
                    <a:pt x="250" y="588"/>
                  </a:lnTo>
                  <a:lnTo>
                    <a:pt x="245" y="593"/>
                  </a:lnTo>
                  <a:lnTo>
                    <a:pt x="239" y="597"/>
                  </a:lnTo>
                  <a:lnTo>
                    <a:pt x="233" y="602"/>
                  </a:lnTo>
                  <a:lnTo>
                    <a:pt x="229" y="605"/>
                  </a:lnTo>
                  <a:lnTo>
                    <a:pt x="229" y="605"/>
                  </a:lnTo>
                  <a:lnTo>
                    <a:pt x="223" y="607"/>
                  </a:lnTo>
                  <a:lnTo>
                    <a:pt x="218" y="609"/>
                  </a:lnTo>
                  <a:lnTo>
                    <a:pt x="211" y="611"/>
                  </a:lnTo>
                  <a:lnTo>
                    <a:pt x="203" y="610"/>
                  </a:lnTo>
                  <a:lnTo>
                    <a:pt x="196" y="609"/>
                  </a:lnTo>
                  <a:lnTo>
                    <a:pt x="196" y="609"/>
                  </a:lnTo>
                  <a:lnTo>
                    <a:pt x="186" y="603"/>
                  </a:lnTo>
                  <a:lnTo>
                    <a:pt x="179" y="593"/>
                  </a:lnTo>
                  <a:lnTo>
                    <a:pt x="176" y="582"/>
                  </a:lnTo>
                  <a:lnTo>
                    <a:pt x="171" y="573"/>
                  </a:lnTo>
                  <a:lnTo>
                    <a:pt x="165" y="564"/>
                  </a:lnTo>
                  <a:lnTo>
                    <a:pt x="165" y="564"/>
                  </a:lnTo>
                  <a:lnTo>
                    <a:pt x="152" y="556"/>
                  </a:lnTo>
                  <a:lnTo>
                    <a:pt x="140" y="548"/>
                  </a:lnTo>
                  <a:lnTo>
                    <a:pt x="128" y="540"/>
                  </a:lnTo>
                  <a:lnTo>
                    <a:pt x="117" y="530"/>
                  </a:lnTo>
                  <a:lnTo>
                    <a:pt x="110" y="520"/>
                  </a:lnTo>
                  <a:lnTo>
                    <a:pt x="110" y="520"/>
                  </a:lnTo>
                  <a:lnTo>
                    <a:pt x="105" y="505"/>
                  </a:lnTo>
                  <a:lnTo>
                    <a:pt x="103" y="488"/>
                  </a:lnTo>
                  <a:lnTo>
                    <a:pt x="103" y="472"/>
                  </a:lnTo>
                  <a:lnTo>
                    <a:pt x="99" y="456"/>
                  </a:lnTo>
                  <a:lnTo>
                    <a:pt x="93" y="441"/>
                  </a:lnTo>
                  <a:lnTo>
                    <a:pt x="93" y="441"/>
                  </a:lnTo>
                  <a:lnTo>
                    <a:pt x="81" y="428"/>
                  </a:lnTo>
                  <a:lnTo>
                    <a:pt x="69" y="418"/>
                  </a:lnTo>
                  <a:lnTo>
                    <a:pt x="58" y="410"/>
                  </a:lnTo>
                  <a:lnTo>
                    <a:pt x="48" y="399"/>
                  </a:lnTo>
                  <a:lnTo>
                    <a:pt x="40" y="385"/>
                  </a:lnTo>
                  <a:lnTo>
                    <a:pt x="40" y="385"/>
                  </a:lnTo>
                  <a:lnTo>
                    <a:pt x="36" y="378"/>
                  </a:lnTo>
                  <a:lnTo>
                    <a:pt x="32" y="371"/>
                  </a:lnTo>
                  <a:lnTo>
                    <a:pt x="29" y="362"/>
                  </a:lnTo>
                  <a:lnTo>
                    <a:pt x="27" y="354"/>
                  </a:lnTo>
                  <a:lnTo>
                    <a:pt x="27" y="347"/>
                  </a:lnTo>
                  <a:lnTo>
                    <a:pt x="27" y="347"/>
                  </a:lnTo>
                  <a:lnTo>
                    <a:pt x="30" y="334"/>
                  </a:lnTo>
                  <a:lnTo>
                    <a:pt x="29" y="320"/>
                  </a:lnTo>
                  <a:lnTo>
                    <a:pt x="26" y="306"/>
                  </a:lnTo>
                  <a:lnTo>
                    <a:pt x="26" y="292"/>
                  </a:lnTo>
                  <a:lnTo>
                    <a:pt x="29" y="279"/>
                  </a:lnTo>
                  <a:lnTo>
                    <a:pt x="29" y="279"/>
                  </a:lnTo>
                  <a:lnTo>
                    <a:pt x="31" y="271"/>
                  </a:lnTo>
                  <a:lnTo>
                    <a:pt x="30" y="265"/>
                  </a:lnTo>
                  <a:lnTo>
                    <a:pt x="27" y="258"/>
                  </a:lnTo>
                  <a:lnTo>
                    <a:pt x="24" y="253"/>
                  </a:lnTo>
                  <a:lnTo>
                    <a:pt x="21" y="245"/>
                  </a:lnTo>
                  <a:lnTo>
                    <a:pt x="21" y="245"/>
                  </a:lnTo>
                  <a:lnTo>
                    <a:pt x="14" y="232"/>
                  </a:lnTo>
                  <a:lnTo>
                    <a:pt x="8" y="222"/>
                  </a:lnTo>
                  <a:lnTo>
                    <a:pt x="3" y="211"/>
                  </a:lnTo>
                  <a:lnTo>
                    <a:pt x="0" y="199"/>
                  </a:lnTo>
                  <a:lnTo>
                    <a:pt x="3" y="186"/>
                  </a:lnTo>
                  <a:lnTo>
                    <a:pt x="3" y="186"/>
                  </a:lnTo>
                  <a:lnTo>
                    <a:pt x="9" y="173"/>
                  </a:lnTo>
                  <a:lnTo>
                    <a:pt x="15" y="161"/>
                  </a:lnTo>
                  <a:lnTo>
                    <a:pt x="22" y="151"/>
                  </a:lnTo>
                  <a:lnTo>
                    <a:pt x="29" y="142"/>
                  </a:lnTo>
                  <a:lnTo>
                    <a:pt x="35" y="132"/>
                  </a:lnTo>
                  <a:lnTo>
                    <a:pt x="43" y="123"/>
                  </a:lnTo>
                  <a:lnTo>
                    <a:pt x="52" y="115"/>
                  </a:lnTo>
                  <a:lnTo>
                    <a:pt x="60" y="105"/>
                  </a:lnTo>
                  <a:lnTo>
                    <a:pt x="70" y="94"/>
                  </a:lnTo>
                  <a:lnTo>
                    <a:pt x="79" y="82"/>
                  </a:lnTo>
                  <a:lnTo>
                    <a:pt x="79" y="82"/>
                  </a:lnTo>
                  <a:lnTo>
                    <a:pt x="95" y="71"/>
                  </a:lnTo>
                  <a:lnTo>
                    <a:pt x="112" y="67"/>
                  </a:lnTo>
                  <a:lnTo>
                    <a:pt x="130" y="68"/>
                  </a:lnTo>
                  <a:lnTo>
                    <a:pt x="143" y="73"/>
                  </a:lnTo>
                  <a:lnTo>
                    <a:pt x="152" y="79"/>
                  </a:lnTo>
                  <a:lnTo>
                    <a:pt x="152" y="79"/>
                  </a:lnTo>
                  <a:lnTo>
                    <a:pt x="167" y="95"/>
                  </a:lnTo>
                  <a:lnTo>
                    <a:pt x="182" y="106"/>
                  </a:lnTo>
                  <a:lnTo>
                    <a:pt x="196" y="115"/>
                  </a:lnTo>
                  <a:lnTo>
                    <a:pt x="211" y="123"/>
                  </a:lnTo>
                  <a:lnTo>
                    <a:pt x="225" y="134"/>
                  </a:lnTo>
                  <a:lnTo>
                    <a:pt x="225" y="134"/>
                  </a:lnTo>
                  <a:lnTo>
                    <a:pt x="228" y="115"/>
                  </a:lnTo>
                  <a:lnTo>
                    <a:pt x="227" y="95"/>
                  </a:lnTo>
                  <a:lnTo>
                    <a:pt x="223" y="78"/>
                  </a:lnTo>
                  <a:lnTo>
                    <a:pt x="219" y="61"/>
                  </a:lnTo>
                  <a:lnTo>
                    <a:pt x="212" y="47"/>
                  </a:lnTo>
                  <a:lnTo>
                    <a:pt x="204" y="34"/>
                  </a:lnTo>
                  <a:lnTo>
                    <a:pt x="197" y="23"/>
                  </a:lnTo>
                  <a:lnTo>
                    <a:pt x="192" y="15"/>
                  </a:lnTo>
                  <a:lnTo>
                    <a:pt x="188" y="10"/>
                  </a:lnTo>
                  <a:lnTo>
                    <a:pt x="186" y="8"/>
                  </a:lnTo>
                  <a:lnTo>
                    <a:pt x="245" y="0"/>
                  </a:lnTo>
                  <a:lnTo>
                    <a:pt x="245" y="0"/>
                  </a:lnTo>
                  <a:lnTo>
                    <a:pt x="252" y="19"/>
                  </a:lnTo>
                  <a:lnTo>
                    <a:pt x="258" y="36"/>
                  </a:lnTo>
                  <a:lnTo>
                    <a:pt x="263" y="55"/>
                  </a:lnTo>
                  <a:lnTo>
                    <a:pt x="265" y="73"/>
                  </a:lnTo>
                  <a:lnTo>
                    <a:pt x="266" y="90"/>
                  </a:lnTo>
                  <a:lnTo>
                    <a:pt x="266" y="106"/>
                  </a:lnTo>
                  <a:lnTo>
                    <a:pt x="265" y="119"/>
                  </a:lnTo>
                  <a:lnTo>
                    <a:pt x="265" y="129"/>
                  </a:lnTo>
                  <a:lnTo>
                    <a:pt x="264" y="135"/>
                  </a:lnTo>
                  <a:lnTo>
                    <a:pt x="264" y="137"/>
                  </a:lnTo>
                  <a:lnTo>
                    <a:pt x="264" y="137"/>
                  </a:lnTo>
                </a:path>
              </a:pathLst>
            </a:custGeom>
            <a:noFill/>
            <a:ln w="3175">
              <a:solidFill>
                <a:srgbClr val="FFF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6879" name="AutoShape 495"/>
          <p:cNvSpPr>
            <a:spLocks noChangeArrowheads="1"/>
          </p:cNvSpPr>
          <p:nvPr/>
        </p:nvSpPr>
        <p:spPr bwMode="auto">
          <a:xfrm>
            <a:off x="2871788" y="3065463"/>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16880" name="Freeform 496"/>
          <p:cNvSpPr>
            <a:spLocks/>
          </p:cNvSpPr>
          <p:nvPr/>
        </p:nvSpPr>
        <p:spPr bwMode="auto">
          <a:xfrm>
            <a:off x="2832100" y="2968625"/>
            <a:ext cx="523875" cy="374650"/>
          </a:xfrm>
          <a:custGeom>
            <a:avLst/>
            <a:gdLst>
              <a:gd name="T0" fmla="*/ 521 w 1056"/>
              <a:gd name="T1" fmla="*/ 1 h 755"/>
              <a:gd name="T2" fmla="*/ 561 w 1056"/>
              <a:gd name="T3" fmla="*/ 47 h 755"/>
              <a:gd name="T4" fmla="*/ 565 w 1056"/>
              <a:gd name="T5" fmla="*/ 261 h 755"/>
              <a:gd name="T6" fmla="*/ 637 w 1056"/>
              <a:gd name="T7" fmla="*/ 265 h 755"/>
              <a:gd name="T8" fmla="*/ 645 w 1056"/>
              <a:gd name="T9" fmla="*/ 193 h 755"/>
              <a:gd name="T10" fmla="*/ 701 w 1056"/>
              <a:gd name="T11" fmla="*/ 193 h 755"/>
              <a:gd name="T12" fmla="*/ 707 w 1056"/>
              <a:gd name="T13" fmla="*/ 275 h 755"/>
              <a:gd name="T14" fmla="*/ 1003 w 1056"/>
              <a:gd name="T15" fmla="*/ 307 h 755"/>
              <a:gd name="T16" fmla="*/ 1027 w 1056"/>
              <a:gd name="T17" fmla="*/ 377 h 755"/>
              <a:gd name="T18" fmla="*/ 935 w 1056"/>
              <a:gd name="T19" fmla="*/ 403 h 755"/>
              <a:gd name="T20" fmla="*/ 699 w 1056"/>
              <a:gd name="T21" fmla="*/ 435 h 755"/>
              <a:gd name="T22" fmla="*/ 671 w 1056"/>
              <a:gd name="T23" fmla="*/ 507 h 755"/>
              <a:gd name="T24" fmla="*/ 641 w 1056"/>
              <a:gd name="T25" fmla="*/ 439 h 755"/>
              <a:gd name="T26" fmla="*/ 559 w 1056"/>
              <a:gd name="T27" fmla="*/ 449 h 755"/>
              <a:gd name="T28" fmla="*/ 545 w 1056"/>
              <a:gd name="T29" fmla="*/ 663 h 755"/>
              <a:gd name="T30" fmla="*/ 683 w 1056"/>
              <a:gd name="T31" fmla="*/ 687 h 755"/>
              <a:gd name="T32" fmla="*/ 685 w 1056"/>
              <a:gd name="T33" fmla="*/ 755 h 755"/>
              <a:gd name="T34" fmla="*/ 349 w 1056"/>
              <a:gd name="T35" fmla="*/ 749 h 755"/>
              <a:gd name="T36" fmla="*/ 351 w 1056"/>
              <a:gd name="T37" fmla="*/ 691 h 755"/>
              <a:gd name="T38" fmla="*/ 489 w 1056"/>
              <a:gd name="T39" fmla="*/ 663 h 755"/>
              <a:gd name="T40" fmla="*/ 481 w 1056"/>
              <a:gd name="T41" fmla="*/ 449 h 755"/>
              <a:gd name="T42" fmla="*/ 399 w 1056"/>
              <a:gd name="T43" fmla="*/ 443 h 755"/>
              <a:gd name="T44" fmla="*/ 371 w 1056"/>
              <a:gd name="T45" fmla="*/ 516 h 755"/>
              <a:gd name="T46" fmla="*/ 347 w 1056"/>
              <a:gd name="T47" fmla="*/ 435 h 755"/>
              <a:gd name="T48" fmla="*/ 57 w 1056"/>
              <a:gd name="T49" fmla="*/ 393 h 755"/>
              <a:gd name="T50" fmla="*/ 5 w 1056"/>
              <a:gd name="T51" fmla="*/ 323 h 755"/>
              <a:gd name="T52" fmla="*/ 75 w 1056"/>
              <a:gd name="T53" fmla="*/ 295 h 755"/>
              <a:gd name="T54" fmla="*/ 341 w 1056"/>
              <a:gd name="T55" fmla="*/ 269 h 755"/>
              <a:gd name="T56" fmla="*/ 345 w 1056"/>
              <a:gd name="T57" fmla="*/ 191 h 755"/>
              <a:gd name="T58" fmla="*/ 403 w 1056"/>
              <a:gd name="T59" fmla="*/ 189 h 755"/>
              <a:gd name="T60" fmla="*/ 409 w 1056"/>
              <a:gd name="T61" fmla="*/ 269 h 755"/>
              <a:gd name="T62" fmla="*/ 479 w 1056"/>
              <a:gd name="T63" fmla="*/ 259 h 755"/>
              <a:gd name="T64" fmla="*/ 487 w 1056"/>
              <a:gd name="T65" fmla="*/ 43 h 755"/>
              <a:gd name="T66" fmla="*/ 521 w 1056"/>
              <a:gd name="T67" fmla="*/ 1 h 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56" h="755">
                <a:moveTo>
                  <a:pt x="521" y="1"/>
                </a:moveTo>
                <a:cubicBezTo>
                  <a:pt x="532" y="4"/>
                  <a:pt x="554" y="4"/>
                  <a:pt x="561" y="47"/>
                </a:cubicBezTo>
                <a:lnTo>
                  <a:pt x="565" y="261"/>
                </a:lnTo>
                <a:lnTo>
                  <a:pt x="637" y="265"/>
                </a:lnTo>
                <a:lnTo>
                  <a:pt x="645" y="193"/>
                </a:lnTo>
                <a:lnTo>
                  <a:pt x="701" y="193"/>
                </a:lnTo>
                <a:lnTo>
                  <a:pt x="707" y="275"/>
                </a:lnTo>
                <a:lnTo>
                  <a:pt x="1003" y="307"/>
                </a:lnTo>
                <a:cubicBezTo>
                  <a:pt x="1056" y="324"/>
                  <a:pt x="1038" y="361"/>
                  <a:pt x="1027" y="377"/>
                </a:cubicBezTo>
                <a:cubicBezTo>
                  <a:pt x="1016" y="393"/>
                  <a:pt x="990" y="393"/>
                  <a:pt x="935" y="403"/>
                </a:cubicBezTo>
                <a:lnTo>
                  <a:pt x="699" y="435"/>
                </a:lnTo>
                <a:lnTo>
                  <a:pt x="671" y="507"/>
                </a:lnTo>
                <a:lnTo>
                  <a:pt x="641" y="439"/>
                </a:lnTo>
                <a:lnTo>
                  <a:pt x="559" y="449"/>
                </a:lnTo>
                <a:lnTo>
                  <a:pt x="545" y="663"/>
                </a:lnTo>
                <a:lnTo>
                  <a:pt x="683" y="687"/>
                </a:lnTo>
                <a:lnTo>
                  <a:pt x="685" y="755"/>
                </a:lnTo>
                <a:lnTo>
                  <a:pt x="349" y="749"/>
                </a:lnTo>
                <a:lnTo>
                  <a:pt x="351" y="691"/>
                </a:lnTo>
                <a:lnTo>
                  <a:pt x="489" y="663"/>
                </a:lnTo>
                <a:lnTo>
                  <a:pt x="481" y="449"/>
                </a:lnTo>
                <a:lnTo>
                  <a:pt x="399" y="443"/>
                </a:lnTo>
                <a:lnTo>
                  <a:pt x="371" y="516"/>
                </a:lnTo>
                <a:lnTo>
                  <a:pt x="347" y="435"/>
                </a:lnTo>
                <a:lnTo>
                  <a:pt x="57" y="393"/>
                </a:lnTo>
                <a:cubicBezTo>
                  <a:pt x="0" y="374"/>
                  <a:pt x="2" y="339"/>
                  <a:pt x="5" y="323"/>
                </a:cubicBezTo>
                <a:cubicBezTo>
                  <a:pt x="8" y="307"/>
                  <a:pt x="19" y="304"/>
                  <a:pt x="75" y="295"/>
                </a:cubicBezTo>
                <a:lnTo>
                  <a:pt x="341" y="269"/>
                </a:lnTo>
                <a:lnTo>
                  <a:pt x="345" y="191"/>
                </a:lnTo>
                <a:lnTo>
                  <a:pt x="403" y="189"/>
                </a:lnTo>
                <a:lnTo>
                  <a:pt x="409" y="269"/>
                </a:lnTo>
                <a:lnTo>
                  <a:pt x="479" y="259"/>
                </a:lnTo>
                <a:lnTo>
                  <a:pt x="487" y="43"/>
                </a:lnTo>
                <a:cubicBezTo>
                  <a:pt x="494" y="0"/>
                  <a:pt x="514" y="10"/>
                  <a:pt x="521" y="1"/>
                </a:cubicBezTo>
                <a:close/>
              </a:path>
            </a:pathLst>
          </a:cu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881" name="Freeform 497"/>
          <p:cNvSpPr>
            <a:spLocks/>
          </p:cNvSpPr>
          <p:nvPr/>
        </p:nvSpPr>
        <p:spPr bwMode="auto">
          <a:xfrm>
            <a:off x="2535238" y="1458913"/>
            <a:ext cx="833437" cy="1674812"/>
          </a:xfrm>
          <a:custGeom>
            <a:avLst/>
            <a:gdLst>
              <a:gd name="T0" fmla="*/ 355 w 525"/>
              <a:gd name="T1" fmla="*/ 1055 h 1055"/>
              <a:gd name="T2" fmla="*/ 39 w 525"/>
              <a:gd name="T3" fmla="*/ 597 h 1055"/>
              <a:gd name="T4" fmla="*/ 123 w 525"/>
              <a:gd name="T5" fmla="*/ 81 h 1055"/>
              <a:gd name="T6" fmla="*/ 393 w 525"/>
              <a:gd name="T7" fmla="*/ 111 h 1055"/>
              <a:gd name="T8" fmla="*/ 519 w 525"/>
              <a:gd name="T9" fmla="*/ 561 h 1055"/>
              <a:gd name="T10" fmla="*/ 355 w 525"/>
              <a:gd name="T11" fmla="*/ 1055 h 1055"/>
            </a:gdLst>
            <a:ahLst/>
            <a:cxnLst>
              <a:cxn ang="0">
                <a:pos x="T0" y="T1"/>
              </a:cxn>
              <a:cxn ang="0">
                <a:pos x="T2" y="T3"/>
              </a:cxn>
              <a:cxn ang="0">
                <a:pos x="T4" y="T5"/>
              </a:cxn>
              <a:cxn ang="0">
                <a:pos x="T6" y="T7"/>
              </a:cxn>
              <a:cxn ang="0">
                <a:pos x="T8" y="T9"/>
              </a:cxn>
              <a:cxn ang="0">
                <a:pos x="T10" y="T11"/>
              </a:cxn>
            </a:cxnLst>
            <a:rect l="0" t="0" r="r" b="b"/>
            <a:pathLst>
              <a:path w="525" h="1055">
                <a:moveTo>
                  <a:pt x="355" y="1055"/>
                </a:moveTo>
                <a:lnTo>
                  <a:pt x="39" y="597"/>
                </a:lnTo>
                <a:cubicBezTo>
                  <a:pt x="0" y="435"/>
                  <a:pt x="64" y="162"/>
                  <a:pt x="123" y="81"/>
                </a:cubicBezTo>
                <a:cubicBezTo>
                  <a:pt x="182" y="0"/>
                  <a:pt x="327" y="31"/>
                  <a:pt x="393" y="111"/>
                </a:cubicBezTo>
                <a:cubicBezTo>
                  <a:pt x="459" y="191"/>
                  <a:pt x="525" y="404"/>
                  <a:pt x="519" y="561"/>
                </a:cubicBezTo>
                <a:lnTo>
                  <a:pt x="355" y="1055"/>
                </a:lnTo>
                <a:close/>
              </a:path>
            </a:pathLst>
          </a:custGeom>
          <a:solidFill>
            <a:srgbClr val="0000FF">
              <a:alpha val="50999"/>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882" name="AutoShape 498"/>
          <p:cNvSpPr>
            <a:spLocks noChangeArrowheads="1"/>
          </p:cNvSpPr>
          <p:nvPr/>
        </p:nvSpPr>
        <p:spPr bwMode="auto">
          <a:xfrm>
            <a:off x="2752725" y="2284413"/>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16883" name="AutoShape 499"/>
          <p:cNvSpPr>
            <a:spLocks noChangeArrowheads="1"/>
          </p:cNvSpPr>
          <p:nvPr/>
        </p:nvSpPr>
        <p:spPr bwMode="auto">
          <a:xfrm>
            <a:off x="2771775" y="1741488"/>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17007" name="Group 623"/>
          <p:cNvGrpSpPr>
            <a:grpSpLocks/>
          </p:cNvGrpSpPr>
          <p:nvPr/>
        </p:nvGrpSpPr>
        <p:grpSpPr bwMode="auto">
          <a:xfrm>
            <a:off x="971550" y="563563"/>
            <a:ext cx="1190625" cy="1387475"/>
            <a:chOff x="594" y="355"/>
            <a:chExt cx="750" cy="874"/>
          </a:xfrm>
        </p:grpSpPr>
        <p:sp>
          <p:nvSpPr>
            <p:cNvPr id="16793" name="Rectangle 409"/>
            <p:cNvSpPr>
              <a:spLocks noChangeArrowheads="1"/>
            </p:cNvSpPr>
            <p:nvPr/>
          </p:nvSpPr>
          <p:spPr bwMode="auto">
            <a:xfrm>
              <a:off x="594" y="387"/>
              <a:ext cx="750" cy="842"/>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876" name="Text Box 492"/>
            <p:cNvSpPr txBox="1">
              <a:spLocks noChangeArrowheads="1"/>
            </p:cNvSpPr>
            <p:nvPr/>
          </p:nvSpPr>
          <p:spPr bwMode="auto">
            <a:xfrm>
              <a:off x="618" y="355"/>
              <a:ext cx="69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u="sng"/>
                <a:t>6</a:t>
              </a:r>
              <a:r>
                <a:rPr lang="en-US" altLang="en-US" b="1" u="sng" baseline="30000"/>
                <a:t>th</a:t>
              </a:r>
              <a:r>
                <a:rPr lang="en-US" altLang="en-US" b="1" u="sng"/>
                <a:t> Army</a:t>
              </a:r>
            </a:p>
          </p:txBody>
        </p:sp>
        <p:sp>
          <p:nvSpPr>
            <p:cNvPr id="16877" name="Text Box 493"/>
            <p:cNvSpPr txBox="1">
              <a:spLocks noChangeArrowheads="1"/>
            </p:cNvSpPr>
            <p:nvPr/>
          </p:nvSpPr>
          <p:spPr bwMode="auto">
            <a:xfrm>
              <a:off x="632" y="512"/>
              <a:ext cx="52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u="sng"/>
                <a:t>I Corps</a:t>
              </a:r>
            </a:p>
          </p:txBody>
        </p:sp>
        <p:sp>
          <p:nvSpPr>
            <p:cNvPr id="16878" name="Text Box 494"/>
            <p:cNvSpPr txBox="1">
              <a:spLocks noChangeArrowheads="1"/>
            </p:cNvSpPr>
            <p:nvPr/>
          </p:nvSpPr>
          <p:spPr bwMode="auto">
            <a:xfrm>
              <a:off x="645" y="845"/>
              <a:ext cx="69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u="sng"/>
                <a:t>XIV Corps</a:t>
              </a:r>
            </a:p>
          </p:txBody>
        </p:sp>
        <p:grpSp>
          <p:nvGrpSpPr>
            <p:cNvPr id="16890" name="Group 506"/>
            <p:cNvGrpSpPr>
              <a:grpSpLocks/>
            </p:cNvGrpSpPr>
            <p:nvPr/>
          </p:nvGrpSpPr>
          <p:grpSpPr bwMode="auto">
            <a:xfrm>
              <a:off x="1030" y="1040"/>
              <a:ext cx="144" cy="138"/>
              <a:chOff x="1613" y="979"/>
              <a:chExt cx="2444" cy="2164"/>
            </a:xfrm>
          </p:grpSpPr>
          <p:sp>
            <p:nvSpPr>
              <p:cNvPr id="16891" name="AutoShape 507"/>
              <p:cNvSpPr>
                <a:spLocks noChangeArrowheads="1"/>
              </p:cNvSpPr>
              <p:nvPr/>
            </p:nvSpPr>
            <p:spPr bwMode="auto">
              <a:xfrm>
                <a:off x="1613" y="979"/>
                <a:ext cx="2444" cy="2164"/>
              </a:xfrm>
              <a:prstGeom prst="diamond">
                <a:avLst/>
              </a:prstGeom>
              <a:solidFill>
                <a:srgbClr val="0006B6"/>
              </a:solidFill>
              <a:ln w="25400">
                <a:solidFill>
                  <a:srgbClr val="00279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en-US"/>
              </a:p>
            </p:txBody>
          </p:sp>
          <p:grpSp>
            <p:nvGrpSpPr>
              <p:cNvPr id="16892" name="Group 508"/>
              <p:cNvGrpSpPr>
                <a:grpSpLocks/>
              </p:cNvGrpSpPr>
              <p:nvPr/>
            </p:nvGrpSpPr>
            <p:grpSpPr bwMode="auto">
              <a:xfrm>
                <a:off x="2101" y="1371"/>
                <a:ext cx="1469" cy="1405"/>
                <a:chOff x="2101" y="1371"/>
                <a:chExt cx="1469" cy="1405"/>
              </a:xfrm>
            </p:grpSpPr>
            <p:sp>
              <p:nvSpPr>
                <p:cNvPr id="16893" name="Freeform 509"/>
                <p:cNvSpPr>
                  <a:spLocks/>
                </p:cNvSpPr>
                <p:nvPr/>
              </p:nvSpPr>
              <p:spPr bwMode="auto">
                <a:xfrm>
                  <a:off x="2849" y="1371"/>
                  <a:ext cx="721" cy="1405"/>
                </a:xfrm>
                <a:custGeom>
                  <a:avLst/>
                  <a:gdLst>
                    <a:gd name="T0" fmla="*/ 8 w 721"/>
                    <a:gd name="T1" fmla="*/ 484 h 1405"/>
                    <a:gd name="T2" fmla="*/ 218 w 721"/>
                    <a:gd name="T3" fmla="*/ 0 h 1405"/>
                    <a:gd name="T4" fmla="*/ 129 w 721"/>
                    <a:gd name="T5" fmla="*/ 516 h 1405"/>
                    <a:gd name="T6" fmla="*/ 510 w 721"/>
                    <a:gd name="T7" fmla="*/ 202 h 1405"/>
                    <a:gd name="T8" fmla="*/ 210 w 721"/>
                    <a:gd name="T9" fmla="*/ 613 h 1405"/>
                    <a:gd name="T10" fmla="*/ 671 w 721"/>
                    <a:gd name="T11" fmla="*/ 557 h 1405"/>
                    <a:gd name="T12" fmla="*/ 235 w 721"/>
                    <a:gd name="T13" fmla="*/ 718 h 1405"/>
                    <a:gd name="T14" fmla="*/ 720 w 721"/>
                    <a:gd name="T15" fmla="*/ 896 h 1405"/>
                    <a:gd name="T16" fmla="*/ 210 w 721"/>
                    <a:gd name="T17" fmla="*/ 823 h 1405"/>
                    <a:gd name="T18" fmla="*/ 502 w 721"/>
                    <a:gd name="T19" fmla="*/ 1210 h 1405"/>
                    <a:gd name="T20" fmla="*/ 129 w 721"/>
                    <a:gd name="T21" fmla="*/ 904 h 1405"/>
                    <a:gd name="T22" fmla="*/ 170 w 721"/>
                    <a:gd name="T23" fmla="*/ 1404 h 1405"/>
                    <a:gd name="T24" fmla="*/ 0 w 721"/>
                    <a:gd name="T25" fmla="*/ 928 h 1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1" h="1405">
                      <a:moveTo>
                        <a:pt x="8" y="484"/>
                      </a:moveTo>
                      <a:lnTo>
                        <a:pt x="218" y="0"/>
                      </a:lnTo>
                      <a:lnTo>
                        <a:pt x="129" y="516"/>
                      </a:lnTo>
                      <a:lnTo>
                        <a:pt x="510" y="202"/>
                      </a:lnTo>
                      <a:lnTo>
                        <a:pt x="210" y="613"/>
                      </a:lnTo>
                      <a:lnTo>
                        <a:pt x="671" y="557"/>
                      </a:lnTo>
                      <a:lnTo>
                        <a:pt x="235" y="718"/>
                      </a:lnTo>
                      <a:lnTo>
                        <a:pt x="720" y="896"/>
                      </a:lnTo>
                      <a:lnTo>
                        <a:pt x="210" y="823"/>
                      </a:lnTo>
                      <a:lnTo>
                        <a:pt x="502" y="1210"/>
                      </a:lnTo>
                      <a:lnTo>
                        <a:pt x="129" y="904"/>
                      </a:lnTo>
                      <a:lnTo>
                        <a:pt x="170" y="1404"/>
                      </a:lnTo>
                      <a:lnTo>
                        <a:pt x="0" y="928"/>
                      </a:lnTo>
                    </a:path>
                  </a:pathLst>
                </a:custGeom>
                <a:solidFill>
                  <a:srgbClr val="EAEC5E"/>
                </a:solidFill>
                <a:ln>
                  <a:noFill/>
                </a:ln>
                <a:effectLst/>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6894" name="Freeform 510"/>
                <p:cNvSpPr>
                  <a:spLocks/>
                </p:cNvSpPr>
                <p:nvPr/>
              </p:nvSpPr>
              <p:spPr bwMode="auto">
                <a:xfrm>
                  <a:off x="2101" y="1371"/>
                  <a:ext cx="749" cy="1405"/>
                </a:xfrm>
                <a:custGeom>
                  <a:avLst/>
                  <a:gdLst>
                    <a:gd name="T0" fmla="*/ 748 w 749"/>
                    <a:gd name="T1" fmla="*/ 492 h 1405"/>
                    <a:gd name="T2" fmla="*/ 521 w 749"/>
                    <a:gd name="T3" fmla="*/ 0 h 1405"/>
                    <a:gd name="T4" fmla="*/ 639 w 749"/>
                    <a:gd name="T5" fmla="*/ 524 h 1405"/>
                    <a:gd name="T6" fmla="*/ 219 w 749"/>
                    <a:gd name="T7" fmla="*/ 202 h 1405"/>
                    <a:gd name="T8" fmla="*/ 529 w 749"/>
                    <a:gd name="T9" fmla="*/ 613 h 1405"/>
                    <a:gd name="T10" fmla="*/ 50 w 749"/>
                    <a:gd name="T11" fmla="*/ 557 h 1405"/>
                    <a:gd name="T12" fmla="*/ 504 w 749"/>
                    <a:gd name="T13" fmla="*/ 718 h 1405"/>
                    <a:gd name="T14" fmla="*/ 0 w 749"/>
                    <a:gd name="T15" fmla="*/ 896 h 1405"/>
                    <a:gd name="T16" fmla="*/ 529 w 749"/>
                    <a:gd name="T17" fmla="*/ 823 h 1405"/>
                    <a:gd name="T18" fmla="*/ 227 w 749"/>
                    <a:gd name="T19" fmla="*/ 1210 h 1405"/>
                    <a:gd name="T20" fmla="*/ 614 w 749"/>
                    <a:gd name="T21" fmla="*/ 904 h 1405"/>
                    <a:gd name="T22" fmla="*/ 572 w 749"/>
                    <a:gd name="T23" fmla="*/ 1404 h 1405"/>
                    <a:gd name="T24" fmla="*/ 740 w 749"/>
                    <a:gd name="T25" fmla="*/ 928 h 1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49" h="1405">
                      <a:moveTo>
                        <a:pt x="748" y="492"/>
                      </a:moveTo>
                      <a:lnTo>
                        <a:pt x="521" y="0"/>
                      </a:lnTo>
                      <a:lnTo>
                        <a:pt x="639" y="524"/>
                      </a:lnTo>
                      <a:lnTo>
                        <a:pt x="219" y="202"/>
                      </a:lnTo>
                      <a:lnTo>
                        <a:pt x="529" y="613"/>
                      </a:lnTo>
                      <a:lnTo>
                        <a:pt x="50" y="557"/>
                      </a:lnTo>
                      <a:lnTo>
                        <a:pt x="504" y="718"/>
                      </a:lnTo>
                      <a:lnTo>
                        <a:pt x="0" y="896"/>
                      </a:lnTo>
                      <a:lnTo>
                        <a:pt x="529" y="823"/>
                      </a:lnTo>
                      <a:lnTo>
                        <a:pt x="227" y="1210"/>
                      </a:lnTo>
                      <a:lnTo>
                        <a:pt x="614" y="904"/>
                      </a:lnTo>
                      <a:lnTo>
                        <a:pt x="572" y="1404"/>
                      </a:lnTo>
                      <a:lnTo>
                        <a:pt x="740" y="928"/>
                      </a:lnTo>
                    </a:path>
                  </a:pathLst>
                </a:custGeom>
                <a:solidFill>
                  <a:srgbClr val="EAEC5E"/>
                </a:solidFill>
                <a:ln>
                  <a:noFill/>
                </a:ln>
                <a:effectLst/>
                <a:extLs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16895" name="Oval 511"/>
              <p:cNvSpPr>
                <a:spLocks noChangeArrowheads="1"/>
              </p:cNvSpPr>
              <p:nvPr/>
            </p:nvSpPr>
            <p:spPr bwMode="auto">
              <a:xfrm>
                <a:off x="2585" y="1827"/>
                <a:ext cx="508" cy="476"/>
              </a:xfrm>
              <a:prstGeom prst="ellipse">
                <a:avLst/>
              </a:prstGeom>
              <a:noFill/>
              <a:ln w="12700">
                <a:solidFill>
                  <a:srgbClr val="B3B900"/>
                </a:solidFill>
                <a:round/>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p>
                <a:endParaRPr lang="en-US"/>
              </a:p>
            </p:txBody>
          </p:sp>
        </p:grpSp>
        <p:pic>
          <p:nvPicPr>
            <p:cNvPr id="16897" name="Picture 513" descr="43rd%20Inf%20Div"/>
            <p:cNvPicPr>
              <a:picLocks noChangeAspect="1" noChangeArrowheads="1"/>
            </p:cNvPicPr>
            <p:nvPr/>
          </p:nvPicPr>
          <p:blipFill>
            <a:blip r:embed="rId1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2" y="686"/>
              <a:ext cx="192" cy="229"/>
            </a:xfrm>
            <a:prstGeom prst="rect">
              <a:avLst/>
            </a:prstGeom>
            <a:noFill/>
            <a:extLst>
              <a:ext uri="{909E8E84-426E-40DD-AFC4-6F175D3DCCD1}">
                <a14:hiddenFill xmlns:a14="http://schemas.microsoft.com/office/drawing/2010/main">
                  <a:solidFill>
                    <a:srgbClr val="FFFFFF"/>
                  </a:solidFill>
                </a14:hiddenFill>
              </a:ext>
            </a:extLst>
          </p:spPr>
        </p:pic>
        <p:grpSp>
          <p:nvGrpSpPr>
            <p:cNvPr id="16902" name="Group 518"/>
            <p:cNvGrpSpPr>
              <a:grpSpLocks/>
            </p:cNvGrpSpPr>
            <p:nvPr/>
          </p:nvGrpSpPr>
          <p:grpSpPr bwMode="auto">
            <a:xfrm>
              <a:off x="1023" y="722"/>
              <a:ext cx="147" cy="156"/>
              <a:chOff x="1103" y="3372"/>
              <a:chExt cx="738" cy="852"/>
            </a:xfrm>
          </p:grpSpPr>
          <p:sp>
            <p:nvSpPr>
              <p:cNvPr id="16903" name="Freeform 519"/>
              <p:cNvSpPr>
                <a:spLocks/>
              </p:cNvSpPr>
              <p:nvPr/>
            </p:nvSpPr>
            <p:spPr bwMode="auto">
              <a:xfrm>
                <a:off x="1103" y="3372"/>
                <a:ext cx="738" cy="852"/>
              </a:xfrm>
              <a:custGeom>
                <a:avLst/>
                <a:gdLst>
                  <a:gd name="T0" fmla="*/ 983 w 1475"/>
                  <a:gd name="T1" fmla="*/ 426 h 1704"/>
                  <a:gd name="T2" fmla="*/ 1475 w 1475"/>
                  <a:gd name="T3" fmla="*/ 426 h 1704"/>
                  <a:gd name="T4" fmla="*/ 1230 w 1475"/>
                  <a:gd name="T5" fmla="*/ 852 h 1704"/>
                  <a:gd name="T6" fmla="*/ 1475 w 1475"/>
                  <a:gd name="T7" fmla="*/ 1279 h 1704"/>
                  <a:gd name="T8" fmla="*/ 983 w 1475"/>
                  <a:gd name="T9" fmla="*/ 1279 h 1704"/>
                  <a:gd name="T10" fmla="*/ 738 w 1475"/>
                  <a:gd name="T11" fmla="*/ 1704 h 1704"/>
                  <a:gd name="T12" fmla="*/ 491 w 1475"/>
                  <a:gd name="T13" fmla="*/ 1279 h 1704"/>
                  <a:gd name="T14" fmla="*/ 0 w 1475"/>
                  <a:gd name="T15" fmla="*/ 1279 h 1704"/>
                  <a:gd name="T16" fmla="*/ 246 w 1475"/>
                  <a:gd name="T17" fmla="*/ 853 h 1704"/>
                  <a:gd name="T18" fmla="*/ 0 w 1475"/>
                  <a:gd name="T19" fmla="*/ 426 h 1704"/>
                  <a:gd name="T20" fmla="*/ 491 w 1475"/>
                  <a:gd name="T21" fmla="*/ 426 h 1704"/>
                  <a:gd name="T22" fmla="*/ 738 w 1475"/>
                  <a:gd name="T23" fmla="*/ 0 h 1704"/>
                  <a:gd name="T24" fmla="*/ 983 w 1475"/>
                  <a:gd name="T25" fmla="*/ 426 h 1704"/>
                  <a:gd name="T26" fmla="*/ 983 w 1475"/>
                  <a:gd name="T27" fmla="*/ 426 h 1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75" h="1704">
                    <a:moveTo>
                      <a:pt x="983" y="426"/>
                    </a:moveTo>
                    <a:lnTo>
                      <a:pt x="1475" y="426"/>
                    </a:lnTo>
                    <a:lnTo>
                      <a:pt x="1230" y="852"/>
                    </a:lnTo>
                    <a:lnTo>
                      <a:pt x="1475" y="1279"/>
                    </a:lnTo>
                    <a:lnTo>
                      <a:pt x="983" y="1279"/>
                    </a:lnTo>
                    <a:lnTo>
                      <a:pt x="738" y="1704"/>
                    </a:lnTo>
                    <a:lnTo>
                      <a:pt x="491" y="1279"/>
                    </a:lnTo>
                    <a:lnTo>
                      <a:pt x="0" y="1279"/>
                    </a:lnTo>
                    <a:lnTo>
                      <a:pt x="246" y="853"/>
                    </a:lnTo>
                    <a:lnTo>
                      <a:pt x="0" y="426"/>
                    </a:lnTo>
                    <a:lnTo>
                      <a:pt x="491" y="426"/>
                    </a:lnTo>
                    <a:lnTo>
                      <a:pt x="738" y="0"/>
                    </a:lnTo>
                    <a:lnTo>
                      <a:pt x="983" y="426"/>
                    </a:lnTo>
                    <a:lnTo>
                      <a:pt x="983" y="426"/>
                    </a:lnTo>
                    <a:close/>
                  </a:path>
                </a:pathLst>
              </a:custGeom>
              <a:solidFill>
                <a:srgbClr val="E1003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904" name="Freeform 520"/>
              <p:cNvSpPr>
                <a:spLocks/>
              </p:cNvSpPr>
              <p:nvPr/>
            </p:nvSpPr>
            <p:spPr bwMode="auto">
              <a:xfrm>
                <a:off x="1180" y="3453"/>
                <a:ext cx="585" cy="676"/>
              </a:xfrm>
              <a:custGeom>
                <a:avLst/>
                <a:gdLst>
                  <a:gd name="T0" fmla="*/ 781 w 1172"/>
                  <a:gd name="T1" fmla="*/ 338 h 1352"/>
                  <a:gd name="T2" fmla="*/ 1172 w 1172"/>
                  <a:gd name="T3" fmla="*/ 338 h 1352"/>
                  <a:gd name="T4" fmla="*/ 977 w 1172"/>
                  <a:gd name="T5" fmla="*/ 676 h 1352"/>
                  <a:gd name="T6" fmla="*/ 1172 w 1172"/>
                  <a:gd name="T7" fmla="*/ 1014 h 1352"/>
                  <a:gd name="T8" fmla="*/ 781 w 1172"/>
                  <a:gd name="T9" fmla="*/ 1014 h 1352"/>
                  <a:gd name="T10" fmla="*/ 586 w 1172"/>
                  <a:gd name="T11" fmla="*/ 1352 h 1352"/>
                  <a:gd name="T12" fmla="*/ 391 w 1172"/>
                  <a:gd name="T13" fmla="*/ 1014 h 1352"/>
                  <a:gd name="T14" fmla="*/ 0 w 1172"/>
                  <a:gd name="T15" fmla="*/ 1014 h 1352"/>
                  <a:gd name="T16" fmla="*/ 195 w 1172"/>
                  <a:gd name="T17" fmla="*/ 676 h 1352"/>
                  <a:gd name="T18" fmla="*/ 0 w 1172"/>
                  <a:gd name="T19" fmla="*/ 338 h 1352"/>
                  <a:gd name="T20" fmla="*/ 391 w 1172"/>
                  <a:gd name="T21" fmla="*/ 338 h 1352"/>
                  <a:gd name="T22" fmla="*/ 586 w 1172"/>
                  <a:gd name="T23" fmla="*/ 0 h 1352"/>
                  <a:gd name="T24" fmla="*/ 781 w 1172"/>
                  <a:gd name="T25" fmla="*/ 338 h 1352"/>
                  <a:gd name="T26" fmla="*/ 781 w 1172"/>
                  <a:gd name="T27" fmla="*/ 338 h 1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72" h="1352">
                    <a:moveTo>
                      <a:pt x="781" y="338"/>
                    </a:moveTo>
                    <a:lnTo>
                      <a:pt x="1172" y="338"/>
                    </a:lnTo>
                    <a:lnTo>
                      <a:pt x="977" y="676"/>
                    </a:lnTo>
                    <a:lnTo>
                      <a:pt x="1172" y="1014"/>
                    </a:lnTo>
                    <a:lnTo>
                      <a:pt x="781" y="1014"/>
                    </a:lnTo>
                    <a:lnTo>
                      <a:pt x="586" y="1352"/>
                    </a:lnTo>
                    <a:lnTo>
                      <a:pt x="391" y="1014"/>
                    </a:lnTo>
                    <a:lnTo>
                      <a:pt x="0" y="1014"/>
                    </a:lnTo>
                    <a:lnTo>
                      <a:pt x="195" y="676"/>
                    </a:lnTo>
                    <a:lnTo>
                      <a:pt x="0" y="338"/>
                    </a:lnTo>
                    <a:lnTo>
                      <a:pt x="391" y="338"/>
                    </a:lnTo>
                    <a:lnTo>
                      <a:pt x="586" y="0"/>
                    </a:lnTo>
                    <a:lnTo>
                      <a:pt x="781" y="338"/>
                    </a:lnTo>
                    <a:lnTo>
                      <a:pt x="781" y="338"/>
                    </a:lnTo>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6993" name="Group 609"/>
            <p:cNvGrpSpPr>
              <a:grpSpLocks/>
            </p:cNvGrpSpPr>
            <p:nvPr/>
          </p:nvGrpSpPr>
          <p:grpSpPr bwMode="auto">
            <a:xfrm>
              <a:off x="755" y="1057"/>
              <a:ext cx="127" cy="121"/>
              <a:chOff x="1136" y="4157"/>
              <a:chExt cx="79" cy="79"/>
            </a:xfrm>
          </p:grpSpPr>
          <p:sp>
            <p:nvSpPr>
              <p:cNvPr id="16994" name="Oval 610"/>
              <p:cNvSpPr>
                <a:spLocks noChangeArrowheads="1"/>
              </p:cNvSpPr>
              <p:nvPr/>
            </p:nvSpPr>
            <p:spPr bwMode="auto">
              <a:xfrm>
                <a:off x="1136" y="4157"/>
                <a:ext cx="79" cy="79"/>
              </a:xfrm>
              <a:prstGeom prst="ellipse">
                <a:avLst/>
              </a:pr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995" name="Oval 611"/>
              <p:cNvSpPr>
                <a:spLocks noChangeArrowheads="1"/>
              </p:cNvSpPr>
              <p:nvPr/>
            </p:nvSpPr>
            <p:spPr bwMode="auto">
              <a:xfrm>
                <a:off x="1158" y="4179"/>
                <a:ext cx="36" cy="35"/>
              </a:xfrm>
              <a:prstGeom prst="ellipse">
                <a:avLst/>
              </a:prstGeom>
              <a:solidFill>
                <a:srgbClr val="FF0000"/>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7006" name="Group 622"/>
          <p:cNvGrpSpPr>
            <a:grpSpLocks/>
          </p:cNvGrpSpPr>
          <p:nvPr/>
        </p:nvGrpSpPr>
        <p:grpSpPr bwMode="auto">
          <a:xfrm>
            <a:off x="19050" y="900113"/>
            <a:ext cx="973138" cy="908050"/>
            <a:chOff x="464" y="1263"/>
            <a:chExt cx="613" cy="572"/>
          </a:xfrm>
        </p:grpSpPr>
        <p:sp>
          <p:nvSpPr>
            <p:cNvPr id="17004" name="Rectangle 620"/>
            <p:cNvSpPr>
              <a:spLocks noChangeArrowheads="1"/>
            </p:cNvSpPr>
            <p:nvPr/>
          </p:nvSpPr>
          <p:spPr bwMode="auto">
            <a:xfrm>
              <a:off x="468" y="1263"/>
              <a:ext cx="588" cy="572"/>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6794" name="Picture 410" descr="1STCAV"/>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4" y="1476"/>
              <a:ext cx="131" cy="159"/>
            </a:xfrm>
            <a:prstGeom prst="rect">
              <a:avLst/>
            </a:prstGeom>
            <a:noFill/>
            <a:extLst>
              <a:ext uri="{909E8E84-426E-40DD-AFC4-6F175D3DCCD1}">
                <a14:hiddenFill xmlns:a14="http://schemas.microsoft.com/office/drawing/2010/main">
                  <a:solidFill>
                    <a:srgbClr val="FFFFFF"/>
                  </a:solidFill>
                </a14:hiddenFill>
              </a:ext>
            </a:extLst>
          </p:spPr>
        </p:pic>
        <p:pic>
          <p:nvPicPr>
            <p:cNvPr id="16795" name="Picture 411"/>
            <p:cNvPicPr>
              <a:picLocks noChangeAspect="1" noChangeArrowheads="1"/>
            </p:cNvPicPr>
            <p:nvPr/>
          </p:nvPicPr>
          <p:blipFill>
            <a:blip r:embed="rId10">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80" y="1495"/>
              <a:ext cx="61" cy="122"/>
            </a:xfrm>
            <a:prstGeom prst="rect">
              <a:avLst/>
            </a:prstGeom>
            <a:noFill/>
            <a:extLst>
              <a:ext uri="{909E8E84-426E-40DD-AFC4-6F175D3DCCD1}">
                <a14:hiddenFill xmlns:a14="http://schemas.microsoft.com/office/drawing/2010/main">
                  <a:solidFill>
                    <a:srgbClr val="FFFFFF"/>
                  </a:solidFill>
                </a14:hiddenFill>
              </a:ext>
            </a:extLst>
          </p:spPr>
        </p:pic>
        <p:pic>
          <p:nvPicPr>
            <p:cNvPr id="16896" name="Picture 512" descr="41st_Infantry_Division"/>
            <p:cNvPicPr>
              <a:picLocks noChangeAspect="1" noChangeArrowheads="1"/>
            </p:cNvPicPr>
            <p:nvPr/>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6" y="1666"/>
              <a:ext cx="192" cy="106"/>
            </a:xfrm>
            <a:prstGeom prst="rect">
              <a:avLst/>
            </a:prstGeom>
            <a:noFill/>
            <a:extLst>
              <a:ext uri="{909E8E84-426E-40DD-AFC4-6F175D3DCCD1}">
                <a14:hiddenFill xmlns:a14="http://schemas.microsoft.com/office/drawing/2010/main">
                  <a:solidFill>
                    <a:srgbClr val="FFFFFF"/>
                  </a:solidFill>
                </a14:hiddenFill>
              </a:ext>
            </a:extLst>
          </p:spPr>
        </p:pic>
        <p:pic>
          <p:nvPicPr>
            <p:cNvPr id="16901" name="Picture 517"/>
            <p:cNvPicPr>
              <a:picLocks noChangeAspect="1" noChangeArrowheads="1"/>
            </p:cNvPicPr>
            <p:nvPr/>
          </p:nvPicPr>
          <p:blipFill>
            <a:blip r:embed="rId1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47" y="1652"/>
              <a:ext cx="126" cy="135"/>
            </a:xfrm>
            <a:prstGeom prst="rect">
              <a:avLst/>
            </a:prstGeom>
            <a:noFill/>
            <a:extLst>
              <a:ext uri="{909E8E84-426E-40DD-AFC4-6F175D3DCCD1}">
                <a14:hiddenFill xmlns:a14="http://schemas.microsoft.com/office/drawing/2010/main">
                  <a:solidFill>
                    <a:srgbClr val="FFFFFF"/>
                  </a:solidFill>
                </a14:hiddenFill>
              </a:ext>
            </a:extLst>
          </p:spPr>
        </p:pic>
        <p:sp>
          <p:nvSpPr>
            <p:cNvPr id="17005" name="Text Box 621"/>
            <p:cNvSpPr txBox="1">
              <a:spLocks noChangeArrowheads="1"/>
            </p:cNvSpPr>
            <p:nvPr/>
          </p:nvSpPr>
          <p:spPr bwMode="auto">
            <a:xfrm>
              <a:off x="464" y="1279"/>
              <a:ext cx="61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u="sng"/>
                <a:t>Follow Up</a:t>
              </a:r>
            </a:p>
          </p:txBody>
        </p:sp>
      </p:grpSp>
      <p:sp>
        <p:nvSpPr>
          <p:cNvPr id="17008" name="Freeform 624"/>
          <p:cNvSpPr>
            <a:spLocks/>
          </p:cNvSpPr>
          <p:nvPr/>
        </p:nvSpPr>
        <p:spPr bwMode="auto">
          <a:xfrm>
            <a:off x="2200275" y="1133475"/>
            <a:ext cx="400050" cy="371475"/>
          </a:xfrm>
          <a:custGeom>
            <a:avLst/>
            <a:gdLst>
              <a:gd name="T0" fmla="*/ 0 w 252"/>
              <a:gd name="T1" fmla="*/ 0 h 234"/>
              <a:gd name="T2" fmla="*/ 126 w 252"/>
              <a:gd name="T3" fmla="*/ 66 h 234"/>
              <a:gd name="T4" fmla="*/ 252 w 252"/>
              <a:gd name="T5" fmla="*/ 234 h 234"/>
            </a:gdLst>
            <a:ahLst/>
            <a:cxnLst>
              <a:cxn ang="0">
                <a:pos x="T0" y="T1"/>
              </a:cxn>
              <a:cxn ang="0">
                <a:pos x="T2" y="T3"/>
              </a:cxn>
              <a:cxn ang="0">
                <a:pos x="T4" y="T5"/>
              </a:cxn>
            </a:cxnLst>
            <a:rect l="0" t="0" r="r" b="b"/>
            <a:pathLst>
              <a:path w="252" h="234">
                <a:moveTo>
                  <a:pt x="0" y="0"/>
                </a:moveTo>
                <a:lnTo>
                  <a:pt x="126" y="66"/>
                </a:lnTo>
                <a:cubicBezTo>
                  <a:pt x="168" y="105"/>
                  <a:pt x="226" y="199"/>
                  <a:pt x="252" y="234"/>
                </a:cubicBezTo>
              </a:path>
            </a:pathLst>
          </a:custGeom>
          <a:noFill/>
          <a:ln w="508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009" name="AutoShape 625"/>
          <p:cNvSpPr>
            <a:spLocks noChangeArrowheads="1"/>
          </p:cNvSpPr>
          <p:nvPr/>
        </p:nvSpPr>
        <p:spPr bwMode="auto">
          <a:xfrm>
            <a:off x="2498725" y="1420813"/>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17010" name="Freeform 626"/>
          <p:cNvSpPr>
            <a:spLocks/>
          </p:cNvSpPr>
          <p:nvPr/>
        </p:nvSpPr>
        <p:spPr bwMode="auto">
          <a:xfrm>
            <a:off x="2597150" y="1527175"/>
            <a:ext cx="254000" cy="574675"/>
          </a:xfrm>
          <a:custGeom>
            <a:avLst/>
            <a:gdLst>
              <a:gd name="T0" fmla="*/ 0 w 160"/>
              <a:gd name="T1" fmla="*/ 0 h 362"/>
              <a:gd name="T2" fmla="*/ 78 w 160"/>
              <a:gd name="T3" fmla="*/ 142 h 362"/>
              <a:gd name="T4" fmla="*/ 160 w 160"/>
              <a:gd name="T5" fmla="*/ 362 h 362"/>
            </a:gdLst>
            <a:ahLst/>
            <a:cxnLst>
              <a:cxn ang="0">
                <a:pos x="T0" y="T1"/>
              </a:cxn>
              <a:cxn ang="0">
                <a:pos x="T2" y="T3"/>
              </a:cxn>
              <a:cxn ang="0">
                <a:pos x="T4" y="T5"/>
              </a:cxn>
            </a:cxnLst>
            <a:rect l="0" t="0" r="r" b="b"/>
            <a:pathLst>
              <a:path w="160" h="362">
                <a:moveTo>
                  <a:pt x="0" y="0"/>
                </a:moveTo>
                <a:lnTo>
                  <a:pt x="78" y="142"/>
                </a:lnTo>
                <a:cubicBezTo>
                  <a:pt x="105" y="202"/>
                  <a:pt x="143" y="316"/>
                  <a:pt x="160" y="362"/>
                </a:cubicBezTo>
              </a:path>
            </a:pathLst>
          </a:custGeom>
          <a:noFill/>
          <a:ln w="508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7030" name="Group 646"/>
          <p:cNvGrpSpPr>
            <a:grpSpLocks/>
          </p:cNvGrpSpPr>
          <p:nvPr/>
        </p:nvGrpSpPr>
        <p:grpSpPr bwMode="auto">
          <a:xfrm>
            <a:off x="952500" y="2198688"/>
            <a:ext cx="1190625" cy="615950"/>
            <a:chOff x="632" y="1499"/>
            <a:chExt cx="750" cy="388"/>
          </a:xfrm>
        </p:grpSpPr>
        <p:grpSp>
          <p:nvGrpSpPr>
            <p:cNvPr id="17029" name="Group 645"/>
            <p:cNvGrpSpPr>
              <a:grpSpLocks/>
            </p:cNvGrpSpPr>
            <p:nvPr/>
          </p:nvGrpSpPr>
          <p:grpSpPr bwMode="auto">
            <a:xfrm>
              <a:off x="632" y="1539"/>
              <a:ext cx="750" cy="348"/>
              <a:chOff x="644" y="1259"/>
              <a:chExt cx="750" cy="348"/>
            </a:xfrm>
          </p:grpSpPr>
          <p:sp>
            <p:nvSpPr>
              <p:cNvPr id="17012" name="Rectangle 628"/>
              <p:cNvSpPr>
                <a:spLocks noChangeArrowheads="1"/>
              </p:cNvSpPr>
              <p:nvPr/>
            </p:nvSpPr>
            <p:spPr bwMode="auto">
              <a:xfrm>
                <a:off x="644" y="1259"/>
                <a:ext cx="750" cy="34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16889" name="Object 505"/>
              <p:cNvGraphicFramePr>
                <a:graphicFrameLocks noChangeAspect="1"/>
              </p:cNvGraphicFramePr>
              <p:nvPr/>
            </p:nvGraphicFramePr>
            <p:xfrm>
              <a:off x="1060" y="1429"/>
              <a:ext cx="112" cy="150"/>
            </p:xfrm>
            <a:graphic>
              <a:graphicData uri="http://schemas.openxmlformats.org/presentationml/2006/ole">
                <mc:AlternateContent xmlns:mc="http://schemas.openxmlformats.org/markup-compatibility/2006">
                  <mc:Choice xmlns:v="urn:schemas-microsoft-com:vml" Requires="v">
                    <p:oleObj spid="_x0000_s17197" name="Bitmap Image" r:id="rId15" imgW="3638095" imgH="4904762" progId="Paint.Picture">
                      <p:embed/>
                    </p:oleObj>
                  </mc:Choice>
                  <mc:Fallback>
                    <p:oleObj name="Bitmap Image" r:id="rId15" imgW="3638095" imgH="4904762" progId="Paint.Picture">
                      <p:embed/>
                      <p:pic>
                        <p:nvPicPr>
                          <p:cNvPr id="0" name="Object 505"/>
                          <p:cNvPicPr>
                            <a:picLocks noChangeAspect="1" noChangeArrowheads="1"/>
                          </p:cNvPicPr>
                          <p:nvPr/>
                        </p:nvPicPr>
                        <p:blipFill>
                          <a:blip r:embed="rId16">
                            <a:clrChange>
                              <a:clrFrom>
                                <a:srgbClr val="FFFFFF"/>
                              </a:clrFrom>
                              <a:clrTo>
                                <a:srgbClr val="FFFFFF">
                                  <a:alpha val="0"/>
                                </a:srgbClr>
                              </a:clrTo>
                            </a:clrChange>
                            <a:lum bright="16000" contrast="42000"/>
                            <a:extLst>
                              <a:ext uri="{28A0092B-C50C-407E-A947-70E740481C1C}">
                                <a14:useLocalDpi xmlns:a14="http://schemas.microsoft.com/office/drawing/2010/main" val="0"/>
                              </a:ext>
                            </a:extLst>
                          </a:blip>
                          <a:srcRect/>
                          <a:stretch>
                            <a:fillRect/>
                          </a:stretch>
                        </p:blipFill>
                        <p:spPr bwMode="auto">
                          <a:xfrm>
                            <a:off x="1060" y="1429"/>
                            <a:ext cx="112" cy="15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6916" name="Group 532"/>
              <p:cNvGrpSpPr>
                <a:grpSpLocks/>
              </p:cNvGrpSpPr>
              <p:nvPr/>
            </p:nvGrpSpPr>
            <p:grpSpPr bwMode="auto">
              <a:xfrm>
                <a:off x="796" y="1435"/>
                <a:ext cx="162" cy="160"/>
                <a:chOff x="291" y="3484"/>
                <a:chExt cx="96" cy="96"/>
              </a:xfrm>
            </p:grpSpPr>
            <p:sp>
              <p:nvSpPr>
                <p:cNvPr id="16917" name="AutoShape 533"/>
                <p:cNvSpPr>
                  <a:spLocks noChangeAspect="1" noChangeArrowheads="1" noTextEdit="1"/>
                </p:cNvSpPr>
                <p:nvPr/>
              </p:nvSpPr>
              <p:spPr bwMode="auto">
                <a:xfrm>
                  <a:off x="291" y="3484"/>
                  <a:ext cx="96"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6918" name="Freeform 534"/>
                <p:cNvSpPr>
                  <a:spLocks/>
                </p:cNvSpPr>
                <p:nvPr/>
              </p:nvSpPr>
              <p:spPr bwMode="auto">
                <a:xfrm>
                  <a:off x="304" y="3494"/>
                  <a:ext cx="69" cy="76"/>
                </a:xfrm>
                <a:custGeom>
                  <a:avLst/>
                  <a:gdLst>
                    <a:gd name="T0" fmla="*/ 791 w 1582"/>
                    <a:gd name="T1" fmla="*/ 0 h 1765"/>
                    <a:gd name="T2" fmla="*/ 2 w 1582"/>
                    <a:gd name="T3" fmla="*/ 0 h 1765"/>
                    <a:gd name="T4" fmla="*/ 2 w 1582"/>
                    <a:gd name="T5" fmla="*/ 0 h 1765"/>
                    <a:gd name="T6" fmla="*/ 0 w 1582"/>
                    <a:gd name="T7" fmla="*/ 26 h 1765"/>
                    <a:gd name="T8" fmla="*/ 0 w 1582"/>
                    <a:gd name="T9" fmla="*/ 103 h 1765"/>
                    <a:gd name="T10" fmla="*/ 7 w 1582"/>
                    <a:gd name="T11" fmla="*/ 223 h 1765"/>
                    <a:gd name="T12" fmla="*/ 28 w 1582"/>
                    <a:gd name="T13" fmla="*/ 380 h 1765"/>
                    <a:gd name="T14" fmla="*/ 68 w 1582"/>
                    <a:gd name="T15" fmla="*/ 570 h 1765"/>
                    <a:gd name="T16" fmla="*/ 136 w 1582"/>
                    <a:gd name="T17" fmla="*/ 783 h 1765"/>
                    <a:gd name="T18" fmla="*/ 234 w 1582"/>
                    <a:gd name="T19" fmla="*/ 1015 h 1765"/>
                    <a:gd name="T20" fmla="*/ 373 w 1582"/>
                    <a:gd name="T21" fmla="*/ 1260 h 1765"/>
                    <a:gd name="T22" fmla="*/ 556 w 1582"/>
                    <a:gd name="T23" fmla="*/ 1513 h 1765"/>
                    <a:gd name="T24" fmla="*/ 791 w 1582"/>
                    <a:gd name="T25" fmla="*/ 1765 h 1765"/>
                    <a:gd name="T26" fmla="*/ 791 w 1582"/>
                    <a:gd name="T27" fmla="*/ 1765 h 1765"/>
                    <a:gd name="T28" fmla="*/ 1026 w 1582"/>
                    <a:gd name="T29" fmla="*/ 1513 h 1765"/>
                    <a:gd name="T30" fmla="*/ 1209 w 1582"/>
                    <a:gd name="T31" fmla="*/ 1260 h 1765"/>
                    <a:gd name="T32" fmla="*/ 1348 w 1582"/>
                    <a:gd name="T33" fmla="*/ 1015 h 1765"/>
                    <a:gd name="T34" fmla="*/ 1446 w 1582"/>
                    <a:gd name="T35" fmla="*/ 783 h 1765"/>
                    <a:gd name="T36" fmla="*/ 1513 w 1582"/>
                    <a:gd name="T37" fmla="*/ 570 h 1765"/>
                    <a:gd name="T38" fmla="*/ 1554 w 1582"/>
                    <a:gd name="T39" fmla="*/ 380 h 1765"/>
                    <a:gd name="T40" fmla="*/ 1574 w 1582"/>
                    <a:gd name="T41" fmla="*/ 223 h 1765"/>
                    <a:gd name="T42" fmla="*/ 1582 w 1582"/>
                    <a:gd name="T43" fmla="*/ 103 h 1765"/>
                    <a:gd name="T44" fmla="*/ 1581 w 1582"/>
                    <a:gd name="T45" fmla="*/ 26 h 1765"/>
                    <a:gd name="T46" fmla="*/ 1580 w 1582"/>
                    <a:gd name="T47" fmla="*/ 0 h 1765"/>
                    <a:gd name="T48" fmla="*/ 791 w 1582"/>
                    <a:gd name="T49" fmla="*/ 0 h 1765"/>
                    <a:gd name="T50" fmla="*/ 791 w 1582"/>
                    <a:gd name="T51" fmla="*/ 0 h 17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82" h="1765">
                      <a:moveTo>
                        <a:pt x="791" y="0"/>
                      </a:moveTo>
                      <a:lnTo>
                        <a:pt x="2" y="0"/>
                      </a:lnTo>
                      <a:lnTo>
                        <a:pt x="2" y="0"/>
                      </a:lnTo>
                      <a:lnTo>
                        <a:pt x="0" y="26"/>
                      </a:lnTo>
                      <a:lnTo>
                        <a:pt x="0" y="103"/>
                      </a:lnTo>
                      <a:lnTo>
                        <a:pt x="7" y="223"/>
                      </a:lnTo>
                      <a:lnTo>
                        <a:pt x="28" y="380"/>
                      </a:lnTo>
                      <a:lnTo>
                        <a:pt x="68" y="570"/>
                      </a:lnTo>
                      <a:lnTo>
                        <a:pt x="136" y="783"/>
                      </a:lnTo>
                      <a:lnTo>
                        <a:pt x="234" y="1015"/>
                      </a:lnTo>
                      <a:lnTo>
                        <a:pt x="373" y="1260"/>
                      </a:lnTo>
                      <a:lnTo>
                        <a:pt x="556" y="1513"/>
                      </a:lnTo>
                      <a:lnTo>
                        <a:pt x="791" y="1765"/>
                      </a:lnTo>
                      <a:lnTo>
                        <a:pt x="791" y="1765"/>
                      </a:lnTo>
                      <a:lnTo>
                        <a:pt x="1026" y="1513"/>
                      </a:lnTo>
                      <a:lnTo>
                        <a:pt x="1209" y="1260"/>
                      </a:lnTo>
                      <a:lnTo>
                        <a:pt x="1348" y="1015"/>
                      </a:lnTo>
                      <a:lnTo>
                        <a:pt x="1446" y="783"/>
                      </a:lnTo>
                      <a:lnTo>
                        <a:pt x="1513" y="570"/>
                      </a:lnTo>
                      <a:lnTo>
                        <a:pt x="1554" y="380"/>
                      </a:lnTo>
                      <a:lnTo>
                        <a:pt x="1574" y="223"/>
                      </a:lnTo>
                      <a:lnTo>
                        <a:pt x="1582" y="103"/>
                      </a:lnTo>
                      <a:lnTo>
                        <a:pt x="1581" y="26"/>
                      </a:lnTo>
                      <a:lnTo>
                        <a:pt x="1580" y="0"/>
                      </a:lnTo>
                      <a:lnTo>
                        <a:pt x="791" y="0"/>
                      </a:lnTo>
                      <a:lnTo>
                        <a:pt x="791" y="0"/>
                      </a:lnTo>
                      <a:close/>
                    </a:path>
                  </a:pathLst>
                </a:custGeom>
                <a:solidFill>
                  <a:srgbClr val="0056E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919" name="Freeform 535"/>
                <p:cNvSpPr>
                  <a:spLocks/>
                </p:cNvSpPr>
                <p:nvPr/>
              </p:nvSpPr>
              <p:spPr bwMode="auto">
                <a:xfrm>
                  <a:off x="339" y="3494"/>
                  <a:ext cx="34" cy="76"/>
                </a:xfrm>
                <a:custGeom>
                  <a:avLst/>
                  <a:gdLst>
                    <a:gd name="T0" fmla="*/ 0 w 791"/>
                    <a:gd name="T1" fmla="*/ 1765 h 1765"/>
                    <a:gd name="T2" fmla="*/ 235 w 791"/>
                    <a:gd name="T3" fmla="*/ 1513 h 1765"/>
                    <a:gd name="T4" fmla="*/ 418 w 791"/>
                    <a:gd name="T5" fmla="*/ 1260 h 1765"/>
                    <a:gd name="T6" fmla="*/ 557 w 791"/>
                    <a:gd name="T7" fmla="*/ 1015 h 1765"/>
                    <a:gd name="T8" fmla="*/ 655 w 791"/>
                    <a:gd name="T9" fmla="*/ 783 h 1765"/>
                    <a:gd name="T10" fmla="*/ 722 w 791"/>
                    <a:gd name="T11" fmla="*/ 570 h 1765"/>
                    <a:gd name="T12" fmla="*/ 763 w 791"/>
                    <a:gd name="T13" fmla="*/ 380 h 1765"/>
                    <a:gd name="T14" fmla="*/ 783 w 791"/>
                    <a:gd name="T15" fmla="*/ 223 h 1765"/>
                    <a:gd name="T16" fmla="*/ 791 w 791"/>
                    <a:gd name="T17" fmla="*/ 103 h 1765"/>
                    <a:gd name="T18" fmla="*/ 790 w 791"/>
                    <a:gd name="T19" fmla="*/ 26 h 1765"/>
                    <a:gd name="T20" fmla="*/ 789 w 791"/>
                    <a:gd name="T21" fmla="*/ 0 h 1765"/>
                    <a:gd name="T22" fmla="*/ 0 w 791"/>
                    <a:gd name="T23" fmla="*/ 0 h 1765"/>
                    <a:gd name="T24" fmla="*/ 0 w 791"/>
                    <a:gd name="T25" fmla="*/ 1765 h 17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91" h="1765">
                      <a:moveTo>
                        <a:pt x="0" y="1765"/>
                      </a:moveTo>
                      <a:lnTo>
                        <a:pt x="235" y="1513"/>
                      </a:lnTo>
                      <a:lnTo>
                        <a:pt x="418" y="1260"/>
                      </a:lnTo>
                      <a:lnTo>
                        <a:pt x="557" y="1015"/>
                      </a:lnTo>
                      <a:lnTo>
                        <a:pt x="655" y="783"/>
                      </a:lnTo>
                      <a:lnTo>
                        <a:pt x="722" y="570"/>
                      </a:lnTo>
                      <a:lnTo>
                        <a:pt x="763" y="380"/>
                      </a:lnTo>
                      <a:lnTo>
                        <a:pt x="783" y="223"/>
                      </a:lnTo>
                      <a:lnTo>
                        <a:pt x="791" y="103"/>
                      </a:lnTo>
                      <a:lnTo>
                        <a:pt x="790" y="26"/>
                      </a:lnTo>
                      <a:lnTo>
                        <a:pt x="789" y="0"/>
                      </a:lnTo>
                      <a:lnTo>
                        <a:pt x="0" y="0"/>
                      </a:lnTo>
                      <a:lnTo>
                        <a:pt x="0" y="1765"/>
                      </a:lnTo>
                      <a:close/>
                    </a:path>
                  </a:pathLst>
                </a:custGeom>
                <a:solidFill>
                  <a:srgbClr val="FF005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920" name="Freeform 536"/>
                <p:cNvSpPr>
                  <a:spLocks/>
                </p:cNvSpPr>
                <p:nvPr/>
              </p:nvSpPr>
              <p:spPr bwMode="auto">
                <a:xfrm>
                  <a:off x="304" y="3494"/>
                  <a:ext cx="69" cy="76"/>
                </a:xfrm>
                <a:custGeom>
                  <a:avLst/>
                  <a:gdLst>
                    <a:gd name="T0" fmla="*/ 791 w 1582"/>
                    <a:gd name="T1" fmla="*/ 0 h 1765"/>
                    <a:gd name="T2" fmla="*/ 2 w 1582"/>
                    <a:gd name="T3" fmla="*/ 0 h 1765"/>
                    <a:gd name="T4" fmla="*/ 2 w 1582"/>
                    <a:gd name="T5" fmla="*/ 0 h 1765"/>
                    <a:gd name="T6" fmla="*/ 0 w 1582"/>
                    <a:gd name="T7" fmla="*/ 26 h 1765"/>
                    <a:gd name="T8" fmla="*/ 0 w 1582"/>
                    <a:gd name="T9" fmla="*/ 103 h 1765"/>
                    <a:gd name="T10" fmla="*/ 7 w 1582"/>
                    <a:gd name="T11" fmla="*/ 223 h 1765"/>
                    <a:gd name="T12" fmla="*/ 28 w 1582"/>
                    <a:gd name="T13" fmla="*/ 380 h 1765"/>
                    <a:gd name="T14" fmla="*/ 68 w 1582"/>
                    <a:gd name="T15" fmla="*/ 570 h 1765"/>
                    <a:gd name="T16" fmla="*/ 136 w 1582"/>
                    <a:gd name="T17" fmla="*/ 783 h 1765"/>
                    <a:gd name="T18" fmla="*/ 234 w 1582"/>
                    <a:gd name="T19" fmla="*/ 1015 h 1765"/>
                    <a:gd name="T20" fmla="*/ 373 w 1582"/>
                    <a:gd name="T21" fmla="*/ 1260 h 1765"/>
                    <a:gd name="T22" fmla="*/ 556 w 1582"/>
                    <a:gd name="T23" fmla="*/ 1513 h 1765"/>
                    <a:gd name="T24" fmla="*/ 791 w 1582"/>
                    <a:gd name="T25" fmla="*/ 1765 h 1765"/>
                    <a:gd name="T26" fmla="*/ 791 w 1582"/>
                    <a:gd name="T27" fmla="*/ 1765 h 1765"/>
                    <a:gd name="T28" fmla="*/ 1026 w 1582"/>
                    <a:gd name="T29" fmla="*/ 1513 h 1765"/>
                    <a:gd name="T30" fmla="*/ 1209 w 1582"/>
                    <a:gd name="T31" fmla="*/ 1260 h 1765"/>
                    <a:gd name="T32" fmla="*/ 1348 w 1582"/>
                    <a:gd name="T33" fmla="*/ 1015 h 1765"/>
                    <a:gd name="T34" fmla="*/ 1446 w 1582"/>
                    <a:gd name="T35" fmla="*/ 783 h 1765"/>
                    <a:gd name="T36" fmla="*/ 1513 w 1582"/>
                    <a:gd name="T37" fmla="*/ 570 h 1765"/>
                    <a:gd name="T38" fmla="*/ 1554 w 1582"/>
                    <a:gd name="T39" fmla="*/ 380 h 1765"/>
                    <a:gd name="T40" fmla="*/ 1574 w 1582"/>
                    <a:gd name="T41" fmla="*/ 223 h 1765"/>
                    <a:gd name="T42" fmla="*/ 1582 w 1582"/>
                    <a:gd name="T43" fmla="*/ 103 h 1765"/>
                    <a:gd name="T44" fmla="*/ 1581 w 1582"/>
                    <a:gd name="T45" fmla="*/ 26 h 1765"/>
                    <a:gd name="T46" fmla="*/ 1580 w 1582"/>
                    <a:gd name="T47" fmla="*/ 0 h 1765"/>
                    <a:gd name="T48" fmla="*/ 791 w 1582"/>
                    <a:gd name="T49" fmla="*/ 0 h 1765"/>
                    <a:gd name="T50" fmla="*/ 791 w 1582"/>
                    <a:gd name="T51" fmla="*/ 0 h 17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82" h="1765">
                      <a:moveTo>
                        <a:pt x="791" y="0"/>
                      </a:moveTo>
                      <a:lnTo>
                        <a:pt x="2" y="0"/>
                      </a:lnTo>
                      <a:lnTo>
                        <a:pt x="2" y="0"/>
                      </a:lnTo>
                      <a:lnTo>
                        <a:pt x="0" y="26"/>
                      </a:lnTo>
                      <a:lnTo>
                        <a:pt x="0" y="103"/>
                      </a:lnTo>
                      <a:lnTo>
                        <a:pt x="7" y="223"/>
                      </a:lnTo>
                      <a:lnTo>
                        <a:pt x="28" y="380"/>
                      </a:lnTo>
                      <a:lnTo>
                        <a:pt x="68" y="570"/>
                      </a:lnTo>
                      <a:lnTo>
                        <a:pt x="136" y="783"/>
                      </a:lnTo>
                      <a:lnTo>
                        <a:pt x="234" y="1015"/>
                      </a:lnTo>
                      <a:lnTo>
                        <a:pt x="373" y="1260"/>
                      </a:lnTo>
                      <a:lnTo>
                        <a:pt x="556" y="1513"/>
                      </a:lnTo>
                      <a:lnTo>
                        <a:pt x="791" y="1765"/>
                      </a:lnTo>
                      <a:lnTo>
                        <a:pt x="791" y="1765"/>
                      </a:lnTo>
                      <a:lnTo>
                        <a:pt x="1026" y="1513"/>
                      </a:lnTo>
                      <a:lnTo>
                        <a:pt x="1209" y="1260"/>
                      </a:lnTo>
                      <a:lnTo>
                        <a:pt x="1348" y="1015"/>
                      </a:lnTo>
                      <a:lnTo>
                        <a:pt x="1446" y="783"/>
                      </a:lnTo>
                      <a:lnTo>
                        <a:pt x="1513" y="570"/>
                      </a:lnTo>
                      <a:lnTo>
                        <a:pt x="1554" y="380"/>
                      </a:lnTo>
                      <a:lnTo>
                        <a:pt x="1574" y="223"/>
                      </a:lnTo>
                      <a:lnTo>
                        <a:pt x="1582" y="103"/>
                      </a:lnTo>
                      <a:lnTo>
                        <a:pt x="1581" y="26"/>
                      </a:lnTo>
                      <a:lnTo>
                        <a:pt x="1580" y="0"/>
                      </a:lnTo>
                      <a:lnTo>
                        <a:pt x="791" y="0"/>
                      </a:lnTo>
                      <a:lnTo>
                        <a:pt x="791" y="0"/>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921" name="Freeform 537"/>
                <p:cNvSpPr>
                  <a:spLocks/>
                </p:cNvSpPr>
                <p:nvPr/>
              </p:nvSpPr>
              <p:spPr bwMode="auto">
                <a:xfrm>
                  <a:off x="304" y="3494"/>
                  <a:ext cx="69" cy="76"/>
                </a:xfrm>
                <a:custGeom>
                  <a:avLst/>
                  <a:gdLst>
                    <a:gd name="T0" fmla="*/ 791 w 1582"/>
                    <a:gd name="T1" fmla="*/ 0 h 1765"/>
                    <a:gd name="T2" fmla="*/ 1580 w 1582"/>
                    <a:gd name="T3" fmla="*/ 0 h 1765"/>
                    <a:gd name="T4" fmla="*/ 1580 w 1582"/>
                    <a:gd name="T5" fmla="*/ 0 h 1765"/>
                    <a:gd name="T6" fmla="*/ 1581 w 1582"/>
                    <a:gd name="T7" fmla="*/ 26 h 1765"/>
                    <a:gd name="T8" fmla="*/ 1582 w 1582"/>
                    <a:gd name="T9" fmla="*/ 103 h 1765"/>
                    <a:gd name="T10" fmla="*/ 1574 w 1582"/>
                    <a:gd name="T11" fmla="*/ 223 h 1765"/>
                    <a:gd name="T12" fmla="*/ 1554 w 1582"/>
                    <a:gd name="T13" fmla="*/ 380 h 1765"/>
                    <a:gd name="T14" fmla="*/ 1513 w 1582"/>
                    <a:gd name="T15" fmla="*/ 570 h 1765"/>
                    <a:gd name="T16" fmla="*/ 1446 w 1582"/>
                    <a:gd name="T17" fmla="*/ 783 h 1765"/>
                    <a:gd name="T18" fmla="*/ 1348 w 1582"/>
                    <a:gd name="T19" fmla="*/ 1015 h 1765"/>
                    <a:gd name="T20" fmla="*/ 1209 w 1582"/>
                    <a:gd name="T21" fmla="*/ 1260 h 1765"/>
                    <a:gd name="T22" fmla="*/ 1026 w 1582"/>
                    <a:gd name="T23" fmla="*/ 1513 h 1765"/>
                    <a:gd name="T24" fmla="*/ 791 w 1582"/>
                    <a:gd name="T25" fmla="*/ 1765 h 1765"/>
                    <a:gd name="T26" fmla="*/ 791 w 1582"/>
                    <a:gd name="T27" fmla="*/ 1765 h 1765"/>
                    <a:gd name="T28" fmla="*/ 556 w 1582"/>
                    <a:gd name="T29" fmla="*/ 1513 h 1765"/>
                    <a:gd name="T30" fmla="*/ 373 w 1582"/>
                    <a:gd name="T31" fmla="*/ 1260 h 1765"/>
                    <a:gd name="T32" fmla="*/ 234 w 1582"/>
                    <a:gd name="T33" fmla="*/ 1015 h 1765"/>
                    <a:gd name="T34" fmla="*/ 136 w 1582"/>
                    <a:gd name="T35" fmla="*/ 783 h 1765"/>
                    <a:gd name="T36" fmla="*/ 68 w 1582"/>
                    <a:gd name="T37" fmla="*/ 570 h 1765"/>
                    <a:gd name="T38" fmla="*/ 28 w 1582"/>
                    <a:gd name="T39" fmla="*/ 380 h 1765"/>
                    <a:gd name="T40" fmla="*/ 7 w 1582"/>
                    <a:gd name="T41" fmla="*/ 223 h 1765"/>
                    <a:gd name="T42" fmla="*/ 0 w 1582"/>
                    <a:gd name="T43" fmla="*/ 103 h 1765"/>
                    <a:gd name="T44" fmla="*/ 0 w 1582"/>
                    <a:gd name="T45" fmla="*/ 26 h 1765"/>
                    <a:gd name="T46" fmla="*/ 2 w 1582"/>
                    <a:gd name="T47" fmla="*/ 0 h 1765"/>
                    <a:gd name="T48" fmla="*/ 791 w 1582"/>
                    <a:gd name="T49" fmla="*/ 0 h 1765"/>
                    <a:gd name="T50" fmla="*/ 791 w 1582"/>
                    <a:gd name="T51" fmla="*/ 0 h 17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82" h="1765">
                      <a:moveTo>
                        <a:pt x="791" y="0"/>
                      </a:moveTo>
                      <a:lnTo>
                        <a:pt x="1580" y="0"/>
                      </a:lnTo>
                      <a:lnTo>
                        <a:pt x="1580" y="0"/>
                      </a:lnTo>
                      <a:lnTo>
                        <a:pt x="1581" y="26"/>
                      </a:lnTo>
                      <a:lnTo>
                        <a:pt x="1582" y="103"/>
                      </a:lnTo>
                      <a:lnTo>
                        <a:pt x="1574" y="223"/>
                      </a:lnTo>
                      <a:lnTo>
                        <a:pt x="1554" y="380"/>
                      </a:lnTo>
                      <a:lnTo>
                        <a:pt x="1513" y="570"/>
                      </a:lnTo>
                      <a:lnTo>
                        <a:pt x="1446" y="783"/>
                      </a:lnTo>
                      <a:lnTo>
                        <a:pt x="1348" y="1015"/>
                      </a:lnTo>
                      <a:lnTo>
                        <a:pt x="1209" y="1260"/>
                      </a:lnTo>
                      <a:lnTo>
                        <a:pt x="1026" y="1513"/>
                      </a:lnTo>
                      <a:lnTo>
                        <a:pt x="791" y="1765"/>
                      </a:lnTo>
                      <a:lnTo>
                        <a:pt x="791" y="1765"/>
                      </a:lnTo>
                      <a:lnTo>
                        <a:pt x="556" y="1513"/>
                      </a:lnTo>
                      <a:lnTo>
                        <a:pt x="373" y="1260"/>
                      </a:lnTo>
                      <a:lnTo>
                        <a:pt x="234" y="1015"/>
                      </a:lnTo>
                      <a:lnTo>
                        <a:pt x="136" y="783"/>
                      </a:lnTo>
                      <a:lnTo>
                        <a:pt x="68" y="570"/>
                      </a:lnTo>
                      <a:lnTo>
                        <a:pt x="28" y="380"/>
                      </a:lnTo>
                      <a:lnTo>
                        <a:pt x="7" y="223"/>
                      </a:lnTo>
                      <a:lnTo>
                        <a:pt x="0" y="103"/>
                      </a:lnTo>
                      <a:lnTo>
                        <a:pt x="0" y="26"/>
                      </a:lnTo>
                      <a:lnTo>
                        <a:pt x="2" y="0"/>
                      </a:lnTo>
                      <a:lnTo>
                        <a:pt x="791" y="0"/>
                      </a:lnTo>
                      <a:lnTo>
                        <a:pt x="791" y="0"/>
                      </a:lnTo>
                    </a:path>
                  </a:pathLst>
                </a:custGeom>
                <a:noFill/>
                <a:ln w="6350">
                  <a:solidFill>
                    <a:srgbClr val="004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922" name="Freeform 538"/>
                <p:cNvSpPr>
                  <a:spLocks/>
                </p:cNvSpPr>
                <p:nvPr/>
              </p:nvSpPr>
              <p:spPr bwMode="auto">
                <a:xfrm>
                  <a:off x="330" y="3523"/>
                  <a:ext cx="18" cy="24"/>
                </a:xfrm>
                <a:custGeom>
                  <a:avLst/>
                  <a:gdLst>
                    <a:gd name="T0" fmla="*/ 209 w 418"/>
                    <a:gd name="T1" fmla="*/ 565 h 565"/>
                    <a:gd name="T2" fmla="*/ 178 w 418"/>
                    <a:gd name="T3" fmla="*/ 565 h 565"/>
                    <a:gd name="T4" fmla="*/ 178 w 418"/>
                    <a:gd name="T5" fmla="*/ 224 h 565"/>
                    <a:gd name="T6" fmla="*/ 0 w 418"/>
                    <a:gd name="T7" fmla="*/ 46 h 565"/>
                    <a:gd name="T8" fmla="*/ 46 w 418"/>
                    <a:gd name="T9" fmla="*/ 0 h 565"/>
                    <a:gd name="T10" fmla="*/ 210 w 418"/>
                    <a:gd name="T11" fmla="*/ 164 h 565"/>
                    <a:gd name="T12" fmla="*/ 208 w 418"/>
                    <a:gd name="T13" fmla="*/ 164 h 565"/>
                    <a:gd name="T14" fmla="*/ 372 w 418"/>
                    <a:gd name="T15" fmla="*/ 0 h 565"/>
                    <a:gd name="T16" fmla="*/ 418 w 418"/>
                    <a:gd name="T17" fmla="*/ 46 h 565"/>
                    <a:gd name="T18" fmla="*/ 239 w 418"/>
                    <a:gd name="T19" fmla="*/ 224 h 565"/>
                    <a:gd name="T20" fmla="*/ 239 w 418"/>
                    <a:gd name="T21" fmla="*/ 565 h 565"/>
                    <a:gd name="T22" fmla="*/ 209 w 418"/>
                    <a:gd name="T23" fmla="*/ 565 h 565"/>
                    <a:gd name="T24" fmla="*/ 209 w 418"/>
                    <a:gd name="T25" fmla="*/ 565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565">
                      <a:moveTo>
                        <a:pt x="209" y="565"/>
                      </a:moveTo>
                      <a:lnTo>
                        <a:pt x="178" y="565"/>
                      </a:lnTo>
                      <a:lnTo>
                        <a:pt x="178" y="224"/>
                      </a:lnTo>
                      <a:lnTo>
                        <a:pt x="0" y="46"/>
                      </a:lnTo>
                      <a:lnTo>
                        <a:pt x="46" y="0"/>
                      </a:lnTo>
                      <a:lnTo>
                        <a:pt x="210" y="164"/>
                      </a:lnTo>
                      <a:lnTo>
                        <a:pt x="208" y="164"/>
                      </a:lnTo>
                      <a:lnTo>
                        <a:pt x="372" y="0"/>
                      </a:lnTo>
                      <a:lnTo>
                        <a:pt x="418" y="46"/>
                      </a:lnTo>
                      <a:lnTo>
                        <a:pt x="239" y="224"/>
                      </a:lnTo>
                      <a:lnTo>
                        <a:pt x="239" y="565"/>
                      </a:lnTo>
                      <a:lnTo>
                        <a:pt x="209" y="565"/>
                      </a:lnTo>
                      <a:lnTo>
                        <a:pt x="209" y="5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923" name="Freeform 539"/>
                <p:cNvSpPr>
                  <a:spLocks/>
                </p:cNvSpPr>
                <p:nvPr/>
              </p:nvSpPr>
              <p:spPr bwMode="auto">
                <a:xfrm>
                  <a:off x="324" y="3507"/>
                  <a:ext cx="24" cy="30"/>
                </a:xfrm>
                <a:custGeom>
                  <a:avLst/>
                  <a:gdLst>
                    <a:gd name="T0" fmla="*/ 545 w 566"/>
                    <a:gd name="T1" fmla="*/ 637 h 698"/>
                    <a:gd name="T2" fmla="*/ 506 w 566"/>
                    <a:gd name="T3" fmla="*/ 661 h 698"/>
                    <a:gd name="T4" fmla="*/ 464 w 566"/>
                    <a:gd name="T5" fmla="*/ 678 h 698"/>
                    <a:gd name="T6" fmla="*/ 419 w 566"/>
                    <a:gd name="T7" fmla="*/ 691 h 698"/>
                    <a:gd name="T8" fmla="*/ 373 w 566"/>
                    <a:gd name="T9" fmla="*/ 697 h 698"/>
                    <a:gd name="T10" fmla="*/ 349 w 566"/>
                    <a:gd name="T11" fmla="*/ 698 h 698"/>
                    <a:gd name="T12" fmla="*/ 239 w 566"/>
                    <a:gd name="T13" fmla="*/ 680 h 698"/>
                    <a:gd name="T14" fmla="*/ 142 w 566"/>
                    <a:gd name="T15" fmla="*/ 630 h 698"/>
                    <a:gd name="T16" fmla="*/ 67 w 566"/>
                    <a:gd name="T17" fmla="*/ 555 h 698"/>
                    <a:gd name="T18" fmla="*/ 18 w 566"/>
                    <a:gd name="T19" fmla="*/ 459 h 698"/>
                    <a:gd name="T20" fmla="*/ 0 w 566"/>
                    <a:gd name="T21" fmla="*/ 349 h 698"/>
                    <a:gd name="T22" fmla="*/ 5 w 566"/>
                    <a:gd name="T23" fmla="*/ 292 h 698"/>
                    <a:gd name="T24" fmla="*/ 39 w 566"/>
                    <a:gd name="T25" fmla="*/ 188 h 698"/>
                    <a:gd name="T26" fmla="*/ 102 w 566"/>
                    <a:gd name="T27" fmla="*/ 102 h 698"/>
                    <a:gd name="T28" fmla="*/ 188 w 566"/>
                    <a:gd name="T29" fmla="*/ 39 h 698"/>
                    <a:gd name="T30" fmla="*/ 292 w 566"/>
                    <a:gd name="T31" fmla="*/ 4 h 698"/>
                    <a:gd name="T32" fmla="*/ 349 w 566"/>
                    <a:gd name="T33" fmla="*/ 0 h 698"/>
                    <a:gd name="T34" fmla="*/ 397 w 566"/>
                    <a:gd name="T35" fmla="*/ 3 h 698"/>
                    <a:gd name="T36" fmla="*/ 444 w 566"/>
                    <a:gd name="T37" fmla="*/ 12 h 698"/>
                    <a:gd name="T38" fmla="*/ 487 w 566"/>
                    <a:gd name="T39" fmla="*/ 29 h 698"/>
                    <a:gd name="T40" fmla="*/ 528 w 566"/>
                    <a:gd name="T41" fmla="*/ 49 h 698"/>
                    <a:gd name="T42" fmla="*/ 566 w 566"/>
                    <a:gd name="T43" fmla="*/ 75 h 698"/>
                    <a:gd name="T44" fmla="*/ 506 w 566"/>
                    <a:gd name="T45" fmla="*/ 116 h 698"/>
                    <a:gd name="T46" fmla="*/ 478 w 566"/>
                    <a:gd name="T47" fmla="*/ 100 h 698"/>
                    <a:gd name="T48" fmla="*/ 448 w 566"/>
                    <a:gd name="T49" fmla="*/ 87 h 698"/>
                    <a:gd name="T50" fmla="*/ 416 w 566"/>
                    <a:gd name="T51" fmla="*/ 76 h 698"/>
                    <a:gd name="T52" fmla="*/ 384 w 566"/>
                    <a:gd name="T53" fmla="*/ 70 h 698"/>
                    <a:gd name="T54" fmla="*/ 349 w 566"/>
                    <a:gd name="T55" fmla="*/ 68 h 698"/>
                    <a:gd name="T56" fmla="*/ 303 w 566"/>
                    <a:gd name="T57" fmla="*/ 71 h 698"/>
                    <a:gd name="T58" fmla="*/ 220 w 566"/>
                    <a:gd name="T59" fmla="*/ 100 h 698"/>
                    <a:gd name="T60" fmla="*/ 151 w 566"/>
                    <a:gd name="T61" fmla="*/ 151 h 698"/>
                    <a:gd name="T62" fmla="*/ 100 w 566"/>
                    <a:gd name="T63" fmla="*/ 220 h 698"/>
                    <a:gd name="T64" fmla="*/ 72 w 566"/>
                    <a:gd name="T65" fmla="*/ 303 h 698"/>
                    <a:gd name="T66" fmla="*/ 68 w 566"/>
                    <a:gd name="T67" fmla="*/ 349 h 698"/>
                    <a:gd name="T68" fmla="*/ 82 w 566"/>
                    <a:gd name="T69" fmla="*/ 438 h 698"/>
                    <a:gd name="T70" fmla="*/ 122 w 566"/>
                    <a:gd name="T71" fmla="*/ 515 h 698"/>
                    <a:gd name="T72" fmla="*/ 183 w 566"/>
                    <a:gd name="T73" fmla="*/ 575 h 698"/>
                    <a:gd name="T74" fmla="*/ 260 w 566"/>
                    <a:gd name="T75" fmla="*/ 615 h 698"/>
                    <a:gd name="T76" fmla="*/ 349 w 566"/>
                    <a:gd name="T77" fmla="*/ 629 h 698"/>
                    <a:gd name="T78" fmla="*/ 367 w 566"/>
                    <a:gd name="T79" fmla="*/ 629 h 698"/>
                    <a:gd name="T80" fmla="*/ 403 w 566"/>
                    <a:gd name="T81" fmla="*/ 624 h 698"/>
                    <a:gd name="T82" fmla="*/ 437 w 566"/>
                    <a:gd name="T83" fmla="*/ 615 h 698"/>
                    <a:gd name="T84" fmla="*/ 470 w 566"/>
                    <a:gd name="T85" fmla="*/ 602 h 698"/>
                    <a:gd name="T86" fmla="*/ 501 w 566"/>
                    <a:gd name="T87" fmla="*/ 585 h 698"/>
                    <a:gd name="T88" fmla="*/ 564 w 566"/>
                    <a:gd name="T89" fmla="*/ 624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66" h="698">
                      <a:moveTo>
                        <a:pt x="564" y="624"/>
                      </a:moveTo>
                      <a:lnTo>
                        <a:pt x="545" y="637"/>
                      </a:lnTo>
                      <a:lnTo>
                        <a:pt x="526" y="649"/>
                      </a:lnTo>
                      <a:lnTo>
                        <a:pt x="506" y="661"/>
                      </a:lnTo>
                      <a:lnTo>
                        <a:pt x="485" y="670"/>
                      </a:lnTo>
                      <a:lnTo>
                        <a:pt x="464" y="678"/>
                      </a:lnTo>
                      <a:lnTo>
                        <a:pt x="443" y="685"/>
                      </a:lnTo>
                      <a:lnTo>
                        <a:pt x="419" y="691"/>
                      </a:lnTo>
                      <a:lnTo>
                        <a:pt x="397" y="694"/>
                      </a:lnTo>
                      <a:lnTo>
                        <a:pt x="373" y="697"/>
                      </a:lnTo>
                      <a:lnTo>
                        <a:pt x="349" y="698"/>
                      </a:lnTo>
                      <a:lnTo>
                        <a:pt x="349" y="698"/>
                      </a:lnTo>
                      <a:lnTo>
                        <a:pt x="292" y="693"/>
                      </a:lnTo>
                      <a:lnTo>
                        <a:pt x="239" y="680"/>
                      </a:lnTo>
                      <a:lnTo>
                        <a:pt x="188" y="658"/>
                      </a:lnTo>
                      <a:lnTo>
                        <a:pt x="142" y="630"/>
                      </a:lnTo>
                      <a:lnTo>
                        <a:pt x="102" y="595"/>
                      </a:lnTo>
                      <a:lnTo>
                        <a:pt x="67" y="555"/>
                      </a:lnTo>
                      <a:lnTo>
                        <a:pt x="39" y="509"/>
                      </a:lnTo>
                      <a:lnTo>
                        <a:pt x="18" y="459"/>
                      </a:lnTo>
                      <a:lnTo>
                        <a:pt x="5" y="405"/>
                      </a:lnTo>
                      <a:lnTo>
                        <a:pt x="0" y="349"/>
                      </a:lnTo>
                      <a:lnTo>
                        <a:pt x="0" y="349"/>
                      </a:lnTo>
                      <a:lnTo>
                        <a:pt x="5" y="292"/>
                      </a:lnTo>
                      <a:lnTo>
                        <a:pt x="18" y="238"/>
                      </a:lnTo>
                      <a:lnTo>
                        <a:pt x="39" y="188"/>
                      </a:lnTo>
                      <a:lnTo>
                        <a:pt x="67" y="143"/>
                      </a:lnTo>
                      <a:lnTo>
                        <a:pt x="102" y="102"/>
                      </a:lnTo>
                      <a:lnTo>
                        <a:pt x="142" y="67"/>
                      </a:lnTo>
                      <a:lnTo>
                        <a:pt x="188" y="39"/>
                      </a:lnTo>
                      <a:lnTo>
                        <a:pt x="239" y="17"/>
                      </a:lnTo>
                      <a:lnTo>
                        <a:pt x="292" y="4"/>
                      </a:lnTo>
                      <a:lnTo>
                        <a:pt x="349" y="0"/>
                      </a:lnTo>
                      <a:lnTo>
                        <a:pt x="349" y="0"/>
                      </a:lnTo>
                      <a:lnTo>
                        <a:pt x="373" y="1"/>
                      </a:lnTo>
                      <a:lnTo>
                        <a:pt x="397" y="3"/>
                      </a:lnTo>
                      <a:lnTo>
                        <a:pt x="420" y="7"/>
                      </a:lnTo>
                      <a:lnTo>
                        <a:pt x="444" y="12"/>
                      </a:lnTo>
                      <a:lnTo>
                        <a:pt x="466" y="19"/>
                      </a:lnTo>
                      <a:lnTo>
                        <a:pt x="487" y="29"/>
                      </a:lnTo>
                      <a:lnTo>
                        <a:pt x="508" y="38"/>
                      </a:lnTo>
                      <a:lnTo>
                        <a:pt x="528" y="49"/>
                      </a:lnTo>
                      <a:lnTo>
                        <a:pt x="547" y="61"/>
                      </a:lnTo>
                      <a:lnTo>
                        <a:pt x="566" y="75"/>
                      </a:lnTo>
                      <a:lnTo>
                        <a:pt x="506" y="116"/>
                      </a:lnTo>
                      <a:lnTo>
                        <a:pt x="506" y="116"/>
                      </a:lnTo>
                      <a:lnTo>
                        <a:pt x="492" y="107"/>
                      </a:lnTo>
                      <a:lnTo>
                        <a:pt x="478" y="100"/>
                      </a:lnTo>
                      <a:lnTo>
                        <a:pt x="463" y="93"/>
                      </a:lnTo>
                      <a:lnTo>
                        <a:pt x="448" y="87"/>
                      </a:lnTo>
                      <a:lnTo>
                        <a:pt x="432" y="81"/>
                      </a:lnTo>
                      <a:lnTo>
                        <a:pt x="416" y="76"/>
                      </a:lnTo>
                      <a:lnTo>
                        <a:pt x="400" y="72"/>
                      </a:lnTo>
                      <a:lnTo>
                        <a:pt x="384" y="70"/>
                      </a:lnTo>
                      <a:lnTo>
                        <a:pt x="366" y="68"/>
                      </a:lnTo>
                      <a:lnTo>
                        <a:pt x="349" y="68"/>
                      </a:lnTo>
                      <a:lnTo>
                        <a:pt x="349" y="68"/>
                      </a:lnTo>
                      <a:lnTo>
                        <a:pt x="303" y="71"/>
                      </a:lnTo>
                      <a:lnTo>
                        <a:pt x="260" y="83"/>
                      </a:lnTo>
                      <a:lnTo>
                        <a:pt x="220" y="100"/>
                      </a:lnTo>
                      <a:lnTo>
                        <a:pt x="183" y="122"/>
                      </a:lnTo>
                      <a:lnTo>
                        <a:pt x="151" y="151"/>
                      </a:lnTo>
                      <a:lnTo>
                        <a:pt x="122" y="183"/>
                      </a:lnTo>
                      <a:lnTo>
                        <a:pt x="100" y="220"/>
                      </a:lnTo>
                      <a:lnTo>
                        <a:pt x="82" y="260"/>
                      </a:lnTo>
                      <a:lnTo>
                        <a:pt x="72" y="303"/>
                      </a:lnTo>
                      <a:lnTo>
                        <a:pt x="68" y="349"/>
                      </a:lnTo>
                      <a:lnTo>
                        <a:pt x="68" y="349"/>
                      </a:lnTo>
                      <a:lnTo>
                        <a:pt x="72" y="394"/>
                      </a:lnTo>
                      <a:lnTo>
                        <a:pt x="82" y="438"/>
                      </a:lnTo>
                      <a:lnTo>
                        <a:pt x="100" y="477"/>
                      </a:lnTo>
                      <a:lnTo>
                        <a:pt x="122" y="515"/>
                      </a:lnTo>
                      <a:lnTo>
                        <a:pt x="151" y="548"/>
                      </a:lnTo>
                      <a:lnTo>
                        <a:pt x="183" y="575"/>
                      </a:lnTo>
                      <a:lnTo>
                        <a:pt x="220" y="598"/>
                      </a:lnTo>
                      <a:lnTo>
                        <a:pt x="260" y="615"/>
                      </a:lnTo>
                      <a:lnTo>
                        <a:pt x="303" y="626"/>
                      </a:lnTo>
                      <a:lnTo>
                        <a:pt x="349" y="629"/>
                      </a:lnTo>
                      <a:lnTo>
                        <a:pt x="349" y="629"/>
                      </a:lnTo>
                      <a:lnTo>
                        <a:pt x="367" y="629"/>
                      </a:lnTo>
                      <a:lnTo>
                        <a:pt x="386" y="627"/>
                      </a:lnTo>
                      <a:lnTo>
                        <a:pt x="403" y="624"/>
                      </a:lnTo>
                      <a:lnTo>
                        <a:pt x="421" y="620"/>
                      </a:lnTo>
                      <a:lnTo>
                        <a:pt x="437" y="615"/>
                      </a:lnTo>
                      <a:lnTo>
                        <a:pt x="454" y="609"/>
                      </a:lnTo>
                      <a:lnTo>
                        <a:pt x="470" y="602"/>
                      </a:lnTo>
                      <a:lnTo>
                        <a:pt x="485" y="593"/>
                      </a:lnTo>
                      <a:lnTo>
                        <a:pt x="501" y="585"/>
                      </a:lnTo>
                      <a:lnTo>
                        <a:pt x="515" y="575"/>
                      </a:lnTo>
                      <a:lnTo>
                        <a:pt x="564" y="624"/>
                      </a:lnTo>
                      <a:lnTo>
                        <a:pt x="564" y="6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17013" name="Text Box 629"/>
            <p:cNvSpPr txBox="1">
              <a:spLocks noChangeArrowheads="1"/>
            </p:cNvSpPr>
            <p:nvPr/>
          </p:nvSpPr>
          <p:spPr bwMode="auto">
            <a:xfrm>
              <a:off x="668" y="1499"/>
              <a:ext cx="69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u="sng"/>
                <a:t>8</a:t>
              </a:r>
              <a:r>
                <a:rPr lang="en-US" altLang="en-US" b="1" u="sng" baseline="30000"/>
                <a:t>th</a:t>
              </a:r>
              <a:r>
                <a:rPr lang="en-US" altLang="en-US" b="1" u="sng"/>
                <a:t> Army</a:t>
              </a:r>
            </a:p>
          </p:txBody>
        </p:sp>
      </p:grpSp>
      <p:sp>
        <p:nvSpPr>
          <p:cNvPr id="17031" name="Freeform 647"/>
          <p:cNvSpPr>
            <a:spLocks/>
          </p:cNvSpPr>
          <p:nvPr/>
        </p:nvSpPr>
        <p:spPr bwMode="auto">
          <a:xfrm>
            <a:off x="2155825" y="2219325"/>
            <a:ext cx="577850" cy="142875"/>
          </a:xfrm>
          <a:custGeom>
            <a:avLst/>
            <a:gdLst>
              <a:gd name="T0" fmla="*/ 0 w 364"/>
              <a:gd name="T1" fmla="*/ 90 h 90"/>
              <a:gd name="T2" fmla="*/ 136 w 364"/>
              <a:gd name="T3" fmla="*/ 40 h 90"/>
              <a:gd name="T4" fmla="*/ 364 w 364"/>
              <a:gd name="T5" fmla="*/ 0 h 90"/>
            </a:gdLst>
            <a:ahLst/>
            <a:cxnLst>
              <a:cxn ang="0">
                <a:pos x="T0" y="T1"/>
              </a:cxn>
              <a:cxn ang="0">
                <a:pos x="T2" y="T3"/>
              </a:cxn>
              <a:cxn ang="0">
                <a:pos x="T4" y="T5"/>
              </a:cxn>
            </a:cxnLst>
            <a:rect l="0" t="0" r="r" b="b"/>
            <a:pathLst>
              <a:path w="364" h="90">
                <a:moveTo>
                  <a:pt x="0" y="90"/>
                </a:moveTo>
                <a:lnTo>
                  <a:pt x="136" y="40"/>
                </a:lnTo>
                <a:cubicBezTo>
                  <a:pt x="197" y="25"/>
                  <a:pt x="317" y="8"/>
                  <a:pt x="364" y="0"/>
                </a:cubicBezTo>
              </a:path>
            </a:pathLst>
          </a:custGeom>
          <a:noFill/>
          <a:ln w="508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032" name="Freeform 648"/>
          <p:cNvSpPr>
            <a:spLocks/>
          </p:cNvSpPr>
          <p:nvPr/>
        </p:nvSpPr>
        <p:spPr bwMode="auto">
          <a:xfrm>
            <a:off x="2171700" y="2432050"/>
            <a:ext cx="796925" cy="214313"/>
          </a:xfrm>
          <a:custGeom>
            <a:avLst/>
            <a:gdLst>
              <a:gd name="T0" fmla="*/ 0 w 502"/>
              <a:gd name="T1" fmla="*/ 118 h 135"/>
              <a:gd name="T2" fmla="*/ 194 w 502"/>
              <a:gd name="T3" fmla="*/ 126 h 135"/>
              <a:gd name="T4" fmla="*/ 396 w 502"/>
              <a:gd name="T5" fmla="*/ 114 h 135"/>
              <a:gd name="T6" fmla="*/ 502 w 502"/>
              <a:gd name="T7" fmla="*/ 0 h 135"/>
            </a:gdLst>
            <a:ahLst/>
            <a:cxnLst>
              <a:cxn ang="0">
                <a:pos x="T0" y="T1"/>
              </a:cxn>
              <a:cxn ang="0">
                <a:pos x="T2" y="T3"/>
              </a:cxn>
              <a:cxn ang="0">
                <a:pos x="T4" y="T5"/>
              </a:cxn>
              <a:cxn ang="0">
                <a:pos x="T6" y="T7"/>
              </a:cxn>
            </a:cxnLst>
            <a:rect l="0" t="0" r="r" b="b"/>
            <a:pathLst>
              <a:path w="502" h="135">
                <a:moveTo>
                  <a:pt x="0" y="118"/>
                </a:moveTo>
                <a:lnTo>
                  <a:pt x="194" y="126"/>
                </a:lnTo>
                <a:cubicBezTo>
                  <a:pt x="260" y="125"/>
                  <a:pt x="345" y="135"/>
                  <a:pt x="396" y="114"/>
                </a:cubicBezTo>
                <a:cubicBezTo>
                  <a:pt x="447" y="93"/>
                  <a:pt x="480" y="24"/>
                  <a:pt x="502" y="0"/>
                </a:cubicBezTo>
              </a:path>
            </a:pathLst>
          </a:custGeom>
          <a:noFill/>
          <a:ln w="50800">
            <a:solidFill>
              <a:srgbClr val="000080"/>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033" name="AutoShape 649"/>
          <p:cNvSpPr>
            <a:spLocks noChangeArrowheads="1"/>
          </p:cNvSpPr>
          <p:nvPr/>
        </p:nvSpPr>
        <p:spPr bwMode="auto">
          <a:xfrm>
            <a:off x="2752725" y="2122488"/>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pic>
        <p:nvPicPr>
          <p:cNvPr id="17034" name="Picture 650" descr="The Civil War 35 Star Fla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836863" y="2200275"/>
            <a:ext cx="257175" cy="157163"/>
          </a:xfrm>
          <a:prstGeom prst="rect">
            <a:avLst/>
          </a:prstGeom>
          <a:noFill/>
          <a:extLst>
            <a:ext uri="{909E8E84-426E-40DD-AFC4-6F175D3DCCD1}">
              <a14:hiddenFill xmlns:a14="http://schemas.microsoft.com/office/drawing/2010/main">
                <a:solidFill>
                  <a:srgbClr val="FFFFFF"/>
                </a:solidFill>
              </a14:hiddenFill>
            </a:ext>
          </a:extLst>
        </p:spPr>
      </p:pic>
      <p:pic>
        <p:nvPicPr>
          <p:cNvPr id="17035" name="Picture 651" descr="The Civil War 35 Star Fla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03513" y="1670050"/>
            <a:ext cx="361950" cy="220663"/>
          </a:xfrm>
          <a:prstGeom prst="rect">
            <a:avLst/>
          </a:prstGeom>
          <a:noFill/>
          <a:extLst>
            <a:ext uri="{909E8E84-426E-40DD-AFC4-6F175D3DCCD1}">
              <a14:hiddenFill xmlns:a14="http://schemas.microsoft.com/office/drawing/2010/main">
                <a:solidFill>
                  <a:srgbClr val="FFFFFF"/>
                </a:solidFill>
              </a14:hiddenFill>
            </a:ext>
          </a:extLst>
        </p:spPr>
      </p:pic>
      <p:grpSp>
        <p:nvGrpSpPr>
          <p:cNvPr id="17183" name="Group 799"/>
          <p:cNvGrpSpPr>
            <a:grpSpLocks/>
          </p:cNvGrpSpPr>
          <p:nvPr/>
        </p:nvGrpSpPr>
        <p:grpSpPr bwMode="auto">
          <a:xfrm>
            <a:off x="9334500" y="2435225"/>
            <a:ext cx="914400" cy="214313"/>
            <a:chOff x="2582" y="1382"/>
            <a:chExt cx="576" cy="135"/>
          </a:xfrm>
        </p:grpSpPr>
        <p:grpSp>
          <p:nvGrpSpPr>
            <p:cNvPr id="17171" name="Group 787"/>
            <p:cNvGrpSpPr>
              <a:grpSpLocks/>
            </p:cNvGrpSpPr>
            <p:nvPr/>
          </p:nvGrpSpPr>
          <p:grpSpPr bwMode="auto">
            <a:xfrm rot="-132102">
              <a:off x="2582" y="1408"/>
              <a:ext cx="576" cy="86"/>
              <a:chOff x="1208" y="2784"/>
              <a:chExt cx="3126" cy="468"/>
            </a:xfrm>
          </p:grpSpPr>
          <p:grpSp>
            <p:nvGrpSpPr>
              <p:cNvPr id="17172" name="Group 788"/>
              <p:cNvGrpSpPr>
                <a:grpSpLocks/>
              </p:cNvGrpSpPr>
              <p:nvPr/>
            </p:nvGrpSpPr>
            <p:grpSpPr bwMode="auto">
              <a:xfrm>
                <a:off x="1208" y="2784"/>
                <a:ext cx="3126" cy="448"/>
                <a:chOff x="1208" y="2784"/>
                <a:chExt cx="3126" cy="448"/>
              </a:xfrm>
            </p:grpSpPr>
            <p:sp>
              <p:nvSpPr>
                <p:cNvPr id="17173" name="Freeform 789"/>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74" name="Freeform 790"/>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75" name="Freeform 791"/>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76" name="Freeform 792"/>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177" name="Oval 793"/>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78" name="Freeform 794"/>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79" name="Freeform 795"/>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80" name="Freeform 796"/>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81" name="Freeform 797"/>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182" name="Text Box 798"/>
            <p:cNvSpPr txBox="1">
              <a:spLocks noChangeArrowheads="1"/>
            </p:cNvSpPr>
            <p:nvPr/>
          </p:nvSpPr>
          <p:spPr bwMode="auto">
            <a:xfrm>
              <a:off x="2788" y="1382"/>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14</a:t>
              </a:r>
            </a:p>
          </p:txBody>
        </p:sp>
      </p:grpSp>
      <p:grpSp>
        <p:nvGrpSpPr>
          <p:cNvPr id="17184" name="Group 800"/>
          <p:cNvGrpSpPr>
            <a:grpSpLocks/>
          </p:cNvGrpSpPr>
          <p:nvPr/>
        </p:nvGrpSpPr>
        <p:grpSpPr bwMode="auto">
          <a:xfrm>
            <a:off x="9347200" y="2587625"/>
            <a:ext cx="914400" cy="214313"/>
            <a:chOff x="2582" y="1382"/>
            <a:chExt cx="576" cy="135"/>
          </a:xfrm>
        </p:grpSpPr>
        <p:grpSp>
          <p:nvGrpSpPr>
            <p:cNvPr id="17185" name="Group 801"/>
            <p:cNvGrpSpPr>
              <a:grpSpLocks/>
            </p:cNvGrpSpPr>
            <p:nvPr/>
          </p:nvGrpSpPr>
          <p:grpSpPr bwMode="auto">
            <a:xfrm rot="-132102">
              <a:off x="2582" y="1408"/>
              <a:ext cx="576" cy="86"/>
              <a:chOff x="1208" y="2784"/>
              <a:chExt cx="3126" cy="468"/>
            </a:xfrm>
          </p:grpSpPr>
          <p:grpSp>
            <p:nvGrpSpPr>
              <p:cNvPr id="17186" name="Group 802"/>
              <p:cNvGrpSpPr>
                <a:grpSpLocks/>
              </p:cNvGrpSpPr>
              <p:nvPr/>
            </p:nvGrpSpPr>
            <p:grpSpPr bwMode="auto">
              <a:xfrm>
                <a:off x="1208" y="2784"/>
                <a:ext cx="3126" cy="448"/>
                <a:chOff x="1208" y="2784"/>
                <a:chExt cx="3126" cy="448"/>
              </a:xfrm>
            </p:grpSpPr>
            <p:sp>
              <p:nvSpPr>
                <p:cNvPr id="17187" name="Freeform 803"/>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88" name="Freeform 804"/>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89" name="Freeform 805"/>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90" name="Freeform 806"/>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191" name="Oval 807"/>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92" name="Freeform 808"/>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93" name="Freeform 809"/>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94" name="Freeform 810"/>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95" name="Freeform 811"/>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196" name="Text Box 812"/>
            <p:cNvSpPr txBox="1">
              <a:spLocks noChangeArrowheads="1"/>
            </p:cNvSpPr>
            <p:nvPr/>
          </p:nvSpPr>
          <p:spPr bwMode="auto">
            <a:xfrm>
              <a:off x="2788" y="1382"/>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10</a:t>
              </a:r>
            </a:p>
          </p:txBody>
        </p:sp>
      </p:grpSp>
      <p:grpSp>
        <p:nvGrpSpPr>
          <p:cNvPr id="17169" name="Group 785"/>
          <p:cNvGrpSpPr>
            <a:grpSpLocks/>
          </p:cNvGrpSpPr>
          <p:nvPr/>
        </p:nvGrpSpPr>
        <p:grpSpPr bwMode="auto">
          <a:xfrm>
            <a:off x="7013575" y="0"/>
            <a:ext cx="2139950" cy="3429000"/>
            <a:chOff x="4418" y="0"/>
            <a:chExt cx="1348" cy="2160"/>
          </a:xfrm>
        </p:grpSpPr>
        <p:sp>
          <p:nvSpPr>
            <p:cNvPr id="16491" name="Rectangle 107"/>
            <p:cNvSpPr>
              <a:spLocks noChangeArrowheads="1"/>
            </p:cNvSpPr>
            <p:nvPr/>
          </p:nvSpPr>
          <p:spPr bwMode="auto">
            <a:xfrm>
              <a:off x="4466" y="20"/>
              <a:ext cx="1300" cy="2140"/>
            </a:xfrm>
            <a:prstGeom prst="rect">
              <a:avLst/>
            </a:pr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grpSp>
          <p:nvGrpSpPr>
            <p:cNvPr id="16492" name="Group 108"/>
            <p:cNvGrpSpPr>
              <a:grpSpLocks/>
            </p:cNvGrpSpPr>
            <p:nvPr/>
          </p:nvGrpSpPr>
          <p:grpSpPr bwMode="auto">
            <a:xfrm>
              <a:off x="4802" y="1702"/>
              <a:ext cx="916" cy="154"/>
              <a:chOff x="3181" y="1163"/>
              <a:chExt cx="916" cy="154"/>
            </a:xfrm>
          </p:grpSpPr>
          <p:grpSp>
            <p:nvGrpSpPr>
              <p:cNvPr id="16493" name="Group 109"/>
              <p:cNvGrpSpPr>
                <a:grpSpLocks/>
              </p:cNvGrpSpPr>
              <p:nvPr/>
            </p:nvGrpSpPr>
            <p:grpSpPr bwMode="auto">
              <a:xfrm>
                <a:off x="3181" y="1163"/>
                <a:ext cx="916" cy="154"/>
                <a:chOff x="3181" y="1035"/>
                <a:chExt cx="916" cy="154"/>
              </a:xfrm>
            </p:grpSpPr>
            <p:grpSp>
              <p:nvGrpSpPr>
                <p:cNvPr id="16494" name="Group 110"/>
                <p:cNvGrpSpPr>
                  <a:grpSpLocks/>
                </p:cNvGrpSpPr>
                <p:nvPr/>
              </p:nvGrpSpPr>
              <p:grpSpPr bwMode="auto">
                <a:xfrm rot="-132102">
                  <a:off x="3181" y="1038"/>
                  <a:ext cx="916" cy="137"/>
                  <a:chOff x="1208" y="2784"/>
                  <a:chExt cx="3126" cy="468"/>
                </a:xfrm>
              </p:grpSpPr>
              <p:grpSp>
                <p:nvGrpSpPr>
                  <p:cNvPr id="16495" name="Group 111"/>
                  <p:cNvGrpSpPr>
                    <a:grpSpLocks/>
                  </p:cNvGrpSpPr>
                  <p:nvPr/>
                </p:nvGrpSpPr>
                <p:grpSpPr bwMode="auto">
                  <a:xfrm>
                    <a:off x="1208" y="2784"/>
                    <a:ext cx="3126" cy="448"/>
                    <a:chOff x="1208" y="2784"/>
                    <a:chExt cx="3126" cy="448"/>
                  </a:xfrm>
                </p:grpSpPr>
                <p:sp>
                  <p:nvSpPr>
                    <p:cNvPr id="16496" name="Freeform 112"/>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97" name="Freeform 113"/>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98" name="Freeform 114"/>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99" name="Freeform 115"/>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500" name="Oval 116"/>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01" name="Freeform 117"/>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02" name="Freeform 118"/>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03" name="Freeform 119"/>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04" name="Freeform 120"/>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505" name="Text Box 121"/>
                <p:cNvSpPr txBox="1">
                  <a:spLocks noChangeArrowheads="1"/>
                </p:cNvSpPr>
                <p:nvPr/>
              </p:nvSpPr>
              <p:spPr bwMode="auto">
                <a:xfrm>
                  <a:off x="3372" y="1035"/>
                  <a:ext cx="51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Enterprise</a:t>
                  </a:r>
                </a:p>
              </p:txBody>
            </p:sp>
          </p:grpSp>
          <p:sp>
            <p:nvSpPr>
              <p:cNvPr id="16506" name="Text Box 122"/>
              <p:cNvSpPr txBox="1">
                <a:spLocks noChangeArrowheads="1"/>
              </p:cNvSpPr>
              <p:nvPr/>
            </p:nvSpPr>
            <p:spPr bwMode="auto">
              <a:xfrm>
                <a:off x="3918" y="1172"/>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6</a:t>
                </a:r>
              </a:p>
            </p:txBody>
          </p:sp>
        </p:grpSp>
        <p:sp>
          <p:nvSpPr>
            <p:cNvPr id="16507" name="Text Box 123"/>
            <p:cNvSpPr txBox="1">
              <a:spLocks noChangeArrowheads="1"/>
            </p:cNvSpPr>
            <p:nvPr/>
          </p:nvSpPr>
          <p:spPr bwMode="auto">
            <a:xfrm>
              <a:off x="4958" y="0"/>
              <a:ext cx="32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TF 38</a:t>
              </a:r>
            </a:p>
          </p:txBody>
        </p:sp>
        <p:grpSp>
          <p:nvGrpSpPr>
            <p:cNvPr id="16508" name="Group 124"/>
            <p:cNvGrpSpPr>
              <a:grpSpLocks/>
            </p:cNvGrpSpPr>
            <p:nvPr/>
          </p:nvGrpSpPr>
          <p:grpSpPr bwMode="auto">
            <a:xfrm>
              <a:off x="4802" y="1289"/>
              <a:ext cx="916" cy="154"/>
              <a:chOff x="4723" y="1920"/>
              <a:chExt cx="916" cy="154"/>
            </a:xfrm>
          </p:grpSpPr>
          <p:grpSp>
            <p:nvGrpSpPr>
              <p:cNvPr id="16509" name="Group 125"/>
              <p:cNvGrpSpPr>
                <a:grpSpLocks/>
              </p:cNvGrpSpPr>
              <p:nvPr/>
            </p:nvGrpSpPr>
            <p:grpSpPr bwMode="auto">
              <a:xfrm rot="-132102">
                <a:off x="4723" y="1923"/>
                <a:ext cx="916" cy="137"/>
                <a:chOff x="1208" y="2784"/>
                <a:chExt cx="3126" cy="468"/>
              </a:xfrm>
            </p:grpSpPr>
            <p:grpSp>
              <p:nvGrpSpPr>
                <p:cNvPr id="16510" name="Group 126"/>
                <p:cNvGrpSpPr>
                  <a:grpSpLocks/>
                </p:cNvGrpSpPr>
                <p:nvPr/>
              </p:nvGrpSpPr>
              <p:grpSpPr bwMode="auto">
                <a:xfrm>
                  <a:off x="1208" y="2784"/>
                  <a:ext cx="3126" cy="448"/>
                  <a:chOff x="1208" y="2784"/>
                  <a:chExt cx="3126" cy="448"/>
                </a:xfrm>
              </p:grpSpPr>
              <p:sp>
                <p:nvSpPr>
                  <p:cNvPr id="16511" name="Freeform 127"/>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12" name="Freeform 128"/>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13" name="Freeform 129"/>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14" name="Freeform 130"/>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515" name="Oval 131"/>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16" name="Freeform 132"/>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17" name="Freeform 133"/>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18" name="Freeform 134"/>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19" name="Freeform 135"/>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520" name="Text Box 136"/>
              <p:cNvSpPr txBox="1">
                <a:spLocks noChangeArrowheads="1"/>
              </p:cNvSpPr>
              <p:nvPr/>
            </p:nvSpPr>
            <p:spPr bwMode="auto">
              <a:xfrm>
                <a:off x="4914" y="1920"/>
                <a:ext cx="49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Lexington</a:t>
                </a:r>
              </a:p>
            </p:txBody>
          </p:sp>
          <p:sp>
            <p:nvSpPr>
              <p:cNvPr id="16521" name="Text Box 137"/>
              <p:cNvSpPr txBox="1">
                <a:spLocks noChangeArrowheads="1"/>
              </p:cNvSpPr>
              <p:nvPr/>
            </p:nvSpPr>
            <p:spPr bwMode="auto">
              <a:xfrm>
                <a:off x="5428" y="1929"/>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16</a:t>
                </a:r>
              </a:p>
            </p:txBody>
          </p:sp>
        </p:grpSp>
        <p:grpSp>
          <p:nvGrpSpPr>
            <p:cNvPr id="16522" name="Group 138"/>
            <p:cNvGrpSpPr>
              <a:grpSpLocks/>
            </p:cNvGrpSpPr>
            <p:nvPr/>
          </p:nvGrpSpPr>
          <p:grpSpPr bwMode="auto">
            <a:xfrm>
              <a:off x="4802" y="704"/>
              <a:ext cx="916" cy="154"/>
              <a:chOff x="4736" y="1478"/>
              <a:chExt cx="916" cy="154"/>
            </a:xfrm>
          </p:grpSpPr>
          <p:grpSp>
            <p:nvGrpSpPr>
              <p:cNvPr id="16523" name="Group 139"/>
              <p:cNvGrpSpPr>
                <a:grpSpLocks/>
              </p:cNvGrpSpPr>
              <p:nvPr/>
            </p:nvGrpSpPr>
            <p:grpSpPr bwMode="auto">
              <a:xfrm rot="-132102">
                <a:off x="4736" y="1481"/>
                <a:ext cx="916" cy="137"/>
                <a:chOff x="1208" y="2784"/>
                <a:chExt cx="3126" cy="468"/>
              </a:xfrm>
            </p:grpSpPr>
            <p:grpSp>
              <p:nvGrpSpPr>
                <p:cNvPr id="16524" name="Group 140"/>
                <p:cNvGrpSpPr>
                  <a:grpSpLocks/>
                </p:cNvGrpSpPr>
                <p:nvPr/>
              </p:nvGrpSpPr>
              <p:grpSpPr bwMode="auto">
                <a:xfrm>
                  <a:off x="1208" y="2784"/>
                  <a:ext cx="3126" cy="448"/>
                  <a:chOff x="1208" y="2784"/>
                  <a:chExt cx="3126" cy="448"/>
                </a:xfrm>
              </p:grpSpPr>
              <p:sp>
                <p:nvSpPr>
                  <p:cNvPr id="16525" name="Freeform 141"/>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26" name="Freeform 142"/>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27" name="Freeform 143"/>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28" name="Freeform 144"/>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529" name="Oval 145"/>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30" name="Freeform 146"/>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31" name="Freeform 147"/>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32" name="Freeform 148"/>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33" name="Freeform 149"/>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534" name="Text Box 150"/>
              <p:cNvSpPr txBox="1">
                <a:spLocks noChangeArrowheads="1"/>
              </p:cNvSpPr>
              <p:nvPr/>
            </p:nvSpPr>
            <p:spPr bwMode="auto">
              <a:xfrm>
                <a:off x="4957" y="1478"/>
                <a:ext cx="40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Intrepid</a:t>
                </a:r>
              </a:p>
            </p:txBody>
          </p:sp>
          <p:sp>
            <p:nvSpPr>
              <p:cNvPr id="16535" name="Text Box 151"/>
              <p:cNvSpPr txBox="1">
                <a:spLocks noChangeArrowheads="1"/>
              </p:cNvSpPr>
              <p:nvPr/>
            </p:nvSpPr>
            <p:spPr bwMode="auto">
              <a:xfrm>
                <a:off x="5441" y="1487"/>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11</a:t>
                </a:r>
              </a:p>
            </p:txBody>
          </p:sp>
        </p:grpSp>
        <p:grpSp>
          <p:nvGrpSpPr>
            <p:cNvPr id="16536" name="Group 152"/>
            <p:cNvGrpSpPr>
              <a:grpSpLocks/>
            </p:cNvGrpSpPr>
            <p:nvPr/>
          </p:nvGrpSpPr>
          <p:grpSpPr bwMode="auto">
            <a:xfrm>
              <a:off x="4802" y="300"/>
              <a:ext cx="916" cy="154"/>
              <a:chOff x="4736" y="1478"/>
              <a:chExt cx="916" cy="154"/>
            </a:xfrm>
          </p:grpSpPr>
          <p:grpSp>
            <p:nvGrpSpPr>
              <p:cNvPr id="16537" name="Group 153"/>
              <p:cNvGrpSpPr>
                <a:grpSpLocks/>
              </p:cNvGrpSpPr>
              <p:nvPr/>
            </p:nvGrpSpPr>
            <p:grpSpPr bwMode="auto">
              <a:xfrm rot="-132102">
                <a:off x="4736" y="1481"/>
                <a:ext cx="916" cy="137"/>
                <a:chOff x="1208" y="2784"/>
                <a:chExt cx="3126" cy="468"/>
              </a:xfrm>
            </p:grpSpPr>
            <p:grpSp>
              <p:nvGrpSpPr>
                <p:cNvPr id="16538" name="Group 154"/>
                <p:cNvGrpSpPr>
                  <a:grpSpLocks/>
                </p:cNvGrpSpPr>
                <p:nvPr/>
              </p:nvGrpSpPr>
              <p:grpSpPr bwMode="auto">
                <a:xfrm>
                  <a:off x="1208" y="2784"/>
                  <a:ext cx="3126" cy="448"/>
                  <a:chOff x="1208" y="2784"/>
                  <a:chExt cx="3126" cy="448"/>
                </a:xfrm>
              </p:grpSpPr>
              <p:sp>
                <p:nvSpPr>
                  <p:cNvPr id="16539" name="Freeform 155"/>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40" name="Freeform 156"/>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41" name="Freeform 157"/>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42" name="Freeform 158"/>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543" name="Oval 159"/>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44" name="Freeform 160"/>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45" name="Freeform 161"/>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46" name="Freeform 162"/>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47" name="Freeform 163"/>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548" name="Text Box 164"/>
              <p:cNvSpPr txBox="1">
                <a:spLocks noChangeArrowheads="1"/>
              </p:cNvSpPr>
              <p:nvPr/>
            </p:nvSpPr>
            <p:spPr bwMode="auto">
              <a:xfrm>
                <a:off x="4957" y="1478"/>
                <a:ext cx="37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Hornet</a:t>
                </a:r>
              </a:p>
            </p:txBody>
          </p:sp>
          <p:sp>
            <p:nvSpPr>
              <p:cNvPr id="16549" name="Text Box 165"/>
              <p:cNvSpPr txBox="1">
                <a:spLocks noChangeArrowheads="1"/>
              </p:cNvSpPr>
              <p:nvPr/>
            </p:nvSpPr>
            <p:spPr bwMode="auto">
              <a:xfrm>
                <a:off x="5441" y="1487"/>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12</a:t>
                </a:r>
              </a:p>
            </p:txBody>
          </p:sp>
        </p:grpSp>
        <p:grpSp>
          <p:nvGrpSpPr>
            <p:cNvPr id="16550" name="Group 166"/>
            <p:cNvGrpSpPr>
              <a:grpSpLocks/>
            </p:cNvGrpSpPr>
            <p:nvPr/>
          </p:nvGrpSpPr>
          <p:grpSpPr bwMode="auto">
            <a:xfrm>
              <a:off x="4802" y="152"/>
              <a:ext cx="916" cy="154"/>
              <a:chOff x="4778" y="1502"/>
              <a:chExt cx="916" cy="154"/>
            </a:xfrm>
          </p:grpSpPr>
          <p:grpSp>
            <p:nvGrpSpPr>
              <p:cNvPr id="16551" name="Group 167"/>
              <p:cNvGrpSpPr>
                <a:grpSpLocks/>
              </p:cNvGrpSpPr>
              <p:nvPr/>
            </p:nvGrpSpPr>
            <p:grpSpPr bwMode="auto">
              <a:xfrm rot="-132102">
                <a:off x="4778" y="1505"/>
                <a:ext cx="916" cy="137"/>
                <a:chOff x="1208" y="2784"/>
                <a:chExt cx="3126" cy="468"/>
              </a:xfrm>
            </p:grpSpPr>
            <p:grpSp>
              <p:nvGrpSpPr>
                <p:cNvPr id="16552" name="Group 168"/>
                <p:cNvGrpSpPr>
                  <a:grpSpLocks/>
                </p:cNvGrpSpPr>
                <p:nvPr/>
              </p:nvGrpSpPr>
              <p:grpSpPr bwMode="auto">
                <a:xfrm>
                  <a:off x="1208" y="2784"/>
                  <a:ext cx="3126" cy="448"/>
                  <a:chOff x="1208" y="2784"/>
                  <a:chExt cx="3126" cy="448"/>
                </a:xfrm>
              </p:grpSpPr>
              <p:sp>
                <p:nvSpPr>
                  <p:cNvPr id="16553" name="Freeform 169"/>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54" name="Freeform 170"/>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55" name="Freeform 171"/>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56" name="Freeform 172"/>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557" name="Oval 173"/>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58" name="Freeform 174"/>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59" name="Freeform 175"/>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60" name="Freeform 176"/>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61" name="Freeform 177"/>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562" name="Text Box 178"/>
              <p:cNvSpPr txBox="1">
                <a:spLocks noChangeArrowheads="1"/>
              </p:cNvSpPr>
              <p:nvPr/>
            </p:nvSpPr>
            <p:spPr bwMode="auto">
              <a:xfrm>
                <a:off x="5039" y="1502"/>
                <a:ext cx="3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Wasp</a:t>
                </a:r>
              </a:p>
            </p:txBody>
          </p:sp>
          <p:sp>
            <p:nvSpPr>
              <p:cNvPr id="16563" name="Text Box 179"/>
              <p:cNvSpPr txBox="1">
                <a:spLocks noChangeArrowheads="1"/>
              </p:cNvSpPr>
              <p:nvPr/>
            </p:nvSpPr>
            <p:spPr bwMode="auto">
              <a:xfrm>
                <a:off x="5483" y="1511"/>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18</a:t>
                </a:r>
              </a:p>
            </p:txBody>
          </p:sp>
        </p:grpSp>
        <p:grpSp>
          <p:nvGrpSpPr>
            <p:cNvPr id="16564" name="Group 180"/>
            <p:cNvGrpSpPr>
              <a:grpSpLocks/>
            </p:cNvGrpSpPr>
            <p:nvPr/>
          </p:nvGrpSpPr>
          <p:grpSpPr bwMode="auto">
            <a:xfrm>
              <a:off x="4802" y="1153"/>
              <a:ext cx="916" cy="154"/>
              <a:chOff x="4667" y="1576"/>
              <a:chExt cx="916" cy="154"/>
            </a:xfrm>
          </p:grpSpPr>
          <p:grpSp>
            <p:nvGrpSpPr>
              <p:cNvPr id="16565" name="Group 181"/>
              <p:cNvGrpSpPr>
                <a:grpSpLocks/>
              </p:cNvGrpSpPr>
              <p:nvPr/>
            </p:nvGrpSpPr>
            <p:grpSpPr bwMode="auto">
              <a:xfrm rot="-132102">
                <a:off x="4667" y="1579"/>
                <a:ext cx="916" cy="137"/>
                <a:chOff x="1208" y="2784"/>
                <a:chExt cx="3126" cy="468"/>
              </a:xfrm>
            </p:grpSpPr>
            <p:grpSp>
              <p:nvGrpSpPr>
                <p:cNvPr id="16566" name="Group 182"/>
                <p:cNvGrpSpPr>
                  <a:grpSpLocks/>
                </p:cNvGrpSpPr>
                <p:nvPr/>
              </p:nvGrpSpPr>
              <p:grpSpPr bwMode="auto">
                <a:xfrm>
                  <a:off x="1208" y="2784"/>
                  <a:ext cx="3126" cy="448"/>
                  <a:chOff x="1208" y="2784"/>
                  <a:chExt cx="3126" cy="448"/>
                </a:xfrm>
              </p:grpSpPr>
              <p:sp>
                <p:nvSpPr>
                  <p:cNvPr id="16567" name="Freeform 183"/>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68" name="Freeform 184"/>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69" name="Freeform 185"/>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70" name="Freeform 186"/>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571" name="Oval 187"/>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72" name="Freeform 188"/>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73" name="Freeform 189"/>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74" name="Freeform 190"/>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75" name="Freeform 191"/>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576" name="Text Box 192"/>
              <p:cNvSpPr txBox="1">
                <a:spLocks noChangeArrowheads="1"/>
              </p:cNvSpPr>
              <p:nvPr/>
            </p:nvSpPr>
            <p:spPr bwMode="auto">
              <a:xfrm>
                <a:off x="4922" y="1576"/>
                <a:ext cx="34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Essex</a:t>
                </a:r>
              </a:p>
            </p:txBody>
          </p:sp>
          <p:sp>
            <p:nvSpPr>
              <p:cNvPr id="16577" name="Text Box 193"/>
              <p:cNvSpPr txBox="1">
                <a:spLocks noChangeArrowheads="1"/>
              </p:cNvSpPr>
              <p:nvPr/>
            </p:nvSpPr>
            <p:spPr bwMode="auto">
              <a:xfrm>
                <a:off x="5404" y="1585"/>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9</a:t>
                </a:r>
              </a:p>
            </p:txBody>
          </p:sp>
        </p:grpSp>
        <p:grpSp>
          <p:nvGrpSpPr>
            <p:cNvPr id="16578" name="Group 194"/>
            <p:cNvGrpSpPr>
              <a:grpSpLocks/>
            </p:cNvGrpSpPr>
            <p:nvPr/>
          </p:nvGrpSpPr>
          <p:grpSpPr bwMode="auto">
            <a:xfrm>
              <a:off x="4802" y="1846"/>
              <a:ext cx="916" cy="154"/>
              <a:chOff x="4814" y="1654"/>
              <a:chExt cx="916" cy="154"/>
            </a:xfrm>
          </p:grpSpPr>
          <p:grpSp>
            <p:nvGrpSpPr>
              <p:cNvPr id="16579" name="Group 195"/>
              <p:cNvGrpSpPr>
                <a:grpSpLocks/>
              </p:cNvGrpSpPr>
              <p:nvPr/>
            </p:nvGrpSpPr>
            <p:grpSpPr bwMode="auto">
              <a:xfrm rot="-132102">
                <a:off x="4814" y="1657"/>
                <a:ext cx="916" cy="137"/>
                <a:chOff x="1208" y="2784"/>
                <a:chExt cx="3126" cy="468"/>
              </a:xfrm>
            </p:grpSpPr>
            <p:grpSp>
              <p:nvGrpSpPr>
                <p:cNvPr id="16580" name="Group 196"/>
                <p:cNvGrpSpPr>
                  <a:grpSpLocks/>
                </p:cNvGrpSpPr>
                <p:nvPr/>
              </p:nvGrpSpPr>
              <p:grpSpPr bwMode="auto">
                <a:xfrm>
                  <a:off x="1208" y="2784"/>
                  <a:ext cx="3126" cy="448"/>
                  <a:chOff x="1208" y="2784"/>
                  <a:chExt cx="3126" cy="448"/>
                </a:xfrm>
              </p:grpSpPr>
              <p:sp>
                <p:nvSpPr>
                  <p:cNvPr id="16581" name="Freeform 197"/>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82" name="Freeform 198"/>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83" name="Freeform 199"/>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84" name="Freeform 200"/>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585" name="Oval 201"/>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586" name="Freeform 202"/>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87" name="Freeform 203"/>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88" name="Freeform 204"/>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89" name="Freeform 205"/>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590" name="Text Box 206"/>
              <p:cNvSpPr txBox="1">
                <a:spLocks noChangeArrowheads="1"/>
              </p:cNvSpPr>
              <p:nvPr/>
            </p:nvSpPr>
            <p:spPr bwMode="auto">
              <a:xfrm>
                <a:off x="5021" y="1654"/>
                <a:ext cx="426"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Franklin</a:t>
                </a:r>
              </a:p>
            </p:txBody>
          </p:sp>
          <p:sp>
            <p:nvSpPr>
              <p:cNvPr id="16591" name="Text Box 207"/>
              <p:cNvSpPr txBox="1">
                <a:spLocks noChangeArrowheads="1"/>
              </p:cNvSpPr>
              <p:nvPr/>
            </p:nvSpPr>
            <p:spPr bwMode="auto">
              <a:xfrm>
                <a:off x="5519" y="1663"/>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13</a:t>
                </a:r>
              </a:p>
            </p:txBody>
          </p:sp>
        </p:grpSp>
        <p:grpSp>
          <p:nvGrpSpPr>
            <p:cNvPr id="16592" name="Group 208"/>
            <p:cNvGrpSpPr>
              <a:grpSpLocks/>
            </p:cNvGrpSpPr>
            <p:nvPr/>
          </p:nvGrpSpPr>
          <p:grpSpPr bwMode="auto">
            <a:xfrm>
              <a:off x="4802" y="848"/>
              <a:ext cx="916" cy="154"/>
              <a:chOff x="4814" y="1816"/>
              <a:chExt cx="916" cy="154"/>
            </a:xfrm>
          </p:grpSpPr>
          <p:grpSp>
            <p:nvGrpSpPr>
              <p:cNvPr id="16593" name="Group 209"/>
              <p:cNvGrpSpPr>
                <a:grpSpLocks/>
              </p:cNvGrpSpPr>
              <p:nvPr/>
            </p:nvGrpSpPr>
            <p:grpSpPr bwMode="auto">
              <a:xfrm rot="-132102">
                <a:off x="4814" y="1819"/>
                <a:ext cx="916" cy="137"/>
                <a:chOff x="1208" y="2784"/>
                <a:chExt cx="3126" cy="468"/>
              </a:xfrm>
            </p:grpSpPr>
            <p:grpSp>
              <p:nvGrpSpPr>
                <p:cNvPr id="16594" name="Group 210"/>
                <p:cNvGrpSpPr>
                  <a:grpSpLocks/>
                </p:cNvGrpSpPr>
                <p:nvPr/>
              </p:nvGrpSpPr>
              <p:grpSpPr bwMode="auto">
                <a:xfrm>
                  <a:off x="1208" y="2784"/>
                  <a:ext cx="3126" cy="448"/>
                  <a:chOff x="1208" y="2784"/>
                  <a:chExt cx="3126" cy="448"/>
                </a:xfrm>
              </p:grpSpPr>
              <p:sp>
                <p:nvSpPr>
                  <p:cNvPr id="16595" name="Freeform 211"/>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96" name="Freeform 212"/>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97" name="Freeform 213"/>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98" name="Freeform 214"/>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599" name="Oval 215"/>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600" name="Freeform 216"/>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601" name="Freeform 217"/>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602" name="Freeform 218"/>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603" name="Freeform 219"/>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604" name="Text Box 220"/>
              <p:cNvSpPr txBox="1">
                <a:spLocks noChangeArrowheads="1"/>
              </p:cNvSpPr>
              <p:nvPr/>
            </p:nvSpPr>
            <p:spPr bwMode="auto">
              <a:xfrm>
                <a:off x="5009" y="1816"/>
                <a:ext cx="44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Hancock</a:t>
                </a:r>
              </a:p>
            </p:txBody>
          </p:sp>
          <p:sp>
            <p:nvSpPr>
              <p:cNvPr id="16605" name="Text Box 221"/>
              <p:cNvSpPr txBox="1">
                <a:spLocks noChangeArrowheads="1"/>
              </p:cNvSpPr>
              <p:nvPr/>
            </p:nvSpPr>
            <p:spPr bwMode="auto">
              <a:xfrm>
                <a:off x="5519" y="1825"/>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19</a:t>
                </a:r>
              </a:p>
            </p:txBody>
          </p:sp>
        </p:grpSp>
        <p:grpSp>
          <p:nvGrpSpPr>
            <p:cNvPr id="16614" name="Group 230"/>
            <p:cNvGrpSpPr>
              <a:grpSpLocks/>
            </p:cNvGrpSpPr>
            <p:nvPr/>
          </p:nvGrpSpPr>
          <p:grpSpPr bwMode="auto">
            <a:xfrm>
              <a:off x="5141" y="568"/>
              <a:ext cx="621" cy="136"/>
              <a:chOff x="4073" y="1898"/>
              <a:chExt cx="621" cy="136"/>
            </a:xfrm>
          </p:grpSpPr>
          <p:grpSp>
            <p:nvGrpSpPr>
              <p:cNvPr id="16615" name="Group 231"/>
              <p:cNvGrpSpPr>
                <a:grpSpLocks/>
              </p:cNvGrpSpPr>
              <p:nvPr/>
            </p:nvGrpSpPr>
            <p:grpSpPr bwMode="auto">
              <a:xfrm>
                <a:off x="4079" y="1913"/>
                <a:ext cx="594" cy="93"/>
                <a:chOff x="2305" y="2145"/>
                <a:chExt cx="594" cy="93"/>
              </a:xfrm>
            </p:grpSpPr>
            <p:sp>
              <p:nvSpPr>
                <p:cNvPr id="16616" name="Rectangle 232"/>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617" name="Freeform 233"/>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618" name="Freeform 234"/>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619" name="Freeform 235"/>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620" name="Text Box 236"/>
              <p:cNvSpPr txBox="1">
                <a:spLocks noChangeArrowheads="1"/>
              </p:cNvSpPr>
              <p:nvPr/>
            </p:nvSpPr>
            <p:spPr bwMode="auto">
              <a:xfrm>
                <a:off x="4073" y="1898"/>
                <a:ext cx="401"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Cowpens</a:t>
                </a:r>
              </a:p>
            </p:txBody>
          </p:sp>
          <p:sp>
            <p:nvSpPr>
              <p:cNvPr id="16621" name="Text Box 237"/>
              <p:cNvSpPr txBox="1">
                <a:spLocks noChangeArrowheads="1"/>
              </p:cNvSpPr>
              <p:nvPr/>
            </p:nvSpPr>
            <p:spPr bwMode="auto">
              <a:xfrm>
                <a:off x="4506" y="1899"/>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25</a:t>
                </a:r>
              </a:p>
            </p:txBody>
          </p:sp>
        </p:grpSp>
        <p:grpSp>
          <p:nvGrpSpPr>
            <p:cNvPr id="16622" name="Group 238"/>
            <p:cNvGrpSpPr>
              <a:grpSpLocks/>
            </p:cNvGrpSpPr>
            <p:nvPr/>
          </p:nvGrpSpPr>
          <p:grpSpPr bwMode="auto">
            <a:xfrm>
              <a:off x="4517" y="568"/>
              <a:ext cx="621" cy="136"/>
              <a:chOff x="4073" y="2022"/>
              <a:chExt cx="621" cy="136"/>
            </a:xfrm>
          </p:grpSpPr>
          <p:grpSp>
            <p:nvGrpSpPr>
              <p:cNvPr id="16623" name="Group 239"/>
              <p:cNvGrpSpPr>
                <a:grpSpLocks/>
              </p:cNvGrpSpPr>
              <p:nvPr/>
            </p:nvGrpSpPr>
            <p:grpSpPr bwMode="auto">
              <a:xfrm>
                <a:off x="4081" y="2033"/>
                <a:ext cx="594" cy="93"/>
                <a:chOff x="2305" y="2145"/>
                <a:chExt cx="594" cy="93"/>
              </a:xfrm>
            </p:grpSpPr>
            <p:sp>
              <p:nvSpPr>
                <p:cNvPr id="16624" name="Rectangle 240"/>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625" name="Freeform 241"/>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626" name="Freeform 242"/>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627" name="Freeform 243"/>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628" name="Text Box 244"/>
              <p:cNvSpPr txBox="1">
                <a:spLocks noChangeArrowheads="1"/>
              </p:cNvSpPr>
              <p:nvPr/>
            </p:nvSpPr>
            <p:spPr bwMode="auto">
              <a:xfrm>
                <a:off x="4073" y="2022"/>
                <a:ext cx="401"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Monterey</a:t>
                </a:r>
              </a:p>
            </p:txBody>
          </p:sp>
          <p:sp>
            <p:nvSpPr>
              <p:cNvPr id="16629" name="Text Box 245"/>
              <p:cNvSpPr txBox="1">
                <a:spLocks noChangeArrowheads="1"/>
              </p:cNvSpPr>
              <p:nvPr/>
            </p:nvSpPr>
            <p:spPr bwMode="auto">
              <a:xfrm>
                <a:off x="4506" y="2023"/>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26</a:t>
                </a:r>
              </a:p>
            </p:txBody>
          </p:sp>
        </p:grpSp>
        <p:grpSp>
          <p:nvGrpSpPr>
            <p:cNvPr id="16630" name="Group 246"/>
            <p:cNvGrpSpPr>
              <a:grpSpLocks/>
            </p:cNvGrpSpPr>
            <p:nvPr/>
          </p:nvGrpSpPr>
          <p:grpSpPr bwMode="auto">
            <a:xfrm>
              <a:off x="5141" y="1569"/>
              <a:ext cx="621" cy="135"/>
              <a:chOff x="4073" y="2271"/>
              <a:chExt cx="621" cy="135"/>
            </a:xfrm>
          </p:grpSpPr>
          <p:grpSp>
            <p:nvGrpSpPr>
              <p:cNvPr id="16631" name="Group 247"/>
              <p:cNvGrpSpPr>
                <a:grpSpLocks/>
              </p:cNvGrpSpPr>
              <p:nvPr/>
            </p:nvGrpSpPr>
            <p:grpSpPr bwMode="auto">
              <a:xfrm>
                <a:off x="4073" y="2284"/>
                <a:ext cx="594" cy="93"/>
                <a:chOff x="2305" y="2145"/>
                <a:chExt cx="594" cy="93"/>
              </a:xfrm>
            </p:grpSpPr>
            <p:sp>
              <p:nvSpPr>
                <p:cNvPr id="16632" name="Rectangle 248"/>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633" name="Freeform 249"/>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634" name="Freeform 250"/>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635" name="Freeform 251"/>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636" name="Text Box 252"/>
              <p:cNvSpPr txBox="1">
                <a:spLocks noChangeArrowheads="1"/>
              </p:cNvSpPr>
              <p:nvPr/>
            </p:nvSpPr>
            <p:spPr bwMode="auto">
              <a:xfrm>
                <a:off x="4093" y="2271"/>
                <a:ext cx="359"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Langley</a:t>
                </a:r>
              </a:p>
            </p:txBody>
          </p:sp>
          <p:sp>
            <p:nvSpPr>
              <p:cNvPr id="16637" name="Text Box 253"/>
              <p:cNvSpPr txBox="1">
                <a:spLocks noChangeArrowheads="1"/>
              </p:cNvSpPr>
              <p:nvPr/>
            </p:nvSpPr>
            <p:spPr bwMode="auto">
              <a:xfrm>
                <a:off x="4506" y="2271"/>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27</a:t>
                </a:r>
              </a:p>
            </p:txBody>
          </p:sp>
        </p:grpSp>
        <p:grpSp>
          <p:nvGrpSpPr>
            <p:cNvPr id="16638" name="Group 254"/>
            <p:cNvGrpSpPr>
              <a:grpSpLocks/>
            </p:cNvGrpSpPr>
            <p:nvPr/>
          </p:nvGrpSpPr>
          <p:grpSpPr bwMode="auto">
            <a:xfrm>
              <a:off x="5141" y="1000"/>
              <a:ext cx="621" cy="135"/>
              <a:chOff x="4073" y="2147"/>
              <a:chExt cx="621" cy="135"/>
            </a:xfrm>
          </p:grpSpPr>
          <p:grpSp>
            <p:nvGrpSpPr>
              <p:cNvPr id="16639" name="Group 255"/>
              <p:cNvGrpSpPr>
                <a:grpSpLocks/>
              </p:cNvGrpSpPr>
              <p:nvPr/>
            </p:nvGrpSpPr>
            <p:grpSpPr bwMode="auto">
              <a:xfrm>
                <a:off x="4073" y="2156"/>
                <a:ext cx="594" cy="93"/>
                <a:chOff x="2305" y="2145"/>
                <a:chExt cx="594" cy="93"/>
              </a:xfrm>
            </p:grpSpPr>
            <p:sp>
              <p:nvSpPr>
                <p:cNvPr id="16640" name="Rectangle 256"/>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641" name="Freeform 257"/>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642" name="Freeform 258"/>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643" name="Freeform 259"/>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644" name="Text Box 260"/>
              <p:cNvSpPr txBox="1">
                <a:spLocks noChangeArrowheads="1"/>
              </p:cNvSpPr>
              <p:nvPr/>
            </p:nvSpPr>
            <p:spPr bwMode="auto">
              <a:xfrm>
                <a:off x="4506" y="2147"/>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28</a:t>
                </a:r>
              </a:p>
            </p:txBody>
          </p:sp>
          <p:sp>
            <p:nvSpPr>
              <p:cNvPr id="16645" name="Text Box 261"/>
              <p:cNvSpPr txBox="1">
                <a:spLocks noChangeArrowheads="1"/>
              </p:cNvSpPr>
              <p:nvPr/>
            </p:nvSpPr>
            <p:spPr bwMode="auto">
              <a:xfrm>
                <a:off x="4083" y="2147"/>
                <a:ext cx="297"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Cabot</a:t>
                </a:r>
              </a:p>
            </p:txBody>
          </p:sp>
        </p:grpSp>
        <p:grpSp>
          <p:nvGrpSpPr>
            <p:cNvPr id="16646" name="Group 262"/>
            <p:cNvGrpSpPr>
              <a:grpSpLocks/>
            </p:cNvGrpSpPr>
            <p:nvPr/>
          </p:nvGrpSpPr>
          <p:grpSpPr bwMode="auto">
            <a:xfrm>
              <a:off x="4517" y="2000"/>
              <a:ext cx="621" cy="135"/>
              <a:chOff x="4073" y="1775"/>
              <a:chExt cx="621" cy="135"/>
            </a:xfrm>
          </p:grpSpPr>
          <p:grpSp>
            <p:nvGrpSpPr>
              <p:cNvPr id="16647" name="Group 263"/>
              <p:cNvGrpSpPr>
                <a:grpSpLocks/>
              </p:cNvGrpSpPr>
              <p:nvPr/>
            </p:nvGrpSpPr>
            <p:grpSpPr bwMode="auto">
              <a:xfrm>
                <a:off x="4081" y="1784"/>
                <a:ext cx="594" cy="93"/>
                <a:chOff x="2305" y="2145"/>
                <a:chExt cx="594" cy="93"/>
              </a:xfrm>
            </p:grpSpPr>
            <p:sp>
              <p:nvSpPr>
                <p:cNvPr id="16648" name="Rectangle 264"/>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649" name="Freeform 265"/>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650" name="Freeform 266"/>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651" name="Freeform 267"/>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652" name="Text Box 268"/>
              <p:cNvSpPr txBox="1">
                <a:spLocks noChangeArrowheads="1"/>
              </p:cNvSpPr>
              <p:nvPr/>
            </p:nvSpPr>
            <p:spPr bwMode="auto">
              <a:xfrm>
                <a:off x="4506" y="1775"/>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24</a:t>
                </a:r>
              </a:p>
            </p:txBody>
          </p:sp>
          <p:sp>
            <p:nvSpPr>
              <p:cNvPr id="16653" name="Text Box 269"/>
              <p:cNvSpPr txBox="1">
                <a:spLocks noChangeArrowheads="1"/>
              </p:cNvSpPr>
              <p:nvPr/>
            </p:nvSpPr>
            <p:spPr bwMode="auto">
              <a:xfrm>
                <a:off x="4073" y="1775"/>
                <a:ext cx="540"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Belleau Wood</a:t>
                </a:r>
              </a:p>
            </p:txBody>
          </p:sp>
        </p:grpSp>
        <p:grpSp>
          <p:nvGrpSpPr>
            <p:cNvPr id="16654" name="Group 270"/>
            <p:cNvGrpSpPr>
              <a:grpSpLocks/>
            </p:cNvGrpSpPr>
            <p:nvPr/>
          </p:nvGrpSpPr>
          <p:grpSpPr bwMode="auto">
            <a:xfrm>
              <a:off x="5141" y="2000"/>
              <a:ext cx="621" cy="138"/>
              <a:chOff x="4073" y="2519"/>
              <a:chExt cx="621" cy="138"/>
            </a:xfrm>
          </p:grpSpPr>
          <p:sp>
            <p:nvSpPr>
              <p:cNvPr id="16655" name="Rectangle 271"/>
              <p:cNvSpPr>
                <a:spLocks noChangeArrowheads="1"/>
              </p:cNvSpPr>
              <p:nvPr/>
            </p:nvSpPr>
            <p:spPr bwMode="auto">
              <a:xfrm>
                <a:off x="4117" y="255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656" name="Freeform 272"/>
              <p:cNvSpPr>
                <a:spLocks/>
              </p:cNvSpPr>
              <p:nvPr/>
            </p:nvSpPr>
            <p:spPr bwMode="auto">
              <a:xfrm rot="-563949">
                <a:off x="4216" y="253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657" name="Freeform 273"/>
              <p:cNvSpPr>
                <a:spLocks/>
              </p:cNvSpPr>
              <p:nvPr/>
            </p:nvSpPr>
            <p:spPr bwMode="auto">
              <a:xfrm rot="-132102">
                <a:off x="4073" y="257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658" name="Freeform 274"/>
              <p:cNvSpPr>
                <a:spLocks/>
              </p:cNvSpPr>
              <p:nvPr/>
            </p:nvSpPr>
            <p:spPr bwMode="auto">
              <a:xfrm rot="-132102">
                <a:off x="4651" y="256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659" name="Text Box 275"/>
              <p:cNvSpPr txBox="1">
                <a:spLocks noChangeArrowheads="1"/>
              </p:cNvSpPr>
              <p:nvPr/>
            </p:nvSpPr>
            <p:spPr bwMode="auto">
              <a:xfrm>
                <a:off x="4083" y="2522"/>
                <a:ext cx="477"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San Jacinto</a:t>
                </a:r>
              </a:p>
            </p:txBody>
          </p:sp>
          <p:sp>
            <p:nvSpPr>
              <p:cNvPr id="16660" name="Text Box 276"/>
              <p:cNvSpPr txBox="1">
                <a:spLocks noChangeArrowheads="1"/>
              </p:cNvSpPr>
              <p:nvPr/>
            </p:nvSpPr>
            <p:spPr bwMode="auto">
              <a:xfrm>
                <a:off x="4506" y="2519"/>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30</a:t>
                </a:r>
              </a:p>
            </p:txBody>
          </p:sp>
        </p:grpSp>
        <p:grpSp>
          <p:nvGrpSpPr>
            <p:cNvPr id="16661" name="Group 277"/>
            <p:cNvGrpSpPr>
              <a:grpSpLocks/>
            </p:cNvGrpSpPr>
            <p:nvPr/>
          </p:nvGrpSpPr>
          <p:grpSpPr bwMode="auto">
            <a:xfrm>
              <a:off x="4517" y="1000"/>
              <a:ext cx="621" cy="136"/>
              <a:chOff x="4073" y="1527"/>
              <a:chExt cx="621" cy="136"/>
            </a:xfrm>
          </p:grpSpPr>
          <p:grpSp>
            <p:nvGrpSpPr>
              <p:cNvPr id="16662" name="Group 278"/>
              <p:cNvGrpSpPr>
                <a:grpSpLocks/>
              </p:cNvGrpSpPr>
              <p:nvPr/>
            </p:nvGrpSpPr>
            <p:grpSpPr bwMode="auto">
              <a:xfrm>
                <a:off x="4073" y="1541"/>
                <a:ext cx="594" cy="93"/>
                <a:chOff x="2305" y="2145"/>
                <a:chExt cx="594" cy="93"/>
              </a:xfrm>
            </p:grpSpPr>
            <p:sp>
              <p:nvSpPr>
                <p:cNvPr id="16663" name="Rectangle 279"/>
                <p:cNvSpPr>
                  <a:spLocks noChangeArrowheads="1"/>
                </p:cNvSpPr>
                <p:nvPr/>
              </p:nvSpPr>
              <p:spPr bwMode="auto">
                <a:xfrm>
                  <a:off x="2349" y="2160"/>
                  <a:ext cx="529" cy="78"/>
                </a:xfrm>
                <a:prstGeom prst="rect">
                  <a:avLst/>
                </a:prstGeom>
                <a:solidFill>
                  <a:srgbClr val="00CCFF"/>
                </a:solidFill>
                <a:ln w="19050">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664" name="Freeform 280"/>
                <p:cNvSpPr>
                  <a:spLocks/>
                </p:cNvSpPr>
                <p:nvPr/>
              </p:nvSpPr>
              <p:spPr bwMode="auto">
                <a:xfrm rot="-563949">
                  <a:off x="2448" y="2145"/>
                  <a:ext cx="58" cy="29"/>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665" name="Freeform 281"/>
                <p:cNvSpPr>
                  <a:spLocks/>
                </p:cNvSpPr>
                <p:nvPr/>
              </p:nvSpPr>
              <p:spPr bwMode="auto">
                <a:xfrm rot="-132102">
                  <a:off x="2305" y="2180"/>
                  <a:ext cx="40" cy="43"/>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666" name="Freeform 282"/>
                <p:cNvSpPr>
                  <a:spLocks/>
                </p:cNvSpPr>
                <p:nvPr/>
              </p:nvSpPr>
              <p:spPr bwMode="auto">
                <a:xfrm rot="-132102">
                  <a:off x="2883" y="2176"/>
                  <a:ext cx="16" cy="42"/>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667" name="Text Box 283"/>
              <p:cNvSpPr txBox="1">
                <a:spLocks noChangeArrowheads="1"/>
              </p:cNvSpPr>
              <p:nvPr/>
            </p:nvSpPr>
            <p:spPr bwMode="auto">
              <a:xfrm>
                <a:off x="4077" y="1528"/>
                <a:ext cx="54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Independence</a:t>
                </a:r>
              </a:p>
            </p:txBody>
          </p:sp>
          <p:sp>
            <p:nvSpPr>
              <p:cNvPr id="16668" name="Text Box 284"/>
              <p:cNvSpPr txBox="1">
                <a:spLocks noChangeArrowheads="1"/>
              </p:cNvSpPr>
              <p:nvPr/>
            </p:nvSpPr>
            <p:spPr bwMode="auto">
              <a:xfrm>
                <a:off x="4506" y="1527"/>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accent2"/>
                    </a:solidFill>
                  </a:rPr>
                  <a:t>22</a:t>
                </a:r>
              </a:p>
            </p:txBody>
          </p:sp>
        </p:grpSp>
        <p:sp>
          <p:nvSpPr>
            <p:cNvPr id="16669" name="Text Box 285"/>
            <p:cNvSpPr txBox="1">
              <a:spLocks noChangeArrowheads="1"/>
            </p:cNvSpPr>
            <p:nvPr/>
          </p:nvSpPr>
          <p:spPr bwMode="auto">
            <a:xfrm>
              <a:off x="4418" y="262"/>
              <a:ext cx="40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TG 38.1</a:t>
              </a:r>
            </a:p>
          </p:txBody>
        </p:sp>
        <p:sp>
          <p:nvSpPr>
            <p:cNvPr id="16670" name="Text Box 286"/>
            <p:cNvSpPr txBox="1">
              <a:spLocks noChangeArrowheads="1"/>
            </p:cNvSpPr>
            <p:nvPr/>
          </p:nvSpPr>
          <p:spPr bwMode="auto">
            <a:xfrm>
              <a:off x="4418" y="752"/>
              <a:ext cx="40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TG 38.2</a:t>
              </a:r>
            </a:p>
          </p:txBody>
        </p:sp>
        <p:sp>
          <p:nvSpPr>
            <p:cNvPr id="16671" name="Text Box 287"/>
            <p:cNvSpPr txBox="1">
              <a:spLocks noChangeArrowheads="1"/>
            </p:cNvSpPr>
            <p:nvPr/>
          </p:nvSpPr>
          <p:spPr bwMode="auto">
            <a:xfrm>
              <a:off x="4418" y="1279"/>
              <a:ext cx="40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TG 38.3</a:t>
              </a:r>
            </a:p>
          </p:txBody>
        </p:sp>
        <p:sp>
          <p:nvSpPr>
            <p:cNvPr id="16672" name="Text Box 288"/>
            <p:cNvSpPr txBox="1">
              <a:spLocks noChangeArrowheads="1"/>
            </p:cNvSpPr>
            <p:nvPr/>
          </p:nvSpPr>
          <p:spPr bwMode="auto">
            <a:xfrm>
              <a:off x="4418" y="1760"/>
              <a:ext cx="40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u="sng">
                  <a:solidFill>
                    <a:schemeClr val="accent2"/>
                  </a:solidFill>
                </a:rPr>
                <a:t>TG 38.4</a:t>
              </a:r>
            </a:p>
          </p:txBody>
        </p:sp>
        <p:grpSp>
          <p:nvGrpSpPr>
            <p:cNvPr id="17125" name="Group 741"/>
            <p:cNvGrpSpPr>
              <a:grpSpLocks/>
            </p:cNvGrpSpPr>
            <p:nvPr/>
          </p:nvGrpSpPr>
          <p:grpSpPr bwMode="auto">
            <a:xfrm>
              <a:off x="4802" y="1431"/>
              <a:ext cx="916" cy="154"/>
              <a:chOff x="4814" y="1966"/>
              <a:chExt cx="916" cy="154"/>
            </a:xfrm>
          </p:grpSpPr>
          <p:grpSp>
            <p:nvGrpSpPr>
              <p:cNvPr id="17126" name="Group 742"/>
              <p:cNvGrpSpPr>
                <a:grpSpLocks/>
              </p:cNvGrpSpPr>
              <p:nvPr/>
            </p:nvGrpSpPr>
            <p:grpSpPr bwMode="auto">
              <a:xfrm rot="-132102">
                <a:off x="4814" y="1969"/>
                <a:ext cx="916" cy="137"/>
                <a:chOff x="1208" y="2784"/>
                <a:chExt cx="3126" cy="468"/>
              </a:xfrm>
            </p:grpSpPr>
            <p:grpSp>
              <p:nvGrpSpPr>
                <p:cNvPr id="17127" name="Group 743"/>
                <p:cNvGrpSpPr>
                  <a:grpSpLocks/>
                </p:cNvGrpSpPr>
                <p:nvPr/>
              </p:nvGrpSpPr>
              <p:grpSpPr bwMode="auto">
                <a:xfrm>
                  <a:off x="1208" y="2784"/>
                  <a:ext cx="3126" cy="448"/>
                  <a:chOff x="1208" y="2784"/>
                  <a:chExt cx="3126" cy="448"/>
                </a:xfrm>
              </p:grpSpPr>
              <p:sp>
                <p:nvSpPr>
                  <p:cNvPr id="17128" name="Freeform 744"/>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29" name="Freeform 745"/>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30" name="Freeform 746"/>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31" name="Freeform 747"/>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132" name="Oval 748"/>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33" name="Freeform 749"/>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34" name="Freeform 750"/>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35" name="Freeform 751"/>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36" name="Freeform 752"/>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137" name="Text Box 753"/>
              <p:cNvSpPr txBox="1">
                <a:spLocks noChangeArrowheads="1"/>
              </p:cNvSpPr>
              <p:nvPr/>
            </p:nvSpPr>
            <p:spPr bwMode="auto">
              <a:xfrm>
                <a:off x="4961" y="1966"/>
                <a:ext cx="59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Ticonderoga</a:t>
                </a:r>
              </a:p>
            </p:txBody>
          </p:sp>
          <p:sp>
            <p:nvSpPr>
              <p:cNvPr id="17138" name="Text Box 754"/>
              <p:cNvSpPr txBox="1">
                <a:spLocks noChangeArrowheads="1"/>
              </p:cNvSpPr>
              <p:nvPr/>
            </p:nvSpPr>
            <p:spPr bwMode="auto">
              <a:xfrm>
                <a:off x="5519" y="1975"/>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14</a:t>
                </a:r>
              </a:p>
            </p:txBody>
          </p:sp>
        </p:grpSp>
        <p:grpSp>
          <p:nvGrpSpPr>
            <p:cNvPr id="17153" name="Group 769"/>
            <p:cNvGrpSpPr>
              <a:grpSpLocks/>
            </p:cNvGrpSpPr>
            <p:nvPr/>
          </p:nvGrpSpPr>
          <p:grpSpPr bwMode="auto">
            <a:xfrm>
              <a:off x="4804" y="447"/>
              <a:ext cx="916" cy="154"/>
              <a:chOff x="4536" y="2599"/>
              <a:chExt cx="916" cy="154"/>
            </a:xfrm>
          </p:grpSpPr>
          <p:grpSp>
            <p:nvGrpSpPr>
              <p:cNvPr id="17140" name="Group 756"/>
              <p:cNvGrpSpPr>
                <a:grpSpLocks/>
              </p:cNvGrpSpPr>
              <p:nvPr/>
            </p:nvGrpSpPr>
            <p:grpSpPr bwMode="auto">
              <a:xfrm rot="-132102">
                <a:off x="4536" y="2602"/>
                <a:ext cx="916" cy="137"/>
                <a:chOff x="1208" y="2784"/>
                <a:chExt cx="3126" cy="468"/>
              </a:xfrm>
            </p:grpSpPr>
            <p:grpSp>
              <p:nvGrpSpPr>
                <p:cNvPr id="17141" name="Group 757"/>
                <p:cNvGrpSpPr>
                  <a:grpSpLocks/>
                </p:cNvGrpSpPr>
                <p:nvPr/>
              </p:nvGrpSpPr>
              <p:grpSpPr bwMode="auto">
                <a:xfrm>
                  <a:off x="1208" y="2784"/>
                  <a:ext cx="3126" cy="448"/>
                  <a:chOff x="1208" y="2784"/>
                  <a:chExt cx="3126" cy="448"/>
                </a:xfrm>
              </p:grpSpPr>
              <p:sp>
                <p:nvSpPr>
                  <p:cNvPr id="17142" name="Freeform 758"/>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00CC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43" name="Freeform 759"/>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44" name="Freeform 760"/>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45" name="Freeform 761"/>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3366FF"/>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146" name="Oval 762"/>
                <p:cNvSpPr>
                  <a:spLocks noChangeArrowheads="1"/>
                </p:cNvSpPr>
                <p:nvPr/>
              </p:nvSpPr>
              <p:spPr bwMode="auto">
                <a:xfrm rot="10800000">
                  <a:off x="2826" y="2859"/>
                  <a:ext cx="56" cy="56"/>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47" name="Freeform 763"/>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48" name="Freeform 764"/>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49" name="Freeform 765"/>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50" name="Freeform 766"/>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3366FF"/>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151" name="Text Box 767"/>
              <p:cNvSpPr txBox="1">
                <a:spLocks noChangeArrowheads="1"/>
              </p:cNvSpPr>
              <p:nvPr/>
            </p:nvSpPr>
            <p:spPr bwMode="auto">
              <a:xfrm>
                <a:off x="4747" y="2599"/>
                <a:ext cx="48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b="1">
                    <a:solidFill>
                      <a:schemeClr val="accent2"/>
                    </a:solidFill>
                  </a:rPr>
                  <a:t>Yorktown</a:t>
                </a:r>
              </a:p>
            </p:txBody>
          </p:sp>
          <p:sp>
            <p:nvSpPr>
              <p:cNvPr id="17152" name="Text Box 768"/>
              <p:cNvSpPr txBox="1">
                <a:spLocks noChangeArrowheads="1"/>
              </p:cNvSpPr>
              <p:nvPr/>
            </p:nvSpPr>
            <p:spPr bwMode="auto">
              <a:xfrm>
                <a:off x="5241" y="2608"/>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solidFill>
                      <a:schemeClr val="bg1"/>
                    </a:solidFill>
                  </a:rPr>
                  <a:t>10</a:t>
                </a:r>
              </a:p>
            </p:txBody>
          </p:sp>
        </p:grpSp>
        <p:grpSp>
          <p:nvGrpSpPr>
            <p:cNvPr id="17154" name="Group 770"/>
            <p:cNvGrpSpPr>
              <a:grpSpLocks/>
            </p:cNvGrpSpPr>
            <p:nvPr/>
          </p:nvGrpSpPr>
          <p:grpSpPr bwMode="auto">
            <a:xfrm>
              <a:off x="4800" y="1841"/>
              <a:ext cx="916" cy="173"/>
              <a:chOff x="4772" y="1447"/>
              <a:chExt cx="916" cy="173"/>
            </a:xfrm>
          </p:grpSpPr>
          <p:grpSp>
            <p:nvGrpSpPr>
              <p:cNvPr id="17155" name="Group 771"/>
              <p:cNvGrpSpPr>
                <a:grpSpLocks/>
              </p:cNvGrpSpPr>
              <p:nvPr/>
            </p:nvGrpSpPr>
            <p:grpSpPr bwMode="auto">
              <a:xfrm rot="-132102">
                <a:off x="4772" y="1453"/>
                <a:ext cx="916" cy="137"/>
                <a:chOff x="1208" y="2784"/>
                <a:chExt cx="3126" cy="468"/>
              </a:xfrm>
            </p:grpSpPr>
            <p:grpSp>
              <p:nvGrpSpPr>
                <p:cNvPr id="17156" name="Group 772"/>
                <p:cNvGrpSpPr>
                  <a:grpSpLocks/>
                </p:cNvGrpSpPr>
                <p:nvPr/>
              </p:nvGrpSpPr>
              <p:grpSpPr bwMode="auto">
                <a:xfrm>
                  <a:off x="1208" y="2784"/>
                  <a:ext cx="3126" cy="448"/>
                  <a:chOff x="1208" y="2784"/>
                  <a:chExt cx="3126" cy="448"/>
                </a:xfrm>
              </p:grpSpPr>
              <p:sp>
                <p:nvSpPr>
                  <p:cNvPr id="17157" name="Freeform 773"/>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58" name="Freeform 774"/>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59" name="Freeform 775"/>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60" name="Freeform 776"/>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161" name="Oval 777"/>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162" name="Freeform 778"/>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63" name="Freeform 779"/>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64" name="Freeform 780"/>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165" name="Freeform 781"/>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166" name="Text Box 782"/>
              <p:cNvSpPr txBox="1">
                <a:spLocks noChangeArrowheads="1"/>
              </p:cNvSpPr>
              <p:nvPr/>
            </p:nvSpPr>
            <p:spPr bwMode="auto">
              <a:xfrm>
                <a:off x="4949" y="1447"/>
                <a:ext cx="61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DAMAGED</a:t>
                </a:r>
              </a:p>
            </p:txBody>
          </p:sp>
          <p:sp>
            <p:nvSpPr>
              <p:cNvPr id="17167" name="Text Box 783"/>
              <p:cNvSpPr txBox="1">
                <a:spLocks noChangeArrowheads="1"/>
              </p:cNvSpPr>
              <p:nvPr/>
            </p:nvSpPr>
            <p:spPr bwMode="auto">
              <a:xfrm>
                <a:off x="5471" y="1457"/>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13</a:t>
                </a:r>
              </a:p>
            </p:txBody>
          </p:sp>
        </p:grpSp>
      </p:grpSp>
      <p:grpSp>
        <p:nvGrpSpPr>
          <p:cNvPr id="16778" name="Group 394"/>
          <p:cNvGrpSpPr>
            <a:grpSpLocks/>
          </p:cNvGrpSpPr>
          <p:nvPr/>
        </p:nvGrpSpPr>
        <p:grpSpPr bwMode="auto">
          <a:xfrm>
            <a:off x="7632700" y="2046288"/>
            <a:ext cx="1454150" cy="274637"/>
            <a:chOff x="4772" y="1447"/>
            <a:chExt cx="916" cy="173"/>
          </a:xfrm>
        </p:grpSpPr>
        <p:grpSp>
          <p:nvGrpSpPr>
            <p:cNvPr id="16779" name="Group 395"/>
            <p:cNvGrpSpPr>
              <a:grpSpLocks/>
            </p:cNvGrpSpPr>
            <p:nvPr/>
          </p:nvGrpSpPr>
          <p:grpSpPr bwMode="auto">
            <a:xfrm rot="-132102">
              <a:off x="4772" y="1453"/>
              <a:ext cx="916" cy="137"/>
              <a:chOff x="1208" y="2784"/>
              <a:chExt cx="3126" cy="468"/>
            </a:xfrm>
          </p:grpSpPr>
          <p:grpSp>
            <p:nvGrpSpPr>
              <p:cNvPr id="16780" name="Group 396"/>
              <p:cNvGrpSpPr>
                <a:grpSpLocks/>
              </p:cNvGrpSpPr>
              <p:nvPr/>
            </p:nvGrpSpPr>
            <p:grpSpPr bwMode="auto">
              <a:xfrm>
                <a:off x="1208" y="2784"/>
                <a:ext cx="3126" cy="448"/>
                <a:chOff x="1208" y="2784"/>
                <a:chExt cx="3126" cy="448"/>
              </a:xfrm>
            </p:grpSpPr>
            <p:sp>
              <p:nvSpPr>
                <p:cNvPr id="16781" name="Freeform 397"/>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82" name="Freeform 398"/>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83" name="Freeform 399"/>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84" name="Freeform 400"/>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785" name="Oval 401"/>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786" name="Freeform 402"/>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87" name="Freeform 403"/>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88" name="Freeform 404"/>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89" name="Freeform 405"/>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790" name="Text Box 406"/>
            <p:cNvSpPr txBox="1">
              <a:spLocks noChangeArrowheads="1"/>
            </p:cNvSpPr>
            <p:nvPr/>
          </p:nvSpPr>
          <p:spPr bwMode="auto">
            <a:xfrm>
              <a:off x="4949" y="1447"/>
              <a:ext cx="61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DAMAGED</a:t>
              </a:r>
            </a:p>
          </p:txBody>
        </p:sp>
        <p:sp>
          <p:nvSpPr>
            <p:cNvPr id="16791" name="Text Box 407"/>
            <p:cNvSpPr txBox="1">
              <a:spLocks noChangeArrowheads="1"/>
            </p:cNvSpPr>
            <p:nvPr/>
          </p:nvSpPr>
          <p:spPr bwMode="auto">
            <a:xfrm>
              <a:off x="5471" y="1457"/>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16</a:t>
              </a:r>
            </a:p>
          </p:txBody>
        </p:sp>
      </p:grpSp>
      <p:grpSp>
        <p:nvGrpSpPr>
          <p:cNvPr id="16750" name="Group 366"/>
          <p:cNvGrpSpPr>
            <a:grpSpLocks/>
          </p:cNvGrpSpPr>
          <p:nvPr/>
        </p:nvGrpSpPr>
        <p:grpSpPr bwMode="auto">
          <a:xfrm>
            <a:off x="7613650" y="1109663"/>
            <a:ext cx="1454150" cy="274637"/>
            <a:chOff x="4772" y="1447"/>
            <a:chExt cx="916" cy="173"/>
          </a:xfrm>
        </p:grpSpPr>
        <p:grpSp>
          <p:nvGrpSpPr>
            <p:cNvPr id="16751" name="Group 367"/>
            <p:cNvGrpSpPr>
              <a:grpSpLocks/>
            </p:cNvGrpSpPr>
            <p:nvPr/>
          </p:nvGrpSpPr>
          <p:grpSpPr bwMode="auto">
            <a:xfrm rot="-132102">
              <a:off x="4772" y="1453"/>
              <a:ext cx="916" cy="137"/>
              <a:chOff x="1208" y="2784"/>
              <a:chExt cx="3126" cy="468"/>
            </a:xfrm>
          </p:grpSpPr>
          <p:grpSp>
            <p:nvGrpSpPr>
              <p:cNvPr id="16752" name="Group 368"/>
              <p:cNvGrpSpPr>
                <a:grpSpLocks/>
              </p:cNvGrpSpPr>
              <p:nvPr/>
            </p:nvGrpSpPr>
            <p:grpSpPr bwMode="auto">
              <a:xfrm>
                <a:off x="1208" y="2784"/>
                <a:ext cx="3126" cy="448"/>
                <a:chOff x="1208" y="2784"/>
                <a:chExt cx="3126" cy="448"/>
              </a:xfrm>
            </p:grpSpPr>
            <p:sp>
              <p:nvSpPr>
                <p:cNvPr id="16753" name="Freeform 369"/>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54" name="Freeform 370"/>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55" name="Freeform 371"/>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56" name="Freeform 372"/>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757" name="Oval 373"/>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758" name="Freeform 374"/>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59" name="Freeform 375"/>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60" name="Freeform 376"/>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61" name="Freeform 377"/>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762" name="Text Box 378"/>
            <p:cNvSpPr txBox="1">
              <a:spLocks noChangeArrowheads="1"/>
            </p:cNvSpPr>
            <p:nvPr/>
          </p:nvSpPr>
          <p:spPr bwMode="auto">
            <a:xfrm>
              <a:off x="4949" y="1447"/>
              <a:ext cx="61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DAMAGED</a:t>
              </a:r>
            </a:p>
          </p:txBody>
        </p:sp>
        <p:sp>
          <p:nvSpPr>
            <p:cNvPr id="16763" name="Text Box 379"/>
            <p:cNvSpPr txBox="1">
              <a:spLocks noChangeArrowheads="1"/>
            </p:cNvSpPr>
            <p:nvPr/>
          </p:nvSpPr>
          <p:spPr bwMode="auto">
            <a:xfrm>
              <a:off x="5471" y="1457"/>
              <a:ext cx="188"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11</a:t>
              </a:r>
            </a:p>
          </p:txBody>
        </p:sp>
      </p:grpSp>
      <p:grpSp>
        <p:nvGrpSpPr>
          <p:cNvPr id="17168" name="Group 784"/>
          <p:cNvGrpSpPr>
            <a:grpSpLocks/>
          </p:cNvGrpSpPr>
          <p:nvPr/>
        </p:nvGrpSpPr>
        <p:grpSpPr bwMode="auto">
          <a:xfrm>
            <a:off x="7626350" y="1827213"/>
            <a:ext cx="1454150" cy="274637"/>
            <a:chOff x="3276" y="1167"/>
            <a:chExt cx="916" cy="173"/>
          </a:xfrm>
        </p:grpSpPr>
        <p:grpSp>
          <p:nvGrpSpPr>
            <p:cNvPr id="16765" name="Group 381"/>
            <p:cNvGrpSpPr>
              <a:grpSpLocks/>
            </p:cNvGrpSpPr>
            <p:nvPr/>
          </p:nvGrpSpPr>
          <p:grpSpPr bwMode="auto">
            <a:xfrm rot="-132102">
              <a:off x="3276" y="1173"/>
              <a:ext cx="916" cy="137"/>
              <a:chOff x="1208" y="2784"/>
              <a:chExt cx="3126" cy="468"/>
            </a:xfrm>
          </p:grpSpPr>
          <p:grpSp>
            <p:nvGrpSpPr>
              <p:cNvPr id="16766" name="Group 382"/>
              <p:cNvGrpSpPr>
                <a:grpSpLocks/>
              </p:cNvGrpSpPr>
              <p:nvPr/>
            </p:nvGrpSpPr>
            <p:grpSpPr bwMode="auto">
              <a:xfrm>
                <a:off x="1208" y="2784"/>
                <a:ext cx="3126" cy="448"/>
                <a:chOff x="1208" y="2784"/>
                <a:chExt cx="3126" cy="448"/>
              </a:xfrm>
            </p:grpSpPr>
            <p:sp>
              <p:nvSpPr>
                <p:cNvPr id="16767" name="Freeform 383"/>
                <p:cNvSpPr>
                  <a:spLocks/>
                </p:cNvSpPr>
                <p:nvPr/>
              </p:nvSpPr>
              <p:spPr bwMode="auto">
                <a:xfrm>
                  <a:off x="1340" y="2784"/>
                  <a:ext cx="2936" cy="448"/>
                </a:xfrm>
                <a:custGeom>
                  <a:avLst/>
                  <a:gdLst>
                    <a:gd name="T0" fmla="*/ 12 w 2936"/>
                    <a:gd name="T1" fmla="*/ 56 h 448"/>
                    <a:gd name="T2" fmla="*/ 0 w 2936"/>
                    <a:gd name="T3" fmla="*/ 304 h 448"/>
                    <a:gd name="T4" fmla="*/ 574 w 2936"/>
                    <a:gd name="T5" fmla="*/ 328 h 448"/>
                    <a:gd name="T6" fmla="*/ 596 w 2936"/>
                    <a:gd name="T7" fmla="*/ 388 h 448"/>
                    <a:gd name="T8" fmla="*/ 2448 w 2936"/>
                    <a:gd name="T9" fmla="*/ 448 h 448"/>
                    <a:gd name="T10" fmla="*/ 2464 w 2936"/>
                    <a:gd name="T11" fmla="*/ 412 h 448"/>
                    <a:gd name="T12" fmla="*/ 2876 w 2936"/>
                    <a:gd name="T13" fmla="*/ 424 h 448"/>
                    <a:gd name="T14" fmla="*/ 2932 w 2936"/>
                    <a:gd name="T15" fmla="*/ 396 h 448"/>
                    <a:gd name="T16" fmla="*/ 2936 w 2936"/>
                    <a:gd name="T17" fmla="*/ 190 h 448"/>
                    <a:gd name="T18" fmla="*/ 2876 w 2936"/>
                    <a:gd name="T19" fmla="*/ 156 h 448"/>
                    <a:gd name="T20" fmla="*/ 2480 w 2936"/>
                    <a:gd name="T21" fmla="*/ 148 h 448"/>
                    <a:gd name="T22" fmla="*/ 2444 w 2936"/>
                    <a:gd name="T23" fmla="*/ 100 h 448"/>
                    <a:gd name="T24" fmla="*/ 1744 w 2936"/>
                    <a:gd name="T25" fmla="*/ 68 h 448"/>
                    <a:gd name="T26" fmla="*/ 1696 w 2936"/>
                    <a:gd name="T27" fmla="*/ 28 h 448"/>
                    <a:gd name="T28" fmla="*/ 964 w 2936"/>
                    <a:gd name="T29" fmla="*/ 0 h 448"/>
                    <a:gd name="T30" fmla="*/ 936 w 2936"/>
                    <a:gd name="T31" fmla="*/ 40 h 448"/>
                    <a:gd name="T32" fmla="*/ 604 w 2936"/>
                    <a:gd name="T33" fmla="*/ 32 h 448"/>
                    <a:gd name="T34" fmla="*/ 572 w 2936"/>
                    <a:gd name="T35" fmla="*/ 80 h 448"/>
                    <a:gd name="T36" fmla="*/ 12 w 2936"/>
                    <a:gd name="T37" fmla="*/ 56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36" h="448">
                      <a:moveTo>
                        <a:pt x="12" y="56"/>
                      </a:moveTo>
                      <a:lnTo>
                        <a:pt x="0" y="304"/>
                      </a:lnTo>
                      <a:lnTo>
                        <a:pt x="574" y="328"/>
                      </a:lnTo>
                      <a:lnTo>
                        <a:pt x="596" y="388"/>
                      </a:lnTo>
                      <a:lnTo>
                        <a:pt x="2448" y="448"/>
                      </a:lnTo>
                      <a:lnTo>
                        <a:pt x="2464" y="412"/>
                      </a:lnTo>
                      <a:lnTo>
                        <a:pt x="2876" y="424"/>
                      </a:lnTo>
                      <a:lnTo>
                        <a:pt x="2932" y="396"/>
                      </a:lnTo>
                      <a:lnTo>
                        <a:pt x="2936" y="190"/>
                      </a:lnTo>
                      <a:lnTo>
                        <a:pt x="2876" y="156"/>
                      </a:lnTo>
                      <a:lnTo>
                        <a:pt x="2480" y="148"/>
                      </a:lnTo>
                      <a:lnTo>
                        <a:pt x="2444" y="100"/>
                      </a:lnTo>
                      <a:lnTo>
                        <a:pt x="1744" y="68"/>
                      </a:lnTo>
                      <a:lnTo>
                        <a:pt x="1696" y="28"/>
                      </a:lnTo>
                      <a:lnTo>
                        <a:pt x="964" y="0"/>
                      </a:lnTo>
                      <a:lnTo>
                        <a:pt x="936" y="40"/>
                      </a:lnTo>
                      <a:lnTo>
                        <a:pt x="604" y="32"/>
                      </a:lnTo>
                      <a:lnTo>
                        <a:pt x="572" y="80"/>
                      </a:lnTo>
                      <a:lnTo>
                        <a:pt x="12" y="56"/>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68" name="Freeform 384"/>
                <p:cNvSpPr>
                  <a:spLocks/>
                </p:cNvSpPr>
                <p:nvPr/>
              </p:nvSpPr>
              <p:spPr bwMode="auto">
                <a:xfrm>
                  <a:off x="1208" y="2894"/>
                  <a:ext cx="138" cy="146"/>
                </a:xfrm>
                <a:custGeom>
                  <a:avLst/>
                  <a:gdLst>
                    <a:gd name="T0" fmla="*/ 138 w 138"/>
                    <a:gd name="T1" fmla="*/ 0 h 146"/>
                    <a:gd name="T2" fmla="*/ 22 w 138"/>
                    <a:gd name="T3" fmla="*/ 42 h 146"/>
                    <a:gd name="T4" fmla="*/ 18 w 138"/>
                    <a:gd name="T5" fmla="*/ 92 h 146"/>
                    <a:gd name="T6" fmla="*/ 132 w 138"/>
                    <a:gd name="T7" fmla="*/ 146 h 146"/>
                    <a:gd name="T8" fmla="*/ 138 w 138"/>
                    <a:gd name="T9" fmla="*/ 0 h 146"/>
                  </a:gdLst>
                  <a:ahLst/>
                  <a:cxnLst>
                    <a:cxn ang="0">
                      <a:pos x="T0" y="T1"/>
                    </a:cxn>
                    <a:cxn ang="0">
                      <a:pos x="T2" y="T3"/>
                    </a:cxn>
                    <a:cxn ang="0">
                      <a:pos x="T4" y="T5"/>
                    </a:cxn>
                    <a:cxn ang="0">
                      <a:pos x="T6" y="T7"/>
                    </a:cxn>
                    <a:cxn ang="0">
                      <a:pos x="T8" y="T9"/>
                    </a:cxn>
                  </a:cxnLst>
                  <a:rect l="0" t="0" r="r" b="b"/>
                  <a:pathLst>
                    <a:path w="138" h="146">
                      <a:moveTo>
                        <a:pt x="138" y="0"/>
                      </a:moveTo>
                      <a:lnTo>
                        <a:pt x="22" y="42"/>
                      </a:lnTo>
                      <a:cubicBezTo>
                        <a:pt x="2" y="57"/>
                        <a:pt x="0" y="75"/>
                        <a:pt x="18" y="92"/>
                      </a:cubicBezTo>
                      <a:lnTo>
                        <a:pt x="132" y="146"/>
                      </a:lnTo>
                      <a:lnTo>
                        <a:pt x="138"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69" name="Freeform 385"/>
                <p:cNvSpPr>
                  <a:spLocks/>
                </p:cNvSpPr>
                <p:nvPr/>
              </p:nvSpPr>
              <p:spPr bwMode="auto">
                <a:xfrm>
                  <a:off x="2368" y="2832"/>
                  <a:ext cx="568" cy="96"/>
                </a:xfrm>
                <a:custGeom>
                  <a:avLst/>
                  <a:gdLst>
                    <a:gd name="T0" fmla="*/ 44 w 568"/>
                    <a:gd name="T1" fmla="*/ 0 h 96"/>
                    <a:gd name="T2" fmla="*/ 0 w 568"/>
                    <a:gd name="T3" fmla="*/ 36 h 96"/>
                    <a:gd name="T4" fmla="*/ 36 w 568"/>
                    <a:gd name="T5" fmla="*/ 76 h 96"/>
                    <a:gd name="T6" fmla="*/ 544 w 568"/>
                    <a:gd name="T7" fmla="*/ 96 h 96"/>
                    <a:gd name="T8" fmla="*/ 568 w 568"/>
                    <a:gd name="T9" fmla="*/ 52 h 96"/>
                    <a:gd name="T10" fmla="*/ 536 w 568"/>
                    <a:gd name="T11" fmla="*/ 20 h 96"/>
                    <a:gd name="T12" fmla="*/ 44 w 568"/>
                    <a:gd name="T13" fmla="*/ 0 h 96"/>
                  </a:gdLst>
                  <a:ahLst/>
                  <a:cxnLst>
                    <a:cxn ang="0">
                      <a:pos x="T0" y="T1"/>
                    </a:cxn>
                    <a:cxn ang="0">
                      <a:pos x="T2" y="T3"/>
                    </a:cxn>
                    <a:cxn ang="0">
                      <a:pos x="T4" y="T5"/>
                    </a:cxn>
                    <a:cxn ang="0">
                      <a:pos x="T6" y="T7"/>
                    </a:cxn>
                    <a:cxn ang="0">
                      <a:pos x="T8" y="T9"/>
                    </a:cxn>
                    <a:cxn ang="0">
                      <a:pos x="T10" y="T11"/>
                    </a:cxn>
                    <a:cxn ang="0">
                      <a:pos x="T12" y="T13"/>
                    </a:cxn>
                  </a:cxnLst>
                  <a:rect l="0" t="0" r="r" b="b"/>
                  <a:pathLst>
                    <a:path w="568" h="96">
                      <a:moveTo>
                        <a:pt x="44" y="0"/>
                      </a:moveTo>
                      <a:lnTo>
                        <a:pt x="0" y="36"/>
                      </a:lnTo>
                      <a:lnTo>
                        <a:pt x="36" y="76"/>
                      </a:lnTo>
                      <a:lnTo>
                        <a:pt x="544" y="96"/>
                      </a:lnTo>
                      <a:lnTo>
                        <a:pt x="568" y="52"/>
                      </a:lnTo>
                      <a:lnTo>
                        <a:pt x="536" y="20"/>
                      </a:lnTo>
                      <a:lnTo>
                        <a:pt x="44"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70" name="Freeform 386"/>
                <p:cNvSpPr>
                  <a:spLocks/>
                </p:cNvSpPr>
                <p:nvPr/>
              </p:nvSpPr>
              <p:spPr bwMode="auto">
                <a:xfrm>
                  <a:off x="4280" y="3004"/>
                  <a:ext cx="54" cy="144"/>
                </a:xfrm>
                <a:custGeom>
                  <a:avLst/>
                  <a:gdLst>
                    <a:gd name="T0" fmla="*/ 0 w 54"/>
                    <a:gd name="T1" fmla="*/ 0 h 144"/>
                    <a:gd name="T2" fmla="*/ 0 w 54"/>
                    <a:gd name="T3" fmla="*/ 144 h 144"/>
                    <a:gd name="T4" fmla="*/ 46 w 54"/>
                    <a:gd name="T5" fmla="*/ 106 h 144"/>
                    <a:gd name="T6" fmla="*/ 46 w 54"/>
                    <a:gd name="T7" fmla="*/ 30 h 144"/>
                    <a:gd name="T8" fmla="*/ 0 w 54"/>
                    <a:gd name="T9" fmla="*/ 0 h 144"/>
                  </a:gdLst>
                  <a:ahLst/>
                  <a:cxnLst>
                    <a:cxn ang="0">
                      <a:pos x="T0" y="T1"/>
                    </a:cxn>
                    <a:cxn ang="0">
                      <a:pos x="T2" y="T3"/>
                    </a:cxn>
                    <a:cxn ang="0">
                      <a:pos x="T4" y="T5"/>
                    </a:cxn>
                    <a:cxn ang="0">
                      <a:pos x="T6" y="T7"/>
                    </a:cxn>
                    <a:cxn ang="0">
                      <a:pos x="T8" y="T9"/>
                    </a:cxn>
                  </a:cxnLst>
                  <a:rect l="0" t="0" r="r" b="b"/>
                  <a:pathLst>
                    <a:path w="54" h="144">
                      <a:moveTo>
                        <a:pt x="0" y="0"/>
                      </a:moveTo>
                      <a:lnTo>
                        <a:pt x="0" y="144"/>
                      </a:lnTo>
                      <a:lnTo>
                        <a:pt x="46" y="106"/>
                      </a:lnTo>
                      <a:cubicBezTo>
                        <a:pt x="54" y="87"/>
                        <a:pt x="54" y="48"/>
                        <a:pt x="46" y="30"/>
                      </a:cubicBezTo>
                      <a:lnTo>
                        <a:pt x="0" y="0"/>
                      </a:lnTo>
                      <a:close/>
                    </a:path>
                  </a:pathLst>
                </a:custGeom>
                <a:solidFill>
                  <a:srgbClr val="C0C0C0"/>
                </a:solid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771" name="Oval 387"/>
              <p:cNvSpPr>
                <a:spLocks noChangeArrowheads="1"/>
              </p:cNvSpPr>
              <p:nvPr/>
            </p:nvSpPr>
            <p:spPr bwMode="auto">
              <a:xfrm rot="10800000">
                <a:off x="2826" y="2859"/>
                <a:ext cx="56" cy="56"/>
              </a:xfrm>
              <a:prstGeom prst="ellipse">
                <a:avLst/>
              </a:prstGeom>
              <a:solidFill>
                <a:srgbClr val="C0C0C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772" name="Freeform 388"/>
              <p:cNvSpPr>
                <a:spLocks/>
              </p:cNvSpPr>
              <p:nvPr/>
            </p:nvSpPr>
            <p:spPr bwMode="auto">
              <a:xfrm>
                <a:off x="1691" y="2798"/>
                <a:ext cx="244" cy="64"/>
              </a:xfrm>
              <a:custGeom>
                <a:avLst/>
                <a:gdLst>
                  <a:gd name="T0" fmla="*/ 244 w 244"/>
                  <a:gd name="T1" fmla="*/ 30 h 64"/>
                  <a:gd name="T2" fmla="*/ 207 w 244"/>
                  <a:gd name="T3" fmla="*/ 9 h 64"/>
                  <a:gd name="T4" fmla="*/ 3 w 244"/>
                  <a:gd name="T5" fmla="*/ 0 h 64"/>
                  <a:gd name="T6" fmla="*/ 0 w 244"/>
                  <a:gd name="T7" fmla="*/ 54 h 64"/>
                  <a:gd name="T8" fmla="*/ 221 w 244"/>
                  <a:gd name="T9" fmla="*/ 64 h 64"/>
                  <a:gd name="T10" fmla="*/ 244 w 244"/>
                  <a:gd name="T11" fmla="*/ 30 h 64"/>
                </a:gdLst>
                <a:ahLst/>
                <a:cxnLst>
                  <a:cxn ang="0">
                    <a:pos x="T0" y="T1"/>
                  </a:cxn>
                  <a:cxn ang="0">
                    <a:pos x="T2" y="T3"/>
                  </a:cxn>
                  <a:cxn ang="0">
                    <a:pos x="T4" y="T5"/>
                  </a:cxn>
                  <a:cxn ang="0">
                    <a:pos x="T6" y="T7"/>
                  </a:cxn>
                  <a:cxn ang="0">
                    <a:pos x="T8" y="T9"/>
                  </a:cxn>
                  <a:cxn ang="0">
                    <a:pos x="T10" y="T11"/>
                  </a:cxn>
                </a:cxnLst>
                <a:rect l="0" t="0" r="r" b="b"/>
                <a:pathLst>
                  <a:path w="244" h="64">
                    <a:moveTo>
                      <a:pt x="244" y="30"/>
                    </a:moveTo>
                    <a:lnTo>
                      <a:pt x="207" y="9"/>
                    </a:lnTo>
                    <a:lnTo>
                      <a:pt x="3" y="0"/>
                    </a:lnTo>
                    <a:lnTo>
                      <a:pt x="0" y="54"/>
                    </a:lnTo>
                    <a:lnTo>
                      <a:pt x="221" y="64"/>
                    </a:lnTo>
                    <a:lnTo>
                      <a:pt x="244"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73" name="Freeform 389"/>
              <p:cNvSpPr>
                <a:spLocks/>
              </p:cNvSpPr>
              <p:nvPr/>
            </p:nvSpPr>
            <p:spPr bwMode="auto">
              <a:xfrm>
                <a:off x="1675" y="3107"/>
                <a:ext cx="247" cy="64"/>
              </a:xfrm>
              <a:custGeom>
                <a:avLst/>
                <a:gdLst>
                  <a:gd name="T0" fmla="*/ 247 w 247"/>
                  <a:gd name="T1" fmla="*/ 34 h 64"/>
                  <a:gd name="T2" fmla="*/ 235 w 247"/>
                  <a:gd name="T3" fmla="*/ 7 h 64"/>
                  <a:gd name="T4" fmla="*/ 3 w 247"/>
                  <a:gd name="T5" fmla="*/ 0 h 64"/>
                  <a:gd name="T6" fmla="*/ 0 w 247"/>
                  <a:gd name="T7" fmla="*/ 54 h 64"/>
                  <a:gd name="T8" fmla="*/ 221 w 247"/>
                  <a:gd name="T9" fmla="*/ 64 h 64"/>
                  <a:gd name="T10" fmla="*/ 247 w 247"/>
                  <a:gd name="T11" fmla="*/ 34 h 64"/>
                </a:gdLst>
                <a:ahLst/>
                <a:cxnLst>
                  <a:cxn ang="0">
                    <a:pos x="T0" y="T1"/>
                  </a:cxn>
                  <a:cxn ang="0">
                    <a:pos x="T2" y="T3"/>
                  </a:cxn>
                  <a:cxn ang="0">
                    <a:pos x="T4" y="T5"/>
                  </a:cxn>
                  <a:cxn ang="0">
                    <a:pos x="T6" y="T7"/>
                  </a:cxn>
                  <a:cxn ang="0">
                    <a:pos x="T8" y="T9"/>
                  </a:cxn>
                  <a:cxn ang="0">
                    <a:pos x="T10" y="T11"/>
                  </a:cxn>
                </a:cxnLst>
                <a:rect l="0" t="0" r="r" b="b"/>
                <a:pathLst>
                  <a:path w="247" h="64">
                    <a:moveTo>
                      <a:pt x="247" y="34"/>
                    </a:moveTo>
                    <a:lnTo>
                      <a:pt x="235" y="7"/>
                    </a:lnTo>
                    <a:lnTo>
                      <a:pt x="3" y="0"/>
                    </a:lnTo>
                    <a:lnTo>
                      <a:pt x="0" y="54"/>
                    </a:lnTo>
                    <a:lnTo>
                      <a:pt x="221" y="64"/>
                    </a:lnTo>
                    <a:lnTo>
                      <a:pt x="247" y="34"/>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74" name="Freeform 390"/>
              <p:cNvSpPr>
                <a:spLocks/>
              </p:cNvSpPr>
              <p:nvPr/>
            </p:nvSpPr>
            <p:spPr bwMode="auto">
              <a:xfrm>
                <a:off x="3805" y="2876"/>
                <a:ext cx="242" cy="60"/>
              </a:xfrm>
              <a:custGeom>
                <a:avLst/>
                <a:gdLst>
                  <a:gd name="T0" fmla="*/ 0 w 242"/>
                  <a:gd name="T1" fmla="*/ 30 h 60"/>
                  <a:gd name="T2" fmla="*/ 13 w 242"/>
                  <a:gd name="T3" fmla="*/ 54 h 60"/>
                  <a:gd name="T4" fmla="*/ 241 w 242"/>
                  <a:gd name="T5" fmla="*/ 60 h 60"/>
                  <a:gd name="T6" fmla="*/ 242 w 242"/>
                  <a:gd name="T7" fmla="*/ 6 h 60"/>
                  <a:gd name="T8" fmla="*/ 25 w 242"/>
                  <a:gd name="T9" fmla="*/ 0 h 60"/>
                  <a:gd name="T10" fmla="*/ 0 w 242"/>
                  <a:gd name="T11" fmla="*/ 30 h 60"/>
                </a:gdLst>
                <a:ahLst/>
                <a:cxnLst>
                  <a:cxn ang="0">
                    <a:pos x="T0" y="T1"/>
                  </a:cxn>
                  <a:cxn ang="0">
                    <a:pos x="T2" y="T3"/>
                  </a:cxn>
                  <a:cxn ang="0">
                    <a:pos x="T4" y="T5"/>
                  </a:cxn>
                  <a:cxn ang="0">
                    <a:pos x="T6" y="T7"/>
                  </a:cxn>
                  <a:cxn ang="0">
                    <a:pos x="T8" y="T9"/>
                  </a:cxn>
                  <a:cxn ang="0">
                    <a:pos x="T10" y="T11"/>
                  </a:cxn>
                </a:cxnLst>
                <a:rect l="0" t="0" r="r" b="b"/>
                <a:pathLst>
                  <a:path w="242" h="60">
                    <a:moveTo>
                      <a:pt x="0" y="30"/>
                    </a:moveTo>
                    <a:lnTo>
                      <a:pt x="13" y="54"/>
                    </a:lnTo>
                    <a:lnTo>
                      <a:pt x="241" y="60"/>
                    </a:lnTo>
                    <a:lnTo>
                      <a:pt x="242" y="6"/>
                    </a:lnTo>
                    <a:lnTo>
                      <a:pt x="25" y="0"/>
                    </a:lnTo>
                    <a:lnTo>
                      <a:pt x="0" y="30"/>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75" name="Freeform 391"/>
              <p:cNvSpPr>
                <a:spLocks/>
              </p:cNvSpPr>
              <p:nvPr/>
            </p:nvSpPr>
            <p:spPr bwMode="auto">
              <a:xfrm>
                <a:off x="3791" y="3198"/>
                <a:ext cx="240" cy="54"/>
              </a:xfrm>
              <a:custGeom>
                <a:avLst/>
                <a:gdLst>
                  <a:gd name="T0" fmla="*/ 0 w 240"/>
                  <a:gd name="T1" fmla="*/ 15 h 54"/>
                  <a:gd name="T2" fmla="*/ 40 w 240"/>
                  <a:gd name="T3" fmla="*/ 51 h 54"/>
                  <a:gd name="T4" fmla="*/ 240 w 240"/>
                  <a:gd name="T5" fmla="*/ 54 h 54"/>
                  <a:gd name="T6" fmla="*/ 240 w 240"/>
                  <a:gd name="T7" fmla="*/ 10 h 54"/>
                  <a:gd name="T8" fmla="*/ 19 w 240"/>
                  <a:gd name="T9" fmla="*/ 0 h 54"/>
                  <a:gd name="T10" fmla="*/ 0 w 240"/>
                  <a:gd name="T11" fmla="*/ 15 h 54"/>
                </a:gdLst>
                <a:ahLst/>
                <a:cxnLst>
                  <a:cxn ang="0">
                    <a:pos x="T0" y="T1"/>
                  </a:cxn>
                  <a:cxn ang="0">
                    <a:pos x="T2" y="T3"/>
                  </a:cxn>
                  <a:cxn ang="0">
                    <a:pos x="T4" y="T5"/>
                  </a:cxn>
                  <a:cxn ang="0">
                    <a:pos x="T6" y="T7"/>
                  </a:cxn>
                  <a:cxn ang="0">
                    <a:pos x="T8" y="T9"/>
                  </a:cxn>
                  <a:cxn ang="0">
                    <a:pos x="T10" y="T11"/>
                  </a:cxn>
                </a:cxnLst>
                <a:rect l="0" t="0" r="r" b="b"/>
                <a:pathLst>
                  <a:path w="240" h="54">
                    <a:moveTo>
                      <a:pt x="0" y="15"/>
                    </a:moveTo>
                    <a:lnTo>
                      <a:pt x="40" y="51"/>
                    </a:lnTo>
                    <a:lnTo>
                      <a:pt x="240" y="54"/>
                    </a:lnTo>
                    <a:lnTo>
                      <a:pt x="240" y="10"/>
                    </a:lnTo>
                    <a:lnTo>
                      <a:pt x="19" y="0"/>
                    </a:lnTo>
                    <a:lnTo>
                      <a:pt x="0" y="15"/>
                    </a:lnTo>
                    <a:close/>
                  </a:path>
                </a:pathLst>
              </a:custGeom>
              <a:solidFill>
                <a:srgbClr val="C0C0C0"/>
              </a:solidFill>
              <a:ln w="9525">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776" name="Text Box 392"/>
            <p:cNvSpPr txBox="1">
              <a:spLocks noChangeArrowheads="1"/>
            </p:cNvSpPr>
            <p:nvPr/>
          </p:nvSpPr>
          <p:spPr bwMode="auto">
            <a:xfrm>
              <a:off x="3453" y="1167"/>
              <a:ext cx="61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b="1"/>
                <a:t>DAMAGED</a:t>
              </a:r>
            </a:p>
          </p:txBody>
        </p:sp>
        <p:sp>
          <p:nvSpPr>
            <p:cNvPr id="16777" name="Text Box 393"/>
            <p:cNvSpPr txBox="1">
              <a:spLocks noChangeArrowheads="1"/>
            </p:cNvSpPr>
            <p:nvPr/>
          </p:nvSpPr>
          <p:spPr bwMode="auto">
            <a:xfrm>
              <a:off x="4007" y="1177"/>
              <a:ext cx="152" cy="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800" b="1"/>
                <a:t>9</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0" presetClass="path" presetSubtype="0" accel="50000" decel="50000" fill="hold" nodeType="withEffect">
                                  <p:stCondLst>
                                    <p:cond delay="0"/>
                                  </p:stCondLst>
                                  <p:childTnLst>
                                    <p:animMotion origin="layout" path="M 1.11111E-6 -3.7037E-7 L -0.34305 -0.03518 L -0.63055 -0.08333 " pathEditMode="relative" ptsTypes="AAA">
                                      <p:cBhvr>
                                        <p:cTn id="6" dur="2000" fill="hold"/>
                                        <p:tgtEl>
                                          <p:spTgt spid="17183"/>
                                        </p:tgtEl>
                                        <p:attrNameLst>
                                          <p:attrName>ppt_x</p:attrName>
                                          <p:attrName>ppt_y</p:attrName>
                                        </p:attrNameLst>
                                      </p:cBhvr>
                                    </p:animMotion>
                                  </p:childTnLst>
                                  <p:subTnLst>
                                    <p:audio>
                                      <p:cMediaNode>
                                        <p:cTn display="0" masterRel="sameClick">
                                          <p:stCondLst>
                                            <p:cond evt="begin" delay="0">
                                              <p:tn val="5"/>
                                            </p:cond>
                                          </p:stCondLst>
                                          <p:endCondLst>
                                            <p:cond evt="onStopAudio" delay="0">
                                              <p:tgtEl>
                                                <p:sldTgt/>
                                              </p:tgtEl>
                                            </p:cond>
                                          </p:endCondLst>
                                        </p:cTn>
                                        <p:tgtEl>
                                          <p:sndTgt r:embed="rId4" name="nautical026.wav"/>
                                        </p:tgtEl>
                                      </p:cMediaNode>
                                    </p:audio>
                                  </p:subTnLst>
                                </p:cTn>
                              </p:par>
                              <p:par>
                                <p:cTn id="7" presetID="0" presetClass="path" presetSubtype="0" accel="50000" decel="50000" fill="hold" nodeType="withEffect">
                                  <p:stCondLst>
                                    <p:cond delay="0"/>
                                  </p:stCondLst>
                                  <p:childTnLst>
                                    <p:animMotion origin="layout" path="M 1.11111E-6 -3.7037E-7 L -0.34305 -0.03518 L -0.63055 -0.08333 " pathEditMode="relative" ptsTypes="AAA">
                                      <p:cBhvr>
                                        <p:cTn id="8" dur="2000" fill="hold"/>
                                        <p:tgtEl>
                                          <p:spTgt spid="17184"/>
                                        </p:tgtEl>
                                        <p:attrNameLst>
                                          <p:attrName>ppt_x</p:attrName>
                                          <p:attrName>ppt_y</p:attrName>
                                        </p:attrNameLst>
                                      </p:cBhvr>
                                    </p:animMotion>
                                  </p:childTnLst>
                                  <p:subTnLst>
                                    <p:audio>
                                      <p:cMediaNode>
                                        <p:cTn display="0" masterRel="sameClick">
                                          <p:stCondLst>
                                            <p:cond evt="begin" delay="0">
                                              <p:tn val="7"/>
                                            </p:cond>
                                          </p:stCondLst>
                                          <p:endCondLst>
                                            <p:cond evt="onStopAudio" delay="0">
                                              <p:tgtEl>
                                                <p:sldTgt/>
                                              </p:tgtEl>
                                            </p:cond>
                                          </p:endCondLst>
                                        </p:cTn>
                                        <p:tgtEl>
                                          <p:sndTgt r:embed="rId4" name="nautical026.wav"/>
                                        </p:tgtEl>
                                      </p:cMediaNode>
                                    </p:audio>
                                  </p:subTnLst>
                                </p:cTn>
                              </p:par>
                              <p:par>
                                <p:cTn id="9" presetID="9" presetClass="entr" presetSubtype="0" fill="hold" nodeType="withEffect">
                                  <p:stCondLst>
                                    <p:cond delay="0"/>
                                  </p:stCondLst>
                                  <p:childTnLst>
                                    <p:set>
                                      <p:cBhvr>
                                        <p:cTn id="10" dur="1" fill="hold">
                                          <p:stCondLst>
                                            <p:cond delay="0"/>
                                          </p:stCondLst>
                                        </p:cTn>
                                        <p:tgtEl>
                                          <p:spTgt spid="17169"/>
                                        </p:tgtEl>
                                        <p:attrNameLst>
                                          <p:attrName>style.visibility</p:attrName>
                                        </p:attrNameLst>
                                      </p:cBhvr>
                                      <p:to>
                                        <p:strVal val="visible"/>
                                      </p:to>
                                    </p:set>
                                    <p:animEffect transition="in" filter="dissolve">
                                      <p:cBhvr>
                                        <p:cTn id="11" dur="500"/>
                                        <p:tgtEl>
                                          <p:spTgt spid="17169"/>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16739"/>
                                        </p:tgtEl>
                                        <p:attrNameLst>
                                          <p:attrName>style.visibility</p:attrName>
                                        </p:attrNameLst>
                                      </p:cBhvr>
                                      <p:to>
                                        <p:strVal val="visible"/>
                                      </p:to>
                                    </p:set>
                                    <p:animEffect transition="in" filter="dissolve">
                                      <p:cBhvr>
                                        <p:cTn id="14" dur="1000"/>
                                        <p:tgtEl>
                                          <p:spTgt spid="16739"/>
                                        </p:tgtEl>
                                      </p:cBhvr>
                                    </p:animEffect>
                                  </p:childTnLst>
                                </p:cTn>
                              </p:par>
                            </p:childTnLst>
                          </p:cTn>
                        </p:par>
                        <p:par>
                          <p:cTn id="15" fill="hold" nodeType="afterGroup">
                            <p:stCondLst>
                              <p:cond delay="2000"/>
                            </p:stCondLst>
                            <p:childTnLst>
                              <p:par>
                                <p:cTn id="16" presetID="9" presetClass="exit" presetSubtype="0" fill="hold" nodeType="afterEffect">
                                  <p:stCondLst>
                                    <p:cond delay="0"/>
                                  </p:stCondLst>
                                  <p:childTnLst>
                                    <p:animEffect transition="out" filter="dissolve">
                                      <p:cBhvr>
                                        <p:cTn id="17" dur="500"/>
                                        <p:tgtEl>
                                          <p:spTgt spid="17183"/>
                                        </p:tgtEl>
                                      </p:cBhvr>
                                    </p:animEffect>
                                    <p:set>
                                      <p:cBhvr>
                                        <p:cTn id="18" dur="1" fill="hold">
                                          <p:stCondLst>
                                            <p:cond delay="499"/>
                                          </p:stCondLst>
                                        </p:cTn>
                                        <p:tgtEl>
                                          <p:spTgt spid="17183"/>
                                        </p:tgtEl>
                                        <p:attrNameLst>
                                          <p:attrName>style.visibility</p:attrName>
                                        </p:attrNameLst>
                                      </p:cBhvr>
                                      <p:to>
                                        <p:strVal val="hidden"/>
                                      </p:to>
                                    </p:set>
                                  </p:childTnLst>
                                </p:cTn>
                              </p:par>
                              <p:par>
                                <p:cTn id="19" presetID="9" presetClass="exit" presetSubtype="0" fill="hold" nodeType="withEffect">
                                  <p:stCondLst>
                                    <p:cond delay="0"/>
                                  </p:stCondLst>
                                  <p:childTnLst>
                                    <p:animEffect transition="out" filter="dissolve">
                                      <p:cBhvr>
                                        <p:cTn id="20" dur="500"/>
                                        <p:tgtEl>
                                          <p:spTgt spid="17184"/>
                                        </p:tgtEl>
                                      </p:cBhvr>
                                    </p:animEffect>
                                    <p:set>
                                      <p:cBhvr>
                                        <p:cTn id="21" dur="1" fill="hold">
                                          <p:stCondLst>
                                            <p:cond delay="499"/>
                                          </p:stCondLst>
                                        </p:cTn>
                                        <p:tgtEl>
                                          <p:spTgt spid="17184"/>
                                        </p:tgtEl>
                                        <p:attrNameLst>
                                          <p:attrName>style.visibility</p:attrName>
                                        </p:attrNameLst>
                                      </p:cBhvr>
                                      <p:to>
                                        <p:strVal val="hidden"/>
                                      </p:to>
                                    </p:set>
                                  </p:childTnLst>
                                </p:cTn>
                              </p:par>
                            </p:childTnLst>
                          </p:cTn>
                        </p:par>
                        <p:par>
                          <p:cTn id="22" fill="hold" nodeType="afterGroup">
                            <p:stCondLst>
                              <p:cond delay="2500"/>
                            </p:stCondLst>
                            <p:childTnLst>
                              <p:par>
                                <p:cTn id="23" presetID="22" presetClass="entr" presetSubtype="2" fill="hold" grpId="0" nodeType="afterEffect">
                                  <p:stCondLst>
                                    <p:cond delay="0"/>
                                  </p:stCondLst>
                                  <p:childTnLst>
                                    <p:set>
                                      <p:cBhvr>
                                        <p:cTn id="24" dur="1" fill="hold">
                                          <p:stCondLst>
                                            <p:cond delay="0"/>
                                          </p:stCondLst>
                                        </p:cTn>
                                        <p:tgtEl>
                                          <p:spTgt spid="16740"/>
                                        </p:tgtEl>
                                        <p:attrNameLst>
                                          <p:attrName>style.visibility</p:attrName>
                                        </p:attrNameLst>
                                      </p:cBhvr>
                                      <p:to>
                                        <p:strVal val="visible"/>
                                      </p:to>
                                    </p:set>
                                    <p:animEffect transition="in" filter="wipe(right)">
                                      <p:cBhvr>
                                        <p:cTn id="25" dur="1000"/>
                                        <p:tgtEl>
                                          <p:spTgt spid="16740"/>
                                        </p:tgtEl>
                                      </p:cBhvr>
                                    </p:animEffect>
                                  </p:childTnLst>
                                  <p:subTnLst>
                                    <p:audio>
                                      <p:cMediaNode>
                                        <p:cTn display="0" masterRel="sameClick">
                                          <p:stCondLst>
                                            <p:cond evt="begin" delay="0">
                                              <p:tn val="23"/>
                                            </p:cond>
                                          </p:stCondLst>
                                          <p:endCondLst>
                                            <p:cond evt="onStopAudio" delay="0">
                                              <p:tgtEl>
                                                <p:sldTgt/>
                                              </p:tgtEl>
                                            </p:cond>
                                          </p:endCondLst>
                                        </p:cTn>
                                        <p:tgtEl>
                                          <p:sndTgt r:embed="rId5" name="flyby.wav"/>
                                        </p:tgtEl>
                                      </p:cMediaNode>
                                    </p:audio>
                                  </p:subTnLst>
                                </p:cTn>
                              </p:par>
                            </p:childTnLst>
                          </p:cTn>
                        </p:par>
                        <p:par>
                          <p:cTn id="26" fill="hold" nodeType="afterGroup">
                            <p:stCondLst>
                              <p:cond delay="3500"/>
                            </p:stCondLst>
                            <p:childTnLst>
                              <p:par>
                                <p:cTn id="27" presetID="1" presetClass="entr" presetSubtype="0" fill="hold" grpId="0" nodeType="afterEffect">
                                  <p:stCondLst>
                                    <p:cond delay="0"/>
                                  </p:stCondLst>
                                  <p:childTnLst>
                                    <p:set>
                                      <p:cBhvr>
                                        <p:cTn id="28" dur="1" fill="hold">
                                          <p:stCondLst>
                                            <p:cond delay="0"/>
                                          </p:stCondLst>
                                        </p:cTn>
                                        <p:tgtEl>
                                          <p:spTgt spid="16741"/>
                                        </p:tgtEl>
                                        <p:attrNameLst>
                                          <p:attrName>style.visibility</p:attrName>
                                        </p:attrNameLst>
                                      </p:cBhvr>
                                      <p:to>
                                        <p:strVal val="visible"/>
                                      </p:to>
                                    </p:set>
                                  </p:childTnLst>
                                  <p:subTnLst>
                                    <p:audio>
                                      <p:cMediaNode>
                                        <p:cTn display="0" masterRel="sameClick">
                                          <p:stCondLst>
                                            <p:cond evt="begin" delay="0">
                                              <p:tn val="27"/>
                                            </p:cond>
                                          </p:stCondLst>
                                          <p:endCondLst>
                                            <p:cond evt="onStopAudio" delay="0">
                                              <p:tgtEl>
                                                <p:sldTgt/>
                                              </p:tgtEl>
                                            </p:cond>
                                          </p:endCondLst>
                                        </p:cTn>
                                        <p:tgtEl>
                                          <p:sndTgt r:embed="rId6" name="explode.wav"/>
                                        </p:tgtEl>
                                      </p:cMediaNode>
                                    </p:audio>
                                  </p:subTnLst>
                                </p:cTn>
                              </p:par>
                            </p:childTnLst>
                          </p:cTn>
                        </p:par>
                        <p:par>
                          <p:cTn id="29" fill="hold" nodeType="afterGroup">
                            <p:stCondLst>
                              <p:cond delay="3500"/>
                            </p:stCondLst>
                            <p:childTnLst>
                              <p:par>
                                <p:cTn id="30" presetID="3" presetClass="exit" presetSubtype="10" fill="hold" grpId="1" nodeType="afterEffect">
                                  <p:stCondLst>
                                    <p:cond delay="0"/>
                                  </p:stCondLst>
                                  <p:childTnLst>
                                    <p:animEffect transition="out" filter="blinds(horizontal)">
                                      <p:cBhvr>
                                        <p:cTn id="31" dur="500"/>
                                        <p:tgtEl>
                                          <p:spTgt spid="16741"/>
                                        </p:tgtEl>
                                      </p:cBhvr>
                                    </p:animEffect>
                                    <p:set>
                                      <p:cBhvr>
                                        <p:cTn id="32" dur="1" fill="hold">
                                          <p:stCondLst>
                                            <p:cond delay="499"/>
                                          </p:stCondLst>
                                        </p:cTn>
                                        <p:tgtEl>
                                          <p:spTgt spid="16741"/>
                                        </p:tgtEl>
                                        <p:attrNameLst>
                                          <p:attrName>style.visibility</p:attrName>
                                        </p:attrNameLst>
                                      </p:cBhvr>
                                      <p:to>
                                        <p:strVal val="hidden"/>
                                      </p:to>
                                    </p:set>
                                  </p:childTnLst>
                                </p:cTn>
                              </p:par>
                            </p:childTnLst>
                          </p:cTn>
                        </p:par>
                        <p:par>
                          <p:cTn id="33" fill="hold" nodeType="afterGroup">
                            <p:stCondLst>
                              <p:cond delay="4000"/>
                            </p:stCondLst>
                            <p:childTnLst>
                              <p:par>
                                <p:cTn id="34" presetID="1" presetClass="entr" presetSubtype="0" fill="hold" grpId="0" nodeType="afterEffect">
                                  <p:stCondLst>
                                    <p:cond delay="0"/>
                                  </p:stCondLst>
                                  <p:childTnLst>
                                    <p:set>
                                      <p:cBhvr>
                                        <p:cTn id="35" dur="1" fill="hold">
                                          <p:stCondLst>
                                            <p:cond delay="0"/>
                                          </p:stCondLst>
                                        </p:cTn>
                                        <p:tgtEl>
                                          <p:spTgt spid="16742"/>
                                        </p:tgtEl>
                                        <p:attrNameLst>
                                          <p:attrName>style.visibility</p:attrName>
                                        </p:attrNameLst>
                                      </p:cBhvr>
                                      <p:to>
                                        <p:strVal val="visible"/>
                                      </p:to>
                                    </p:set>
                                  </p:childTnLst>
                                  <p:subTnLst>
                                    <p:audio>
                                      <p:cMediaNode>
                                        <p:cTn display="0" masterRel="sameClick">
                                          <p:stCondLst>
                                            <p:cond evt="begin" delay="0">
                                              <p:tn val="34"/>
                                            </p:cond>
                                          </p:stCondLst>
                                          <p:endCondLst>
                                            <p:cond evt="onStopAudio" delay="0">
                                              <p:tgtEl>
                                                <p:sldTgt/>
                                              </p:tgtEl>
                                            </p:cond>
                                          </p:endCondLst>
                                        </p:cTn>
                                        <p:tgtEl>
                                          <p:sndTgt r:embed="rId6" name="explode.wav"/>
                                        </p:tgtEl>
                                      </p:cMediaNode>
                                    </p:audio>
                                  </p:subTnLst>
                                </p:cTn>
                              </p:par>
                            </p:childTnLst>
                          </p:cTn>
                        </p:par>
                        <p:par>
                          <p:cTn id="36" fill="hold" nodeType="afterGroup">
                            <p:stCondLst>
                              <p:cond delay="4000"/>
                            </p:stCondLst>
                            <p:childTnLst>
                              <p:par>
                                <p:cTn id="37" presetID="3" presetClass="exit" presetSubtype="10" fill="hold" grpId="1" nodeType="afterEffect">
                                  <p:stCondLst>
                                    <p:cond delay="0"/>
                                  </p:stCondLst>
                                  <p:childTnLst>
                                    <p:animEffect transition="out" filter="blinds(horizontal)">
                                      <p:cBhvr>
                                        <p:cTn id="38" dur="500"/>
                                        <p:tgtEl>
                                          <p:spTgt spid="16742"/>
                                        </p:tgtEl>
                                      </p:cBhvr>
                                    </p:animEffect>
                                    <p:set>
                                      <p:cBhvr>
                                        <p:cTn id="39" dur="1" fill="hold">
                                          <p:stCondLst>
                                            <p:cond delay="499"/>
                                          </p:stCondLst>
                                        </p:cTn>
                                        <p:tgtEl>
                                          <p:spTgt spid="16742"/>
                                        </p:tgtEl>
                                        <p:attrNameLst>
                                          <p:attrName>style.visibility</p:attrName>
                                        </p:attrNameLst>
                                      </p:cBhvr>
                                      <p:to>
                                        <p:strVal val="hidden"/>
                                      </p:to>
                                    </p:set>
                                  </p:childTnLst>
                                </p:cTn>
                              </p:par>
                            </p:childTnLst>
                          </p:cTn>
                        </p:par>
                        <p:par>
                          <p:cTn id="40" fill="hold" nodeType="afterGroup">
                            <p:stCondLst>
                              <p:cond delay="4500"/>
                            </p:stCondLst>
                            <p:childTnLst>
                              <p:par>
                                <p:cTn id="41" presetID="1" presetClass="entr" presetSubtype="0" fill="hold" grpId="0" nodeType="afterEffect">
                                  <p:stCondLst>
                                    <p:cond delay="0"/>
                                  </p:stCondLst>
                                  <p:childTnLst>
                                    <p:set>
                                      <p:cBhvr>
                                        <p:cTn id="42" dur="1" fill="hold">
                                          <p:stCondLst>
                                            <p:cond delay="0"/>
                                          </p:stCondLst>
                                        </p:cTn>
                                        <p:tgtEl>
                                          <p:spTgt spid="16743"/>
                                        </p:tgtEl>
                                        <p:attrNameLst>
                                          <p:attrName>style.visibility</p:attrName>
                                        </p:attrNameLst>
                                      </p:cBhvr>
                                      <p:to>
                                        <p:strVal val="visible"/>
                                      </p:to>
                                    </p:set>
                                  </p:childTnLst>
                                  <p:subTnLst>
                                    <p:audio>
                                      <p:cMediaNode>
                                        <p:cTn display="0" masterRel="sameClick">
                                          <p:stCondLst>
                                            <p:cond evt="begin" delay="0">
                                              <p:tn val="41"/>
                                            </p:cond>
                                          </p:stCondLst>
                                          <p:endCondLst>
                                            <p:cond evt="onStopAudio" delay="0">
                                              <p:tgtEl>
                                                <p:sldTgt/>
                                              </p:tgtEl>
                                            </p:cond>
                                          </p:endCondLst>
                                        </p:cTn>
                                        <p:tgtEl>
                                          <p:sndTgt r:embed="rId6" name="explode.wav"/>
                                        </p:tgtEl>
                                      </p:cMediaNode>
                                    </p:audio>
                                  </p:subTnLst>
                                </p:cTn>
                              </p:par>
                            </p:childTnLst>
                          </p:cTn>
                        </p:par>
                        <p:par>
                          <p:cTn id="43" fill="hold" nodeType="afterGroup">
                            <p:stCondLst>
                              <p:cond delay="4500"/>
                            </p:stCondLst>
                            <p:childTnLst>
                              <p:par>
                                <p:cTn id="44" presetID="3" presetClass="exit" presetSubtype="10" fill="hold" grpId="1" nodeType="afterEffect">
                                  <p:stCondLst>
                                    <p:cond delay="0"/>
                                  </p:stCondLst>
                                  <p:childTnLst>
                                    <p:animEffect transition="out" filter="blinds(horizontal)">
                                      <p:cBhvr>
                                        <p:cTn id="45" dur="500"/>
                                        <p:tgtEl>
                                          <p:spTgt spid="16743"/>
                                        </p:tgtEl>
                                      </p:cBhvr>
                                    </p:animEffect>
                                    <p:set>
                                      <p:cBhvr>
                                        <p:cTn id="46" dur="1" fill="hold">
                                          <p:stCondLst>
                                            <p:cond delay="499"/>
                                          </p:stCondLst>
                                        </p:cTn>
                                        <p:tgtEl>
                                          <p:spTgt spid="16743"/>
                                        </p:tgtEl>
                                        <p:attrNameLst>
                                          <p:attrName>style.visibility</p:attrName>
                                        </p:attrNameLst>
                                      </p:cBhvr>
                                      <p:to>
                                        <p:strVal val="hidden"/>
                                      </p:to>
                                    </p:set>
                                  </p:childTnLst>
                                </p:cTn>
                              </p:par>
                            </p:childTnLst>
                          </p:cTn>
                        </p:par>
                        <p:par>
                          <p:cTn id="47" fill="hold" nodeType="afterGroup">
                            <p:stCondLst>
                              <p:cond delay="5000"/>
                            </p:stCondLst>
                            <p:childTnLst>
                              <p:par>
                                <p:cTn id="48" presetID="22" presetClass="exit" presetSubtype="8" fill="hold" grpId="1" nodeType="afterEffect">
                                  <p:stCondLst>
                                    <p:cond delay="0"/>
                                  </p:stCondLst>
                                  <p:childTnLst>
                                    <p:animEffect transition="out" filter="wipe(left)">
                                      <p:cBhvr>
                                        <p:cTn id="49" dur="500"/>
                                        <p:tgtEl>
                                          <p:spTgt spid="16740"/>
                                        </p:tgtEl>
                                      </p:cBhvr>
                                    </p:animEffect>
                                    <p:set>
                                      <p:cBhvr>
                                        <p:cTn id="50" dur="1" fill="hold">
                                          <p:stCondLst>
                                            <p:cond delay="499"/>
                                          </p:stCondLst>
                                        </p:cTn>
                                        <p:tgtEl>
                                          <p:spTgt spid="16740"/>
                                        </p:tgtEl>
                                        <p:attrNameLst>
                                          <p:attrName>style.visibility</p:attrName>
                                        </p:attrNameLst>
                                      </p:cBhvr>
                                      <p:to>
                                        <p:strVal val="hidden"/>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16744"/>
                                        </p:tgtEl>
                                        <p:attrNameLst>
                                          <p:attrName>style.visibility</p:attrName>
                                        </p:attrNameLst>
                                      </p:cBhvr>
                                      <p:to>
                                        <p:strVal val="visible"/>
                                      </p:to>
                                    </p:set>
                                    <p:animEffect transition="in" filter="dissolve">
                                      <p:cBhvr>
                                        <p:cTn id="55" dur="500"/>
                                        <p:tgtEl>
                                          <p:spTgt spid="16744"/>
                                        </p:tgtEl>
                                      </p:cBhvr>
                                    </p:animEffect>
                                  </p:childTnLst>
                                </p:cTn>
                              </p:par>
                            </p:childTnLst>
                          </p:cTn>
                        </p:par>
                        <p:par>
                          <p:cTn id="56" fill="hold" nodeType="afterGroup">
                            <p:stCondLst>
                              <p:cond delay="500"/>
                            </p:stCondLst>
                            <p:childTnLst>
                              <p:par>
                                <p:cTn id="57" presetID="0" presetClass="path" presetSubtype="0" accel="50000" decel="50000" fill="hold" grpId="1" nodeType="afterEffect">
                                  <p:stCondLst>
                                    <p:cond delay="0"/>
                                  </p:stCondLst>
                                  <p:childTnLst>
                                    <p:animMotion origin="layout" path="M 3.33333E-6 3.7037E-6 L 0.06406 0.00023 L 0.13194 0.00694 " pathEditMode="relative" rAng="0" ptsTypes="AAA">
                                      <p:cBhvr>
                                        <p:cTn id="58" dur="2000" fill="hold"/>
                                        <p:tgtEl>
                                          <p:spTgt spid="16744"/>
                                        </p:tgtEl>
                                        <p:attrNameLst>
                                          <p:attrName>ppt_x</p:attrName>
                                          <p:attrName>ppt_y</p:attrName>
                                        </p:attrNameLst>
                                      </p:cBhvr>
                                      <p:rCtr x="6597" y="347"/>
                                    </p:animMotion>
                                  </p:childTnLst>
                                  <p:subTnLst>
                                    <p:audio>
                                      <p:cMediaNode>
                                        <p:cTn display="0" masterRel="sameClick">
                                          <p:stCondLst>
                                            <p:cond evt="begin" delay="0">
                                              <p:tn val="57"/>
                                            </p:cond>
                                          </p:stCondLst>
                                          <p:endCondLst>
                                            <p:cond evt="onStopAudio" delay="0">
                                              <p:tgtEl>
                                                <p:sldTgt/>
                                              </p:tgtEl>
                                            </p:cond>
                                          </p:endCondLst>
                                        </p:cTn>
                                        <p:tgtEl>
                                          <p:sndTgt r:embed="rId7" name="airplanes.wav"/>
                                        </p:tgtEl>
                                      </p:cMediaNode>
                                    </p:audio>
                                  </p:subTnLst>
                                </p:cTn>
                              </p:par>
                            </p:childTnLst>
                          </p:cTn>
                        </p:par>
                        <p:par>
                          <p:cTn id="59" fill="hold" nodeType="afterGroup">
                            <p:stCondLst>
                              <p:cond delay="2500"/>
                            </p:stCondLst>
                            <p:childTnLst>
                              <p:par>
                                <p:cTn id="60" presetID="1" presetClass="entr" presetSubtype="0" fill="hold" grpId="0" nodeType="afterEffect">
                                  <p:stCondLst>
                                    <p:cond delay="0"/>
                                  </p:stCondLst>
                                  <p:childTnLst>
                                    <p:set>
                                      <p:cBhvr>
                                        <p:cTn id="61" dur="1" fill="hold">
                                          <p:stCondLst>
                                            <p:cond delay="0"/>
                                          </p:stCondLst>
                                        </p:cTn>
                                        <p:tgtEl>
                                          <p:spTgt spid="16746"/>
                                        </p:tgtEl>
                                        <p:attrNameLst>
                                          <p:attrName>style.visibility</p:attrName>
                                        </p:attrNameLst>
                                      </p:cBhvr>
                                      <p:to>
                                        <p:strVal val="visible"/>
                                      </p:to>
                                    </p:set>
                                  </p:childTnLst>
                                  <p:subTnLst>
                                    <p:audio>
                                      <p:cMediaNode>
                                        <p:cTn display="0" masterRel="sameClick">
                                          <p:stCondLst>
                                            <p:cond evt="begin" delay="0">
                                              <p:tn val="60"/>
                                            </p:cond>
                                          </p:stCondLst>
                                          <p:endCondLst>
                                            <p:cond evt="onStopAudio" delay="0">
                                              <p:tgtEl>
                                                <p:sldTgt/>
                                              </p:tgtEl>
                                            </p:cond>
                                          </p:endCondLst>
                                        </p:cTn>
                                        <p:tgtEl>
                                          <p:sndTgt r:embed="rId6" name="explode.wav"/>
                                        </p:tgtEl>
                                      </p:cMediaNode>
                                    </p:audio>
                                  </p:subTnLst>
                                </p:cTn>
                              </p:par>
                              <p:par>
                                <p:cTn id="62" presetID="9" presetClass="exit" presetSubtype="0" fill="hold" grpId="2" nodeType="withEffect">
                                  <p:stCondLst>
                                    <p:cond delay="0"/>
                                  </p:stCondLst>
                                  <p:childTnLst>
                                    <p:animEffect transition="out" filter="dissolve">
                                      <p:cBhvr>
                                        <p:cTn id="63" dur="500"/>
                                        <p:tgtEl>
                                          <p:spTgt spid="16744"/>
                                        </p:tgtEl>
                                      </p:cBhvr>
                                    </p:animEffect>
                                    <p:set>
                                      <p:cBhvr>
                                        <p:cTn id="64" dur="1" fill="hold">
                                          <p:stCondLst>
                                            <p:cond delay="499"/>
                                          </p:stCondLst>
                                        </p:cTn>
                                        <p:tgtEl>
                                          <p:spTgt spid="16744"/>
                                        </p:tgtEl>
                                        <p:attrNameLst>
                                          <p:attrName>style.visibility</p:attrName>
                                        </p:attrNameLst>
                                      </p:cBhvr>
                                      <p:to>
                                        <p:strVal val="hidden"/>
                                      </p:to>
                                    </p:set>
                                  </p:childTnLst>
                                </p:cTn>
                              </p:par>
                            </p:childTnLst>
                          </p:cTn>
                        </p:par>
                        <p:par>
                          <p:cTn id="65" fill="hold" nodeType="afterGroup">
                            <p:stCondLst>
                              <p:cond delay="3000"/>
                            </p:stCondLst>
                            <p:childTnLst>
                              <p:par>
                                <p:cTn id="66" presetID="3" presetClass="exit" presetSubtype="10" fill="hold" grpId="1" nodeType="afterEffect">
                                  <p:stCondLst>
                                    <p:cond delay="0"/>
                                  </p:stCondLst>
                                  <p:childTnLst>
                                    <p:animEffect transition="out" filter="blinds(horizontal)">
                                      <p:cBhvr>
                                        <p:cTn id="67" dur="500"/>
                                        <p:tgtEl>
                                          <p:spTgt spid="16746"/>
                                        </p:tgtEl>
                                      </p:cBhvr>
                                    </p:animEffect>
                                    <p:set>
                                      <p:cBhvr>
                                        <p:cTn id="68" dur="1" fill="hold">
                                          <p:stCondLst>
                                            <p:cond delay="499"/>
                                          </p:stCondLst>
                                        </p:cTn>
                                        <p:tgtEl>
                                          <p:spTgt spid="16746"/>
                                        </p:tgtEl>
                                        <p:attrNameLst>
                                          <p:attrName>style.visibility</p:attrName>
                                        </p:attrNameLst>
                                      </p:cBhvr>
                                      <p:to>
                                        <p:strVal val="hidden"/>
                                      </p:to>
                                    </p:set>
                                  </p:childTnLst>
                                </p:cTn>
                              </p:par>
                              <p:par>
                                <p:cTn id="69" presetID="9" presetClass="entr" presetSubtype="0" fill="hold" nodeType="withEffect">
                                  <p:stCondLst>
                                    <p:cond delay="0"/>
                                  </p:stCondLst>
                                  <p:childTnLst>
                                    <p:set>
                                      <p:cBhvr>
                                        <p:cTn id="70" dur="1" fill="hold">
                                          <p:stCondLst>
                                            <p:cond delay="0"/>
                                          </p:stCondLst>
                                        </p:cTn>
                                        <p:tgtEl>
                                          <p:spTgt spid="16778"/>
                                        </p:tgtEl>
                                        <p:attrNameLst>
                                          <p:attrName>style.visibility</p:attrName>
                                        </p:attrNameLst>
                                      </p:cBhvr>
                                      <p:to>
                                        <p:strVal val="visible"/>
                                      </p:to>
                                    </p:set>
                                    <p:animEffect transition="in" filter="dissolve">
                                      <p:cBhvr>
                                        <p:cTn id="71" dur="500"/>
                                        <p:tgtEl>
                                          <p:spTgt spid="16778"/>
                                        </p:tgtEl>
                                      </p:cBhvr>
                                    </p:animEffect>
                                  </p:childTnLst>
                                </p:cTn>
                              </p:par>
                              <p:par>
                                <p:cTn id="72" presetID="9" presetClass="entr" presetSubtype="0" fill="hold" grpId="0" nodeType="withEffect">
                                  <p:stCondLst>
                                    <p:cond delay="0"/>
                                  </p:stCondLst>
                                  <p:childTnLst>
                                    <p:set>
                                      <p:cBhvr>
                                        <p:cTn id="73" dur="1" fill="hold">
                                          <p:stCondLst>
                                            <p:cond delay="0"/>
                                          </p:stCondLst>
                                        </p:cTn>
                                        <p:tgtEl>
                                          <p:spTgt spid="16745"/>
                                        </p:tgtEl>
                                        <p:attrNameLst>
                                          <p:attrName>style.visibility</p:attrName>
                                        </p:attrNameLst>
                                      </p:cBhvr>
                                      <p:to>
                                        <p:strVal val="visible"/>
                                      </p:to>
                                    </p:set>
                                    <p:animEffect transition="in" filter="dissolve">
                                      <p:cBhvr>
                                        <p:cTn id="74" dur="500"/>
                                        <p:tgtEl>
                                          <p:spTgt spid="16745"/>
                                        </p:tgtEl>
                                      </p:cBhvr>
                                    </p:animEffect>
                                  </p:childTnLst>
                                </p:cTn>
                              </p:par>
                              <p:par>
                                <p:cTn id="75" presetID="0" presetClass="path" presetSubtype="0" accel="50000" decel="50000" fill="hold" grpId="1" nodeType="withEffect">
                                  <p:stCondLst>
                                    <p:cond delay="0"/>
                                  </p:stCondLst>
                                  <p:childTnLst>
                                    <p:animMotion origin="layout" path="M 2.5E-6 -7.40741E-7 L 0.06337 -0.01805 L 0.12239 -0.03148 " pathEditMode="relative" rAng="0" ptsTypes="AAA">
                                      <p:cBhvr>
                                        <p:cTn id="76" dur="2000" fill="hold"/>
                                        <p:tgtEl>
                                          <p:spTgt spid="16745"/>
                                        </p:tgtEl>
                                        <p:attrNameLst>
                                          <p:attrName>ppt_x</p:attrName>
                                          <p:attrName>ppt_y</p:attrName>
                                        </p:attrNameLst>
                                      </p:cBhvr>
                                      <p:rCtr x="6111" y="-1574"/>
                                    </p:animMotion>
                                  </p:childTnLst>
                                  <p:subTnLst>
                                    <p:audio>
                                      <p:cMediaNode>
                                        <p:cTn display="0" masterRel="sameClick">
                                          <p:stCondLst>
                                            <p:cond evt="begin" delay="0">
                                              <p:tn val="75"/>
                                            </p:cond>
                                          </p:stCondLst>
                                          <p:endCondLst>
                                            <p:cond evt="onStopAudio" delay="0">
                                              <p:tgtEl>
                                                <p:sldTgt/>
                                              </p:tgtEl>
                                            </p:cond>
                                          </p:endCondLst>
                                        </p:cTn>
                                        <p:tgtEl>
                                          <p:sndTgt r:embed="rId7" name="airplanes.wav"/>
                                        </p:tgtEl>
                                      </p:cMediaNode>
                                    </p:audio>
                                  </p:subTnLst>
                                </p:cTn>
                              </p:par>
                            </p:childTnLst>
                          </p:cTn>
                        </p:par>
                        <p:par>
                          <p:cTn id="77" fill="hold" nodeType="afterGroup">
                            <p:stCondLst>
                              <p:cond delay="5000"/>
                            </p:stCondLst>
                            <p:childTnLst>
                              <p:par>
                                <p:cTn id="78" presetID="1" presetClass="entr" presetSubtype="0" fill="hold" grpId="0" nodeType="afterEffect">
                                  <p:stCondLst>
                                    <p:cond delay="0"/>
                                  </p:stCondLst>
                                  <p:childTnLst>
                                    <p:set>
                                      <p:cBhvr>
                                        <p:cTn id="79" dur="1" fill="hold">
                                          <p:stCondLst>
                                            <p:cond delay="0"/>
                                          </p:stCondLst>
                                        </p:cTn>
                                        <p:tgtEl>
                                          <p:spTgt spid="16747"/>
                                        </p:tgtEl>
                                        <p:attrNameLst>
                                          <p:attrName>style.visibility</p:attrName>
                                        </p:attrNameLst>
                                      </p:cBhvr>
                                      <p:to>
                                        <p:strVal val="visible"/>
                                      </p:to>
                                    </p:set>
                                  </p:childTnLst>
                                  <p:subTnLst>
                                    <p:audio>
                                      <p:cMediaNode>
                                        <p:cTn display="0" masterRel="sameClick">
                                          <p:stCondLst>
                                            <p:cond evt="begin" delay="0">
                                              <p:tn val="78"/>
                                            </p:cond>
                                          </p:stCondLst>
                                          <p:endCondLst>
                                            <p:cond evt="onStopAudio" delay="0">
                                              <p:tgtEl>
                                                <p:sldTgt/>
                                              </p:tgtEl>
                                            </p:cond>
                                          </p:endCondLst>
                                        </p:cTn>
                                        <p:tgtEl>
                                          <p:sndTgt r:embed="rId6" name="explode.wav"/>
                                        </p:tgtEl>
                                      </p:cMediaNode>
                                    </p:audio>
                                  </p:subTnLst>
                                </p:cTn>
                              </p:par>
                              <p:par>
                                <p:cTn id="80" presetID="9" presetClass="exit" presetSubtype="0" fill="hold" grpId="2" nodeType="withEffect">
                                  <p:stCondLst>
                                    <p:cond delay="0"/>
                                  </p:stCondLst>
                                  <p:childTnLst>
                                    <p:animEffect transition="out" filter="dissolve">
                                      <p:cBhvr>
                                        <p:cTn id="81" dur="500"/>
                                        <p:tgtEl>
                                          <p:spTgt spid="16745"/>
                                        </p:tgtEl>
                                      </p:cBhvr>
                                    </p:animEffect>
                                    <p:set>
                                      <p:cBhvr>
                                        <p:cTn id="82" dur="1" fill="hold">
                                          <p:stCondLst>
                                            <p:cond delay="499"/>
                                          </p:stCondLst>
                                        </p:cTn>
                                        <p:tgtEl>
                                          <p:spTgt spid="16745"/>
                                        </p:tgtEl>
                                        <p:attrNameLst>
                                          <p:attrName>style.visibility</p:attrName>
                                        </p:attrNameLst>
                                      </p:cBhvr>
                                      <p:to>
                                        <p:strVal val="hidden"/>
                                      </p:to>
                                    </p:set>
                                  </p:childTnLst>
                                </p:cTn>
                              </p:par>
                            </p:childTnLst>
                          </p:cTn>
                        </p:par>
                        <p:par>
                          <p:cTn id="83" fill="hold" nodeType="afterGroup">
                            <p:stCondLst>
                              <p:cond delay="5500"/>
                            </p:stCondLst>
                            <p:childTnLst>
                              <p:par>
                                <p:cTn id="84" presetID="3" presetClass="exit" presetSubtype="10" fill="hold" grpId="1" nodeType="afterEffect">
                                  <p:stCondLst>
                                    <p:cond delay="0"/>
                                  </p:stCondLst>
                                  <p:childTnLst>
                                    <p:animEffect transition="out" filter="blinds(horizontal)">
                                      <p:cBhvr>
                                        <p:cTn id="85" dur="500"/>
                                        <p:tgtEl>
                                          <p:spTgt spid="16747"/>
                                        </p:tgtEl>
                                      </p:cBhvr>
                                    </p:animEffect>
                                    <p:set>
                                      <p:cBhvr>
                                        <p:cTn id="86" dur="1" fill="hold">
                                          <p:stCondLst>
                                            <p:cond delay="499"/>
                                          </p:stCondLst>
                                        </p:cTn>
                                        <p:tgtEl>
                                          <p:spTgt spid="16747"/>
                                        </p:tgtEl>
                                        <p:attrNameLst>
                                          <p:attrName>style.visibility</p:attrName>
                                        </p:attrNameLst>
                                      </p:cBhvr>
                                      <p:to>
                                        <p:strVal val="hidden"/>
                                      </p:to>
                                    </p:set>
                                  </p:childTnLst>
                                </p:cTn>
                              </p:par>
                              <p:par>
                                <p:cTn id="87" presetID="9" presetClass="entr" presetSubtype="0" fill="hold" nodeType="withEffect">
                                  <p:stCondLst>
                                    <p:cond delay="0"/>
                                  </p:stCondLst>
                                  <p:childTnLst>
                                    <p:set>
                                      <p:cBhvr>
                                        <p:cTn id="88" dur="1" fill="hold">
                                          <p:stCondLst>
                                            <p:cond delay="0"/>
                                          </p:stCondLst>
                                        </p:cTn>
                                        <p:tgtEl>
                                          <p:spTgt spid="16750"/>
                                        </p:tgtEl>
                                        <p:attrNameLst>
                                          <p:attrName>style.visibility</p:attrName>
                                        </p:attrNameLst>
                                      </p:cBhvr>
                                      <p:to>
                                        <p:strVal val="visible"/>
                                      </p:to>
                                    </p:set>
                                    <p:animEffect transition="in" filter="dissolve">
                                      <p:cBhvr>
                                        <p:cTn id="89" dur="500"/>
                                        <p:tgtEl>
                                          <p:spTgt spid="16750"/>
                                        </p:tgtEl>
                                      </p:cBhvr>
                                    </p:animEffect>
                                  </p:childTnLst>
                                </p:cTn>
                              </p:par>
                              <p:par>
                                <p:cTn id="90" presetID="9" presetClass="entr" presetSubtype="0" fill="hold" grpId="0" nodeType="withEffect">
                                  <p:stCondLst>
                                    <p:cond delay="0"/>
                                  </p:stCondLst>
                                  <p:childTnLst>
                                    <p:set>
                                      <p:cBhvr>
                                        <p:cTn id="91" dur="1" fill="hold">
                                          <p:stCondLst>
                                            <p:cond delay="0"/>
                                          </p:stCondLst>
                                        </p:cTn>
                                        <p:tgtEl>
                                          <p:spTgt spid="16748"/>
                                        </p:tgtEl>
                                        <p:attrNameLst>
                                          <p:attrName>style.visibility</p:attrName>
                                        </p:attrNameLst>
                                      </p:cBhvr>
                                      <p:to>
                                        <p:strVal val="visible"/>
                                      </p:to>
                                    </p:set>
                                    <p:animEffect transition="in" filter="dissolve">
                                      <p:cBhvr>
                                        <p:cTn id="92" dur="500"/>
                                        <p:tgtEl>
                                          <p:spTgt spid="16748"/>
                                        </p:tgtEl>
                                      </p:cBhvr>
                                    </p:animEffect>
                                  </p:childTnLst>
                                </p:cTn>
                              </p:par>
                              <p:par>
                                <p:cTn id="93" presetID="0" presetClass="path" presetSubtype="0" accel="50000" decel="50000" fill="hold" grpId="1" nodeType="withEffect">
                                  <p:stCondLst>
                                    <p:cond delay="0"/>
                                  </p:stCondLst>
                                  <p:childTnLst>
                                    <p:animMotion origin="layout" path="M 1.38889E-6 4.07407E-6 L 0.06233 -0.00232 L 0.12552 -0.01112 " pathEditMode="relative" rAng="0" ptsTypes="AAA">
                                      <p:cBhvr>
                                        <p:cTn id="94" dur="2000" fill="hold"/>
                                        <p:tgtEl>
                                          <p:spTgt spid="16748"/>
                                        </p:tgtEl>
                                        <p:attrNameLst>
                                          <p:attrName>ppt_x</p:attrName>
                                          <p:attrName>ppt_y</p:attrName>
                                        </p:attrNameLst>
                                      </p:cBhvr>
                                      <p:rCtr x="6267" y="-556"/>
                                    </p:animMotion>
                                  </p:childTnLst>
                                  <p:subTnLst>
                                    <p:audio>
                                      <p:cMediaNode>
                                        <p:cTn display="0" masterRel="sameClick">
                                          <p:stCondLst>
                                            <p:cond evt="begin" delay="0">
                                              <p:tn val="93"/>
                                            </p:cond>
                                          </p:stCondLst>
                                          <p:endCondLst>
                                            <p:cond evt="onStopAudio" delay="0">
                                              <p:tgtEl>
                                                <p:sldTgt/>
                                              </p:tgtEl>
                                            </p:cond>
                                          </p:endCondLst>
                                        </p:cTn>
                                        <p:tgtEl>
                                          <p:sndTgt r:embed="rId7" name="airplanes.wav"/>
                                        </p:tgtEl>
                                      </p:cMediaNode>
                                    </p:audio>
                                  </p:subTnLst>
                                </p:cTn>
                              </p:par>
                            </p:childTnLst>
                          </p:cTn>
                        </p:par>
                        <p:par>
                          <p:cTn id="95" fill="hold" nodeType="afterGroup">
                            <p:stCondLst>
                              <p:cond delay="7500"/>
                            </p:stCondLst>
                            <p:childTnLst>
                              <p:par>
                                <p:cTn id="96" presetID="1" presetClass="entr" presetSubtype="0" fill="hold" grpId="0" nodeType="afterEffect">
                                  <p:stCondLst>
                                    <p:cond delay="0"/>
                                  </p:stCondLst>
                                  <p:childTnLst>
                                    <p:set>
                                      <p:cBhvr>
                                        <p:cTn id="97" dur="1" fill="hold">
                                          <p:stCondLst>
                                            <p:cond delay="0"/>
                                          </p:stCondLst>
                                        </p:cTn>
                                        <p:tgtEl>
                                          <p:spTgt spid="16749"/>
                                        </p:tgtEl>
                                        <p:attrNameLst>
                                          <p:attrName>style.visibility</p:attrName>
                                        </p:attrNameLst>
                                      </p:cBhvr>
                                      <p:to>
                                        <p:strVal val="visible"/>
                                      </p:to>
                                    </p:set>
                                  </p:childTnLst>
                                  <p:subTnLst>
                                    <p:audio>
                                      <p:cMediaNode>
                                        <p:cTn display="0" masterRel="sameClick">
                                          <p:stCondLst>
                                            <p:cond evt="begin" delay="0">
                                              <p:tn val="96"/>
                                            </p:cond>
                                          </p:stCondLst>
                                          <p:endCondLst>
                                            <p:cond evt="onStopAudio" delay="0">
                                              <p:tgtEl>
                                                <p:sldTgt/>
                                              </p:tgtEl>
                                            </p:cond>
                                          </p:endCondLst>
                                        </p:cTn>
                                        <p:tgtEl>
                                          <p:sndTgt r:embed="rId6" name="explode.wav"/>
                                        </p:tgtEl>
                                      </p:cMediaNode>
                                    </p:audio>
                                  </p:subTnLst>
                                </p:cTn>
                              </p:par>
                              <p:par>
                                <p:cTn id="98" presetID="9" presetClass="exit" presetSubtype="0" fill="hold" grpId="2" nodeType="withEffect">
                                  <p:stCondLst>
                                    <p:cond delay="0"/>
                                  </p:stCondLst>
                                  <p:childTnLst>
                                    <p:animEffect transition="out" filter="dissolve">
                                      <p:cBhvr>
                                        <p:cTn id="99" dur="500"/>
                                        <p:tgtEl>
                                          <p:spTgt spid="16748"/>
                                        </p:tgtEl>
                                      </p:cBhvr>
                                    </p:animEffect>
                                    <p:set>
                                      <p:cBhvr>
                                        <p:cTn id="100" dur="1" fill="hold">
                                          <p:stCondLst>
                                            <p:cond delay="499"/>
                                          </p:stCondLst>
                                        </p:cTn>
                                        <p:tgtEl>
                                          <p:spTgt spid="16748"/>
                                        </p:tgtEl>
                                        <p:attrNameLst>
                                          <p:attrName>style.visibility</p:attrName>
                                        </p:attrNameLst>
                                      </p:cBhvr>
                                      <p:to>
                                        <p:strVal val="hidden"/>
                                      </p:to>
                                    </p:set>
                                  </p:childTnLst>
                                </p:cTn>
                              </p:par>
                            </p:childTnLst>
                          </p:cTn>
                        </p:par>
                        <p:par>
                          <p:cTn id="101" fill="hold" nodeType="afterGroup">
                            <p:stCondLst>
                              <p:cond delay="8000"/>
                            </p:stCondLst>
                            <p:childTnLst>
                              <p:par>
                                <p:cTn id="102" presetID="3" presetClass="exit" presetSubtype="10" fill="hold" grpId="1" nodeType="afterEffect">
                                  <p:stCondLst>
                                    <p:cond delay="0"/>
                                  </p:stCondLst>
                                  <p:childTnLst>
                                    <p:animEffect transition="out" filter="blinds(horizontal)">
                                      <p:cBhvr>
                                        <p:cTn id="103" dur="500"/>
                                        <p:tgtEl>
                                          <p:spTgt spid="16749"/>
                                        </p:tgtEl>
                                      </p:cBhvr>
                                    </p:animEffect>
                                    <p:set>
                                      <p:cBhvr>
                                        <p:cTn id="104" dur="1" fill="hold">
                                          <p:stCondLst>
                                            <p:cond delay="499"/>
                                          </p:stCondLst>
                                        </p:cTn>
                                        <p:tgtEl>
                                          <p:spTgt spid="16749"/>
                                        </p:tgtEl>
                                        <p:attrNameLst>
                                          <p:attrName>style.visibility</p:attrName>
                                        </p:attrNameLst>
                                      </p:cBhvr>
                                      <p:to>
                                        <p:strVal val="hidden"/>
                                      </p:to>
                                    </p:set>
                                  </p:childTnLst>
                                </p:cTn>
                              </p:par>
                              <p:par>
                                <p:cTn id="105" presetID="9" presetClass="entr" presetSubtype="0" fill="hold" nodeType="withEffect">
                                  <p:stCondLst>
                                    <p:cond delay="0"/>
                                  </p:stCondLst>
                                  <p:childTnLst>
                                    <p:set>
                                      <p:cBhvr>
                                        <p:cTn id="106" dur="1" fill="hold">
                                          <p:stCondLst>
                                            <p:cond delay="0"/>
                                          </p:stCondLst>
                                        </p:cTn>
                                        <p:tgtEl>
                                          <p:spTgt spid="17168"/>
                                        </p:tgtEl>
                                        <p:attrNameLst>
                                          <p:attrName>style.visibility</p:attrName>
                                        </p:attrNameLst>
                                      </p:cBhvr>
                                      <p:to>
                                        <p:strVal val="visible"/>
                                      </p:to>
                                    </p:set>
                                    <p:animEffect transition="in" filter="dissolve">
                                      <p:cBhvr>
                                        <p:cTn id="107" dur="500"/>
                                        <p:tgtEl>
                                          <p:spTgt spid="17168"/>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22" presetClass="entr" presetSubtype="2" fill="hold" grpId="0" nodeType="clickEffect">
                                  <p:stCondLst>
                                    <p:cond delay="0"/>
                                  </p:stCondLst>
                                  <p:childTnLst>
                                    <p:set>
                                      <p:cBhvr>
                                        <p:cTn id="111" dur="1" fill="hold">
                                          <p:stCondLst>
                                            <p:cond delay="0"/>
                                          </p:stCondLst>
                                        </p:cTn>
                                        <p:tgtEl>
                                          <p:spTgt spid="16489"/>
                                        </p:tgtEl>
                                        <p:attrNameLst>
                                          <p:attrName>style.visibility</p:attrName>
                                        </p:attrNameLst>
                                      </p:cBhvr>
                                      <p:to>
                                        <p:strVal val="visible"/>
                                      </p:to>
                                    </p:set>
                                    <p:animEffect transition="in" filter="wipe(right)">
                                      <p:cBhvr>
                                        <p:cTn id="112" dur="2000"/>
                                        <p:tgtEl>
                                          <p:spTgt spid="16489"/>
                                        </p:tgtEl>
                                      </p:cBhvr>
                                    </p:animEffect>
                                  </p:childTnLst>
                                  <p:subTnLst>
                                    <p:audio>
                                      <p:cMediaNode>
                                        <p:cTn display="0" masterRel="sameClick">
                                          <p:stCondLst>
                                            <p:cond evt="begin" delay="0">
                                              <p:tn val="110"/>
                                            </p:cond>
                                          </p:stCondLst>
                                          <p:endCondLst>
                                            <p:cond evt="onStopAudio" delay="0">
                                              <p:tgtEl>
                                                <p:sldTgt/>
                                              </p:tgtEl>
                                            </p:cond>
                                          </p:endCondLst>
                                        </p:cTn>
                                        <p:tgtEl>
                                          <p:sndTgt r:embed="rId8" name="shiphorn.wav"/>
                                        </p:tgtEl>
                                      </p:cMediaNode>
                                    </p:audio>
                                  </p:subTnLst>
                                </p:cTn>
                              </p:par>
                            </p:childTnLst>
                          </p:cTn>
                        </p:par>
                        <p:par>
                          <p:cTn id="113" fill="hold" nodeType="afterGroup">
                            <p:stCondLst>
                              <p:cond delay="2000"/>
                            </p:stCondLst>
                            <p:childTnLst>
                              <p:par>
                                <p:cTn id="114" presetID="1" presetClass="entr" presetSubtype="0" fill="hold" grpId="0" nodeType="afterEffect">
                                  <p:stCondLst>
                                    <p:cond delay="0"/>
                                  </p:stCondLst>
                                  <p:childTnLst>
                                    <p:set>
                                      <p:cBhvr>
                                        <p:cTn id="115" dur="1" fill="hold">
                                          <p:stCondLst>
                                            <p:cond delay="0"/>
                                          </p:stCondLst>
                                        </p:cTn>
                                        <p:tgtEl>
                                          <p:spTgt spid="16879"/>
                                        </p:tgtEl>
                                        <p:attrNameLst>
                                          <p:attrName>style.visibility</p:attrName>
                                        </p:attrNameLst>
                                      </p:cBhvr>
                                      <p:to>
                                        <p:strVal val="visible"/>
                                      </p:to>
                                    </p:set>
                                  </p:childTnLst>
                                  <p:subTnLst>
                                    <p:audio>
                                      <p:cMediaNode>
                                        <p:cTn display="0" masterRel="sameClick">
                                          <p:stCondLst>
                                            <p:cond evt="begin" delay="0">
                                              <p:tn val="114"/>
                                            </p:cond>
                                          </p:stCondLst>
                                          <p:endCondLst>
                                            <p:cond evt="onStopAudio" delay="0">
                                              <p:tgtEl>
                                                <p:sldTgt/>
                                              </p:tgtEl>
                                            </p:cond>
                                          </p:endCondLst>
                                        </p:cTn>
                                        <p:tgtEl>
                                          <p:sndTgt r:embed="rId6" name="explode.wav"/>
                                        </p:tgtEl>
                                      </p:cMediaNode>
                                    </p:audio>
                                  </p:subTnLst>
                                </p:cTn>
                              </p:par>
                            </p:childTnLst>
                          </p:cTn>
                        </p:par>
                        <p:par>
                          <p:cTn id="116" fill="hold" nodeType="afterGroup">
                            <p:stCondLst>
                              <p:cond delay="2000"/>
                            </p:stCondLst>
                            <p:childTnLst>
                              <p:par>
                                <p:cTn id="117" presetID="3" presetClass="exit" presetSubtype="10" fill="hold" grpId="1" nodeType="afterEffect">
                                  <p:stCondLst>
                                    <p:cond delay="0"/>
                                  </p:stCondLst>
                                  <p:childTnLst>
                                    <p:animEffect transition="out" filter="blinds(horizontal)">
                                      <p:cBhvr>
                                        <p:cTn id="118" dur="500"/>
                                        <p:tgtEl>
                                          <p:spTgt spid="16879"/>
                                        </p:tgtEl>
                                      </p:cBhvr>
                                    </p:animEffect>
                                    <p:set>
                                      <p:cBhvr>
                                        <p:cTn id="119" dur="1" fill="hold">
                                          <p:stCondLst>
                                            <p:cond delay="499"/>
                                          </p:stCondLst>
                                        </p:cTn>
                                        <p:tgtEl>
                                          <p:spTgt spid="16879"/>
                                        </p:tgtEl>
                                        <p:attrNameLst>
                                          <p:attrName>style.visibility</p:attrName>
                                        </p:attrNameLst>
                                      </p:cBhvr>
                                      <p:to>
                                        <p:strVal val="hidden"/>
                                      </p:to>
                                    </p:set>
                                  </p:childTnLst>
                                </p:cTn>
                              </p:par>
                            </p:childTnLst>
                          </p:cTn>
                        </p:par>
                        <p:par>
                          <p:cTn id="120" fill="hold" nodeType="afterGroup">
                            <p:stCondLst>
                              <p:cond delay="2500"/>
                            </p:stCondLst>
                            <p:childTnLst>
                              <p:par>
                                <p:cTn id="121" presetID="9" presetClass="entr" presetSubtype="0" fill="hold" nodeType="afterEffect">
                                  <p:stCondLst>
                                    <p:cond delay="0"/>
                                  </p:stCondLst>
                                  <p:childTnLst>
                                    <p:set>
                                      <p:cBhvr>
                                        <p:cTn id="122" dur="1" fill="hold">
                                          <p:stCondLst>
                                            <p:cond delay="0"/>
                                          </p:stCondLst>
                                        </p:cTn>
                                        <p:tgtEl>
                                          <p:spTgt spid="16801"/>
                                        </p:tgtEl>
                                        <p:attrNameLst>
                                          <p:attrName>style.visibility</p:attrName>
                                        </p:attrNameLst>
                                      </p:cBhvr>
                                      <p:to>
                                        <p:strVal val="visible"/>
                                      </p:to>
                                    </p:set>
                                    <p:animEffect transition="in" filter="dissolve">
                                      <p:cBhvr>
                                        <p:cTn id="123" dur="2000"/>
                                        <p:tgtEl>
                                          <p:spTgt spid="16801"/>
                                        </p:tgtEl>
                                      </p:cBhvr>
                                    </p:animEffect>
                                  </p:childTnLst>
                                </p:cTn>
                              </p:par>
                              <p:par>
                                <p:cTn id="124" presetID="22" presetClass="exit" presetSubtype="2" fill="hold" grpId="1" nodeType="withEffect">
                                  <p:stCondLst>
                                    <p:cond delay="0"/>
                                  </p:stCondLst>
                                  <p:childTnLst>
                                    <p:animEffect transition="out" filter="wipe(right)">
                                      <p:cBhvr>
                                        <p:cTn id="125" dur="2000"/>
                                        <p:tgtEl>
                                          <p:spTgt spid="16489"/>
                                        </p:tgtEl>
                                      </p:cBhvr>
                                    </p:animEffect>
                                    <p:set>
                                      <p:cBhvr>
                                        <p:cTn id="126" dur="1" fill="hold">
                                          <p:stCondLst>
                                            <p:cond delay="1999"/>
                                          </p:stCondLst>
                                        </p:cTn>
                                        <p:tgtEl>
                                          <p:spTgt spid="16489"/>
                                        </p:tgtEl>
                                        <p:attrNameLst>
                                          <p:attrName>style.visibility</p:attrName>
                                        </p:attrNameLst>
                                      </p:cBhvr>
                                      <p:to>
                                        <p:strVal val="hidden"/>
                                      </p:to>
                                    </p:set>
                                  </p:childTnLst>
                                </p:cTn>
                              </p:par>
                              <p:par>
                                <p:cTn id="127" presetID="9" presetClass="exit" presetSubtype="0" fill="hold" grpId="0" nodeType="withEffect">
                                  <p:stCondLst>
                                    <p:cond delay="0"/>
                                  </p:stCondLst>
                                  <p:childTnLst>
                                    <p:animEffect transition="out" filter="dissolve">
                                      <p:cBhvr>
                                        <p:cTn id="128" dur="1000"/>
                                        <p:tgtEl>
                                          <p:spTgt spid="16391"/>
                                        </p:tgtEl>
                                      </p:cBhvr>
                                    </p:animEffect>
                                    <p:set>
                                      <p:cBhvr>
                                        <p:cTn id="129" dur="1" fill="hold">
                                          <p:stCondLst>
                                            <p:cond delay="999"/>
                                          </p:stCondLst>
                                        </p:cTn>
                                        <p:tgtEl>
                                          <p:spTgt spid="16391"/>
                                        </p:tgtEl>
                                        <p:attrNameLst>
                                          <p:attrName>style.visibility</p:attrName>
                                        </p:attrNameLst>
                                      </p:cBhvr>
                                      <p:to>
                                        <p:strVal val="hidden"/>
                                      </p:to>
                                    </p:set>
                                  </p:childTnLst>
                                </p:cTn>
                              </p:par>
                            </p:childTnLst>
                          </p:cTn>
                        </p:par>
                        <p:par>
                          <p:cTn id="130" fill="hold" nodeType="afterGroup">
                            <p:stCondLst>
                              <p:cond delay="4500"/>
                            </p:stCondLst>
                            <p:childTnLst>
                              <p:par>
                                <p:cTn id="131" presetID="9" presetClass="entr" presetSubtype="0" fill="hold" grpId="0" nodeType="afterEffect">
                                  <p:stCondLst>
                                    <p:cond delay="0"/>
                                  </p:stCondLst>
                                  <p:childTnLst>
                                    <p:set>
                                      <p:cBhvr>
                                        <p:cTn id="132" dur="1" fill="hold">
                                          <p:stCondLst>
                                            <p:cond delay="0"/>
                                          </p:stCondLst>
                                        </p:cTn>
                                        <p:tgtEl>
                                          <p:spTgt spid="16880"/>
                                        </p:tgtEl>
                                        <p:attrNameLst>
                                          <p:attrName>style.visibility</p:attrName>
                                        </p:attrNameLst>
                                      </p:cBhvr>
                                      <p:to>
                                        <p:strVal val="visible"/>
                                      </p:to>
                                    </p:set>
                                    <p:animEffect transition="in" filter="dissolve">
                                      <p:cBhvr>
                                        <p:cTn id="133" dur="1000"/>
                                        <p:tgtEl>
                                          <p:spTgt spid="16880"/>
                                        </p:tgtEl>
                                      </p:cBhvr>
                                    </p:animEffect>
                                  </p:childTnLst>
                                </p:cTn>
                              </p:par>
                            </p:childTnLst>
                          </p:cTn>
                        </p:par>
                        <p:par>
                          <p:cTn id="134" fill="hold" nodeType="afterGroup">
                            <p:stCondLst>
                              <p:cond delay="5500"/>
                            </p:stCondLst>
                            <p:childTnLst>
                              <p:par>
                                <p:cTn id="135" presetID="22" presetClass="entr" presetSubtype="4" fill="hold" grpId="0" nodeType="afterEffect">
                                  <p:stCondLst>
                                    <p:cond delay="0"/>
                                  </p:stCondLst>
                                  <p:childTnLst>
                                    <p:set>
                                      <p:cBhvr>
                                        <p:cTn id="136" dur="1" fill="hold">
                                          <p:stCondLst>
                                            <p:cond delay="0"/>
                                          </p:stCondLst>
                                        </p:cTn>
                                        <p:tgtEl>
                                          <p:spTgt spid="16881"/>
                                        </p:tgtEl>
                                        <p:attrNameLst>
                                          <p:attrName>style.visibility</p:attrName>
                                        </p:attrNameLst>
                                      </p:cBhvr>
                                      <p:to>
                                        <p:strVal val="visible"/>
                                      </p:to>
                                    </p:set>
                                    <p:animEffect transition="in" filter="wipe(down)">
                                      <p:cBhvr>
                                        <p:cTn id="137" dur="2000"/>
                                        <p:tgtEl>
                                          <p:spTgt spid="16881"/>
                                        </p:tgtEl>
                                      </p:cBhvr>
                                    </p:animEffect>
                                  </p:childTnLst>
                                  <p:subTnLst>
                                    <p:audio>
                                      <p:cMediaNode>
                                        <p:cTn display="0" masterRel="sameClick">
                                          <p:stCondLst>
                                            <p:cond evt="begin" delay="0">
                                              <p:tn val="135"/>
                                            </p:cond>
                                          </p:stCondLst>
                                          <p:endCondLst>
                                            <p:cond evt="onStopAudio" delay="0">
                                              <p:tgtEl>
                                                <p:sldTgt/>
                                              </p:tgtEl>
                                            </p:cond>
                                          </p:endCondLst>
                                        </p:cTn>
                                        <p:tgtEl>
                                          <p:sndTgt r:embed="rId5" name="flyby.wav"/>
                                        </p:tgtEl>
                                      </p:cMediaNode>
                                    </p:audio>
                                  </p:subTnLst>
                                </p:cTn>
                              </p:par>
                            </p:childTnLst>
                          </p:cTn>
                        </p:par>
                        <p:par>
                          <p:cTn id="138" fill="hold" nodeType="afterGroup">
                            <p:stCondLst>
                              <p:cond delay="7500"/>
                            </p:stCondLst>
                            <p:childTnLst>
                              <p:par>
                                <p:cTn id="139" presetID="1" presetClass="entr" presetSubtype="0" fill="hold" grpId="0" nodeType="afterEffect">
                                  <p:stCondLst>
                                    <p:cond delay="0"/>
                                  </p:stCondLst>
                                  <p:childTnLst>
                                    <p:set>
                                      <p:cBhvr>
                                        <p:cTn id="140" dur="1" fill="hold">
                                          <p:stCondLst>
                                            <p:cond delay="0"/>
                                          </p:stCondLst>
                                        </p:cTn>
                                        <p:tgtEl>
                                          <p:spTgt spid="16882"/>
                                        </p:tgtEl>
                                        <p:attrNameLst>
                                          <p:attrName>style.visibility</p:attrName>
                                        </p:attrNameLst>
                                      </p:cBhvr>
                                      <p:to>
                                        <p:strVal val="visible"/>
                                      </p:to>
                                    </p:set>
                                  </p:childTnLst>
                                  <p:subTnLst>
                                    <p:audio>
                                      <p:cMediaNode>
                                        <p:cTn display="0" masterRel="sameClick">
                                          <p:stCondLst>
                                            <p:cond evt="begin" delay="0">
                                              <p:tn val="139"/>
                                            </p:cond>
                                          </p:stCondLst>
                                          <p:endCondLst>
                                            <p:cond evt="onStopAudio" delay="0">
                                              <p:tgtEl>
                                                <p:sldTgt/>
                                              </p:tgtEl>
                                            </p:cond>
                                          </p:endCondLst>
                                        </p:cTn>
                                        <p:tgtEl>
                                          <p:sndTgt r:embed="rId6" name="explode.wav"/>
                                        </p:tgtEl>
                                      </p:cMediaNode>
                                    </p:audio>
                                  </p:subTnLst>
                                </p:cTn>
                              </p:par>
                            </p:childTnLst>
                          </p:cTn>
                        </p:par>
                        <p:par>
                          <p:cTn id="141" fill="hold" nodeType="afterGroup">
                            <p:stCondLst>
                              <p:cond delay="7500"/>
                            </p:stCondLst>
                            <p:childTnLst>
                              <p:par>
                                <p:cTn id="142" presetID="3" presetClass="exit" presetSubtype="10" fill="hold" grpId="1" nodeType="afterEffect">
                                  <p:stCondLst>
                                    <p:cond delay="0"/>
                                  </p:stCondLst>
                                  <p:childTnLst>
                                    <p:animEffect transition="out" filter="blinds(horizontal)">
                                      <p:cBhvr>
                                        <p:cTn id="143" dur="500"/>
                                        <p:tgtEl>
                                          <p:spTgt spid="16882"/>
                                        </p:tgtEl>
                                      </p:cBhvr>
                                    </p:animEffect>
                                    <p:set>
                                      <p:cBhvr>
                                        <p:cTn id="144" dur="1" fill="hold">
                                          <p:stCondLst>
                                            <p:cond delay="499"/>
                                          </p:stCondLst>
                                        </p:cTn>
                                        <p:tgtEl>
                                          <p:spTgt spid="16882"/>
                                        </p:tgtEl>
                                        <p:attrNameLst>
                                          <p:attrName>style.visibility</p:attrName>
                                        </p:attrNameLst>
                                      </p:cBhvr>
                                      <p:to>
                                        <p:strVal val="hidden"/>
                                      </p:to>
                                    </p:set>
                                  </p:childTnLst>
                                </p:cTn>
                              </p:par>
                            </p:childTnLst>
                          </p:cTn>
                        </p:par>
                        <p:par>
                          <p:cTn id="145" fill="hold" nodeType="afterGroup">
                            <p:stCondLst>
                              <p:cond delay="8000"/>
                            </p:stCondLst>
                            <p:childTnLst>
                              <p:par>
                                <p:cTn id="146" presetID="1" presetClass="entr" presetSubtype="0" fill="hold" grpId="0" nodeType="afterEffect">
                                  <p:stCondLst>
                                    <p:cond delay="0"/>
                                  </p:stCondLst>
                                  <p:childTnLst>
                                    <p:set>
                                      <p:cBhvr>
                                        <p:cTn id="147" dur="1" fill="hold">
                                          <p:stCondLst>
                                            <p:cond delay="0"/>
                                          </p:stCondLst>
                                        </p:cTn>
                                        <p:tgtEl>
                                          <p:spTgt spid="16883"/>
                                        </p:tgtEl>
                                        <p:attrNameLst>
                                          <p:attrName>style.visibility</p:attrName>
                                        </p:attrNameLst>
                                      </p:cBhvr>
                                      <p:to>
                                        <p:strVal val="visible"/>
                                      </p:to>
                                    </p:set>
                                  </p:childTnLst>
                                  <p:subTnLst>
                                    <p:audio>
                                      <p:cMediaNode>
                                        <p:cTn display="0" masterRel="sameClick">
                                          <p:stCondLst>
                                            <p:cond evt="begin" delay="0">
                                              <p:tn val="146"/>
                                            </p:cond>
                                          </p:stCondLst>
                                          <p:endCondLst>
                                            <p:cond evt="onStopAudio" delay="0">
                                              <p:tgtEl>
                                                <p:sldTgt/>
                                              </p:tgtEl>
                                            </p:cond>
                                          </p:endCondLst>
                                        </p:cTn>
                                        <p:tgtEl>
                                          <p:sndTgt r:embed="rId6" name="explode.wav"/>
                                        </p:tgtEl>
                                      </p:cMediaNode>
                                    </p:audio>
                                  </p:subTnLst>
                                </p:cTn>
                              </p:par>
                            </p:childTnLst>
                          </p:cTn>
                        </p:par>
                        <p:par>
                          <p:cTn id="148" fill="hold" nodeType="afterGroup">
                            <p:stCondLst>
                              <p:cond delay="8000"/>
                            </p:stCondLst>
                            <p:childTnLst>
                              <p:par>
                                <p:cTn id="149" presetID="3" presetClass="exit" presetSubtype="10" fill="hold" grpId="1" nodeType="afterEffect">
                                  <p:stCondLst>
                                    <p:cond delay="0"/>
                                  </p:stCondLst>
                                  <p:childTnLst>
                                    <p:animEffect transition="out" filter="blinds(horizontal)">
                                      <p:cBhvr>
                                        <p:cTn id="150" dur="500"/>
                                        <p:tgtEl>
                                          <p:spTgt spid="16883"/>
                                        </p:tgtEl>
                                      </p:cBhvr>
                                    </p:animEffect>
                                    <p:set>
                                      <p:cBhvr>
                                        <p:cTn id="151" dur="1" fill="hold">
                                          <p:stCondLst>
                                            <p:cond delay="499"/>
                                          </p:stCondLst>
                                        </p:cTn>
                                        <p:tgtEl>
                                          <p:spTgt spid="16883"/>
                                        </p:tgtEl>
                                        <p:attrNameLst>
                                          <p:attrName>style.visibility</p:attrName>
                                        </p:attrNameLst>
                                      </p:cBhvr>
                                      <p:to>
                                        <p:strVal val="hidden"/>
                                      </p:to>
                                    </p:set>
                                  </p:childTnLst>
                                </p:cTn>
                              </p:par>
                            </p:childTnLst>
                          </p:cTn>
                        </p:par>
                        <p:par>
                          <p:cTn id="152" fill="hold" nodeType="afterGroup">
                            <p:stCondLst>
                              <p:cond delay="8500"/>
                            </p:stCondLst>
                            <p:childTnLst>
                              <p:par>
                                <p:cTn id="153" presetID="22" presetClass="exit" presetSubtype="1" fill="hold" grpId="1" nodeType="afterEffect">
                                  <p:stCondLst>
                                    <p:cond delay="0"/>
                                  </p:stCondLst>
                                  <p:childTnLst>
                                    <p:animEffect transition="out" filter="wipe(up)">
                                      <p:cBhvr>
                                        <p:cTn id="154" dur="500"/>
                                        <p:tgtEl>
                                          <p:spTgt spid="16881"/>
                                        </p:tgtEl>
                                      </p:cBhvr>
                                    </p:animEffect>
                                    <p:set>
                                      <p:cBhvr>
                                        <p:cTn id="155" dur="1" fill="hold">
                                          <p:stCondLst>
                                            <p:cond delay="499"/>
                                          </p:stCondLst>
                                        </p:cTn>
                                        <p:tgtEl>
                                          <p:spTgt spid="16881"/>
                                        </p:tgtEl>
                                        <p:attrNameLst>
                                          <p:attrName>style.visibility</p:attrName>
                                        </p:attrNameLst>
                                      </p:cBhvr>
                                      <p:to>
                                        <p:strVal val="hidden"/>
                                      </p:to>
                                    </p:set>
                                  </p:childTnLst>
                                </p:cTn>
                              </p:par>
                            </p:childTnLst>
                          </p:cTn>
                        </p:par>
                      </p:childTnLst>
                    </p:cTn>
                  </p:par>
                  <p:par>
                    <p:cTn id="156" fill="hold" nodeType="clickPar">
                      <p:stCondLst>
                        <p:cond delay="indefinite"/>
                      </p:stCondLst>
                      <p:childTnLst>
                        <p:par>
                          <p:cTn id="157" fill="hold" nodeType="withGroup">
                            <p:stCondLst>
                              <p:cond delay="0"/>
                            </p:stCondLst>
                            <p:childTnLst>
                              <p:par>
                                <p:cTn id="158" presetID="9" presetClass="entr" presetSubtype="0" fill="hold" nodeType="clickEffect">
                                  <p:stCondLst>
                                    <p:cond delay="0"/>
                                  </p:stCondLst>
                                  <p:childTnLst>
                                    <p:set>
                                      <p:cBhvr>
                                        <p:cTn id="159" dur="1" fill="hold">
                                          <p:stCondLst>
                                            <p:cond delay="0"/>
                                          </p:stCondLst>
                                        </p:cTn>
                                        <p:tgtEl>
                                          <p:spTgt spid="17007"/>
                                        </p:tgtEl>
                                        <p:attrNameLst>
                                          <p:attrName>style.visibility</p:attrName>
                                        </p:attrNameLst>
                                      </p:cBhvr>
                                      <p:to>
                                        <p:strVal val="visible"/>
                                      </p:to>
                                    </p:set>
                                    <p:animEffect transition="in" filter="dissolve">
                                      <p:cBhvr>
                                        <p:cTn id="160" dur="1000"/>
                                        <p:tgtEl>
                                          <p:spTgt spid="17007"/>
                                        </p:tgtEl>
                                      </p:cBhvr>
                                    </p:animEffect>
                                  </p:childTnLst>
                                </p:cTn>
                              </p:par>
                              <p:par>
                                <p:cTn id="161" presetID="9" presetClass="exit" presetSubtype="0" fill="hold" nodeType="withEffect">
                                  <p:stCondLst>
                                    <p:cond delay="0"/>
                                  </p:stCondLst>
                                  <p:childTnLst>
                                    <p:animEffect transition="out" filter="dissolve">
                                      <p:cBhvr>
                                        <p:cTn id="162" dur="1000"/>
                                        <p:tgtEl>
                                          <p:spTgt spid="16401"/>
                                        </p:tgtEl>
                                      </p:cBhvr>
                                    </p:animEffect>
                                    <p:set>
                                      <p:cBhvr>
                                        <p:cTn id="163" dur="1" fill="hold">
                                          <p:stCondLst>
                                            <p:cond delay="999"/>
                                          </p:stCondLst>
                                        </p:cTn>
                                        <p:tgtEl>
                                          <p:spTgt spid="16401"/>
                                        </p:tgtEl>
                                        <p:attrNameLst>
                                          <p:attrName>style.visibility</p:attrName>
                                        </p:attrNameLst>
                                      </p:cBhvr>
                                      <p:to>
                                        <p:strVal val="hidden"/>
                                      </p:to>
                                    </p:set>
                                  </p:childTnLst>
                                </p:cTn>
                              </p:par>
                            </p:childTnLst>
                          </p:cTn>
                        </p:par>
                        <p:par>
                          <p:cTn id="164" fill="hold" nodeType="afterGroup">
                            <p:stCondLst>
                              <p:cond delay="1000"/>
                            </p:stCondLst>
                            <p:childTnLst>
                              <p:par>
                                <p:cTn id="165" presetID="22" presetClass="entr" presetSubtype="8" fill="hold" grpId="0" nodeType="afterEffect">
                                  <p:stCondLst>
                                    <p:cond delay="0"/>
                                  </p:stCondLst>
                                  <p:childTnLst>
                                    <p:set>
                                      <p:cBhvr>
                                        <p:cTn id="166" dur="1" fill="hold">
                                          <p:stCondLst>
                                            <p:cond delay="0"/>
                                          </p:stCondLst>
                                        </p:cTn>
                                        <p:tgtEl>
                                          <p:spTgt spid="17008"/>
                                        </p:tgtEl>
                                        <p:attrNameLst>
                                          <p:attrName>style.visibility</p:attrName>
                                        </p:attrNameLst>
                                      </p:cBhvr>
                                      <p:to>
                                        <p:strVal val="visible"/>
                                      </p:to>
                                    </p:set>
                                    <p:animEffect transition="in" filter="wipe(left)">
                                      <p:cBhvr>
                                        <p:cTn id="167" dur="2000"/>
                                        <p:tgtEl>
                                          <p:spTgt spid="17008"/>
                                        </p:tgtEl>
                                      </p:cBhvr>
                                    </p:animEffect>
                                  </p:childTnLst>
                                  <p:subTnLst>
                                    <p:audio>
                                      <p:cMediaNode>
                                        <p:cTn display="0" masterRel="sameClick">
                                          <p:stCondLst>
                                            <p:cond evt="begin" delay="0">
                                              <p:tn val="165"/>
                                            </p:cond>
                                          </p:stCondLst>
                                          <p:endCondLst>
                                            <p:cond evt="onStopAudio" delay="0">
                                              <p:tgtEl>
                                                <p:sldTgt/>
                                              </p:tgtEl>
                                            </p:cond>
                                          </p:endCondLst>
                                        </p:cTn>
                                        <p:tgtEl>
                                          <p:sndTgt r:embed="rId8" name="shiphorn.wav"/>
                                        </p:tgtEl>
                                      </p:cMediaNode>
                                    </p:audio>
                                  </p:subTnLst>
                                </p:cTn>
                              </p:par>
                            </p:childTnLst>
                          </p:cTn>
                        </p:par>
                        <p:par>
                          <p:cTn id="168" fill="hold" nodeType="afterGroup">
                            <p:stCondLst>
                              <p:cond delay="3000"/>
                            </p:stCondLst>
                            <p:childTnLst>
                              <p:par>
                                <p:cTn id="169" presetID="1" presetClass="entr" presetSubtype="0" fill="hold" grpId="0" nodeType="afterEffect">
                                  <p:stCondLst>
                                    <p:cond delay="0"/>
                                  </p:stCondLst>
                                  <p:childTnLst>
                                    <p:set>
                                      <p:cBhvr>
                                        <p:cTn id="170" dur="1" fill="hold">
                                          <p:stCondLst>
                                            <p:cond delay="0"/>
                                          </p:stCondLst>
                                        </p:cTn>
                                        <p:tgtEl>
                                          <p:spTgt spid="17009"/>
                                        </p:tgtEl>
                                        <p:attrNameLst>
                                          <p:attrName>style.visibility</p:attrName>
                                        </p:attrNameLst>
                                      </p:cBhvr>
                                      <p:to>
                                        <p:strVal val="visible"/>
                                      </p:to>
                                    </p:set>
                                  </p:childTnLst>
                                  <p:subTnLst>
                                    <p:audio>
                                      <p:cMediaNode>
                                        <p:cTn display="0" masterRel="sameClick">
                                          <p:stCondLst>
                                            <p:cond evt="begin" delay="0">
                                              <p:tn val="169"/>
                                            </p:cond>
                                          </p:stCondLst>
                                          <p:endCondLst>
                                            <p:cond evt="onStopAudio" delay="0">
                                              <p:tgtEl>
                                                <p:sldTgt/>
                                              </p:tgtEl>
                                            </p:cond>
                                          </p:endCondLst>
                                        </p:cTn>
                                        <p:tgtEl>
                                          <p:sndTgt r:embed="rId6" name="explode.wav"/>
                                        </p:tgtEl>
                                      </p:cMediaNode>
                                    </p:audio>
                                  </p:subTnLst>
                                </p:cTn>
                              </p:par>
                            </p:childTnLst>
                          </p:cTn>
                        </p:par>
                        <p:par>
                          <p:cTn id="171" fill="hold" nodeType="afterGroup">
                            <p:stCondLst>
                              <p:cond delay="3000"/>
                            </p:stCondLst>
                            <p:childTnLst>
                              <p:par>
                                <p:cTn id="172" presetID="3" presetClass="exit" presetSubtype="10" fill="hold" grpId="1" nodeType="afterEffect">
                                  <p:stCondLst>
                                    <p:cond delay="0"/>
                                  </p:stCondLst>
                                  <p:childTnLst>
                                    <p:animEffect transition="out" filter="blinds(horizontal)">
                                      <p:cBhvr>
                                        <p:cTn id="173" dur="500"/>
                                        <p:tgtEl>
                                          <p:spTgt spid="17009"/>
                                        </p:tgtEl>
                                      </p:cBhvr>
                                    </p:animEffect>
                                    <p:set>
                                      <p:cBhvr>
                                        <p:cTn id="174" dur="1" fill="hold">
                                          <p:stCondLst>
                                            <p:cond delay="499"/>
                                          </p:stCondLst>
                                        </p:cTn>
                                        <p:tgtEl>
                                          <p:spTgt spid="17009"/>
                                        </p:tgtEl>
                                        <p:attrNameLst>
                                          <p:attrName>style.visibility</p:attrName>
                                        </p:attrNameLst>
                                      </p:cBhvr>
                                      <p:to>
                                        <p:strVal val="hidden"/>
                                      </p:to>
                                    </p:set>
                                  </p:childTnLst>
                                </p:cTn>
                              </p:par>
                            </p:childTnLst>
                          </p:cTn>
                        </p:par>
                        <p:par>
                          <p:cTn id="175" fill="hold" nodeType="afterGroup">
                            <p:stCondLst>
                              <p:cond delay="3500"/>
                            </p:stCondLst>
                            <p:childTnLst>
                              <p:par>
                                <p:cTn id="176" presetID="22" presetClass="entr" presetSubtype="1" fill="hold" grpId="0" nodeType="afterEffect">
                                  <p:stCondLst>
                                    <p:cond delay="0"/>
                                  </p:stCondLst>
                                  <p:childTnLst>
                                    <p:set>
                                      <p:cBhvr>
                                        <p:cTn id="177" dur="1" fill="hold">
                                          <p:stCondLst>
                                            <p:cond delay="0"/>
                                          </p:stCondLst>
                                        </p:cTn>
                                        <p:tgtEl>
                                          <p:spTgt spid="17010"/>
                                        </p:tgtEl>
                                        <p:attrNameLst>
                                          <p:attrName>style.visibility</p:attrName>
                                        </p:attrNameLst>
                                      </p:cBhvr>
                                      <p:to>
                                        <p:strVal val="visible"/>
                                      </p:to>
                                    </p:set>
                                    <p:animEffect transition="in" filter="wipe(up)">
                                      <p:cBhvr>
                                        <p:cTn id="178" dur="2000"/>
                                        <p:tgtEl>
                                          <p:spTgt spid="17010"/>
                                        </p:tgtEl>
                                      </p:cBhvr>
                                    </p:animEffect>
                                  </p:childTnLst>
                                </p:cTn>
                              </p:par>
                              <p:par>
                                <p:cTn id="179" presetID="22" presetClass="exit" presetSubtype="1" fill="hold" grpId="1" nodeType="withEffect">
                                  <p:stCondLst>
                                    <p:cond delay="0"/>
                                  </p:stCondLst>
                                  <p:childTnLst>
                                    <p:animEffect transition="out" filter="wipe(up)">
                                      <p:cBhvr>
                                        <p:cTn id="180" dur="2000"/>
                                        <p:tgtEl>
                                          <p:spTgt spid="17008"/>
                                        </p:tgtEl>
                                      </p:cBhvr>
                                    </p:animEffect>
                                    <p:set>
                                      <p:cBhvr>
                                        <p:cTn id="181" dur="1" fill="hold">
                                          <p:stCondLst>
                                            <p:cond delay="1999"/>
                                          </p:stCondLst>
                                        </p:cTn>
                                        <p:tgtEl>
                                          <p:spTgt spid="17008"/>
                                        </p:tgtEl>
                                        <p:attrNameLst>
                                          <p:attrName>style.visibility</p:attrName>
                                        </p:attrNameLst>
                                      </p:cBhvr>
                                      <p:to>
                                        <p:strVal val="hidden"/>
                                      </p:to>
                                    </p:set>
                                  </p:childTnLst>
                                </p:cTn>
                              </p:par>
                              <p:par>
                                <p:cTn id="182" presetID="9" presetClass="entr" presetSubtype="0" fill="hold" nodeType="withEffect">
                                  <p:stCondLst>
                                    <p:cond delay="0"/>
                                  </p:stCondLst>
                                  <p:childTnLst>
                                    <p:set>
                                      <p:cBhvr>
                                        <p:cTn id="183" dur="1" fill="hold">
                                          <p:stCondLst>
                                            <p:cond delay="0"/>
                                          </p:stCondLst>
                                        </p:cTn>
                                        <p:tgtEl>
                                          <p:spTgt spid="17006"/>
                                        </p:tgtEl>
                                        <p:attrNameLst>
                                          <p:attrName>style.visibility</p:attrName>
                                        </p:attrNameLst>
                                      </p:cBhvr>
                                      <p:to>
                                        <p:strVal val="visible"/>
                                      </p:to>
                                    </p:set>
                                    <p:animEffect transition="in" filter="dissolve">
                                      <p:cBhvr>
                                        <p:cTn id="184" dur="2000"/>
                                        <p:tgtEl>
                                          <p:spTgt spid="17006"/>
                                        </p:tgtEl>
                                      </p:cBhvr>
                                    </p:animEffect>
                                  </p:childTnLst>
                                </p:cTn>
                              </p:par>
                            </p:childTnLst>
                          </p:cTn>
                        </p:par>
                        <p:par>
                          <p:cTn id="185" fill="hold" nodeType="afterGroup">
                            <p:stCondLst>
                              <p:cond delay="5500"/>
                            </p:stCondLst>
                            <p:childTnLst>
                              <p:par>
                                <p:cTn id="186" presetID="9" presetClass="entr" presetSubtype="0" fill="hold" nodeType="afterEffect">
                                  <p:stCondLst>
                                    <p:cond delay="0"/>
                                  </p:stCondLst>
                                  <p:childTnLst>
                                    <p:set>
                                      <p:cBhvr>
                                        <p:cTn id="187" dur="1" fill="hold">
                                          <p:stCondLst>
                                            <p:cond delay="0"/>
                                          </p:stCondLst>
                                        </p:cTn>
                                        <p:tgtEl>
                                          <p:spTgt spid="17030"/>
                                        </p:tgtEl>
                                        <p:attrNameLst>
                                          <p:attrName>style.visibility</p:attrName>
                                        </p:attrNameLst>
                                      </p:cBhvr>
                                      <p:to>
                                        <p:strVal val="visible"/>
                                      </p:to>
                                    </p:set>
                                    <p:animEffect transition="in" filter="dissolve">
                                      <p:cBhvr>
                                        <p:cTn id="188" dur="500"/>
                                        <p:tgtEl>
                                          <p:spTgt spid="17030"/>
                                        </p:tgtEl>
                                      </p:cBhvr>
                                    </p:animEffect>
                                  </p:childTnLst>
                                </p:cTn>
                              </p:par>
                              <p:par>
                                <p:cTn id="189" presetID="22" presetClass="entr" presetSubtype="8" fill="hold" grpId="0" nodeType="withEffect">
                                  <p:stCondLst>
                                    <p:cond delay="0"/>
                                  </p:stCondLst>
                                  <p:childTnLst>
                                    <p:set>
                                      <p:cBhvr>
                                        <p:cTn id="190" dur="1" fill="hold">
                                          <p:stCondLst>
                                            <p:cond delay="0"/>
                                          </p:stCondLst>
                                        </p:cTn>
                                        <p:tgtEl>
                                          <p:spTgt spid="17031"/>
                                        </p:tgtEl>
                                        <p:attrNameLst>
                                          <p:attrName>style.visibility</p:attrName>
                                        </p:attrNameLst>
                                      </p:cBhvr>
                                      <p:to>
                                        <p:strVal val="visible"/>
                                      </p:to>
                                    </p:set>
                                    <p:animEffect transition="in" filter="wipe(left)">
                                      <p:cBhvr>
                                        <p:cTn id="191" dur="2000"/>
                                        <p:tgtEl>
                                          <p:spTgt spid="17031"/>
                                        </p:tgtEl>
                                      </p:cBhvr>
                                    </p:animEffect>
                                  </p:childTnLst>
                                </p:cTn>
                              </p:par>
                              <p:par>
                                <p:cTn id="192" presetID="22" presetClass="entr" presetSubtype="8" fill="hold" grpId="0" nodeType="withEffect">
                                  <p:stCondLst>
                                    <p:cond delay="0"/>
                                  </p:stCondLst>
                                  <p:childTnLst>
                                    <p:set>
                                      <p:cBhvr>
                                        <p:cTn id="193" dur="1" fill="hold">
                                          <p:stCondLst>
                                            <p:cond delay="0"/>
                                          </p:stCondLst>
                                        </p:cTn>
                                        <p:tgtEl>
                                          <p:spTgt spid="17032"/>
                                        </p:tgtEl>
                                        <p:attrNameLst>
                                          <p:attrName>style.visibility</p:attrName>
                                        </p:attrNameLst>
                                      </p:cBhvr>
                                      <p:to>
                                        <p:strVal val="visible"/>
                                      </p:to>
                                    </p:set>
                                    <p:animEffect transition="in" filter="wipe(left)">
                                      <p:cBhvr>
                                        <p:cTn id="194" dur="2000"/>
                                        <p:tgtEl>
                                          <p:spTgt spid="17032"/>
                                        </p:tgtEl>
                                      </p:cBhvr>
                                    </p:animEffect>
                                  </p:childTnLst>
                                </p:cTn>
                              </p:par>
                            </p:childTnLst>
                          </p:cTn>
                        </p:par>
                        <p:par>
                          <p:cTn id="195" fill="hold" nodeType="afterGroup">
                            <p:stCondLst>
                              <p:cond delay="7500"/>
                            </p:stCondLst>
                            <p:childTnLst>
                              <p:par>
                                <p:cTn id="196" presetID="1" presetClass="entr" presetSubtype="0" fill="hold" grpId="0" nodeType="afterEffect">
                                  <p:stCondLst>
                                    <p:cond delay="0"/>
                                  </p:stCondLst>
                                  <p:childTnLst>
                                    <p:set>
                                      <p:cBhvr>
                                        <p:cTn id="197" dur="1" fill="hold">
                                          <p:stCondLst>
                                            <p:cond delay="0"/>
                                          </p:stCondLst>
                                        </p:cTn>
                                        <p:tgtEl>
                                          <p:spTgt spid="17033"/>
                                        </p:tgtEl>
                                        <p:attrNameLst>
                                          <p:attrName>style.visibility</p:attrName>
                                        </p:attrNameLst>
                                      </p:cBhvr>
                                      <p:to>
                                        <p:strVal val="visible"/>
                                      </p:to>
                                    </p:set>
                                  </p:childTnLst>
                                  <p:subTnLst>
                                    <p:audio>
                                      <p:cMediaNode>
                                        <p:cTn display="0" masterRel="sameClick">
                                          <p:stCondLst>
                                            <p:cond evt="begin" delay="0">
                                              <p:tn val="196"/>
                                            </p:cond>
                                          </p:stCondLst>
                                          <p:endCondLst>
                                            <p:cond evt="onStopAudio" delay="0">
                                              <p:tgtEl>
                                                <p:sldTgt/>
                                              </p:tgtEl>
                                            </p:cond>
                                          </p:endCondLst>
                                        </p:cTn>
                                        <p:tgtEl>
                                          <p:sndTgt r:embed="rId6" name="explode.wav"/>
                                        </p:tgtEl>
                                      </p:cMediaNode>
                                    </p:audio>
                                  </p:subTnLst>
                                </p:cTn>
                              </p:par>
                            </p:childTnLst>
                          </p:cTn>
                        </p:par>
                        <p:par>
                          <p:cTn id="198" fill="hold" nodeType="afterGroup">
                            <p:stCondLst>
                              <p:cond delay="7500"/>
                            </p:stCondLst>
                            <p:childTnLst>
                              <p:par>
                                <p:cTn id="199" presetID="3" presetClass="exit" presetSubtype="10" fill="hold" grpId="1" nodeType="afterEffect">
                                  <p:stCondLst>
                                    <p:cond delay="0"/>
                                  </p:stCondLst>
                                  <p:childTnLst>
                                    <p:animEffect transition="out" filter="blinds(horizontal)">
                                      <p:cBhvr>
                                        <p:cTn id="200" dur="500"/>
                                        <p:tgtEl>
                                          <p:spTgt spid="17033"/>
                                        </p:tgtEl>
                                      </p:cBhvr>
                                    </p:animEffect>
                                    <p:set>
                                      <p:cBhvr>
                                        <p:cTn id="201" dur="1" fill="hold">
                                          <p:stCondLst>
                                            <p:cond delay="499"/>
                                          </p:stCondLst>
                                        </p:cTn>
                                        <p:tgtEl>
                                          <p:spTgt spid="17033"/>
                                        </p:tgtEl>
                                        <p:attrNameLst>
                                          <p:attrName>style.visibility</p:attrName>
                                        </p:attrNameLst>
                                      </p:cBhvr>
                                      <p:to>
                                        <p:strVal val="hidden"/>
                                      </p:to>
                                    </p:set>
                                  </p:childTnLst>
                                </p:cTn>
                              </p:par>
                            </p:childTnLst>
                          </p:cTn>
                        </p:par>
                        <p:par>
                          <p:cTn id="202" fill="hold" nodeType="afterGroup">
                            <p:stCondLst>
                              <p:cond delay="8000"/>
                            </p:stCondLst>
                            <p:childTnLst>
                              <p:par>
                                <p:cTn id="203" presetID="9" presetClass="entr" presetSubtype="0" fill="hold" nodeType="afterEffect">
                                  <p:stCondLst>
                                    <p:cond delay="0"/>
                                  </p:stCondLst>
                                  <p:childTnLst>
                                    <p:set>
                                      <p:cBhvr>
                                        <p:cTn id="204" dur="1" fill="hold">
                                          <p:stCondLst>
                                            <p:cond delay="0"/>
                                          </p:stCondLst>
                                        </p:cTn>
                                        <p:tgtEl>
                                          <p:spTgt spid="17034"/>
                                        </p:tgtEl>
                                        <p:attrNameLst>
                                          <p:attrName>style.visibility</p:attrName>
                                        </p:attrNameLst>
                                      </p:cBhvr>
                                      <p:to>
                                        <p:strVal val="visible"/>
                                      </p:to>
                                    </p:set>
                                    <p:animEffect transition="in" filter="dissolve">
                                      <p:cBhvr>
                                        <p:cTn id="205" dur="1000"/>
                                        <p:tgtEl>
                                          <p:spTgt spid="17034"/>
                                        </p:tgtEl>
                                      </p:cBhvr>
                                    </p:animEffect>
                                  </p:childTnLst>
                                </p:cTn>
                              </p:par>
                              <p:par>
                                <p:cTn id="206" presetID="22" presetClass="exit" presetSubtype="8" fill="hold" grpId="1" nodeType="withEffect">
                                  <p:stCondLst>
                                    <p:cond delay="0"/>
                                  </p:stCondLst>
                                  <p:childTnLst>
                                    <p:animEffect transition="out" filter="wipe(left)">
                                      <p:cBhvr>
                                        <p:cTn id="207" dur="1000"/>
                                        <p:tgtEl>
                                          <p:spTgt spid="17032"/>
                                        </p:tgtEl>
                                      </p:cBhvr>
                                    </p:animEffect>
                                    <p:set>
                                      <p:cBhvr>
                                        <p:cTn id="208" dur="1" fill="hold">
                                          <p:stCondLst>
                                            <p:cond delay="999"/>
                                          </p:stCondLst>
                                        </p:cTn>
                                        <p:tgtEl>
                                          <p:spTgt spid="17032"/>
                                        </p:tgtEl>
                                        <p:attrNameLst>
                                          <p:attrName>style.visibility</p:attrName>
                                        </p:attrNameLst>
                                      </p:cBhvr>
                                      <p:to>
                                        <p:strVal val="hidden"/>
                                      </p:to>
                                    </p:set>
                                  </p:childTnLst>
                                </p:cTn>
                              </p:par>
                              <p:par>
                                <p:cTn id="209" presetID="22" presetClass="exit" presetSubtype="8" fill="hold" grpId="1" nodeType="withEffect">
                                  <p:stCondLst>
                                    <p:cond delay="0"/>
                                  </p:stCondLst>
                                  <p:childTnLst>
                                    <p:animEffect transition="out" filter="wipe(left)">
                                      <p:cBhvr>
                                        <p:cTn id="210" dur="1000"/>
                                        <p:tgtEl>
                                          <p:spTgt spid="17031"/>
                                        </p:tgtEl>
                                      </p:cBhvr>
                                    </p:animEffect>
                                    <p:set>
                                      <p:cBhvr>
                                        <p:cTn id="211" dur="1" fill="hold">
                                          <p:stCondLst>
                                            <p:cond delay="999"/>
                                          </p:stCondLst>
                                        </p:cTn>
                                        <p:tgtEl>
                                          <p:spTgt spid="17031"/>
                                        </p:tgtEl>
                                        <p:attrNameLst>
                                          <p:attrName>style.visibility</p:attrName>
                                        </p:attrNameLst>
                                      </p:cBhvr>
                                      <p:to>
                                        <p:strVal val="hidden"/>
                                      </p:to>
                                    </p:set>
                                  </p:childTnLst>
                                </p:cTn>
                              </p:par>
                              <p:par>
                                <p:cTn id="212" presetID="22" presetClass="exit" presetSubtype="1" fill="hold" grpId="1" nodeType="withEffect">
                                  <p:stCondLst>
                                    <p:cond delay="0"/>
                                  </p:stCondLst>
                                  <p:childTnLst>
                                    <p:animEffect transition="out" filter="wipe(up)">
                                      <p:cBhvr>
                                        <p:cTn id="213" dur="1000"/>
                                        <p:tgtEl>
                                          <p:spTgt spid="17010"/>
                                        </p:tgtEl>
                                      </p:cBhvr>
                                    </p:animEffect>
                                    <p:set>
                                      <p:cBhvr>
                                        <p:cTn id="214" dur="1" fill="hold">
                                          <p:stCondLst>
                                            <p:cond delay="999"/>
                                          </p:stCondLst>
                                        </p:cTn>
                                        <p:tgtEl>
                                          <p:spTgt spid="17010"/>
                                        </p:tgtEl>
                                        <p:attrNameLst>
                                          <p:attrName>style.visibility</p:attrName>
                                        </p:attrNameLst>
                                      </p:cBhvr>
                                      <p:to>
                                        <p:strVal val="hidden"/>
                                      </p:to>
                                    </p:set>
                                  </p:childTnLst>
                                </p:cTn>
                              </p:par>
                            </p:childTnLst>
                          </p:cTn>
                        </p:par>
                        <p:par>
                          <p:cTn id="215" fill="hold" nodeType="afterGroup">
                            <p:stCondLst>
                              <p:cond delay="9000"/>
                            </p:stCondLst>
                            <p:childTnLst>
                              <p:par>
                                <p:cTn id="216" presetID="9" presetClass="entr" presetSubtype="0" fill="hold" nodeType="afterEffect">
                                  <p:stCondLst>
                                    <p:cond delay="0"/>
                                  </p:stCondLst>
                                  <p:childTnLst>
                                    <p:set>
                                      <p:cBhvr>
                                        <p:cTn id="217" dur="1" fill="hold">
                                          <p:stCondLst>
                                            <p:cond delay="0"/>
                                          </p:stCondLst>
                                        </p:cTn>
                                        <p:tgtEl>
                                          <p:spTgt spid="17035"/>
                                        </p:tgtEl>
                                        <p:attrNameLst>
                                          <p:attrName>style.visibility</p:attrName>
                                        </p:attrNameLst>
                                      </p:cBhvr>
                                      <p:to>
                                        <p:strVal val="visible"/>
                                      </p:to>
                                    </p:set>
                                    <p:animEffect transition="in" filter="dissolve">
                                      <p:cBhvr>
                                        <p:cTn id="218" dur="1000"/>
                                        <p:tgtEl>
                                          <p:spTgt spid="170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1" grpId="0" animBg="1"/>
      <p:bldP spid="16489" grpId="0" animBg="1"/>
      <p:bldP spid="16489" grpId="1" animBg="1"/>
      <p:bldP spid="16739" grpId="0" animBg="1"/>
      <p:bldP spid="16740" grpId="0" animBg="1"/>
      <p:bldP spid="16740" grpId="1" animBg="1"/>
      <p:bldP spid="16741" grpId="0" animBg="1"/>
      <p:bldP spid="16741" grpId="1" animBg="1"/>
      <p:bldP spid="16742" grpId="0" animBg="1"/>
      <p:bldP spid="16742" grpId="1" animBg="1"/>
      <p:bldP spid="16743" grpId="0" animBg="1"/>
      <p:bldP spid="16743" grpId="1" animBg="1"/>
      <p:bldP spid="16744" grpId="0" animBg="1"/>
      <p:bldP spid="16744" grpId="1" animBg="1"/>
      <p:bldP spid="16744" grpId="2" animBg="1"/>
      <p:bldP spid="16745" grpId="0" animBg="1"/>
      <p:bldP spid="16745" grpId="1" animBg="1"/>
      <p:bldP spid="16745" grpId="2" animBg="1"/>
      <p:bldP spid="16746" grpId="0" animBg="1"/>
      <p:bldP spid="16746" grpId="1" animBg="1"/>
      <p:bldP spid="16747" grpId="0" animBg="1"/>
      <p:bldP spid="16747" grpId="1" animBg="1"/>
      <p:bldP spid="16748" grpId="0" animBg="1"/>
      <p:bldP spid="16748" grpId="1" animBg="1"/>
      <p:bldP spid="16748" grpId="2" animBg="1"/>
      <p:bldP spid="16749" grpId="0" animBg="1"/>
      <p:bldP spid="16749" grpId="1" animBg="1"/>
      <p:bldP spid="16879" grpId="0" animBg="1"/>
      <p:bldP spid="16879" grpId="1" animBg="1"/>
      <p:bldP spid="16880" grpId="0" animBg="1"/>
      <p:bldP spid="16881" grpId="0" animBg="1"/>
      <p:bldP spid="16881" grpId="1" animBg="1"/>
      <p:bldP spid="16882" grpId="0" animBg="1"/>
      <p:bldP spid="16882" grpId="1" animBg="1"/>
      <p:bldP spid="16883" grpId="0" animBg="1"/>
      <p:bldP spid="16883" grpId="1" animBg="1"/>
      <p:bldP spid="17008" grpId="0" animBg="1"/>
      <p:bldP spid="17008" grpId="1" animBg="1"/>
      <p:bldP spid="17009" grpId="0" animBg="1"/>
      <p:bldP spid="17009" grpId="1" animBg="1"/>
      <p:bldP spid="17010" grpId="0" animBg="1"/>
      <p:bldP spid="17010" grpId="1" animBg="1"/>
      <p:bldP spid="17031" grpId="0" animBg="1"/>
      <p:bldP spid="17031" grpId="1" animBg="1"/>
      <p:bldP spid="17032" grpId="0" animBg="1"/>
      <p:bldP spid="17032" grpId="1" animBg="1"/>
      <p:bldP spid="17033" grpId="0" animBg="1"/>
      <p:bldP spid="17033" grpId="1"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3555</TotalTime>
  <Words>1459</Words>
  <Application>Microsoft Office PowerPoint</Application>
  <PresentationFormat>On-screen Show (4:3)</PresentationFormat>
  <Paragraphs>263</Paragraphs>
  <Slides>4</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9" baseType="lpstr">
      <vt:lpstr>Arial</vt:lpstr>
      <vt:lpstr>Times New Roman</vt:lpstr>
      <vt:lpstr>High Tower Text</vt:lpstr>
      <vt:lpstr>Default Design</vt:lpstr>
      <vt:lpstr>Paintbrush Picture</vt:lpstr>
      <vt:lpstr>PowerPoint Presentation</vt:lpstr>
      <vt:lpstr>PowerPoint Presentation</vt:lpstr>
      <vt:lpstr>PowerPoint Presentation</vt:lpstr>
      <vt:lpstr>PowerPoint Presentation</vt:lpstr>
    </vt:vector>
  </TitlesOfParts>
  <Company>Fort Leavenworth, KS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gary.linhart</dc:creator>
  <cp:lastModifiedBy>Serravo, Michael P CIV USA TRADOC</cp:lastModifiedBy>
  <cp:revision>69</cp:revision>
  <dcterms:created xsi:type="dcterms:W3CDTF">2008-02-06T18:34:48Z</dcterms:created>
  <dcterms:modified xsi:type="dcterms:W3CDTF">2017-04-13T20:28:31Z</dcterms:modified>
</cp:coreProperties>
</file>