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9" r:id="rId4"/>
    <p:sldId id="260" r:id="rId5"/>
    <p:sldId id="283" r:id="rId6"/>
    <p:sldId id="281" r:id="rId7"/>
    <p:sldId id="285" r:id="rId8"/>
    <p:sldId id="266" r:id="rId9"/>
    <p:sldId id="284" r:id="rId10"/>
    <p:sldId id="267" r:id="rId11"/>
    <p:sldId id="286" r:id="rId12"/>
    <p:sldId id="261" r:id="rId13"/>
    <p:sldId id="282" r:id="rId14"/>
    <p:sldId id="265" r:id="rId15"/>
    <p:sldId id="293" r:id="rId16"/>
    <p:sldId id="262" r:id="rId17"/>
    <p:sldId id="288" r:id="rId18"/>
    <p:sldId id="269" r:id="rId19"/>
    <p:sldId id="263" r:id="rId20"/>
    <p:sldId id="289" r:id="rId21"/>
    <p:sldId id="268" r:id="rId22"/>
    <p:sldId id="290" r:id="rId23"/>
    <p:sldId id="264" r:id="rId24"/>
    <p:sldId id="292" r:id="rId25"/>
    <p:sldId id="277" r:id="rId26"/>
    <p:sldId id="294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</p:sldIdLst>
  <p:sldSz cx="9144000" cy="6858000" type="letter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2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79304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08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30AF-E2F9-4E1C-AF73-221ED1A3A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33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607E8-9ACC-4A3A-8EA2-ED66D0EAF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71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C3BD7-E66E-4F3E-8A6B-FCC6407CD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70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489C0B-DE7C-4287-B563-AB37569F1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63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57248-CC24-4F3F-BCE5-23A563DD7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00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89B0C-5A2F-4C90-B44A-9D60A96E2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55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CED28-49D2-4E8F-8699-7C52449A5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03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91141-A2F2-4B60-BEDE-CF04B7E59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7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AF634-A768-4585-BB6C-5CF4B0637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69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AF47C-D57E-4062-83E0-AF4FFC088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52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0E6-989F-44AF-85FF-8ED0429CE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D5D7-55A2-4FE6-865C-27B074BD1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9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D6997F-FF94-4A0F-9F55-A8B9B79E00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62C0-D08F-44A8-BCAB-CB762950599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956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3600" b="1"/>
              <a:t>The Principles of War</a:t>
            </a:r>
            <a:endParaRPr lang="en-US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2EA-A848-4FAF-9079-A9800C67A5D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8077200" cy="1371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SECURITY:</a:t>
            </a:r>
          </a:p>
          <a:p>
            <a:pPr>
              <a:buFontTx/>
              <a:buNone/>
            </a:pPr>
            <a:r>
              <a:rPr lang="en-US" altLang="en-US" sz="2400" i="1"/>
              <a:t>Never permit the enemy to acquire an unexpected advantage.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52600" y="4013200"/>
            <a:ext cx="604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400"/>
              <a:t>Protect and preserve combat force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400"/>
              <a:t>Take necessary, calculated risks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400"/>
              <a:t>Deception enhances Security</a:t>
            </a:r>
            <a:endParaRPr lang="en-US" altLang="en-US" sz="2400" b="1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B95-8852-46F6-9184-67A82865929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1828800"/>
            <a:ext cx="807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SECURITY: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05000" y="2730500"/>
            <a:ext cx="5918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400"/>
              <a:t>Hooker implements intelligence / counterintelligence measures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Military Intelligence Bureau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Newspaper Censoring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Deception Operations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endParaRPr lang="en-US" altLang="en-US" sz="2400" b="1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279900" y="53340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F73-9FE5-422B-9CF9-1712BAFB075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153400" cy="1295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OBJECTIVE:</a:t>
            </a:r>
          </a:p>
          <a:p>
            <a:pPr>
              <a:buFontTx/>
              <a:buNone/>
            </a:pPr>
            <a:r>
              <a:rPr lang="en-US" altLang="en-US" sz="2400" i="1"/>
              <a:t>Direct every military operation toward a clearly defined, decisive, and attainable objective.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362200" y="4114800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867400" y="3657600"/>
            <a:ext cx="274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403860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76400" y="381000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041400" y="3600450"/>
            <a:ext cx="788670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n-US" altLang="en-US" sz="2200"/>
              <a:t>Operational and Tactical Level</a:t>
            </a:r>
          </a:p>
          <a:p>
            <a:pPr lvl="2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 </a:t>
            </a:r>
            <a:r>
              <a:rPr lang="en-US" altLang="en-US"/>
              <a:t>All actions contribute to higher commander’s goals</a:t>
            </a:r>
            <a:endParaRPr lang="en-US" altLang="en-US" sz="2000"/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n-US" altLang="en-US" sz="2200"/>
              <a:t>Strategic Level</a:t>
            </a:r>
          </a:p>
          <a:p>
            <a:pPr lvl="2" eaLnBrk="0" hangingPunct="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 </a:t>
            </a:r>
            <a:r>
              <a:rPr lang="en-US" altLang="en-US"/>
              <a:t>Clear vision of the end-state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n-US" altLang="en-US" sz="2200"/>
              <a:t>Restraint and Legitimacy</a:t>
            </a:r>
          </a:p>
        </p:txBody>
      </p:sp>
      <p:sp>
        <p:nvSpPr>
          <p:cNvPr id="11274" name="Rectangle 1034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3370-39ED-4896-8293-E6DA4124FDAD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32773" name="Picture 5" descr="cw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8"/>
            <a:ext cx="88392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038600" y="685800"/>
            <a:ext cx="45720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  <a:br>
              <a:rPr lang="en-US" altLang="en-US" sz="3200" b="1" i="1"/>
            </a:br>
            <a:r>
              <a:rPr lang="en-US" altLang="en-US" sz="2400" b="1" i="1"/>
              <a:t>ADVANCE MOVEMENTS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 rot="-24035178">
            <a:off x="5651500" y="3403600"/>
            <a:ext cx="409575" cy="544513"/>
          </a:xfrm>
          <a:prstGeom prst="ellipse">
            <a:avLst/>
          </a:prstGeom>
          <a:solidFill>
            <a:srgbClr val="FFFF99">
              <a:alpha val="30000"/>
            </a:srgbClr>
          </a:solidFill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 rot="16200000">
            <a:off x="4100512" y="3021013"/>
            <a:ext cx="409575" cy="533400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 rot="-27219485">
            <a:off x="5317331" y="3063082"/>
            <a:ext cx="358775" cy="573088"/>
          </a:xfrm>
          <a:prstGeom prst="ellipse">
            <a:avLst/>
          </a:prstGeom>
          <a:solidFill>
            <a:srgbClr val="FFFF99">
              <a:alpha val="30000"/>
            </a:srgbClr>
          </a:solidFill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 rot="14331661">
            <a:off x="2240756" y="2775745"/>
            <a:ext cx="409575" cy="830262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3022600" y="5918200"/>
            <a:ext cx="228600" cy="7239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181225" y="5535613"/>
            <a:ext cx="1619250" cy="379412"/>
          </a:xfrm>
          <a:prstGeom prst="rect">
            <a:avLst/>
          </a:prstGeom>
          <a:solidFill>
            <a:schemeClr val="bg1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chemeClr val="accent2"/>
                </a:solidFill>
              </a:rPr>
              <a:t>Raiding Force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14325" y="4062413"/>
            <a:ext cx="1619250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chemeClr val="accent2"/>
                </a:solidFill>
              </a:rPr>
              <a:t>Turning Force</a:t>
            </a:r>
          </a:p>
          <a:p>
            <a:r>
              <a:rPr lang="en-US" altLang="en-US" u="sng">
                <a:solidFill>
                  <a:schemeClr val="accent2"/>
                </a:solidFill>
              </a:rPr>
              <a:t>(Main Body)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1346200" y="3429000"/>
            <a:ext cx="774700" cy="6477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416425" y="1712913"/>
            <a:ext cx="1619250" cy="379412"/>
          </a:xfrm>
          <a:prstGeom prst="rect">
            <a:avLst/>
          </a:prstGeom>
          <a:solidFill>
            <a:schemeClr val="bg1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chemeClr val="accent2"/>
                </a:solidFill>
              </a:rPr>
              <a:t>Turning Force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>
            <a:off x="4381500" y="2082800"/>
            <a:ext cx="546100" cy="10033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5749925" y="2119313"/>
            <a:ext cx="1047750" cy="379412"/>
          </a:xfrm>
          <a:prstGeom prst="rect">
            <a:avLst/>
          </a:prstGeom>
          <a:solidFill>
            <a:schemeClr val="bg1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chemeClr val="accent2"/>
                </a:solidFill>
              </a:rPr>
              <a:t>Reserve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6308725" y="3694113"/>
            <a:ext cx="2355850" cy="379412"/>
          </a:xfrm>
          <a:prstGeom prst="rect">
            <a:avLst/>
          </a:prstGeom>
          <a:solidFill>
            <a:schemeClr val="bg1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chemeClr val="accent2"/>
                </a:solidFill>
              </a:rPr>
              <a:t>Fixing/Demonstration</a:t>
            </a: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5651500" y="2489200"/>
            <a:ext cx="558800" cy="6985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 flipV="1">
            <a:off x="6108700" y="3784600"/>
            <a:ext cx="177800" cy="1016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2476500" y="6083300"/>
            <a:ext cx="406400" cy="292100"/>
            <a:chOff x="768" y="432"/>
            <a:chExt cx="480" cy="336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768" y="432"/>
              <a:ext cx="480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 sz="1200"/>
            </a:p>
          </p:txBody>
        </p:sp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 flipH="1">
              <a:off x="768" y="432"/>
              <a:ext cx="480" cy="336"/>
            </a:xfrm>
            <a:prstGeom prst="rtTriangl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749300" y="609600"/>
            <a:ext cx="2209800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10B-03D3-44CC-ADAA-70B0B89DC49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467600" cy="1447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MANEUVER:</a:t>
            </a:r>
            <a:endParaRPr lang="en-US" altLang="en-US" sz="2800"/>
          </a:p>
          <a:p>
            <a:pPr>
              <a:buFontTx/>
              <a:buNone/>
            </a:pPr>
            <a:r>
              <a:rPr lang="en-US" altLang="en-US" sz="2400" i="1"/>
              <a:t>Place the enemy in a disadvantageous position through the flexible application of combat power.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82700" y="3759200"/>
            <a:ext cx="679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Concentrates and disperses combat power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Keeps enemy off balance and reduces cost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Flexibility</a:t>
            </a:r>
            <a:endParaRPr lang="en-US" altLang="en-US" sz="2400" b="1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04-850F-4432-BA7A-B38720E6857B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53250" name="Picture 2" descr="cw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038600" y="685800"/>
            <a:ext cx="45720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  <a:br>
              <a:rPr lang="en-US" altLang="en-US" sz="3200" b="1" i="1"/>
            </a:br>
            <a:r>
              <a:rPr lang="en-US" altLang="en-US" sz="2400" b="1" i="1"/>
              <a:t>ADVANCE MOVEMENTS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749300" y="609600"/>
            <a:ext cx="2235200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MANEUVER</a:t>
            </a:r>
          </a:p>
        </p:txBody>
      </p:sp>
      <p:grpSp>
        <p:nvGrpSpPr>
          <p:cNvPr id="53286" name="Group 38"/>
          <p:cNvGrpSpPr>
            <a:grpSpLocks/>
          </p:cNvGrpSpPr>
          <p:nvPr/>
        </p:nvGrpSpPr>
        <p:grpSpPr bwMode="auto">
          <a:xfrm>
            <a:off x="3494088" y="5308600"/>
            <a:ext cx="2354262" cy="703263"/>
            <a:chOff x="2201" y="3344"/>
            <a:chExt cx="1483" cy="443"/>
          </a:xfrm>
        </p:grpSpPr>
        <p:sp>
          <p:nvSpPr>
            <p:cNvPr id="53273" name="AutoShape 25"/>
            <p:cNvSpPr>
              <a:spLocks noChangeArrowheads="1"/>
            </p:cNvSpPr>
            <p:nvPr/>
          </p:nvSpPr>
          <p:spPr bwMode="auto">
            <a:xfrm rot="9163877">
              <a:off x="2201" y="3344"/>
              <a:ext cx="1483" cy="44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Oval 34"/>
            <p:cNvSpPr>
              <a:spLocks noChangeArrowheads="1"/>
            </p:cNvSpPr>
            <p:nvPr/>
          </p:nvSpPr>
          <p:spPr bwMode="auto">
            <a:xfrm>
              <a:off x="2928" y="3488"/>
              <a:ext cx="248" cy="2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1</a:t>
              </a:r>
            </a:p>
          </p:txBody>
        </p:sp>
      </p:grpSp>
      <p:grpSp>
        <p:nvGrpSpPr>
          <p:cNvPr id="53287" name="Group 39"/>
          <p:cNvGrpSpPr>
            <a:grpSpLocks/>
          </p:cNvGrpSpPr>
          <p:nvPr/>
        </p:nvGrpSpPr>
        <p:grpSpPr bwMode="auto">
          <a:xfrm>
            <a:off x="4762500" y="3876675"/>
            <a:ext cx="622300" cy="568325"/>
            <a:chOff x="3000" y="2442"/>
            <a:chExt cx="392" cy="358"/>
          </a:xfrm>
        </p:grpSpPr>
        <p:sp>
          <p:nvSpPr>
            <p:cNvPr id="53274" name="AutoShape 26"/>
            <p:cNvSpPr>
              <a:spLocks noChangeArrowheads="1"/>
            </p:cNvSpPr>
            <p:nvPr/>
          </p:nvSpPr>
          <p:spPr bwMode="auto">
            <a:xfrm rot="36177026">
              <a:off x="3104" y="2472"/>
              <a:ext cx="317" cy="25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auto">
            <a:xfrm>
              <a:off x="3000" y="2552"/>
              <a:ext cx="248" cy="2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2</a:t>
              </a:r>
            </a:p>
          </p:txBody>
        </p:sp>
      </p:grpSp>
      <p:grpSp>
        <p:nvGrpSpPr>
          <p:cNvPr id="53288" name="Group 40"/>
          <p:cNvGrpSpPr>
            <a:grpSpLocks/>
          </p:cNvGrpSpPr>
          <p:nvPr/>
        </p:nvGrpSpPr>
        <p:grpSpPr bwMode="auto">
          <a:xfrm>
            <a:off x="3405188" y="3438525"/>
            <a:ext cx="1373187" cy="549275"/>
            <a:chOff x="1873" y="2342"/>
            <a:chExt cx="865" cy="346"/>
          </a:xfrm>
        </p:grpSpPr>
        <p:sp>
          <p:nvSpPr>
            <p:cNvPr id="53272" name="AutoShape 24"/>
            <p:cNvSpPr>
              <a:spLocks noChangeArrowheads="1"/>
            </p:cNvSpPr>
            <p:nvPr/>
          </p:nvSpPr>
          <p:spPr bwMode="auto">
            <a:xfrm rot="5934178">
              <a:off x="2216" y="1999"/>
              <a:ext cx="179" cy="865"/>
            </a:xfrm>
            <a:prstGeom prst="downArrow">
              <a:avLst>
                <a:gd name="adj1" fmla="val 50000"/>
                <a:gd name="adj2" fmla="val 120810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auto">
            <a:xfrm>
              <a:off x="2272" y="2440"/>
              <a:ext cx="248" cy="2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BAF7-8FEA-4913-B899-8719304443C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6858000" cy="1295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OFFENSIVE:</a:t>
            </a:r>
          </a:p>
          <a:p>
            <a:pPr>
              <a:buFontTx/>
              <a:buNone/>
            </a:pPr>
            <a:r>
              <a:rPr lang="en-US" altLang="en-US" sz="2400" i="1"/>
              <a:t>Seize, retain, and exploit the initiative.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36700" y="2760663"/>
            <a:ext cx="59690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/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400"/>
              <a:t>Offensive actions: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200"/>
              <a:t>Dictate the nature, scope and tempo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200"/>
              <a:t>Force the enemy to react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400"/>
              <a:t>Essential to retain freedom of action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6276-53EA-480A-AEC0-646F57AAAC91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47106" name="Picture 2" descr="cw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1438"/>
            <a:ext cx="8658225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38600" y="685800"/>
            <a:ext cx="4572000" cy="800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  <a:endParaRPr lang="en-US" altLang="en-US" sz="2400" b="1" i="1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49300" y="609600"/>
            <a:ext cx="2235200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OFFENSIVE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064-6C53-4B34-8BD3-B1A1DDA2172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001000" cy="1371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SIMPLICITY:</a:t>
            </a:r>
          </a:p>
          <a:p>
            <a:pPr>
              <a:buFontTx/>
              <a:buNone/>
            </a:pPr>
            <a:r>
              <a:rPr lang="en-US" altLang="en-US" sz="2400" i="1"/>
              <a:t>Prepare clear, uncomplicated plans and clear, concise orders to ensure thorough understanding.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9000" y="3657600"/>
            <a:ext cx="7708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n-US" altLang="en-US" sz="2400"/>
              <a:t>Reduce misunderstanding and confusion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n-US" altLang="en-US" sz="2400"/>
              <a:t>METT-TC will determine degree of simplicity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n-US" altLang="en-US" sz="2400"/>
              <a:t>Simple plan on time vs. detailed plan executed late</a:t>
            </a:r>
            <a:endParaRPr lang="en-US" altLang="en-US" sz="2400" b="1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4863-5A8D-4089-83D4-066FC9040B4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7924800" cy="1295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MASS:</a:t>
            </a:r>
          </a:p>
          <a:p>
            <a:pPr>
              <a:buFontTx/>
              <a:buNone/>
            </a:pPr>
            <a:r>
              <a:rPr lang="en-US" altLang="en-US" sz="2400" i="1"/>
              <a:t>Concentrate the effects of combat power at the decisive place and time.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8280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Mass in time = applying combat power against multiple target simultaneously 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Mass in space = concentrate different elements of combat power against a single target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Both can overwhelm and enemy or dominate a situation</a:t>
            </a:r>
            <a:endParaRPr lang="en-US" altLang="en-US" sz="2400" b="1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E486-147F-4DEE-8226-6B33D40BD32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762000"/>
            <a:ext cx="4724400" cy="45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en-US" sz="2800" b="1" i="1"/>
              <a:t>The Principles of War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8077200" cy="3962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altLang="en-US" sz="1800"/>
              <a:t>	</a:t>
            </a:r>
            <a:r>
              <a:rPr lang="en-US" altLang="en-US" sz="3600" i="1"/>
              <a:t>“The nine principles of war provide general guidance for conducting war and military operations other than war....The Principles are the enduring bedrock of Army doctrine.”</a:t>
            </a:r>
          </a:p>
          <a:p>
            <a:pPr>
              <a:buFontTx/>
              <a:buNone/>
            </a:pPr>
            <a:r>
              <a:rPr lang="en-US" altLang="en-US" sz="3600"/>
              <a:t>				FM 3-0, 2001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A51C-CD3B-4139-B359-443FE228746E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48130" name="Picture 2" descr="cw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1438"/>
            <a:ext cx="8658225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038600" y="685800"/>
            <a:ext cx="4572000" cy="800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  <a:endParaRPr lang="en-US" altLang="en-US" sz="2400" b="1" i="1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49300" y="609600"/>
            <a:ext cx="2336800" cy="927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SIMPLICITY/ MASS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7168-7269-4975-8187-5688C6D3138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8686800" cy="1524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SURPRISE:</a:t>
            </a:r>
          </a:p>
          <a:p>
            <a:pPr>
              <a:buFontTx/>
              <a:buNone/>
            </a:pPr>
            <a:r>
              <a:rPr lang="en-US" altLang="en-US" sz="2400" i="1"/>
              <a:t>Strike the enemy at a time or place or in a manner for which he is unprepared.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01700" y="3441700"/>
            <a:ext cx="79121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Major contributor to achieving Shock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Powerful but Temporary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/>
              <a:t>Contributing factors: Speed, Operations Security, Asymmetric capabilities</a:t>
            </a:r>
            <a:endParaRPr lang="en-US" altLang="en-US" sz="2400" b="1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6EE-3E69-40E1-84AB-7975A3365939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49154" name="Picture 2" descr="cw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900"/>
            <a:ext cx="8686800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038600" y="685800"/>
            <a:ext cx="4572000" cy="800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  <a:endParaRPr lang="en-US" altLang="en-US" sz="2400" b="1" i="1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49300" y="609600"/>
            <a:ext cx="17653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SUPRISE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A53E-EB78-4D42-9B21-B26672ACD81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467600" cy="1676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ECONOMY OF FORCE:</a:t>
            </a:r>
            <a:endParaRPr lang="en-US" altLang="en-US" sz="2800"/>
          </a:p>
          <a:p>
            <a:pPr>
              <a:buFontTx/>
              <a:buNone/>
            </a:pPr>
            <a:r>
              <a:rPr lang="en-US" altLang="en-US" sz="2400" i="1"/>
              <a:t>Allocate minimum essential combat power to secondary efforts.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4800" y="3962400"/>
            <a:ext cx="81407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400"/>
              <a:t>Discriminating employment and distribution of forces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400"/>
              <a:t>Accepting risk in selected areas to achieve overwhelming effects in decisive operations.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CB10-D54B-4ED1-8A1C-C62CBA799A6A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51202" name="Picture 2" descr="cw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413"/>
            <a:ext cx="8372475" cy="65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038600" y="685800"/>
            <a:ext cx="4572000" cy="800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  <a:endParaRPr lang="en-US" altLang="en-US" sz="2400" b="1" i="1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49300" y="609600"/>
            <a:ext cx="2133600" cy="977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ECONOMY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OF FORCE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56C-E7B5-4F96-9645-C916B232B38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Monotype Sorts" pitchFamily="2" charset="2"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LIMITATIONS OF THE PRINCIPLES OF WAR:</a:t>
            </a: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78359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800" i="1"/>
              <a:t>Not prescription, formula, recipe, or checklist!</a:t>
            </a:r>
            <a:endParaRPr lang="en-US" altLang="en-US" sz="2800"/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800" i="1"/>
              <a:t>May be followed or violated and either win or lose!</a:t>
            </a:r>
            <a:endParaRPr lang="en-US" altLang="en-US" sz="2800"/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è"/>
            </a:pPr>
            <a:r>
              <a:rPr lang="en-US" altLang="en-US" sz="2800" i="1"/>
              <a:t>Guidelines and tool for analysis only!</a:t>
            </a:r>
            <a:endParaRPr lang="en-US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8BA2-8F1E-4D5F-8A0E-59920E75E42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49525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BACKUP SLIDES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965E-16F9-4611-AB44-17CD60D1F06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b="1" u="sng"/>
              <a:t>Doctrinal Terms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400800" cy="1752600"/>
          </a:xfrm>
        </p:spPr>
        <p:txBody>
          <a:bodyPr/>
          <a:lstStyle/>
          <a:p>
            <a:r>
              <a:rPr lang="en-US" altLang="en-US" sz="4800"/>
              <a:t>Forms of Maneuver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CA7-4CCF-4E1F-8755-D598996A6F41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60418" name="Picture 2" descr="Figure 3-14. Single En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257300"/>
            <a:ext cx="45624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Figure 3-15. Double En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695700"/>
            <a:ext cx="45624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24200" y="228600"/>
            <a:ext cx="3371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u="sng"/>
              <a:t>Envelopment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00200" y="41402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Single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924550" y="3138488"/>
            <a:ext cx="1314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Double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1318-8C59-47F7-A0C4-9BB4DC3A5BC7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61442" name="Picture 2" descr="battle_cannae_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28663"/>
            <a:ext cx="70199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A0E-370E-4C5F-BEEC-59C11B2612A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685800"/>
            <a:ext cx="4343400" cy="53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en-US" sz="2800" b="1" i="1"/>
              <a:t>The Principles of War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7772400" cy="4038600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000"/>
              <a:t>Sun Tzu, Miltiades, Antoine Henri Jomini</a:t>
            </a:r>
          </a:p>
          <a:p>
            <a:pPr lvl="1"/>
            <a:r>
              <a:rPr lang="en-US" altLang="en-US" sz="2000"/>
              <a:t>Exploring early principles in theory and practice</a:t>
            </a:r>
          </a:p>
          <a:p>
            <a:r>
              <a:rPr lang="en-US" altLang="en-US" sz="2000"/>
              <a:t>J.F.C. Fuller</a:t>
            </a:r>
          </a:p>
          <a:p>
            <a:pPr lvl="1"/>
            <a:r>
              <a:rPr lang="en-US" altLang="en-US" sz="2000"/>
              <a:t>First detailed enumeration of principles of war in 1916</a:t>
            </a:r>
          </a:p>
          <a:p>
            <a:r>
              <a:rPr lang="en-US" altLang="en-US" sz="2000"/>
              <a:t>Nine American principles of war</a:t>
            </a:r>
          </a:p>
          <a:p>
            <a:pPr lvl="1"/>
            <a:r>
              <a:rPr lang="en-US" altLang="en-US" sz="2000"/>
              <a:t>First published and outlined in 1921 Training Regulations No. 10-5</a:t>
            </a:r>
          </a:p>
          <a:p>
            <a:pPr lvl="1"/>
            <a:r>
              <a:rPr lang="en-US" altLang="en-US" sz="2000"/>
              <a:t>First clarified in 1923 Infantry Journal articles</a:t>
            </a:r>
          </a:p>
          <a:p>
            <a:pPr lvl="1"/>
            <a:r>
              <a:rPr lang="en-US" altLang="en-US" sz="2000"/>
              <a:t>First officially defined in 1949 FM 100-5</a:t>
            </a:r>
          </a:p>
          <a:p>
            <a:pPr lvl="1"/>
            <a:r>
              <a:rPr lang="en-US" altLang="en-US" sz="2000"/>
              <a:t>Placed in FM 3-0</a:t>
            </a:r>
          </a:p>
          <a:p>
            <a:pPr lvl="1"/>
            <a:r>
              <a:rPr lang="en-US" altLang="en-US" sz="2000"/>
              <a:t>Continuing foundation of Army doctrine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24200" y="1524000"/>
            <a:ext cx="2906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/>
              <a:t>BACKGROUND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A74-FD78-44CF-B475-C39859373C99}" type="slidenum">
              <a:rPr lang="en-US" altLang="en-US"/>
              <a:pPr/>
              <a:t>30</a:t>
            </a:fld>
            <a:endParaRPr lang="en-US" altLang="en-US"/>
          </a:p>
        </p:txBody>
      </p:sp>
      <p:pic>
        <p:nvPicPr>
          <p:cNvPr id="62466" name="Picture 2" descr="Figure 3-17. Turning Movement—Turning Force Conducting the Decisive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714500"/>
            <a:ext cx="4562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055813" y="517525"/>
            <a:ext cx="472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u="sng"/>
              <a:t>Turning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0CE0-6BA1-4C62-B659-92B3FA0022BF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63490" name="Picture 2" descr="cw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25"/>
            <a:ext cx="8153400" cy="63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2EEA-A777-4C6F-8EA2-A03A0D6246C8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64514" name="Picture 2" descr="Figure 3-21. Penetration: Relative Combat 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714500"/>
            <a:ext cx="4562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819400" y="593725"/>
            <a:ext cx="297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u="sng"/>
              <a:t>Penetration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3C-6D2C-4A13-8B92-89D926ED838F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65538" name="Picture 2" descr="ww2%20ma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788"/>
            <a:ext cx="7620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561B-BEF3-42FB-8BFE-D5F34ECEBBE2}" type="slidenum">
              <a:rPr lang="en-US" altLang="en-US"/>
              <a:pPr/>
              <a:t>34</a:t>
            </a:fld>
            <a:endParaRPr lang="en-US" altLang="en-US"/>
          </a:p>
        </p:txBody>
      </p:sp>
      <p:pic>
        <p:nvPicPr>
          <p:cNvPr id="66562" name="Picture 2" descr="Figure 3-25. Frontal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990725"/>
            <a:ext cx="45624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667000" y="746125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u="sng"/>
              <a:t>Frontal Attack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D498-3B6B-46AF-81E2-3613FEB68FB8}" type="slidenum">
              <a:rPr lang="en-US" altLang="en-US"/>
              <a:pPr/>
              <a:t>35</a:t>
            </a:fld>
            <a:endParaRPr lang="en-US" altLang="en-US"/>
          </a:p>
        </p:txBody>
      </p:sp>
      <p:pic>
        <p:nvPicPr>
          <p:cNvPr id="67586" name="Picture 2" descr="cw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1438"/>
            <a:ext cx="8658225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2836-E420-4DA2-9197-9404DCEDA0A7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449638" y="630238"/>
            <a:ext cx="2668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u="sng"/>
              <a:t>Infiltration</a:t>
            </a:r>
          </a:p>
        </p:txBody>
      </p:sp>
      <p:pic>
        <p:nvPicPr>
          <p:cNvPr id="68616" name="Picture 8" descr="Figure 7-4.  Infil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895475"/>
            <a:ext cx="39909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7219-0C3B-4412-9E1E-20AE4EBBAFE4}" type="slidenum">
              <a:rPr lang="en-US" altLang="en-US"/>
              <a:pPr/>
              <a:t>37</a:t>
            </a:fld>
            <a:endParaRPr lang="en-US" altLang="en-US"/>
          </a:p>
        </p:txBody>
      </p:sp>
      <p:pic>
        <p:nvPicPr>
          <p:cNvPr id="69637" name="Picture 5" descr="vietnam%20war%20map%2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76213"/>
            <a:ext cx="5202238" cy="64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40F9-CDB5-4434-81A2-65215E25B8A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685800"/>
            <a:ext cx="4343400" cy="609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3200" b="1" i="1"/>
              <a:t>The Principles of War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763000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l"/>
            <a:r>
              <a:rPr lang="en-US" altLang="en-US" sz="2800" b="1" i="1"/>
              <a:t>1</a:t>
            </a:r>
            <a:r>
              <a:rPr lang="en-US" altLang="en-US" sz="2800" b="1"/>
              <a:t>. OBJECTIVE</a:t>
            </a:r>
          </a:p>
          <a:p>
            <a:pPr marL="342900" indent="-342900" algn="l"/>
            <a:r>
              <a:rPr lang="en-US" altLang="en-US" sz="2800" b="1"/>
              <a:t>	 </a:t>
            </a:r>
            <a:r>
              <a:rPr lang="en-US" altLang="en-US" sz="2800" b="1" i="1"/>
              <a:t>2</a:t>
            </a:r>
            <a:r>
              <a:rPr lang="en-US" altLang="en-US" sz="2800" b="1"/>
              <a:t>. OFFENSIVE</a:t>
            </a:r>
          </a:p>
          <a:p>
            <a:pPr marL="342900" indent="-342900" algn="l"/>
            <a:r>
              <a:rPr lang="en-US" altLang="en-US" sz="2800" b="1"/>
              <a:t>	  	  </a:t>
            </a:r>
            <a:r>
              <a:rPr lang="en-US" altLang="en-US" sz="2800" b="1" i="1"/>
              <a:t>3</a:t>
            </a:r>
            <a:r>
              <a:rPr lang="en-US" altLang="en-US" sz="2800" b="1"/>
              <a:t>. MASS</a:t>
            </a:r>
          </a:p>
          <a:p>
            <a:pPr marL="342900" indent="-342900" algn="l"/>
            <a:r>
              <a:rPr lang="en-US" altLang="en-US" sz="2800" b="1"/>
              <a:t>			</a:t>
            </a:r>
            <a:r>
              <a:rPr lang="en-US" altLang="en-US" sz="2800" b="1" i="1"/>
              <a:t>4</a:t>
            </a:r>
            <a:r>
              <a:rPr lang="en-US" altLang="en-US" sz="2800" b="1"/>
              <a:t>. ECONOMY OF FORCE</a:t>
            </a:r>
          </a:p>
          <a:p>
            <a:pPr marL="342900" indent="-342900" algn="l"/>
            <a:r>
              <a:rPr lang="en-US" altLang="en-US" sz="2800" b="1"/>
              <a:t>				</a:t>
            </a:r>
            <a:r>
              <a:rPr lang="en-US" altLang="en-US" sz="2800" b="1" i="1"/>
              <a:t>5</a:t>
            </a:r>
            <a:r>
              <a:rPr lang="en-US" altLang="en-US" sz="2800" b="1"/>
              <a:t>. MANEUVER</a:t>
            </a:r>
          </a:p>
          <a:p>
            <a:pPr marL="342900" indent="-342900" algn="l"/>
            <a:r>
              <a:rPr lang="en-US" altLang="en-US" sz="2800" b="1"/>
              <a:t>					</a:t>
            </a:r>
            <a:r>
              <a:rPr lang="en-US" altLang="en-US" sz="2800" b="1" i="1"/>
              <a:t>6</a:t>
            </a:r>
            <a:r>
              <a:rPr lang="en-US" altLang="en-US" sz="2800" b="1"/>
              <a:t>. UNITY OF COMMAND</a:t>
            </a:r>
          </a:p>
          <a:p>
            <a:pPr marL="342900" indent="-342900" algn="l"/>
            <a:r>
              <a:rPr lang="en-US" altLang="en-US" sz="2800" b="1"/>
              <a:t>						</a:t>
            </a:r>
            <a:r>
              <a:rPr lang="en-US" altLang="en-US" sz="2800" b="1" i="1"/>
              <a:t>7</a:t>
            </a:r>
            <a:r>
              <a:rPr lang="en-US" altLang="en-US" sz="2800" b="1"/>
              <a:t>. SECURITY</a:t>
            </a:r>
          </a:p>
          <a:p>
            <a:pPr marL="342900" indent="-342900" algn="l"/>
            <a:r>
              <a:rPr lang="en-US" altLang="en-US" sz="2800" b="1"/>
              <a:t>							</a:t>
            </a:r>
            <a:r>
              <a:rPr lang="en-US" altLang="en-US" sz="2800" b="1" i="1"/>
              <a:t>8</a:t>
            </a:r>
            <a:r>
              <a:rPr lang="en-US" altLang="en-US" sz="2800" b="1"/>
              <a:t>. SURPRISE</a:t>
            </a:r>
          </a:p>
          <a:p>
            <a:pPr marL="342900" indent="-342900" algn="l"/>
            <a:r>
              <a:rPr lang="en-US" altLang="en-US" sz="2800" b="1"/>
              <a:t>							       </a:t>
            </a:r>
            <a:r>
              <a:rPr lang="en-US" altLang="en-US" sz="2800" b="1" i="1"/>
              <a:t>9</a:t>
            </a:r>
            <a:r>
              <a:rPr lang="en-US" altLang="en-US" sz="2800" b="1"/>
              <a:t>. SIMPLICITY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1658-3C1C-4CDF-99A1-CF0A0DE8828C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33798" name="Picture 6" descr="c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3"/>
            <a:ext cx="89154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441960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/>
              <a:t>END 1862: STRATEGIC SITUATION</a:t>
            </a:r>
            <a:endParaRPr lang="en-US" alt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 rot="1527801">
            <a:off x="1566863" y="2747963"/>
            <a:ext cx="1096962" cy="2220912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 rot="462817">
            <a:off x="4067175" y="1368425"/>
            <a:ext cx="976313" cy="760413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7332663" y="1189038"/>
            <a:ext cx="1144587" cy="334962"/>
          </a:xfrm>
          <a:prstGeom prst="ellipse">
            <a:avLst/>
          </a:prstGeom>
          <a:solidFill>
            <a:srgbClr val="FFFF99">
              <a:alpha val="30000"/>
            </a:srgbClr>
          </a:solidFill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18AA-3840-4568-BDF2-EA2FE146239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2000" y="18288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1862 ENDS POORLY FOR THE UNION: </a:t>
            </a:r>
          </a:p>
          <a:p>
            <a:pPr lvl="1"/>
            <a:r>
              <a:rPr lang="en-US" altLang="en-US" sz="1800"/>
              <a:t>3 OPERATIONS INITIATED AFTER BATTLE OF ANTIETAM</a:t>
            </a:r>
          </a:p>
          <a:p>
            <a:pPr lvl="1"/>
            <a:r>
              <a:rPr lang="en-US" altLang="en-US" sz="1800"/>
              <a:t>ALL 3 OPERATIONS STALLED BY END OF DECEMBER</a:t>
            </a:r>
          </a:p>
          <a:p>
            <a:endParaRPr lang="en-US" altLang="en-US" sz="2000"/>
          </a:p>
          <a:p>
            <a:r>
              <a:rPr lang="en-US" altLang="en-US" sz="2000"/>
              <a:t>VICKSBURG AND CHATTANOOGA STILL IN CONFEDERATE HANDS</a:t>
            </a:r>
          </a:p>
          <a:p>
            <a:endParaRPr lang="en-US" altLang="en-US" sz="2000"/>
          </a:p>
          <a:p>
            <a:r>
              <a:rPr lang="en-US" altLang="en-US" sz="2000"/>
              <a:t>ARMY OF NORTHERN VIRGINIA STILL EFFECTIVE</a:t>
            </a:r>
          </a:p>
          <a:p>
            <a:pPr lvl="1"/>
            <a:r>
              <a:rPr lang="en-US" altLang="en-US" sz="1800"/>
              <a:t>BATTLE OF FREDRICKSBURG IS THE WORST UNION DEFEAT TO DATE</a:t>
            </a:r>
          </a:p>
          <a:p>
            <a:pPr lvl="1"/>
            <a:r>
              <a:rPr lang="en-US" altLang="en-US" sz="1800"/>
              <a:t>BURNSIDE’S VAGUE PLAN AND POOR EXECUTION RESULTS IN DISASTER </a:t>
            </a:r>
          </a:p>
          <a:p>
            <a:pPr lvl="1"/>
            <a:r>
              <a:rPr lang="en-US" altLang="en-US" sz="1800"/>
              <a:t>PRESIDENT LINCOLN REPLACES BURNSIDE WITH “FIGHTING JOE” HOOKER</a:t>
            </a:r>
            <a:endParaRPr lang="en-US" altLang="en-US" sz="20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/>
              <a:t>BACKGROUND</a:t>
            </a:r>
            <a:endParaRPr lang="en-US" altLang="en-US" sz="240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038600" y="68580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D6AB-EDEE-411B-9AD5-72BDE43BB673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39941" name="Picture 5" descr="cw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8"/>
            <a:ext cx="88392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191000" y="228600"/>
            <a:ext cx="45720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FREDRICKSBURG</a:t>
            </a:r>
            <a:br>
              <a:rPr lang="en-US" altLang="en-US" sz="3200" b="1" i="1"/>
            </a:br>
            <a:r>
              <a:rPr lang="en-US" altLang="en-US" sz="2400" b="1" i="1"/>
              <a:t>Failure of the Grand Divisions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 rot="-2878555">
            <a:off x="3164681" y="3520282"/>
            <a:ext cx="409575" cy="935038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 rot="-24035178">
            <a:off x="2362200" y="1046163"/>
            <a:ext cx="409575" cy="935037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 rot="-24035178">
            <a:off x="1800225" y="1655763"/>
            <a:ext cx="409575" cy="935037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763-1ED1-4A2E-B465-1AC6DFC5BDF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485900"/>
            <a:ext cx="7239000" cy="1447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UNITY OF COMMAND:</a:t>
            </a:r>
          </a:p>
          <a:p>
            <a:pPr>
              <a:buFontTx/>
              <a:buNone/>
            </a:pPr>
            <a:r>
              <a:rPr lang="en-US" altLang="en-US" sz="2400" i="1"/>
              <a:t>For every objective, ensure unity of effort under one responsible commander.</a:t>
            </a:r>
          </a:p>
          <a:p>
            <a:pPr>
              <a:buFontTx/>
              <a:buNone/>
            </a:pPr>
            <a:endParaRPr lang="en-US" altLang="en-US" sz="2400" i="1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3441700"/>
            <a:ext cx="8686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n-US" altLang="en-US" sz="2400"/>
              <a:t>A single commander directs all actions of all forces toward a common objective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n-US" altLang="en-US" sz="2400"/>
              <a:t>Absence of Command Authority requires unity of effort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Joint, Multi-national, interagency</a:t>
            </a:r>
            <a:endParaRPr lang="en-US" altLang="en-US" sz="2400" b="1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724400" y="584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5B0-DB5F-4ECC-9424-54CF8496FDC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279900" y="53340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CHANCELLORSVILLE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" y="2043113"/>
            <a:ext cx="8534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ARMY OF THE POTOMAC STRUCTURE</a:t>
            </a:r>
          </a:p>
          <a:p>
            <a:pPr algn="ctr" eaLnBrk="0" hangingPunct="0"/>
            <a:endParaRPr lang="en-US" altLang="en-US" sz="1200" b="1" u="sng"/>
          </a:p>
          <a:p>
            <a:pPr algn="ctr" eaLnBrk="0" hangingPunct="0"/>
            <a:r>
              <a:rPr lang="en-US" altLang="en-US" sz="2400"/>
              <a:t> </a:t>
            </a:r>
            <a:r>
              <a:rPr lang="en-US" altLang="en-US" sz="2400" u="sng"/>
              <a:t>FREDRICKSBURG</a:t>
            </a:r>
            <a:r>
              <a:rPr lang="en-US" altLang="en-US" sz="2400"/>
              <a:t>       vs        </a:t>
            </a:r>
            <a:r>
              <a:rPr lang="en-US" altLang="en-US" sz="2400" u="sng"/>
              <a:t>CHANCELLORSVILLE</a:t>
            </a:r>
          </a:p>
        </p:txBody>
      </p:sp>
      <p:grpSp>
        <p:nvGrpSpPr>
          <p:cNvPr id="38971" name="Group 59"/>
          <p:cNvGrpSpPr>
            <a:grpSpLocks/>
          </p:cNvGrpSpPr>
          <p:nvPr/>
        </p:nvGrpSpPr>
        <p:grpSpPr bwMode="auto">
          <a:xfrm>
            <a:off x="1752600" y="3062288"/>
            <a:ext cx="1524000" cy="823912"/>
            <a:chOff x="1056" y="1785"/>
            <a:chExt cx="960" cy="519"/>
          </a:xfrm>
        </p:grpSpPr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056" y="1968"/>
              <a:ext cx="96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BURNSIDES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248" y="1785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XXXX</a:t>
              </a:r>
            </a:p>
          </p:txBody>
        </p:sp>
      </p:grp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6172200" y="3048000"/>
            <a:ext cx="1524000" cy="838200"/>
            <a:chOff x="3792" y="1776"/>
            <a:chExt cx="960" cy="528"/>
          </a:xfrm>
        </p:grpSpPr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3792" y="1968"/>
              <a:ext cx="96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HOOKER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4012" y="1776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XXXX</a:t>
              </a:r>
            </a:p>
          </p:txBody>
        </p:sp>
      </p:grp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04800" y="4648200"/>
            <a:ext cx="1219200" cy="533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/>
              <a:t>GRAND DIVISION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96900" y="4343400"/>
            <a:ext cx="77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XXX+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943100" y="4648200"/>
            <a:ext cx="1219200" cy="533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/>
              <a:t>GRAND DIVISION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197100" y="4343400"/>
            <a:ext cx="77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XXX+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581400" y="4648200"/>
            <a:ext cx="1219200" cy="533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/>
              <a:t>GRAND DIVISION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797300" y="4343400"/>
            <a:ext cx="77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XXX+</a:t>
            </a:r>
          </a:p>
        </p:txBody>
      </p:sp>
      <p:grpSp>
        <p:nvGrpSpPr>
          <p:cNvPr id="38930" name="Group 18"/>
          <p:cNvGrpSpPr>
            <a:grpSpLocks/>
          </p:cNvGrpSpPr>
          <p:nvPr/>
        </p:nvGrpSpPr>
        <p:grpSpPr bwMode="auto">
          <a:xfrm>
            <a:off x="990600" y="5410200"/>
            <a:ext cx="762000" cy="838200"/>
            <a:chOff x="1296" y="2976"/>
            <a:chExt cx="480" cy="528"/>
          </a:xfrm>
        </p:grpSpPr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152400" y="5410200"/>
            <a:ext cx="762000" cy="838200"/>
            <a:chOff x="1296" y="2976"/>
            <a:chExt cx="480" cy="528"/>
          </a:xfrm>
        </p:grpSpPr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34" name="Group 22"/>
          <p:cNvGrpSpPr>
            <a:grpSpLocks/>
          </p:cNvGrpSpPr>
          <p:nvPr/>
        </p:nvGrpSpPr>
        <p:grpSpPr bwMode="auto">
          <a:xfrm>
            <a:off x="1828800" y="5410200"/>
            <a:ext cx="762000" cy="838200"/>
            <a:chOff x="1296" y="2976"/>
            <a:chExt cx="480" cy="528"/>
          </a:xfrm>
        </p:grpSpPr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37" name="Group 25"/>
          <p:cNvGrpSpPr>
            <a:grpSpLocks/>
          </p:cNvGrpSpPr>
          <p:nvPr/>
        </p:nvGrpSpPr>
        <p:grpSpPr bwMode="auto">
          <a:xfrm>
            <a:off x="2667000" y="5410200"/>
            <a:ext cx="762000" cy="838200"/>
            <a:chOff x="1296" y="2976"/>
            <a:chExt cx="480" cy="528"/>
          </a:xfrm>
        </p:grpSpPr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40" name="Group 28"/>
          <p:cNvGrpSpPr>
            <a:grpSpLocks/>
          </p:cNvGrpSpPr>
          <p:nvPr/>
        </p:nvGrpSpPr>
        <p:grpSpPr bwMode="auto">
          <a:xfrm>
            <a:off x="3505200" y="5410200"/>
            <a:ext cx="762000" cy="838200"/>
            <a:chOff x="1296" y="2976"/>
            <a:chExt cx="480" cy="528"/>
          </a:xfrm>
        </p:grpSpPr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42" name="Text Box 30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43" name="Group 31"/>
          <p:cNvGrpSpPr>
            <a:grpSpLocks/>
          </p:cNvGrpSpPr>
          <p:nvPr/>
        </p:nvGrpSpPr>
        <p:grpSpPr bwMode="auto">
          <a:xfrm>
            <a:off x="4343400" y="5410200"/>
            <a:ext cx="762000" cy="838200"/>
            <a:chOff x="1296" y="2976"/>
            <a:chExt cx="480" cy="528"/>
          </a:xfrm>
        </p:grpSpPr>
        <p:sp>
          <p:nvSpPr>
            <p:cNvPr id="38944" name="Rectangle 32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45" name="Text Box 33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50" name="Group 38"/>
          <p:cNvGrpSpPr>
            <a:grpSpLocks/>
          </p:cNvGrpSpPr>
          <p:nvPr/>
        </p:nvGrpSpPr>
        <p:grpSpPr bwMode="auto">
          <a:xfrm>
            <a:off x="5257800" y="4648200"/>
            <a:ext cx="762000" cy="838200"/>
            <a:chOff x="1296" y="2976"/>
            <a:chExt cx="480" cy="528"/>
          </a:xfrm>
        </p:grpSpPr>
        <p:sp>
          <p:nvSpPr>
            <p:cNvPr id="38951" name="Rectangle 39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52" name="Text Box 40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53" name="Group 41"/>
          <p:cNvGrpSpPr>
            <a:grpSpLocks/>
          </p:cNvGrpSpPr>
          <p:nvPr/>
        </p:nvGrpSpPr>
        <p:grpSpPr bwMode="auto">
          <a:xfrm>
            <a:off x="6121400" y="4648200"/>
            <a:ext cx="762000" cy="838200"/>
            <a:chOff x="1296" y="2976"/>
            <a:chExt cx="480" cy="528"/>
          </a:xfrm>
        </p:grpSpPr>
        <p:sp>
          <p:nvSpPr>
            <p:cNvPr id="38954" name="Rectangle 42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55" name="Text Box 43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56" name="Group 44"/>
          <p:cNvGrpSpPr>
            <a:grpSpLocks/>
          </p:cNvGrpSpPr>
          <p:nvPr/>
        </p:nvGrpSpPr>
        <p:grpSpPr bwMode="auto">
          <a:xfrm>
            <a:off x="6985000" y="4648200"/>
            <a:ext cx="762000" cy="838200"/>
            <a:chOff x="1296" y="2976"/>
            <a:chExt cx="480" cy="528"/>
          </a:xfrm>
        </p:grpSpPr>
        <p:sp>
          <p:nvSpPr>
            <p:cNvPr id="38957" name="Rectangle 45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58" name="Text Box 46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59" name="Group 47"/>
          <p:cNvGrpSpPr>
            <a:grpSpLocks/>
          </p:cNvGrpSpPr>
          <p:nvPr/>
        </p:nvGrpSpPr>
        <p:grpSpPr bwMode="auto">
          <a:xfrm>
            <a:off x="7848600" y="4648200"/>
            <a:ext cx="762000" cy="838200"/>
            <a:chOff x="1296" y="2976"/>
            <a:chExt cx="480" cy="528"/>
          </a:xfrm>
        </p:grpSpPr>
        <p:sp>
          <p:nvSpPr>
            <p:cNvPr id="38960" name="Rectangle 48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61" name="Text Box 49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62" name="Group 50"/>
          <p:cNvGrpSpPr>
            <a:grpSpLocks/>
          </p:cNvGrpSpPr>
          <p:nvPr/>
        </p:nvGrpSpPr>
        <p:grpSpPr bwMode="auto">
          <a:xfrm>
            <a:off x="5715000" y="5562600"/>
            <a:ext cx="762000" cy="838200"/>
            <a:chOff x="1296" y="2976"/>
            <a:chExt cx="480" cy="528"/>
          </a:xfrm>
        </p:grpSpPr>
        <p:sp>
          <p:nvSpPr>
            <p:cNvPr id="38963" name="Rectangle 51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64" name="Text Box 52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65" name="Group 53"/>
          <p:cNvGrpSpPr>
            <a:grpSpLocks/>
          </p:cNvGrpSpPr>
          <p:nvPr/>
        </p:nvGrpSpPr>
        <p:grpSpPr bwMode="auto">
          <a:xfrm>
            <a:off x="6572250" y="5562600"/>
            <a:ext cx="762000" cy="838200"/>
            <a:chOff x="1296" y="2976"/>
            <a:chExt cx="480" cy="528"/>
          </a:xfrm>
        </p:grpSpPr>
        <p:sp>
          <p:nvSpPr>
            <p:cNvPr id="38966" name="Rectangle 54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67" name="Text Box 55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grpSp>
        <p:nvGrpSpPr>
          <p:cNvPr id="38968" name="Group 56"/>
          <p:cNvGrpSpPr>
            <a:grpSpLocks/>
          </p:cNvGrpSpPr>
          <p:nvPr/>
        </p:nvGrpSpPr>
        <p:grpSpPr bwMode="auto">
          <a:xfrm>
            <a:off x="7429500" y="5562600"/>
            <a:ext cx="762000" cy="838200"/>
            <a:chOff x="1296" y="2976"/>
            <a:chExt cx="480" cy="528"/>
          </a:xfrm>
        </p:grpSpPr>
        <p:sp>
          <p:nvSpPr>
            <p:cNvPr id="38969" name="Rectangle 57"/>
            <p:cNvSpPr>
              <a:spLocks noChangeArrowheads="1"/>
            </p:cNvSpPr>
            <p:nvPr/>
          </p:nvSpPr>
          <p:spPr bwMode="auto">
            <a:xfrm>
              <a:off x="1296" y="3168"/>
              <a:ext cx="480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  <p:sp>
          <p:nvSpPr>
            <p:cNvPr id="38970" name="Text Box 58"/>
            <p:cNvSpPr txBox="1">
              <a:spLocks noChangeArrowheads="1"/>
            </p:cNvSpPr>
            <p:nvPr/>
          </p:nvSpPr>
          <p:spPr bwMode="auto">
            <a:xfrm>
              <a:off x="1324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</p:grpSp>
      <p:sp>
        <p:nvSpPr>
          <p:cNvPr id="38972" name="Line 60"/>
          <p:cNvSpPr>
            <a:spLocks noChangeShapeType="1"/>
          </p:cNvSpPr>
          <p:nvPr/>
        </p:nvSpPr>
        <p:spPr bwMode="auto">
          <a:xfrm>
            <a:off x="914400" y="41910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5638800" y="419100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>
            <a:off x="914400" y="4191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>
            <a:off x="2514600" y="4191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>
            <a:off x="4114800" y="4191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7" name="Line 65"/>
          <p:cNvSpPr>
            <a:spLocks noChangeShapeType="1"/>
          </p:cNvSpPr>
          <p:nvPr/>
        </p:nvSpPr>
        <p:spPr bwMode="auto">
          <a:xfrm>
            <a:off x="5638800" y="4191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6477000" y="4191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7315200" y="4191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0" name="Line 68"/>
          <p:cNvSpPr>
            <a:spLocks noChangeShapeType="1"/>
          </p:cNvSpPr>
          <p:nvPr/>
        </p:nvSpPr>
        <p:spPr bwMode="auto">
          <a:xfrm>
            <a:off x="8229600" y="4191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1" name="Line 69"/>
          <p:cNvSpPr>
            <a:spLocks noChangeShapeType="1"/>
          </p:cNvSpPr>
          <p:nvPr/>
        </p:nvSpPr>
        <p:spPr bwMode="auto">
          <a:xfrm>
            <a:off x="7805738" y="4191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>
            <a:off x="6934200" y="4191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3" name="Line 71"/>
          <p:cNvSpPr>
            <a:spLocks noChangeShapeType="1"/>
          </p:cNvSpPr>
          <p:nvPr/>
        </p:nvSpPr>
        <p:spPr bwMode="auto">
          <a:xfrm>
            <a:off x="6072188" y="4186238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>
            <a:off x="533400" y="5334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5" name="Line 73"/>
          <p:cNvSpPr>
            <a:spLocks noChangeShapeType="1"/>
          </p:cNvSpPr>
          <p:nvPr/>
        </p:nvSpPr>
        <p:spPr bwMode="auto">
          <a:xfrm>
            <a:off x="914400" y="5181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6" name="Line 74"/>
          <p:cNvSpPr>
            <a:spLocks noChangeShapeType="1"/>
          </p:cNvSpPr>
          <p:nvPr/>
        </p:nvSpPr>
        <p:spPr bwMode="auto">
          <a:xfrm>
            <a:off x="1371600" y="5334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>
            <a:off x="533400" y="5334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8" name="Line 76"/>
          <p:cNvSpPr>
            <a:spLocks noChangeShapeType="1"/>
          </p:cNvSpPr>
          <p:nvPr/>
        </p:nvSpPr>
        <p:spPr bwMode="auto">
          <a:xfrm>
            <a:off x="2209800" y="5334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>
            <a:off x="2590800" y="5181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>
            <a:off x="3048000" y="5334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>
            <a:off x="2209800" y="5334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2" name="Line 80"/>
          <p:cNvSpPr>
            <a:spLocks noChangeShapeType="1"/>
          </p:cNvSpPr>
          <p:nvPr/>
        </p:nvSpPr>
        <p:spPr bwMode="auto">
          <a:xfrm>
            <a:off x="3886200" y="5334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3" name="Line 81"/>
          <p:cNvSpPr>
            <a:spLocks noChangeShapeType="1"/>
          </p:cNvSpPr>
          <p:nvPr/>
        </p:nvSpPr>
        <p:spPr bwMode="auto">
          <a:xfrm>
            <a:off x="4267200" y="5181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4" name="Line 82"/>
          <p:cNvSpPr>
            <a:spLocks noChangeShapeType="1"/>
          </p:cNvSpPr>
          <p:nvPr/>
        </p:nvSpPr>
        <p:spPr bwMode="auto">
          <a:xfrm>
            <a:off x="4724400" y="5334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5" name="Line 83"/>
          <p:cNvSpPr>
            <a:spLocks noChangeShapeType="1"/>
          </p:cNvSpPr>
          <p:nvPr/>
        </p:nvSpPr>
        <p:spPr bwMode="auto">
          <a:xfrm>
            <a:off x="3886200" y="5334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 flipV="1">
            <a:off x="2514600" y="3886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 flipV="1">
            <a:off x="6934200" y="3886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>
            <a:off x="6934200" y="40386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005" name="Group 93"/>
          <p:cNvGrpSpPr>
            <a:grpSpLocks/>
          </p:cNvGrpSpPr>
          <p:nvPr/>
        </p:nvGrpSpPr>
        <p:grpSpPr bwMode="auto">
          <a:xfrm>
            <a:off x="8305800" y="3429000"/>
            <a:ext cx="762000" cy="838200"/>
            <a:chOff x="5232" y="1776"/>
            <a:chExt cx="480" cy="528"/>
          </a:xfrm>
        </p:grpSpPr>
        <p:sp>
          <p:nvSpPr>
            <p:cNvPr id="39004" name="AutoShape 92"/>
            <p:cNvSpPr>
              <a:spLocks noChangeArrowheads="1"/>
            </p:cNvSpPr>
            <p:nvPr/>
          </p:nvSpPr>
          <p:spPr bwMode="auto">
            <a:xfrm flipH="1">
              <a:off x="5232" y="1968"/>
              <a:ext cx="480" cy="336"/>
            </a:xfrm>
            <a:prstGeom prst="rtTriangl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01" name="Text Box 89"/>
            <p:cNvSpPr txBox="1">
              <a:spLocks noChangeArrowheads="1"/>
            </p:cNvSpPr>
            <p:nvPr/>
          </p:nvSpPr>
          <p:spPr bwMode="auto">
            <a:xfrm>
              <a:off x="5260" y="17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XXX</a:t>
              </a:r>
            </a:p>
          </p:txBody>
        </p:sp>
        <p:sp>
          <p:nvSpPr>
            <p:cNvPr id="39000" name="Rectangle 88"/>
            <p:cNvSpPr>
              <a:spLocks noChangeArrowheads="1"/>
            </p:cNvSpPr>
            <p:nvPr/>
          </p:nvSpPr>
          <p:spPr bwMode="auto">
            <a:xfrm>
              <a:off x="5232" y="1968"/>
              <a:ext cx="48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200"/>
                <a:t>CORPS</a:t>
              </a:r>
            </a:p>
          </p:txBody>
        </p:sp>
      </p:grpSp>
      <p:sp>
        <p:nvSpPr>
          <p:cNvPr id="39011" name="Rectangle 99"/>
          <p:cNvSpPr>
            <a:spLocks noChangeArrowheads="1"/>
          </p:cNvSpPr>
          <p:nvPr/>
        </p:nvSpPr>
        <p:spPr bwMode="auto">
          <a:xfrm>
            <a:off x="685800" y="1244600"/>
            <a:ext cx="7239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UNITY OF COMMAND</a:t>
            </a:r>
          </a:p>
        </p:txBody>
      </p:sp>
      <p:grpSp>
        <p:nvGrpSpPr>
          <p:cNvPr id="39017" name="Group 105"/>
          <p:cNvGrpSpPr>
            <a:grpSpLocks/>
          </p:cNvGrpSpPr>
          <p:nvPr/>
        </p:nvGrpSpPr>
        <p:grpSpPr bwMode="auto">
          <a:xfrm>
            <a:off x="346075" y="6434138"/>
            <a:ext cx="406400" cy="279400"/>
            <a:chOff x="3112" y="3984"/>
            <a:chExt cx="480" cy="336"/>
          </a:xfrm>
        </p:grpSpPr>
        <p:sp>
          <p:nvSpPr>
            <p:cNvPr id="39014" name="AutoShape 102"/>
            <p:cNvSpPr>
              <a:spLocks noChangeArrowheads="1"/>
            </p:cNvSpPr>
            <p:nvPr/>
          </p:nvSpPr>
          <p:spPr bwMode="auto">
            <a:xfrm flipH="1">
              <a:off x="3112" y="3984"/>
              <a:ext cx="480" cy="336"/>
            </a:xfrm>
            <a:prstGeom prst="rtTriangl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6" name="Rectangle 104"/>
            <p:cNvSpPr>
              <a:spLocks noChangeArrowheads="1"/>
            </p:cNvSpPr>
            <p:nvPr/>
          </p:nvSpPr>
          <p:spPr bwMode="auto">
            <a:xfrm>
              <a:off x="3112" y="3984"/>
              <a:ext cx="48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 sz="1200"/>
            </a:p>
          </p:txBody>
        </p:sp>
      </p:grpSp>
      <p:grpSp>
        <p:nvGrpSpPr>
          <p:cNvPr id="39018" name="Group 106"/>
          <p:cNvGrpSpPr>
            <a:grpSpLocks/>
          </p:cNvGrpSpPr>
          <p:nvPr/>
        </p:nvGrpSpPr>
        <p:grpSpPr bwMode="auto">
          <a:xfrm>
            <a:off x="2022475" y="6434138"/>
            <a:ext cx="406400" cy="279400"/>
            <a:chOff x="3112" y="3984"/>
            <a:chExt cx="480" cy="336"/>
          </a:xfrm>
        </p:grpSpPr>
        <p:sp>
          <p:nvSpPr>
            <p:cNvPr id="39019" name="AutoShape 107"/>
            <p:cNvSpPr>
              <a:spLocks noChangeArrowheads="1"/>
            </p:cNvSpPr>
            <p:nvPr/>
          </p:nvSpPr>
          <p:spPr bwMode="auto">
            <a:xfrm flipH="1">
              <a:off x="3112" y="3984"/>
              <a:ext cx="480" cy="336"/>
            </a:xfrm>
            <a:prstGeom prst="rtTriangl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0" name="Rectangle 108"/>
            <p:cNvSpPr>
              <a:spLocks noChangeArrowheads="1"/>
            </p:cNvSpPr>
            <p:nvPr/>
          </p:nvSpPr>
          <p:spPr bwMode="auto">
            <a:xfrm>
              <a:off x="3112" y="3984"/>
              <a:ext cx="48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 sz="1200"/>
            </a:p>
          </p:txBody>
        </p:sp>
      </p:grpSp>
      <p:grpSp>
        <p:nvGrpSpPr>
          <p:cNvPr id="39021" name="Group 109"/>
          <p:cNvGrpSpPr>
            <a:grpSpLocks/>
          </p:cNvGrpSpPr>
          <p:nvPr/>
        </p:nvGrpSpPr>
        <p:grpSpPr bwMode="auto">
          <a:xfrm>
            <a:off x="2860675" y="6434138"/>
            <a:ext cx="406400" cy="279400"/>
            <a:chOff x="3112" y="3984"/>
            <a:chExt cx="480" cy="336"/>
          </a:xfrm>
        </p:grpSpPr>
        <p:sp>
          <p:nvSpPr>
            <p:cNvPr id="39022" name="AutoShape 110"/>
            <p:cNvSpPr>
              <a:spLocks noChangeArrowheads="1"/>
            </p:cNvSpPr>
            <p:nvPr/>
          </p:nvSpPr>
          <p:spPr bwMode="auto">
            <a:xfrm flipH="1">
              <a:off x="3112" y="3984"/>
              <a:ext cx="480" cy="336"/>
            </a:xfrm>
            <a:prstGeom prst="rtTriangl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" name="Rectangle 111"/>
            <p:cNvSpPr>
              <a:spLocks noChangeArrowheads="1"/>
            </p:cNvSpPr>
            <p:nvPr/>
          </p:nvSpPr>
          <p:spPr bwMode="auto">
            <a:xfrm>
              <a:off x="3112" y="3984"/>
              <a:ext cx="48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 sz="1200"/>
            </a:p>
          </p:txBody>
        </p:sp>
      </p:grpSp>
      <p:grpSp>
        <p:nvGrpSpPr>
          <p:cNvPr id="39024" name="Group 112"/>
          <p:cNvGrpSpPr>
            <a:grpSpLocks/>
          </p:cNvGrpSpPr>
          <p:nvPr/>
        </p:nvGrpSpPr>
        <p:grpSpPr bwMode="auto">
          <a:xfrm>
            <a:off x="3698875" y="6434138"/>
            <a:ext cx="406400" cy="279400"/>
            <a:chOff x="3112" y="3984"/>
            <a:chExt cx="480" cy="336"/>
          </a:xfrm>
        </p:grpSpPr>
        <p:sp>
          <p:nvSpPr>
            <p:cNvPr id="39025" name="AutoShape 113"/>
            <p:cNvSpPr>
              <a:spLocks noChangeArrowheads="1"/>
            </p:cNvSpPr>
            <p:nvPr/>
          </p:nvSpPr>
          <p:spPr bwMode="auto">
            <a:xfrm flipH="1">
              <a:off x="3112" y="3984"/>
              <a:ext cx="480" cy="336"/>
            </a:xfrm>
            <a:prstGeom prst="rtTriangl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6" name="Rectangle 114"/>
            <p:cNvSpPr>
              <a:spLocks noChangeArrowheads="1"/>
            </p:cNvSpPr>
            <p:nvPr/>
          </p:nvSpPr>
          <p:spPr bwMode="auto">
            <a:xfrm>
              <a:off x="3112" y="3984"/>
              <a:ext cx="48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 sz="1200"/>
            </a:p>
          </p:txBody>
        </p:sp>
      </p:grpSp>
      <p:grpSp>
        <p:nvGrpSpPr>
          <p:cNvPr id="39027" name="Group 115"/>
          <p:cNvGrpSpPr>
            <a:grpSpLocks/>
          </p:cNvGrpSpPr>
          <p:nvPr/>
        </p:nvGrpSpPr>
        <p:grpSpPr bwMode="auto">
          <a:xfrm>
            <a:off x="4538663" y="6434138"/>
            <a:ext cx="406400" cy="279400"/>
            <a:chOff x="3112" y="3984"/>
            <a:chExt cx="480" cy="336"/>
          </a:xfrm>
        </p:grpSpPr>
        <p:sp>
          <p:nvSpPr>
            <p:cNvPr id="39028" name="AutoShape 116"/>
            <p:cNvSpPr>
              <a:spLocks noChangeArrowheads="1"/>
            </p:cNvSpPr>
            <p:nvPr/>
          </p:nvSpPr>
          <p:spPr bwMode="auto">
            <a:xfrm flipH="1">
              <a:off x="3112" y="3984"/>
              <a:ext cx="480" cy="336"/>
            </a:xfrm>
            <a:prstGeom prst="rtTriangl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9" name="Rectangle 117"/>
            <p:cNvSpPr>
              <a:spLocks noChangeArrowheads="1"/>
            </p:cNvSpPr>
            <p:nvPr/>
          </p:nvSpPr>
          <p:spPr bwMode="auto">
            <a:xfrm>
              <a:off x="3112" y="3984"/>
              <a:ext cx="48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 sz="1200"/>
            </a:p>
          </p:txBody>
        </p:sp>
      </p:grpSp>
      <p:grpSp>
        <p:nvGrpSpPr>
          <p:cNvPr id="39030" name="Group 118"/>
          <p:cNvGrpSpPr>
            <a:grpSpLocks/>
          </p:cNvGrpSpPr>
          <p:nvPr/>
        </p:nvGrpSpPr>
        <p:grpSpPr bwMode="auto">
          <a:xfrm>
            <a:off x="1184275" y="6434138"/>
            <a:ext cx="406400" cy="279400"/>
            <a:chOff x="3112" y="3984"/>
            <a:chExt cx="480" cy="336"/>
          </a:xfrm>
        </p:grpSpPr>
        <p:sp>
          <p:nvSpPr>
            <p:cNvPr id="39031" name="AutoShape 119"/>
            <p:cNvSpPr>
              <a:spLocks noChangeArrowheads="1"/>
            </p:cNvSpPr>
            <p:nvPr/>
          </p:nvSpPr>
          <p:spPr bwMode="auto">
            <a:xfrm flipH="1">
              <a:off x="3112" y="3984"/>
              <a:ext cx="480" cy="336"/>
            </a:xfrm>
            <a:prstGeom prst="rtTriangl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32" name="Rectangle 120"/>
            <p:cNvSpPr>
              <a:spLocks noChangeArrowheads="1"/>
            </p:cNvSpPr>
            <p:nvPr/>
          </p:nvSpPr>
          <p:spPr bwMode="auto">
            <a:xfrm>
              <a:off x="3112" y="3984"/>
              <a:ext cx="48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 sz="1200"/>
            </a:p>
          </p:txBody>
        </p:sp>
      </p:grpSp>
      <p:sp>
        <p:nvSpPr>
          <p:cNvPr id="39033" name="Line 121"/>
          <p:cNvSpPr>
            <a:spLocks noChangeShapeType="1"/>
          </p:cNvSpPr>
          <p:nvPr/>
        </p:nvSpPr>
        <p:spPr bwMode="auto">
          <a:xfrm>
            <a:off x="546100" y="62738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34" name="Line 122"/>
          <p:cNvSpPr>
            <a:spLocks noChangeShapeType="1"/>
          </p:cNvSpPr>
          <p:nvPr/>
        </p:nvSpPr>
        <p:spPr bwMode="auto">
          <a:xfrm>
            <a:off x="1377950" y="62738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35" name="Line 123"/>
          <p:cNvSpPr>
            <a:spLocks noChangeShapeType="1"/>
          </p:cNvSpPr>
          <p:nvPr/>
        </p:nvSpPr>
        <p:spPr bwMode="auto">
          <a:xfrm>
            <a:off x="3044825" y="62738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36" name="Line 124"/>
          <p:cNvSpPr>
            <a:spLocks noChangeShapeType="1"/>
          </p:cNvSpPr>
          <p:nvPr/>
        </p:nvSpPr>
        <p:spPr bwMode="auto">
          <a:xfrm>
            <a:off x="2211388" y="62738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37" name="Line 125"/>
          <p:cNvSpPr>
            <a:spLocks noChangeShapeType="1"/>
          </p:cNvSpPr>
          <p:nvPr/>
        </p:nvSpPr>
        <p:spPr bwMode="auto">
          <a:xfrm>
            <a:off x="3878263" y="62738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38" name="Line 126"/>
          <p:cNvSpPr>
            <a:spLocks noChangeShapeType="1"/>
          </p:cNvSpPr>
          <p:nvPr/>
        </p:nvSpPr>
        <p:spPr bwMode="auto">
          <a:xfrm>
            <a:off x="4711700" y="62738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1881851</TotalTime>
  <Pages>21</Pages>
  <Words>685</Words>
  <Application>Microsoft Office PowerPoint</Application>
  <PresentationFormat>Letter Paper (8.5x11 in)</PresentationFormat>
  <Paragraphs>219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Times New Roman</vt:lpstr>
      <vt:lpstr>Arial</vt:lpstr>
      <vt:lpstr>Wingdings</vt:lpstr>
      <vt:lpstr>Monotype Sorts</vt:lpstr>
      <vt:lpstr>Default Design</vt:lpstr>
      <vt:lpstr>The Principles of War</vt:lpstr>
      <vt:lpstr>The Principles of War</vt:lpstr>
      <vt:lpstr>The Principles of War</vt:lpstr>
      <vt:lpstr>The Principles of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Doctrinal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 the Principles of War During Mission Planning</dc:title>
  <dc:subject/>
  <dc:creator>Robert E. Kells, Jr.</dc:creator>
  <cp:keywords/>
  <dc:description/>
  <cp:lastModifiedBy>Serravo, Michael P CIV USA TRADOC</cp:lastModifiedBy>
  <cp:revision>91</cp:revision>
  <cp:lastPrinted>1999-03-08T13:17:03Z</cp:lastPrinted>
  <dcterms:created xsi:type="dcterms:W3CDTF">1997-05-23T16:26:26Z</dcterms:created>
  <dcterms:modified xsi:type="dcterms:W3CDTF">2017-04-13T21:10:03Z</dcterms:modified>
</cp:coreProperties>
</file>